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5B71-EF80-4088-BFBB-A6E13D1727AF}" type="datetimeFigureOut">
              <a:rPr lang="en-US" smtClean="0"/>
              <a:t>15/02/2018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0E772-833A-4A61-A534-DD5F28EE98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5B71-EF80-4088-BFBB-A6E13D1727AF}" type="datetimeFigureOut">
              <a:rPr lang="en-US" smtClean="0"/>
              <a:t>15/02/2018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0E772-833A-4A61-A534-DD5F28EE98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5B71-EF80-4088-BFBB-A6E13D1727AF}" type="datetimeFigureOut">
              <a:rPr lang="en-US" smtClean="0"/>
              <a:t>15/02/2018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0E772-833A-4A61-A534-DD5F28EE98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5B71-EF80-4088-BFBB-A6E13D1727AF}" type="datetimeFigureOut">
              <a:rPr lang="en-US" smtClean="0"/>
              <a:t>15/02/2018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0E772-833A-4A61-A534-DD5F28EE98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5B71-EF80-4088-BFBB-A6E13D1727AF}" type="datetimeFigureOut">
              <a:rPr lang="en-US" smtClean="0"/>
              <a:t>15/02/2018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0E772-833A-4A61-A534-DD5F28EE98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5B71-EF80-4088-BFBB-A6E13D1727AF}" type="datetimeFigureOut">
              <a:rPr lang="en-US" smtClean="0"/>
              <a:t>15/02/2018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0E772-833A-4A61-A534-DD5F28EE98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5B71-EF80-4088-BFBB-A6E13D1727AF}" type="datetimeFigureOut">
              <a:rPr lang="en-US" smtClean="0"/>
              <a:t>15/02/2018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0E772-833A-4A61-A534-DD5F28EE98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5B71-EF80-4088-BFBB-A6E13D1727AF}" type="datetimeFigureOut">
              <a:rPr lang="en-US" smtClean="0"/>
              <a:t>15/02/2018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0E772-833A-4A61-A534-DD5F28EE98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5B71-EF80-4088-BFBB-A6E13D1727AF}" type="datetimeFigureOut">
              <a:rPr lang="en-US" smtClean="0"/>
              <a:t>15/02/2018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0E772-833A-4A61-A534-DD5F28EE98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5B71-EF80-4088-BFBB-A6E13D1727AF}" type="datetimeFigureOut">
              <a:rPr lang="en-US" smtClean="0"/>
              <a:t>15/02/2018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0E772-833A-4A61-A534-DD5F28EE98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5B71-EF80-4088-BFBB-A6E13D1727AF}" type="datetimeFigureOut">
              <a:rPr lang="en-US" smtClean="0"/>
              <a:t>15/02/2018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0E772-833A-4A61-A534-DD5F28EE98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75B71-EF80-4088-BFBB-A6E13D1727AF}" type="datetimeFigureOut">
              <a:rPr lang="en-US" smtClean="0"/>
              <a:t>15/02/2018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0E772-833A-4A61-A534-DD5F28EE982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508250" y="1219200"/>
            <a:ext cx="2154238" cy="2133600"/>
            <a:chOff x="3312" y="480"/>
            <a:chExt cx="1357" cy="1344"/>
          </a:xfrm>
        </p:grpSpPr>
        <p:sp>
          <p:nvSpPr>
            <p:cNvPr id="11302" name="Line 3"/>
            <p:cNvSpPr>
              <a:spLocks noChangeShapeType="1"/>
            </p:cNvSpPr>
            <p:nvPr/>
          </p:nvSpPr>
          <p:spPr bwMode="auto">
            <a:xfrm>
              <a:off x="3312" y="480"/>
              <a:ext cx="912" cy="912"/>
            </a:xfrm>
            <a:prstGeom prst="line">
              <a:avLst/>
            </a:prstGeom>
            <a:noFill/>
            <a:ln w="38100">
              <a:solidFill>
                <a:srgbClr val="5F5F5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11303" name="Picture 4" descr="RR Codinh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9F7BB"/>
                </a:clrFrom>
                <a:clrTo>
                  <a:srgbClr val="F9F7BB">
                    <a:alpha val="0"/>
                  </a:srgbClr>
                </a:clrTo>
              </a:clrChange>
              <a:lum bright="-30000"/>
            </a:blip>
            <a:srcRect l="72159" t="31148" r="-1022" b="49181"/>
            <a:stretch>
              <a:fillRect/>
            </a:stretch>
          </p:blipFill>
          <p:spPr bwMode="auto">
            <a:xfrm rot="-409118">
              <a:off x="4189" y="1248"/>
              <a:ext cx="480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267" name="Rectangle 5"/>
          <p:cNvSpPr>
            <a:spLocks noChangeArrowheads="1"/>
          </p:cNvSpPr>
          <p:nvPr/>
        </p:nvSpPr>
        <p:spPr bwMode="auto">
          <a:xfrm>
            <a:off x="2514600" y="1184275"/>
            <a:ext cx="152400" cy="2746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 sz="2000" b="0">
              <a:latin typeface="Times New Roman" pitchFamily="18" charset="0"/>
            </a:endParaRPr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1704975" y="1981200"/>
            <a:ext cx="914400" cy="2743200"/>
            <a:chOff x="3574" y="1479"/>
            <a:chExt cx="576" cy="1737"/>
          </a:xfrm>
        </p:grpSpPr>
        <p:sp>
          <p:nvSpPr>
            <p:cNvPr id="11300" name="Line 7"/>
            <p:cNvSpPr>
              <a:spLocks noChangeShapeType="1"/>
            </p:cNvSpPr>
            <p:nvPr/>
          </p:nvSpPr>
          <p:spPr bwMode="auto">
            <a:xfrm>
              <a:off x="3853" y="1479"/>
              <a:ext cx="0" cy="1248"/>
            </a:xfrm>
            <a:prstGeom prst="line">
              <a:avLst/>
            </a:prstGeom>
            <a:noFill/>
            <a:ln w="38100">
              <a:solidFill>
                <a:srgbClr val="5F5F5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1" name="Rectangle 8"/>
            <p:cNvSpPr>
              <a:spLocks noChangeArrowheads="1"/>
            </p:cNvSpPr>
            <p:nvPr/>
          </p:nvSpPr>
          <p:spPr bwMode="auto">
            <a:xfrm>
              <a:off x="3574" y="2688"/>
              <a:ext cx="576" cy="528"/>
            </a:xfrm>
            <a:prstGeom prst="rect">
              <a:avLst/>
            </a:prstGeom>
            <a:gradFill rotWithShape="1">
              <a:gsLst>
                <a:gs pos="0">
                  <a:srgbClr val="9696FF"/>
                </a:gs>
                <a:gs pos="50000">
                  <a:srgbClr val="0000FF"/>
                </a:gs>
                <a:gs pos="100000">
                  <a:srgbClr val="9696FF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2000" b="0">
                <a:latin typeface="Times New Roman" pitchFamily="18" charset="0"/>
              </a:endParaRPr>
            </a:p>
          </p:txBody>
        </p:sp>
      </p:grpSp>
      <p:sp>
        <p:nvSpPr>
          <p:cNvPr id="11269" name="Oval 9"/>
          <p:cNvSpPr>
            <a:spLocks noChangeArrowheads="1"/>
          </p:cNvSpPr>
          <p:nvPr/>
        </p:nvSpPr>
        <p:spPr bwMode="auto">
          <a:xfrm>
            <a:off x="2051050" y="1447800"/>
            <a:ext cx="1066800" cy="1066800"/>
          </a:xfrm>
          <a:prstGeom prst="ellipse">
            <a:avLst/>
          </a:prstGeom>
          <a:solidFill>
            <a:srgbClr val="80808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vi-VN" sz="2000" b="0">
              <a:latin typeface="Times New Roman" pitchFamily="18" charset="0"/>
            </a:endParaRPr>
          </a:p>
        </p:txBody>
      </p:sp>
      <p:sp>
        <p:nvSpPr>
          <p:cNvPr id="11270" name="Oval 10"/>
          <p:cNvSpPr>
            <a:spLocks noChangeArrowheads="1"/>
          </p:cNvSpPr>
          <p:nvPr/>
        </p:nvSpPr>
        <p:spPr bwMode="auto">
          <a:xfrm>
            <a:off x="2605088" y="1828800"/>
            <a:ext cx="119062" cy="1190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 sz="2000" b="0">
              <a:latin typeface="Times New Roman" pitchFamily="18" charset="0"/>
            </a:endParaRPr>
          </a:p>
        </p:txBody>
      </p:sp>
      <p:sp>
        <p:nvSpPr>
          <p:cNvPr id="11271" name="Rectangle 11"/>
          <p:cNvSpPr>
            <a:spLocks noChangeArrowheads="1"/>
          </p:cNvSpPr>
          <p:nvPr/>
        </p:nvSpPr>
        <p:spPr bwMode="auto">
          <a:xfrm>
            <a:off x="2501900" y="1143000"/>
            <a:ext cx="82550" cy="365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 sz="2000" b="0">
              <a:latin typeface="Times New Roman" pitchFamily="18" charset="0"/>
            </a:endParaRPr>
          </a:p>
        </p:txBody>
      </p:sp>
      <p:sp>
        <p:nvSpPr>
          <p:cNvPr id="11272" name="AutoShape 12" descr="Newsprint"/>
          <p:cNvSpPr>
            <a:spLocks noChangeArrowheads="1"/>
          </p:cNvSpPr>
          <p:nvPr/>
        </p:nvSpPr>
        <p:spPr bwMode="auto">
          <a:xfrm rot="1633341">
            <a:off x="887413" y="1016000"/>
            <a:ext cx="1524000" cy="969963"/>
          </a:xfrm>
          <a:prstGeom prst="moon">
            <a:avLst>
              <a:gd name="adj" fmla="val 84333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 sz="2000" b="0">
              <a:latin typeface="Times New Roman" pitchFamily="18" charset="0"/>
            </a:endParaRPr>
          </a:p>
        </p:txBody>
      </p:sp>
      <p:sp>
        <p:nvSpPr>
          <p:cNvPr id="11273" name="Rectangle 13" descr="Newsprint"/>
          <p:cNvSpPr>
            <a:spLocks noChangeArrowheads="1"/>
          </p:cNvSpPr>
          <p:nvPr/>
        </p:nvSpPr>
        <p:spPr bwMode="auto">
          <a:xfrm>
            <a:off x="838200" y="457200"/>
            <a:ext cx="1676400" cy="9144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 sz="2000" b="0">
              <a:latin typeface="Times New Roman" pitchFamily="18" charset="0"/>
            </a:endParaRPr>
          </a:p>
        </p:txBody>
      </p: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2127250" y="1447800"/>
            <a:ext cx="1066800" cy="1066800"/>
            <a:chOff x="4464" y="1680"/>
            <a:chExt cx="672" cy="672"/>
          </a:xfrm>
        </p:grpSpPr>
        <p:sp>
          <p:nvSpPr>
            <p:cNvPr id="11296" name="Oval 15"/>
            <p:cNvSpPr>
              <a:spLocks noChangeArrowheads="1"/>
            </p:cNvSpPr>
            <p:nvPr/>
          </p:nvSpPr>
          <p:spPr bwMode="auto">
            <a:xfrm>
              <a:off x="4464" y="1680"/>
              <a:ext cx="672" cy="672"/>
            </a:xfrm>
            <a:prstGeom prst="ellipse">
              <a:avLst/>
            </a:prstGeom>
            <a:gradFill rotWithShape="1">
              <a:gsLst>
                <a:gs pos="0">
                  <a:srgbClr val="E5E000"/>
                </a:gs>
                <a:gs pos="50000">
                  <a:srgbClr val="008000"/>
                </a:gs>
                <a:gs pos="100000">
                  <a:srgbClr val="E5E0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sz="2000" b="0">
                <a:latin typeface="Times New Roman" pitchFamily="18" charset="0"/>
              </a:endParaRPr>
            </a:p>
          </p:txBody>
        </p:sp>
        <p:sp>
          <p:nvSpPr>
            <p:cNvPr id="91152" name="Oval 16"/>
            <p:cNvSpPr>
              <a:spLocks noChangeArrowheads="1"/>
            </p:cNvSpPr>
            <p:nvPr/>
          </p:nvSpPr>
          <p:spPr bwMode="auto">
            <a:xfrm>
              <a:off x="4538" y="1754"/>
              <a:ext cx="528" cy="528"/>
            </a:xfrm>
            <a:prstGeom prst="ellipse">
              <a:avLst/>
            </a:prstGeom>
            <a:gradFill rotWithShape="1">
              <a:gsLst>
                <a:gs pos="0">
                  <a:srgbClr val="E5E000"/>
                </a:gs>
                <a:gs pos="50000">
                  <a:srgbClr val="008000">
                    <a:alpha val="86000"/>
                  </a:srgbClr>
                </a:gs>
                <a:gs pos="100000">
                  <a:srgbClr val="E5E0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2000" b="0">
                <a:latin typeface="Times New Roman" pitchFamily="18" charset="0"/>
              </a:endParaRPr>
            </a:p>
          </p:txBody>
        </p:sp>
      </p:grpSp>
      <p:sp>
        <p:nvSpPr>
          <p:cNvPr id="11275" name="Rectangle 17"/>
          <p:cNvSpPr>
            <a:spLocks noChangeArrowheads="1"/>
          </p:cNvSpPr>
          <p:nvPr/>
        </p:nvSpPr>
        <p:spPr bwMode="auto">
          <a:xfrm>
            <a:off x="2584450" y="1143000"/>
            <a:ext cx="152400" cy="838200"/>
          </a:xfrm>
          <a:prstGeom prst="rect">
            <a:avLst/>
          </a:prstGeom>
          <a:solidFill>
            <a:srgbClr val="1102C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 sz="2000" b="0">
              <a:latin typeface="Times New Roman" pitchFamily="18" charset="0"/>
            </a:endParaRPr>
          </a:p>
        </p:txBody>
      </p:sp>
      <p:sp>
        <p:nvSpPr>
          <p:cNvPr id="11276" name="Oval 18"/>
          <p:cNvSpPr>
            <a:spLocks noChangeArrowheads="1"/>
          </p:cNvSpPr>
          <p:nvPr/>
        </p:nvSpPr>
        <p:spPr bwMode="auto">
          <a:xfrm>
            <a:off x="2625725" y="1876425"/>
            <a:ext cx="92075" cy="920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 sz="2000" b="0">
              <a:latin typeface="Times New Roman" pitchFamily="18" charset="0"/>
            </a:endParaRPr>
          </a:p>
        </p:txBody>
      </p: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1655763" y="912813"/>
            <a:ext cx="2057400" cy="304800"/>
            <a:chOff x="912" y="2592"/>
            <a:chExt cx="1296" cy="192"/>
          </a:xfrm>
        </p:grpSpPr>
        <p:sp>
          <p:nvSpPr>
            <p:cNvPr id="11294" name="Line 22"/>
            <p:cNvSpPr>
              <a:spLocks noChangeShapeType="1"/>
            </p:cNvSpPr>
            <p:nvPr/>
          </p:nvSpPr>
          <p:spPr bwMode="auto">
            <a:xfrm>
              <a:off x="912" y="2592"/>
              <a:ext cx="12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5" name="Line 23"/>
            <p:cNvSpPr>
              <a:spLocks noChangeShapeType="1"/>
            </p:cNvSpPr>
            <p:nvPr/>
          </p:nvSpPr>
          <p:spPr bwMode="auto">
            <a:xfrm>
              <a:off x="1549" y="2592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2"/>
          <p:cNvGrpSpPr>
            <a:grpSpLocks/>
          </p:cNvGrpSpPr>
          <p:nvPr/>
        </p:nvGrpSpPr>
        <p:grpSpPr bwMode="auto">
          <a:xfrm rot="180472">
            <a:off x="6808788" y="1600200"/>
            <a:ext cx="762000" cy="2328863"/>
            <a:chOff x="4162" y="1557"/>
            <a:chExt cx="480" cy="1467"/>
          </a:xfrm>
        </p:grpSpPr>
        <p:sp>
          <p:nvSpPr>
            <p:cNvPr id="11292" name="Line 3"/>
            <p:cNvSpPr>
              <a:spLocks noChangeShapeType="1"/>
            </p:cNvSpPr>
            <p:nvPr/>
          </p:nvSpPr>
          <p:spPr bwMode="auto">
            <a:xfrm flipH="1" flipV="1">
              <a:off x="4298" y="2112"/>
              <a:ext cx="56" cy="9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11293" name="Picture 4" descr="RR Codinh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9F7BB"/>
                </a:clrFrom>
                <a:clrTo>
                  <a:srgbClr val="F9F7BB">
                    <a:alpha val="0"/>
                  </a:srgbClr>
                </a:clrTo>
              </a:clrChange>
              <a:lum bright="-24000"/>
            </a:blip>
            <a:srcRect l="72159" t="31148" r="-1022" b="49181"/>
            <a:stretch>
              <a:fillRect/>
            </a:stretch>
          </p:blipFill>
          <p:spPr bwMode="auto">
            <a:xfrm rot="9149775" flipH="1">
              <a:off x="4162" y="1557"/>
              <a:ext cx="480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7589" name="Line 5"/>
          <p:cNvSpPr>
            <a:spLocks noChangeShapeType="1"/>
          </p:cNvSpPr>
          <p:nvPr/>
        </p:nvSpPr>
        <p:spPr bwMode="auto">
          <a:xfrm rot="21067719" flipH="1">
            <a:off x="7724775" y="685800"/>
            <a:ext cx="512763" cy="32972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6989763" y="3213100"/>
            <a:ext cx="1066800" cy="1066800"/>
            <a:chOff x="4464" y="1680"/>
            <a:chExt cx="672" cy="672"/>
          </a:xfrm>
        </p:grpSpPr>
        <p:sp>
          <p:nvSpPr>
            <p:cNvPr id="67591" name="Oval 7"/>
            <p:cNvSpPr>
              <a:spLocks noChangeArrowheads="1"/>
            </p:cNvSpPr>
            <p:nvPr/>
          </p:nvSpPr>
          <p:spPr bwMode="auto">
            <a:xfrm>
              <a:off x="4464" y="1680"/>
              <a:ext cx="672" cy="672"/>
            </a:xfrm>
            <a:prstGeom prst="ellipse">
              <a:avLst/>
            </a:prstGeom>
            <a:gradFill rotWithShape="1">
              <a:gsLst>
                <a:gs pos="0">
                  <a:srgbClr val="FF6600"/>
                </a:gs>
                <a:gs pos="50000">
                  <a:schemeClr val="hlink"/>
                </a:gs>
                <a:gs pos="100000">
                  <a:srgbClr val="FF66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2000" b="0">
                <a:latin typeface="Times New Roman" pitchFamily="18" charset="0"/>
              </a:endParaRPr>
            </a:p>
          </p:txBody>
        </p:sp>
        <p:sp>
          <p:nvSpPr>
            <p:cNvPr id="67592" name="Oval 8"/>
            <p:cNvSpPr>
              <a:spLocks noChangeArrowheads="1"/>
            </p:cNvSpPr>
            <p:nvPr/>
          </p:nvSpPr>
          <p:spPr bwMode="auto">
            <a:xfrm>
              <a:off x="4538" y="1754"/>
              <a:ext cx="528" cy="528"/>
            </a:xfrm>
            <a:prstGeom prst="ellipse">
              <a:avLst/>
            </a:prstGeom>
            <a:gradFill rotWithShape="1">
              <a:gsLst>
                <a:gs pos="0">
                  <a:srgbClr val="FF6600"/>
                </a:gs>
                <a:gs pos="50000">
                  <a:schemeClr val="hlink"/>
                </a:gs>
                <a:gs pos="100000">
                  <a:srgbClr val="FF66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2000" b="0">
                <a:latin typeface="Times New Roman" pitchFamily="18" charset="0"/>
              </a:endParaRPr>
            </a:p>
          </p:txBody>
        </p:sp>
      </p:grpSp>
      <p:grpSp>
        <p:nvGrpSpPr>
          <p:cNvPr id="8" name="Group 9"/>
          <p:cNvGrpSpPr>
            <a:grpSpLocks/>
          </p:cNvGrpSpPr>
          <p:nvPr/>
        </p:nvGrpSpPr>
        <p:grpSpPr bwMode="auto">
          <a:xfrm>
            <a:off x="7142163" y="3754438"/>
            <a:ext cx="1031875" cy="1828800"/>
            <a:chOff x="2304" y="2688"/>
            <a:chExt cx="650" cy="1152"/>
          </a:xfrm>
        </p:grpSpPr>
        <p:grpSp>
          <p:nvGrpSpPr>
            <p:cNvPr id="9" name="Group 10"/>
            <p:cNvGrpSpPr>
              <a:grpSpLocks/>
            </p:cNvGrpSpPr>
            <p:nvPr/>
          </p:nvGrpSpPr>
          <p:grpSpPr bwMode="auto">
            <a:xfrm>
              <a:off x="2304" y="2688"/>
              <a:ext cx="650" cy="1152"/>
              <a:chOff x="2029" y="2496"/>
              <a:chExt cx="650" cy="1152"/>
            </a:xfrm>
          </p:grpSpPr>
          <p:sp>
            <p:nvSpPr>
              <p:cNvPr id="11286" name="Text Box 11"/>
              <p:cNvSpPr txBox="1">
                <a:spLocks noChangeArrowheads="1"/>
              </p:cNvSpPr>
              <p:nvPr/>
            </p:nvSpPr>
            <p:spPr bwMode="auto">
              <a:xfrm>
                <a:off x="2151" y="2845"/>
                <a:ext cx="52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0">
                    <a:sym typeface="Wingdings 3" pitchFamily="18" charset="2"/>
                  </a:rPr>
                  <a:t></a:t>
                </a:r>
              </a:p>
            </p:txBody>
          </p:sp>
          <p:sp>
            <p:nvSpPr>
              <p:cNvPr id="11287" name="Rectangle 12"/>
              <p:cNvSpPr>
                <a:spLocks noChangeArrowheads="1"/>
              </p:cNvSpPr>
              <p:nvPr/>
            </p:nvSpPr>
            <p:spPr bwMode="auto">
              <a:xfrm>
                <a:off x="2221" y="2496"/>
                <a:ext cx="115" cy="461"/>
              </a:xfrm>
              <a:prstGeom prst="rect">
                <a:avLst/>
              </a:prstGeom>
              <a:solidFill>
                <a:srgbClr val="2415E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 sz="2000" b="0">
                  <a:latin typeface="Times New Roman" pitchFamily="18" charset="0"/>
                </a:endParaRPr>
              </a:p>
            </p:txBody>
          </p:sp>
          <p:sp>
            <p:nvSpPr>
              <p:cNvPr id="11288" name="Text Box 13"/>
              <p:cNvSpPr txBox="1">
                <a:spLocks noChangeArrowheads="1"/>
              </p:cNvSpPr>
              <p:nvPr/>
            </p:nvSpPr>
            <p:spPr bwMode="auto">
              <a:xfrm>
                <a:off x="2155" y="2929"/>
                <a:ext cx="43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0"/>
                  <a:t>?</a:t>
                </a:r>
              </a:p>
            </p:txBody>
          </p:sp>
          <p:sp>
            <p:nvSpPr>
              <p:cNvPr id="11289" name="Rectangle 14"/>
              <p:cNvSpPr>
                <a:spLocks noChangeArrowheads="1"/>
              </p:cNvSpPr>
              <p:nvPr/>
            </p:nvSpPr>
            <p:spPr bwMode="auto">
              <a:xfrm>
                <a:off x="2029" y="3124"/>
                <a:ext cx="506" cy="524"/>
              </a:xfrm>
              <a:prstGeom prst="rect">
                <a:avLst/>
              </a:prstGeom>
              <a:gradFill rotWithShape="1">
                <a:gsLst>
                  <a:gs pos="0">
                    <a:srgbClr val="CC00CC"/>
                  </a:gs>
                  <a:gs pos="50000">
                    <a:srgbClr val="FFFF66"/>
                  </a:gs>
                  <a:gs pos="100000">
                    <a:srgbClr val="CC00CC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 sz="2000" b="0">
                  <a:latin typeface="Times New Roman" pitchFamily="18" charset="0"/>
                </a:endParaRPr>
              </a:p>
            </p:txBody>
          </p:sp>
        </p:grpSp>
        <p:sp>
          <p:nvSpPr>
            <p:cNvPr id="11285" name="Oval 15"/>
            <p:cNvSpPr>
              <a:spLocks noChangeArrowheads="1"/>
            </p:cNvSpPr>
            <p:nvPr/>
          </p:nvSpPr>
          <p:spPr bwMode="auto">
            <a:xfrm>
              <a:off x="2522" y="2710"/>
              <a:ext cx="69" cy="69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sz="2000" b="0">
                <a:latin typeface="Times New Roman" pitchFamily="18" charset="0"/>
              </a:endParaRPr>
            </a:p>
          </p:txBody>
        </p:sp>
      </p:grpSp>
      <p:sp>
        <p:nvSpPr>
          <p:cNvPr id="11282" name="Line 17"/>
          <p:cNvSpPr>
            <a:spLocks noChangeShapeType="1"/>
          </p:cNvSpPr>
          <p:nvPr/>
        </p:nvSpPr>
        <p:spPr bwMode="auto">
          <a:xfrm>
            <a:off x="6172200" y="685800"/>
            <a:ext cx="2743200" cy="0"/>
          </a:xfrm>
          <a:prstGeom prst="line">
            <a:avLst/>
          </a:prstGeom>
          <a:noFill/>
          <a:ln w="88900">
            <a:solidFill>
              <a:srgbClr val="5C5C5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3" name="Rectangle 42"/>
          <p:cNvSpPr>
            <a:spLocks noChangeArrowheads="1"/>
          </p:cNvSpPr>
          <p:nvPr/>
        </p:nvSpPr>
        <p:spPr bwMode="auto">
          <a:xfrm>
            <a:off x="6172200" y="0"/>
            <a:ext cx="2743200" cy="685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accel="50000" decel="5000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0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85437E-7 L 0.05729 0.0762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" y="38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4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6.79612E-7 L 3.88889E-6 -0.1553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repeatCount="indefinite" accel="50000" decel="5000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0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7.40741E-7 L -3.88889E-6 -0.14444 " pathEditMode="relative" ptsTypes="AA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48148E-6 L -3.33333E-6 -0.1504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5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1 0.00347 L 0.00261 -0.13982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2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repeatCount="indefinite" accel="50000" decel="5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19653E-6 L 0.00104 -0.192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675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57200" y="1898650"/>
            <a:ext cx="1333500" cy="4730750"/>
            <a:chOff x="1560" y="1227"/>
            <a:chExt cx="840" cy="2980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677" y="2319"/>
              <a:ext cx="384" cy="1888"/>
              <a:chOff x="1080" y="2304"/>
              <a:chExt cx="384" cy="1888"/>
            </a:xfrm>
          </p:grpSpPr>
          <p:grpSp>
            <p:nvGrpSpPr>
              <p:cNvPr id="4" name="Group 4"/>
              <p:cNvGrpSpPr>
                <a:grpSpLocks/>
              </p:cNvGrpSpPr>
              <p:nvPr/>
            </p:nvGrpSpPr>
            <p:grpSpPr bwMode="auto">
              <a:xfrm>
                <a:off x="1188" y="2304"/>
                <a:ext cx="204" cy="1392"/>
                <a:chOff x="2256" y="1680"/>
                <a:chExt cx="336" cy="1824"/>
              </a:xfrm>
            </p:grpSpPr>
            <p:sp>
              <p:nvSpPr>
                <p:cNvPr id="14367" name="AutoShape 5"/>
                <p:cNvSpPr>
                  <a:spLocks noChangeArrowheads="1"/>
                </p:cNvSpPr>
                <p:nvPr/>
              </p:nvSpPr>
              <p:spPr bwMode="auto">
                <a:xfrm>
                  <a:off x="2256" y="2880"/>
                  <a:ext cx="336" cy="336"/>
                </a:xfrm>
                <a:prstGeom prst="flowChartMagneticDisk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368" name="AutoShape 6"/>
                <p:cNvSpPr>
                  <a:spLocks noChangeArrowheads="1"/>
                </p:cNvSpPr>
                <p:nvPr/>
              </p:nvSpPr>
              <p:spPr bwMode="auto">
                <a:xfrm>
                  <a:off x="2256" y="2640"/>
                  <a:ext cx="336" cy="336"/>
                </a:xfrm>
                <a:prstGeom prst="flowChartMagneticDisk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369" name="AutoShape 7"/>
                <p:cNvSpPr>
                  <a:spLocks noChangeArrowheads="1"/>
                </p:cNvSpPr>
                <p:nvPr/>
              </p:nvSpPr>
              <p:spPr bwMode="auto">
                <a:xfrm>
                  <a:off x="2256" y="2400"/>
                  <a:ext cx="336" cy="336"/>
                </a:xfrm>
                <a:prstGeom prst="flowChartMagneticDisk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370" name="AutoShape 8"/>
                <p:cNvSpPr>
                  <a:spLocks noChangeArrowheads="1"/>
                </p:cNvSpPr>
                <p:nvPr/>
              </p:nvSpPr>
              <p:spPr bwMode="auto">
                <a:xfrm>
                  <a:off x="2256" y="2160"/>
                  <a:ext cx="336" cy="336"/>
                </a:xfrm>
                <a:prstGeom prst="flowChartMagneticDisk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371" name="AutoShape 9"/>
                <p:cNvSpPr>
                  <a:spLocks noChangeArrowheads="1"/>
                </p:cNvSpPr>
                <p:nvPr/>
              </p:nvSpPr>
              <p:spPr bwMode="auto">
                <a:xfrm>
                  <a:off x="2256" y="1920"/>
                  <a:ext cx="336" cy="336"/>
                </a:xfrm>
                <a:prstGeom prst="flowChartMagneticDisk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372" name="AutoShape 10"/>
                <p:cNvSpPr>
                  <a:spLocks noChangeArrowheads="1"/>
                </p:cNvSpPr>
                <p:nvPr/>
              </p:nvSpPr>
              <p:spPr bwMode="auto">
                <a:xfrm>
                  <a:off x="2256" y="1680"/>
                  <a:ext cx="336" cy="336"/>
                </a:xfrm>
                <a:prstGeom prst="flowChartMagneticDisk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373" name="Freeform 11"/>
                <p:cNvSpPr>
                  <a:spLocks/>
                </p:cNvSpPr>
                <p:nvPr/>
              </p:nvSpPr>
              <p:spPr bwMode="auto">
                <a:xfrm>
                  <a:off x="2352" y="3216"/>
                  <a:ext cx="144" cy="288"/>
                </a:xfrm>
                <a:custGeom>
                  <a:avLst/>
                  <a:gdLst>
                    <a:gd name="T0" fmla="*/ 13 w 264"/>
                    <a:gd name="T1" fmla="*/ 0 h 448"/>
                    <a:gd name="T2" fmla="*/ 13 w 264"/>
                    <a:gd name="T3" fmla="*/ 25 h 448"/>
                    <a:gd name="T4" fmla="*/ 21 w 264"/>
                    <a:gd name="T5" fmla="*/ 41 h 448"/>
                    <a:gd name="T6" fmla="*/ 21 w 264"/>
                    <a:gd name="T7" fmla="*/ 66 h 448"/>
                    <a:gd name="T8" fmla="*/ 8 w 264"/>
                    <a:gd name="T9" fmla="*/ 74 h 448"/>
                    <a:gd name="T10" fmla="*/ 0 w 264"/>
                    <a:gd name="T11" fmla="*/ 49 h 44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64"/>
                    <a:gd name="T19" fmla="*/ 0 h 448"/>
                    <a:gd name="T20" fmla="*/ 264 w 264"/>
                    <a:gd name="T21" fmla="*/ 448 h 44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64" h="448">
                      <a:moveTo>
                        <a:pt x="144" y="0"/>
                      </a:moveTo>
                      <a:cubicBezTo>
                        <a:pt x="136" y="52"/>
                        <a:pt x="128" y="104"/>
                        <a:pt x="144" y="144"/>
                      </a:cubicBezTo>
                      <a:cubicBezTo>
                        <a:pt x="160" y="184"/>
                        <a:pt x="224" y="200"/>
                        <a:pt x="240" y="240"/>
                      </a:cubicBezTo>
                      <a:cubicBezTo>
                        <a:pt x="256" y="280"/>
                        <a:pt x="264" y="352"/>
                        <a:pt x="240" y="384"/>
                      </a:cubicBezTo>
                      <a:cubicBezTo>
                        <a:pt x="216" y="416"/>
                        <a:pt x="136" y="448"/>
                        <a:pt x="96" y="432"/>
                      </a:cubicBezTo>
                      <a:cubicBezTo>
                        <a:pt x="56" y="416"/>
                        <a:pt x="16" y="312"/>
                        <a:pt x="0" y="288"/>
                      </a:cubicBez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" name="Group 12"/>
              <p:cNvGrpSpPr>
                <a:grpSpLocks/>
              </p:cNvGrpSpPr>
              <p:nvPr/>
            </p:nvGrpSpPr>
            <p:grpSpPr bwMode="auto">
              <a:xfrm>
                <a:off x="1080" y="3664"/>
                <a:ext cx="384" cy="528"/>
                <a:chOff x="2112" y="2736"/>
                <a:chExt cx="384" cy="528"/>
              </a:xfrm>
            </p:grpSpPr>
            <p:sp>
              <p:nvSpPr>
                <p:cNvPr id="106509" name="AutoShape 13"/>
                <p:cNvSpPr>
                  <a:spLocks noChangeArrowheads="1"/>
                </p:cNvSpPr>
                <p:nvPr/>
              </p:nvSpPr>
              <p:spPr bwMode="auto">
                <a:xfrm>
                  <a:off x="2112" y="2880"/>
                  <a:ext cx="384" cy="384"/>
                </a:xfrm>
                <a:prstGeom prst="can">
                  <a:avLst>
                    <a:gd name="adj" fmla="val 25000"/>
                  </a:avLst>
                </a:prstGeom>
                <a:gradFill rotWithShape="1">
                  <a:gsLst>
                    <a:gs pos="0">
                      <a:schemeClr val="bg2"/>
                    </a:gs>
                    <a:gs pos="50000">
                      <a:schemeClr val="bg1"/>
                    </a:gs>
                    <a:gs pos="100000">
                      <a:schemeClr val="bg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4366" name="Freeform 14"/>
                <p:cNvSpPr>
                  <a:spLocks/>
                </p:cNvSpPr>
                <p:nvPr/>
              </p:nvSpPr>
              <p:spPr bwMode="auto">
                <a:xfrm>
                  <a:off x="2220" y="2736"/>
                  <a:ext cx="192" cy="192"/>
                </a:xfrm>
                <a:custGeom>
                  <a:avLst/>
                  <a:gdLst>
                    <a:gd name="T0" fmla="*/ 3 w 466"/>
                    <a:gd name="T1" fmla="*/ 3 h 664"/>
                    <a:gd name="T2" fmla="*/ 2 w 466"/>
                    <a:gd name="T3" fmla="*/ 2 h 664"/>
                    <a:gd name="T4" fmla="*/ 0 w 466"/>
                    <a:gd name="T5" fmla="*/ 1 h 664"/>
                    <a:gd name="T6" fmla="*/ 3 w 466"/>
                    <a:gd name="T7" fmla="*/ 0 h 664"/>
                    <a:gd name="T8" fmla="*/ 11 w 466"/>
                    <a:gd name="T9" fmla="*/ 0 h 664"/>
                    <a:gd name="T10" fmla="*/ 13 w 466"/>
                    <a:gd name="T11" fmla="*/ 2 h 664"/>
                    <a:gd name="T12" fmla="*/ 7 w 466"/>
                    <a:gd name="T13" fmla="*/ 3 h 664"/>
                    <a:gd name="T14" fmla="*/ 6 w 466"/>
                    <a:gd name="T15" fmla="*/ 5 h 66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66"/>
                    <a:gd name="T25" fmla="*/ 0 h 664"/>
                    <a:gd name="T26" fmla="*/ 466 w 466"/>
                    <a:gd name="T27" fmla="*/ 664 h 66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66" h="664">
                      <a:moveTo>
                        <a:pt x="116" y="388"/>
                      </a:moveTo>
                      <a:cubicBezTo>
                        <a:pt x="104" y="380"/>
                        <a:pt x="74" y="372"/>
                        <a:pt x="56" y="340"/>
                      </a:cubicBezTo>
                      <a:cubicBezTo>
                        <a:pt x="38" y="308"/>
                        <a:pt x="0" y="248"/>
                        <a:pt x="8" y="196"/>
                      </a:cubicBezTo>
                      <a:cubicBezTo>
                        <a:pt x="16" y="144"/>
                        <a:pt x="42" y="52"/>
                        <a:pt x="104" y="28"/>
                      </a:cubicBezTo>
                      <a:cubicBezTo>
                        <a:pt x="166" y="4"/>
                        <a:pt x="324" y="0"/>
                        <a:pt x="380" y="52"/>
                      </a:cubicBezTo>
                      <a:cubicBezTo>
                        <a:pt x="436" y="104"/>
                        <a:pt x="466" y="264"/>
                        <a:pt x="440" y="340"/>
                      </a:cubicBezTo>
                      <a:cubicBezTo>
                        <a:pt x="414" y="416"/>
                        <a:pt x="262" y="454"/>
                        <a:pt x="224" y="508"/>
                      </a:cubicBezTo>
                      <a:cubicBezTo>
                        <a:pt x="186" y="562"/>
                        <a:pt x="214" y="632"/>
                        <a:pt x="212" y="664"/>
                      </a:cubicBez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6" name="Group 15"/>
            <p:cNvGrpSpPr>
              <a:grpSpLocks/>
            </p:cNvGrpSpPr>
            <p:nvPr/>
          </p:nvGrpSpPr>
          <p:grpSpPr bwMode="auto">
            <a:xfrm>
              <a:off x="1560" y="1227"/>
              <a:ext cx="840" cy="1896"/>
              <a:chOff x="960" y="1224"/>
              <a:chExt cx="840" cy="1896"/>
            </a:xfrm>
          </p:grpSpPr>
          <p:grpSp>
            <p:nvGrpSpPr>
              <p:cNvPr id="7" name="Group 16"/>
              <p:cNvGrpSpPr>
                <a:grpSpLocks/>
              </p:cNvGrpSpPr>
              <p:nvPr/>
            </p:nvGrpSpPr>
            <p:grpSpPr bwMode="auto">
              <a:xfrm>
                <a:off x="1152" y="1656"/>
                <a:ext cx="276" cy="1464"/>
                <a:chOff x="3216" y="480"/>
                <a:chExt cx="432" cy="1920"/>
              </a:xfrm>
            </p:grpSpPr>
            <p:sp>
              <p:nvSpPr>
                <p:cNvPr id="106513" name="AutoShape 17"/>
                <p:cNvSpPr>
                  <a:spLocks noChangeArrowheads="1"/>
                </p:cNvSpPr>
                <p:nvPr/>
              </p:nvSpPr>
              <p:spPr bwMode="auto">
                <a:xfrm>
                  <a:off x="3216" y="864"/>
                  <a:ext cx="432" cy="1536"/>
                </a:xfrm>
                <a:prstGeom prst="can">
                  <a:avLst>
                    <a:gd name="adj" fmla="val 27786"/>
                  </a:avLst>
                </a:prstGeom>
                <a:gradFill rotWithShape="1">
                  <a:gsLst>
                    <a:gs pos="0">
                      <a:schemeClr val="bg2"/>
                    </a:gs>
                    <a:gs pos="50000">
                      <a:schemeClr val="bg1"/>
                    </a:gs>
                    <a:gs pos="100000">
                      <a:schemeClr val="bg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4362" name="Freeform 18"/>
                <p:cNvSpPr>
                  <a:spLocks/>
                </p:cNvSpPr>
                <p:nvPr/>
              </p:nvSpPr>
              <p:spPr bwMode="auto">
                <a:xfrm>
                  <a:off x="3312" y="480"/>
                  <a:ext cx="288" cy="432"/>
                </a:xfrm>
                <a:custGeom>
                  <a:avLst/>
                  <a:gdLst>
                    <a:gd name="T0" fmla="*/ 26 w 408"/>
                    <a:gd name="T1" fmla="*/ 86 h 592"/>
                    <a:gd name="T2" fmla="*/ 2 w 408"/>
                    <a:gd name="T3" fmla="*/ 72 h 592"/>
                    <a:gd name="T4" fmla="*/ 14 w 408"/>
                    <a:gd name="T5" fmla="*/ 18 h 592"/>
                    <a:gd name="T6" fmla="*/ 62 w 408"/>
                    <a:gd name="T7" fmla="*/ 5 h 592"/>
                    <a:gd name="T8" fmla="*/ 97 w 408"/>
                    <a:gd name="T9" fmla="*/ 45 h 592"/>
                    <a:gd name="T10" fmla="*/ 85 w 408"/>
                    <a:gd name="T11" fmla="*/ 100 h 592"/>
                    <a:gd name="T12" fmla="*/ 38 w 408"/>
                    <a:gd name="T13" fmla="*/ 127 h 592"/>
                    <a:gd name="T14" fmla="*/ 38 w 408"/>
                    <a:gd name="T15" fmla="*/ 168 h 59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08"/>
                    <a:gd name="T25" fmla="*/ 0 h 592"/>
                    <a:gd name="T26" fmla="*/ 408 w 408"/>
                    <a:gd name="T27" fmla="*/ 592 h 59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08" h="592">
                      <a:moveTo>
                        <a:pt x="104" y="304"/>
                      </a:moveTo>
                      <a:cubicBezTo>
                        <a:pt x="60" y="300"/>
                        <a:pt x="16" y="296"/>
                        <a:pt x="8" y="256"/>
                      </a:cubicBezTo>
                      <a:cubicBezTo>
                        <a:pt x="0" y="216"/>
                        <a:pt x="16" y="104"/>
                        <a:pt x="56" y="64"/>
                      </a:cubicBezTo>
                      <a:cubicBezTo>
                        <a:pt x="96" y="24"/>
                        <a:pt x="192" y="0"/>
                        <a:pt x="248" y="16"/>
                      </a:cubicBezTo>
                      <a:cubicBezTo>
                        <a:pt x="304" y="32"/>
                        <a:pt x="376" y="104"/>
                        <a:pt x="392" y="160"/>
                      </a:cubicBezTo>
                      <a:cubicBezTo>
                        <a:pt x="408" y="216"/>
                        <a:pt x="384" y="304"/>
                        <a:pt x="344" y="352"/>
                      </a:cubicBezTo>
                      <a:cubicBezTo>
                        <a:pt x="304" y="400"/>
                        <a:pt x="184" y="408"/>
                        <a:pt x="152" y="448"/>
                      </a:cubicBezTo>
                      <a:cubicBezTo>
                        <a:pt x="120" y="488"/>
                        <a:pt x="152" y="568"/>
                        <a:pt x="152" y="592"/>
                      </a:cubicBez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pic>
            <p:nvPicPr>
              <p:cNvPr id="14360" name="Picture 19" descr="hand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19036212" flipV="1">
                <a:off x="960" y="1224"/>
                <a:ext cx="840" cy="8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aphicFrame>
        <p:nvGraphicFramePr>
          <p:cNvPr id="106535" name="Group 39"/>
          <p:cNvGraphicFramePr>
            <a:graphicFrameLocks noGrp="1"/>
          </p:cNvGraphicFramePr>
          <p:nvPr/>
        </p:nvGraphicFramePr>
        <p:xfrm>
          <a:off x="2667000" y="457200"/>
          <a:ext cx="6172200" cy="5974080"/>
        </p:xfrm>
        <a:graphic>
          <a:graphicData uri="http://schemas.openxmlformats.org/drawingml/2006/table">
            <a:tbl>
              <a:tblPr/>
              <a:tblGrid>
                <a:gridCol w="3886200"/>
                <a:gridCol w="2286000"/>
              </a:tblGrid>
              <a:tr h="709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Cách kéo vật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Cường độ của lực kéo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Không dùng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ròng rọc</a:t>
                      </a: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Dùng ròng rọc cố định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Dùng ròng rọc động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6533" name="Text Box 37"/>
          <p:cNvSpPr txBox="1">
            <a:spLocks noChangeArrowheads="1"/>
          </p:cNvSpPr>
          <p:nvPr/>
        </p:nvSpPr>
        <p:spPr bwMode="auto">
          <a:xfrm>
            <a:off x="7086600" y="2743200"/>
            <a:ext cx="1447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0">
                <a:solidFill>
                  <a:srgbClr val="993300"/>
                </a:solidFill>
                <a:cs typeface="Arial" charset="0"/>
              </a:rPr>
              <a:t>……N</a:t>
            </a:r>
            <a:endParaRPr lang="vi-VN" sz="3600" b="0">
              <a:solidFill>
                <a:srgbClr val="9933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06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Line 2"/>
          <p:cNvSpPr>
            <a:spLocks noChangeShapeType="1"/>
          </p:cNvSpPr>
          <p:nvPr/>
        </p:nvSpPr>
        <p:spPr bwMode="auto">
          <a:xfrm>
            <a:off x="1366838" y="942975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138238" y="361950"/>
            <a:ext cx="438150" cy="4533900"/>
            <a:chOff x="2736" y="912"/>
            <a:chExt cx="276" cy="2856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2736" y="1728"/>
              <a:ext cx="276" cy="2040"/>
              <a:chOff x="2736" y="1728"/>
              <a:chExt cx="276" cy="2040"/>
            </a:xfrm>
          </p:grpSpPr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 flipV="1">
                <a:off x="2772" y="1728"/>
                <a:ext cx="204" cy="1392"/>
                <a:chOff x="2256" y="1680"/>
                <a:chExt cx="336" cy="1824"/>
              </a:xfrm>
            </p:grpSpPr>
            <p:sp>
              <p:nvSpPr>
                <p:cNvPr id="15400" name="AutoShape 6"/>
                <p:cNvSpPr>
                  <a:spLocks noChangeArrowheads="1"/>
                </p:cNvSpPr>
                <p:nvPr/>
              </p:nvSpPr>
              <p:spPr bwMode="auto">
                <a:xfrm>
                  <a:off x="2256" y="2880"/>
                  <a:ext cx="336" cy="336"/>
                </a:xfrm>
                <a:prstGeom prst="flowChartMagneticDisk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01" name="AutoShape 7"/>
                <p:cNvSpPr>
                  <a:spLocks noChangeArrowheads="1"/>
                </p:cNvSpPr>
                <p:nvPr/>
              </p:nvSpPr>
              <p:spPr bwMode="auto">
                <a:xfrm>
                  <a:off x="2256" y="2640"/>
                  <a:ext cx="336" cy="336"/>
                </a:xfrm>
                <a:prstGeom prst="flowChartMagneticDisk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02" name="AutoShape 8"/>
                <p:cNvSpPr>
                  <a:spLocks noChangeArrowheads="1"/>
                </p:cNvSpPr>
                <p:nvPr/>
              </p:nvSpPr>
              <p:spPr bwMode="auto">
                <a:xfrm>
                  <a:off x="2256" y="2400"/>
                  <a:ext cx="336" cy="336"/>
                </a:xfrm>
                <a:prstGeom prst="flowChartMagneticDisk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03" name="AutoShape 9"/>
                <p:cNvSpPr>
                  <a:spLocks noChangeArrowheads="1"/>
                </p:cNvSpPr>
                <p:nvPr/>
              </p:nvSpPr>
              <p:spPr bwMode="auto">
                <a:xfrm>
                  <a:off x="2256" y="2160"/>
                  <a:ext cx="336" cy="336"/>
                </a:xfrm>
                <a:prstGeom prst="flowChartMagneticDisk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04" name="AutoShape 10"/>
                <p:cNvSpPr>
                  <a:spLocks noChangeArrowheads="1"/>
                </p:cNvSpPr>
                <p:nvPr/>
              </p:nvSpPr>
              <p:spPr bwMode="auto">
                <a:xfrm>
                  <a:off x="2256" y="1920"/>
                  <a:ext cx="336" cy="336"/>
                </a:xfrm>
                <a:prstGeom prst="flowChartMagneticDisk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05" name="AutoShape 11"/>
                <p:cNvSpPr>
                  <a:spLocks noChangeArrowheads="1"/>
                </p:cNvSpPr>
                <p:nvPr/>
              </p:nvSpPr>
              <p:spPr bwMode="auto">
                <a:xfrm>
                  <a:off x="2256" y="1680"/>
                  <a:ext cx="336" cy="336"/>
                </a:xfrm>
                <a:prstGeom prst="flowChartMagneticDisk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06" name="Freeform 12"/>
                <p:cNvSpPr>
                  <a:spLocks/>
                </p:cNvSpPr>
                <p:nvPr/>
              </p:nvSpPr>
              <p:spPr bwMode="auto">
                <a:xfrm>
                  <a:off x="2352" y="3216"/>
                  <a:ext cx="144" cy="288"/>
                </a:xfrm>
                <a:custGeom>
                  <a:avLst/>
                  <a:gdLst>
                    <a:gd name="T0" fmla="*/ 13 w 264"/>
                    <a:gd name="T1" fmla="*/ 0 h 448"/>
                    <a:gd name="T2" fmla="*/ 13 w 264"/>
                    <a:gd name="T3" fmla="*/ 25 h 448"/>
                    <a:gd name="T4" fmla="*/ 21 w 264"/>
                    <a:gd name="T5" fmla="*/ 41 h 448"/>
                    <a:gd name="T6" fmla="*/ 21 w 264"/>
                    <a:gd name="T7" fmla="*/ 66 h 448"/>
                    <a:gd name="T8" fmla="*/ 8 w 264"/>
                    <a:gd name="T9" fmla="*/ 74 h 448"/>
                    <a:gd name="T10" fmla="*/ 0 w 264"/>
                    <a:gd name="T11" fmla="*/ 49 h 44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64"/>
                    <a:gd name="T19" fmla="*/ 0 h 448"/>
                    <a:gd name="T20" fmla="*/ 264 w 264"/>
                    <a:gd name="T21" fmla="*/ 448 h 44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64" h="448">
                      <a:moveTo>
                        <a:pt x="144" y="0"/>
                      </a:moveTo>
                      <a:cubicBezTo>
                        <a:pt x="136" y="52"/>
                        <a:pt x="128" y="104"/>
                        <a:pt x="144" y="144"/>
                      </a:cubicBezTo>
                      <a:cubicBezTo>
                        <a:pt x="160" y="184"/>
                        <a:pt x="224" y="200"/>
                        <a:pt x="240" y="240"/>
                      </a:cubicBezTo>
                      <a:cubicBezTo>
                        <a:pt x="256" y="280"/>
                        <a:pt x="264" y="352"/>
                        <a:pt x="240" y="384"/>
                      </a:cubicBezTo>
                      <a:cubicBezTo>
                        <a:pt x="216" y="416"/>
                        <a:pt x="136" y="448"/>
                        <a:pt x="96" y="432"/>
                      </a:cubicBezTo>
                      <a:cubicBezTo>
                        <a:pt x="56" y="416"/>
                        <a:pt x="16" y="312"/>
                        <a:pt x="0" y="288"/>
                      </a:cubicBez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" name="Group 13"/>
              <p:cNvGrpSpPr>
                <a:grpSpLocks/>
              </p:cNvGrpSpPr>
              <p:nvPr/>
            </p:nvGrpSpPr>
            <p:grpSpPr bwMode="auto">
              <a:xfrm flipV="1">
                <a:off x="2736" y="2304"/>
                <a:ext cx="276" cy="1464"/>
                <a:chOff x="3216" y="480"/>
                <a:chExt cx="432" cy="1920"/>
              </a:xfrm>
            </p:grpSpPr>
            <p:sp>
              <p:nvSpPr>
                <p:cNvPr id="107534" name="AutoShape 14"/>
                <p:cNvSpPr>
                  <a:spLocks noChangeArrowheads="1"/>
                </p:cNvSpPr>
                <p:nvPr/>
              </p:nvSpPr>
              <p:spPr bwMode="auto">
                <a:xfrm>
                  <a:off x="3216" y="864"/>
                  <a:ext cx="432" cy="1536"/>
                </a:xfrm>
                <a:prstGeom prst="can">
                  <a:avLst>
                    <a:gd name="adj" fmla="val 27786"/>
                  </a:avLst>
                </a:prstGeom>
                <a:gradFill rotWithShape="1">
                  <a:gsLst>
                    <a:gs pos="0">
                      <a:schemeClr val="bg2"/>
                    </a:gs>
                    <a:gs pos="50000">
                      <a:schemeClr val="bg1"/>
                    </a:gs>
                    <a:gs pos="100000">
                      <a:schemeClr val="bg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5399" name="Freeform 15"/>
                <p:cNvSpPr>
                  <a:spLocks/>
                </p:cNvSpPr>
                <p:nvPr/>
              </p:nvSpPr>
              <p:spPr bwMode="auto">
                <a:xfrm>
                  <a:off x="3312" y="480"/>
                  <a:ext cx="288" cy="432"/>
                </a:xfrm>
                <a:custGeom>
                  <a:avLst/>
                  <a:gdLst>
                    <a:gd name="T0" fmla="*/ 26 w 408"/>
                    <a:gd name="T1" fmla="*/ 86 h 592"/>
                    <a:gd name="T2" fmla="*/ 2 w 408"/>
                    <a:gd name="T3" fmla="*/ 72 h 592"/>
                    <a:gd name="T4" fmla="*/ 14 w 408"/>
                    <a:gd name="T5" fmla="*/ 18 h 592"/>
                    <a:gd name="T6" fmla="*/ 62 w 408"/>
                    <a:gd name="T7" fmla="*/ 5 h 592"/>
                    <a:gd name="T8" fmla="*/ 97 w 408"/>
                    <a:gd name="T9" fmla="*/ 45 h 592"/>
                    <a:gd name="T10" fmla="*/ 85 w 408"/>
                    <a:gd name="T11" fmla="*/ 100 h 592"/>
                    <a:gd name="T12" fmla="*/ 38 w 408"/>
                    <a:gd name="T13" fmla="*/ 127 h 592"/>
                    <a:gd name="T14" fmla="*/ 38 w 408"/>
                    <a:gd name="T15" fmla="*/ 168 h 59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08"/>
                    <a:gd name="T25" fmla="*/ 0 h 592"/>
                    <a:gd name="T26" fmla="*/ 408 w 408"/>
                    <a:gd name="T27" fmla="*/ 592 h 59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08" h="592">
                      <a:moveTo>
                        <a:pt x="104" y="304"/>
                      </a:moveTo>
                      <a:cubicBezTo>
                        <a:pt x="60" y="300"/>
                        <a:pt x="16" y="296"/>
                        <a:pt x="8" y="256"/>
                      </a:cubicBezTo>
                      <a:cubicBezTo>
                        <a:pt x="0" y="216"/>
                        <a:pt x="16" y="104"/>
                        <a:pt x="56" y="64"/>
                      </a:cubicBezTo>
                      <a:cubicBezTo>
                        <a:pt x="96" y="24"/>
                        <a:pt x="192" y="0"/>
                        <a:pt x="248" y="16"/>
                      </a:cubicBezTo>
                      <a:cubicBezTo>
                        <a:pt x="304" y="32"/>
                        <a:pt x="376" y="104"/>
                        <a:pt x="392" y="160"/>
                      </a:cubicBezTo>
                      <a:cubicBezTo>
                        <a:pt x="408" y="216"/>
                        <a:pt x="384" y="304"/>
                        <a:pt x="344" y="352"/>
                      </a:cubicBezTo>
                      <a:cubicBezTo>
                        <a:pt x="304" y="400"/>
                        <a:pt x="184" y="408"/>
                        <a:pt x="152" y="448"/>
                      </a:cubicBezTo>
                      <a:cubicBezTo>
                        <a:pt x="120" y="488"/>
                        <a:pt x="152" y="568"/>
                        <a:pt x="152" y="592"/>
                      </a:cubicBez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5395" name="Line 16"/>
            <p:cNvSpPr>
              <a:spLocks noChangeShapeType="1"/>
            </p:cNvSpPr>
            <p:nvPr/>
          </p:nvSpPr>
          <p:spPr bwMode="auto">
            <a:xfrm flipH="1" flipV="1">
              <a:off x="2880" y="912"/>
              <a:ext cx="0" cy="8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364" name="Line 17"/>
          <p:cNvSpPr>
            <a:spLocks noChangeShapeType="1"/>
          </p:cNvSpPr>
          <p:nvPr/>
        </p:nvSpPr>
        <p:spPr bwMode="auto">
          <a:xfrm flipV="1">
            <a:off x="571500" y="895350"/>
            <a:ext cx="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247650" y="2076450"/>
            <a:ext cx="609600" cy="2286000"/>
            <a:chOff x="2196" y="1920"/>
            <a:chExt cx="384" cy="1440"/>
          </a:xfrm>
        </p:grpSpPr>
        <p:grpSp>
          <p:nvGrpSpPr>
            <p:cNvPr id="7" name="Group 19"/>
            <p:cNvGrpSpPr>
              <a:grpSpLocks/>
            </p:cNvGrpSpPr>
            <p:nvPr/>
          </p:nvGrpSpPr>
          <p:grpSpPr bwMode="auto">
            <a:xfrm>
              <a:off x="2196" y="2832"/>
              <a:ext cx="384" cy="528"/>
              <a:chOff x="2112" y="2736"/>
              <a:chExt cx="384" cy="528"/>
            </a:xfrm>
          </p:grpSpPr>
          <p:sp>
            <p:nvSpPr>
              <p:cNvPr id="107540" name="AutoShape 20"/>
              <p:cNvSpPr>
                <a:spLocks noChangeArrowheads="1"/>
              </p:cNvSpPr>
              <p:nvPr/>
            </p:nvSpPr>
            <p:spPr bwMode="auto">
              <a:xfrm>
                <a:off x="2112" y="2880"/>
                <a:ext cx="384" cy="384"/>
              </a:xfrm>
              <a:prstGeom prst="can">
                <a:avLst>
                  <a:gd name="adj" fmla="val 25000"/>
                </a:avLst>
              </a:prstGeom>
              <a:gradFill rotWithShape="1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393" name="Freeform 21"/>
              <p:cNvSpPr>
                <a:spLocks/>
              </p:cNvSpPr>
              <p:nvPr/>
            </p:nvSpPr>
            <p:spPr bwMode="auto">
              <a:xfrm>
                <a:off x="2220" y="2736"/>
                <a:ext cx="192" cy="192"/>
              </a:xfrm>
              <a:custGeom>
                <a:avLst/>
                <a:gdLst>
                  <a:gd name="T0" fmla="*/ 3 w 466"/>
                  <a:gd name="T1" fmla="*/ 3 h 664"/>
                  <a:gd name="T2" fmla="*/ 2 w 466"/>
                  <a:gd name="T3" fmla="*/ 2 h 664"/>
                  <a:gd name="T4" fmla="*/ 0 w 466"/>
                  <a:gd name="T5" fmla="*/ 1 h 664"/>
                  <a:gd name="T6" fmla="*/ 3 w 466"/>
                  <a:gd name="T7" fmla="*/ 0 h 664"/>
                  <a:gd name="T8" fmla="*/ 11 w 466"/>
                  <a:gd name="T9" fmla="*/ 0 h 664"/>
                  <a:gd name="T10" fmla="*/ 13 w 466"/>
                  <a:gd name="T11" fmla="*/ 2 h 664"/>
                  <a:gd name="T12" fmla="*/ 7 w 466"/>
                  <a:gd name="T13" fmla="*/ 3 h 664"/>
                  <a:gd name="T14" fmla="*/ 6 w 466"/>
                  <a:gd name="T15" fmla="*/ 5 h 66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466"/>
                  <a:gd name="T25" fmla="*/ 0 h 664"/>
                  <a:gd name="T26" fmla="*/ 466 w 466"/>
                  <a:gd name="T27" fmla="*/ 664 h 66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466" h="664">
                    <a:moveTo>
                      <a:pt x="116" y="388"/>
                    </a:moveTo>
                    <a:cubicBezTo>
                      <a:pt x="104" y="380"/>
                      <a:pt x="74" y="372"/>
                      <a:pt x="56" y="340"/>
                    </a:cubicBezTo>
                    <a:cubicBezTo>
                      <a:pt x="38" y="308"/>
                      <a:pt x="0" y="248"/>
                      <a:pt x="8" y="196"/>
                    </a:cubicBezTo>
                    <a:cubicBezTo>
                      <a:pt x="16" y="144"/>
                      <a:pt x="42" y="52"/>
                      <a:pt x="104" y="28"/>
                    </a:cubicBezTo>
                    <a:cubicBezTo>
                      <a:pt x="166" y="4"/>
                      <a:pt x="324" y="0"/>
                      <a:pt x="380" y="52"/>
                    </a:cubicBezTo>
                    <a:cubicBezTo>
                      <a:pt x="436" y="104"/>
                      <a:pt x="466" y="264"/>
                      <a:pt x="440" y="340"/>
                    </a:cubicBezTo>
                    <a:cubicBezTo>
                      <a:pt x="414" y="416"/>
                      <a:pt x="262" y="454"/>
                      <a:pt x="224" y="508"/>
                    </a:cubicBezTo>
                    <a:cubicBezTo>
                      <a:pt x="186" y="562"/>
                      <a:pt x="214" y="632"/>
                      <a:pt x="212" y="664"/>
                    </a:cubicBez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391" name="Line 22"/>
            <p:cNvSpPr>
              <a:spLocks noChangeShapeType="1"/>
            </p:cNvSpPr>
            <p:nvPr/>
          </p:nvSpPr>
          <p:spPr bwMode="auto">
            <a:xfrm flipV="1">
              <a:off x="2400" y="1920"/>
              <a:ext cx="0" cy="9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366" name="Rectangle 23"/>
          <p:cNvSpPr>
            <a:spLocks noChangeArrowheads="1"/>
          </p:cNvSpPr>
          <p:nvPr/>
        </p:nvSpPr>
        <p:spPr bwMode="auto">
          <a:xfrm>
            <a:off x="1257300" y="0"/>
            <a:ext cx="228600" cy="990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" name="Group 24"/>
          <p:cNvGrpSpPr>
            <a:grpSpLocks/>
          </p:cNvGrpSpPr>
          <p:nvPr/>
        </p:nvGrpSpPr>
        <p:grpSpPr bwMode="auto">
          <a:xfrm>
            <a:off x="533400" y="514350"/>
            <a:ext cx="838200" cy="838200"/>
            <a:chOff x="2400" y="1056"/>
            <a:chExt cx="480" cy="480"/>
          </a:xfrm>
        </p:grpSpPr>
        <p:sp>
          <p:nvSpPr>
            <p:cNvPr id="15388" name="Oval 25"/>
            <p:cNvSpPr>
              <a:spLocks noChangeArrowheads="1"/>
            </p:cNvSpPr>
            <p:nvPr/>
          </p:nvSpPr>
          <p:spPr bwMode="auto">
            <a:xfrm>
              <a:off x="2400" y="1056"/>
              <a:ext cx="480" cy="480"/>
            </a:xfrm>
            <a:prstGeom prst="ellipse">
              <a:avLst/>
            </a:prstGeom>
            <a:gradFill rotWithShape="1">
              <a:gsLst>
                <a:gs pos="0">
                  <a:srgbClr val="FF3399"/>
                </a:gs>
                <a:gs pos="100000">
                  <a:srgbClr val="FF99FF"/>
                </a:gs>
              </a:gsLst>
              <a:path path="shape">
                <a:fillToRect l="50000" t="50000" r="50000" b="50000"/>
              </a:path>
            </a:gradFill>
            <a:ln w="57150" cmpd="thinThick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9" name="Oval 26"/>
            <p:cNvSpPr>
              <a:spLocks noChangeArrowheads="1"/>
            </p:cNvSpPr>
            <p:nvPr/>
          </p:nvSpPr>
          <p:spPr bwMode="auto">
            <a:xfrm>
              <a:off x="2736" y="1248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07547" name="Picture 27" descr="ha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563788">
            <a:off x="876300" y="4252913"/>
            <a:ext cx="13335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7569" name="Group 49"/>
          <p:cNvGraphicFramePr>
            <a:graphicFrameLocks noGrp="1"/>
          </p:cNvGraphicFramePr>
          <p:nvPr/>
        </p:nvGraphicFramePr>
        <p:xfrm>
          <a:off x="2667000" y="457200"/>
          <a:ext cx="6172200" cy="5852160"/>
        </p:xfrm>
        <a:graphic>
          <a:graphicData uri="http://schemas.openxmlformats.org/drawingml/2006/table">
            <a:tbl>
              <a:tblPr/>
              <a:tblGrid>
                <a:gridCol w="3886200"/>
                <a:gridCol w="2286000"/>
              </a:tblGrid>
              <a:tr h="709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Cách kéo vật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Cường độ của lực kéo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71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Không dùng ròng rọc</a:t>
                      </a: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Dùng ròng rọc cố định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Dùng ròng rọc động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6" name="Text Box 45"/>
          <p:cNvSpPr txBox="1">
            <a:spLocks noChangeArrowheads="1"/>
          </p:cNvSpPr>
          <p:nvPr/>
        </p:nvSpPr>
        <p:spPr bwMode="auto">
          <a:xfrm>
            <a:off x="7086600" y="2667000"/>
            <a:ext cx="1447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0">
                <a:solidFill>
                  <a:srgbClr val="993300"/>
                </a:solidFill>
                <a:cs typeface="Arial" charset="0"/>
              </a:rPr>
              <a:t>……N</a:t>
            </a:r>
            <a:endParaRPr lang="vi-VN" sz="3600" b="0">
              <a:solidFill>
                <a:srgbClr val="993300"/>
              </a:solidFill>
              <a:cs typeface="Arial" charset="0"/>
            </a:endParaRPr>
          </a:p>
        </p:txBody>
      </p:sp>
      <p:sp>
        <p:nvSpPr>
          <p:cNvPr id="107566" name="Text Box 46"/>
          <p:cNvSpPr txBox="1">
            <a:spLocks noChangeArrowheads="1"/>
          </p:cNvSpPr>
          <p:nvPr/>
        </p:nvSpPr>
        <p:spPr bwMode="auto">
          <a:xfrm>
            <a:off x="7086600" y="4038600"/>
            <a:ext cx="1447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0">
                <a:solidFill>
                  <a:srgbClr val="FF0066"/>
                </a:solidFill>
                <a:cs typeface="Arial" charset="0"/>
              </a:rPr>
              <a:t>……N</a:t>
            </a:r>
            <a:endParaRPr lang="vi-VN" sz="3600" b="0">
              <a:solidFill>
                <a:srgbClr val="FF0066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3 -0.00555 L 0.00053 0.1944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1.11111E-6 L 5.55112E-17 -0.1666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0527E-6 L 0.00208 0.1914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75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7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6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2"/>
          <p:cNvSpPr>
            <a:spLocks noChangeShapeType="1"/>
          </p:cNvSpPr>
          <p:nvPr/>
        </p:nvSpPr>
        <p:spPr bwMode="auto">
          <a:xfrm rot="10800000" flipH="1" flipV="1">
            <a:off x="1357313" y="3352800"/>
            <a:ext cx="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547" name="Rectangle 3"/>
          <p:cNvSpPr>
            <a:spLocks noChangeArrowheads="1"/>
          </p:cNvSpPr>
          <p:nvPr/>
        </p:nvSpPr>
        <p:spPr bwMode="auto">
          <a:xfrm>
            <a:off x="1204913" y="4800600"/>
            <a:ext cx="533400" cy="152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66713" y="1371600"/>
            <a:ext cx="438150" cy="4343400"/>
            <a:chOff x="2256" y="864"/>
            <a:chExt cx="276" cy="2736"/>
          </a:xfrm>
        </p:grpSpPr>
        <p:sp>
          <p:nvSpPr>
            <p:cNvPr id="16424" name="Line 5"/>
            <p:cNvSpPr>
              <a:spLocks noChangeShapeType="1"/>
            </p:cNvSpPr>
            <p:nvPr/>
          </p:nvSpPr>
          <p:spPr bwMode="auto">
            <a:xfrm flipV="1">
              <a:off x="2400" y="2688"/>
              <a:ext cx="0" cy="9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2256" y="864"/>
              <a:ext cx="276" cy="1848"/>
              <a:chOff x="4272" y="624"/>
              <a:chExt cx="276" cy="1848"/>
            </a:xfrm>
          </p:grpSpPr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 rot="10800000" flipV="1">
                <a:off x="4308" y="1080"/>
                <a:ext cx="204" cy="1392"/>
                <a:chOff x="2256" y="1680"/>
                <a:chExt cx="336" cy="1824"/>
              </a:xfrm>
            </p:grpSpPr>
            <p:sp>
              <p:nvSpPr>
                <p:cNvPr id="16430" name="AutoShape 8"/>
                <p:cNvSpPr>
                  <a:spLocks noChangeArrowheads="1"/>
                </p:cNvSpPr>
                <p:nvPr/>
              </p:nvSpPr>
              <p:spPr bwMode="auto">
                <a:xfrm>
                  <a:off x="2256" y="2880"/>
                  <a:ext cx="336" cy="336"/>
                </a:xfrm>
                <a:prstGeom prst="flowChartMagneticDisk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31" name="AutoShape 9"/>
                <p:cNvSpPr>
                  <a:spLocks noChangeArrowheads="1"/>
                </p:cNvSpPr>
                <p:nvPr/>
              </p:nvSpPr>
              <p:spPr bwMode="auto">
                <a:xfrm>
                  <a:off x="2256" y="2640"/>
                  <a:ext cx="336" cy="336"/>
                </a:xfrm>
                <a:prstGeom prst="flowChartMagneticDisk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32" name="AutoShape 10"/>
                <p:cNvSpPr>
                  <a:spLocks noChangeArrowheads="1"/>
                </p:cNvSpPr>
                <p:nvPr/>
              </p:nvSpPr>
              <p:spPr bwMode="auto">
                <a:xfrm>
                  <a:off x="2256" y="2400"/>
                  <a:ext cx="336" cy="336"/>
                </a:xfrm>
                <a:prstGeom prst="flowChartMagneticDisk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33" name="AutoShape 11"/>
                <p:cNvSpPr>
                  <a:spLocks noChangeArrowheads="1"/>
                </p:cNvSpPr>
                <p:nvPr/>
              </p:nvSpPr>
              <p:spPr bwMode="auto">
                <a:xfrm>
                  <a:off x="2256" y="2160"/>
                  <a:ext cx="336" cy="336"/>
                </a:xfrm>
                <a:prstGeom prst="flowChartMagneticDisk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34" name="AutoShape 12"/>
                <p:cNvSpPr>
                  <a:spLocks noChangeArrowheads="1"/>
                </p:cNvSpPr>
                <p:nvPr/>
              </p:nvSpPr>
              <p:spPr bwMode="auto">
                <a:xfrm>
                  <a:off x="2256" y="1920"/>
                  <a:ext cx="336" cy="336"/>
                </a:xfrm>
                <a:prstGeom prst="flowChartMagneticDisk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35" name="AutoShape 13"/>
                <p:cNvSpPr>
                  <a:spLocks noChangeArrowheads="1"/>
                </p:cNvSpPr>
                <p:nvPr/>
              </p:nvSpPr>
              <p:spPr bwMode="auto">
                <a:xfrm>
                  <a:off x="2256" y="1680"/>
                  <a:ext cx="336" cy="336"/>
                </a:xfrm>
                <a:prstGeom prst="flowChartMagneticDisk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36" name="Freeform 14"/>
                <p:cNvSpPr>
                  <a:spLocks/>
                </p:cNvSpPr>
                <p:nvPr/>
              </p:nvSpPr>
              <p:spPr bwMode="auto">
                <a:xfrm>
                  <a:off x="2352" y="3216"/>
                  <a:ext cx="144" cy="288"/>
                </a:xfrm>
                <a:custGeom>
                  <a:avLst/>
                  <a:gdLst>
                    <a:gd name="T0" fmla="*/ 13 w 264"/>
                    <a:gd name="T1" fmla="*/ 0 h 448"/>
                    <a:gd name="T2" fmla="*/ 13 w 264"/>
                    <a:gd name="T3" fmla="*/ 25 h 448"/>
                    <a:gd name="T4" fmla="*/ 21 w 264"/>
                    <a:gd name="T5" fmla="*/ 41 h 448"/>
                    <a:gd name="T6" fmla="*/ 21 w 264"/>
                    <a:gd name="T7" fmla="*/ 66 h 448"/>
                    <a:gd name="T8" fmla="*/ 8 w 264"/>
                    <a:gd name="T9" fmla="*/ 74 h 448"/>
                    <a:gd name="T10" fmla="*/ 0 w 264"/>
                    <a:gd name="T11" fmla="*/ 49 h 44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64"/>
                    <a:gd name="T19" fmla="*/ 0 h 448"/>
                    <a:gd name="T20" fmla="*/ 264 w 264"/>
                    <a:gd name="T21" fmla="*/ 448 h 44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64" h="448">
                      <a:moveTo>
                        <a:pt x="144" y="0"/>
                      </a:moveTo>
                      <a:cubicBezTo>
                        <a:pt x="136" y="52"/>
                        <a:pt x="128" y="104"/>
                        <a:pt x="144" y="144"/>
                      </a:cubicBezTo>
                      <a:cubicBezTo>
                        <a:pt x="160" y="184"/>
                        <a:pt x="224" y="200"/>
                        <a:pt x="240" y="240"/>
                      </a:cubicBezTo>
                      <a:cubicBezTo>
                        <a:pt x="256" y="280"/>
                        <a:pt x="264" y="352"/>
                        <a:pt x="240" y="384"/>
                      </a:cubicBezTo>
                      <a:cubicBezTo>
                        <a:pt x="216" y="416"/>
                        <a:pt x="136" y="448"/>
                        <a:pt x="96" y="432"/>
                      </a:cubicBezTo>
                      <a:cubicBezTo>
                        <a:pt x="56" y="416"/>
                        <a:pt x="16" y="312"/>
                        <a:pt x="0" y="288"/>
                      </a:cubicBez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" name="Group 15"/>
              <p:cNvGrpSpPr>
                <a:grpSpLocks/>
              </p:cNvGrpSpPr>
              <p:nvPr/>
            </p:nvGrpSpPr>
            <p:grpSpPr bwMode="auto">
              <a:xfrm rot="10800000" flipV="1">
                <a:off x="4272" y="624"/>
                <a:ext cx="276" cy="1464"/>
                <a:chOff x="3216" y="480"/>
                <a:chExt cx="432" cy="1920"/>
              </a:xfrm>
            </p:grpSpPr>
            <p:sp>
              <p:nvSpPr>
                <p:cNvPr id="108560" name="AutoShape 16"/>
                <p:cNvSpPr>
                  <a:spLocks noChangeArrowheads="1"/>
                </p:cNvSpPr>
                <p:nvPr/>
              </p:nvSpPr>
              <p:spPr bwMode="auto">
                <a:xfrm>
                  <a:off x="3224" y="858"/>
                  <a:ext cx="432" cy="1536"/>
                </a:xfrm>
                <a:prstGeom prst="can">
                  <a:avLst>
                    <a:gd name="adj" fmla="val 27786"/>
                  </a:avLst>
                </a:prstGeom>
                <a:gradFill rotWithShape="1">
                  <a:gsLst>
                    <a:gs pos="0">
                      <a:schemeClr val="bg2"/>
                    </a:gs>
                    <a:gs pos="50000">
                      <a:schemeClr val="bg1"/>
                    </a:gs>
                    <a:gs pos="100000">
                      <a:schemeClr val="bg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6429" name="Freeform 17"/>
                <p:cNvSpPr>
                  <a:spLocks/>
                </p:cNvSpPr>
                <p:nvPr/>
              </p:nvSpPr>
              <p:spPr bwMode="auto">
                <a:xfrm>
                  <a:off x="3312" y="480"/>
                  <a:ext cx="288" cy="432"/>
                </a:xfrm>
                <a:custGeom>
                  <a:avLst/>
                  <a:gdLst>
                    <a:gd name="T0" fmla="*/ 26 w 408"/>
                    <a:gd name="T1" fmla="*/ 86 h 592"/>
                    <a:gd name="T2" fmla="*/ 2 w 408"/>
                    <a:gd name="T3" fmla="*/ 72 h 592"/>
                    <a:gd name="T4" fmla="*/ 14 w 408"/>
                    <a:gd name="T5" fmla="*/ 18 h 592"/>
                    <a:gd name="T6" fmla="*/ 62 w 408"/>
                    <a:gd name="T7" fmla="*/ 5 h 592"/>
                    <a:gd name="T8" fmla="*/ 97 w 408"/>
                    <a:gd name="T9" fmla="*/ 45 h 592"/>
                    <a:gd name="T10" fmla="*/ 85 w 408"/>
                    <a:gd name="T11" fmla="*/ 100 h 592"/>
                    <a:gd name="T12" fmla="*/ 38 w 408"/>
                    <a:gd name="T13" fmla="*/ 127 h 592"/>
                    <a:gd name="T14" fmla="*/ 38 w 408"/>
                    <a:gd name="T15" fmla="*/ 168 h 59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08"/>
                    <a:gd name="T25" fmla="*/ 0 h 592"/>
                    <a:gd name="T26" fmla="*/ 408 w 408"/>
                    <a:gd name="T27" fmla="*/ 592 h 59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08" h="592">
                      <a:moveTo>
                        <a:pt x="104" y="304"/>
                      </a:moveTo>
                      <a:cubicBezTo>
                        <a:pt x="60" y="300"/>
                        <a:pt x="16" y="296"/>
                        <a:pt x="8" y="256"/>
                      </a:cubicBezTo>
                      <a:cubicBezTo>
                        <a:pt x="0" y="216"/>
                        <a:pt x="16" y="104"/>
                        <a:pt x="56" y="64"/>
                      </a:cubicBezTo>
                      <a:cubicBezTo>
                        <a:pt x="96" y="24"/>
                        <a:pt x="192" y="0"/>
                        <a:pt x="248" y="16"/>
                      </a:cubicBezTo>
                      <a:cubicBezTo>
                        <a:pt x="304" y="32"/>
                        <a:pt x="376" y="104"/>
                        <a:pt x="392" y="160"/>
                      </a:cubicBezTo>
                      <a:cubicBezTo>
                        <a:pt x="408" y="216"/>
                        <a:pt x="384" y="304"/>
                        <a:pt x="344" y="352"/>
                      </a:cubicBezTo>
                      <a:cubicBezTo>
                        <a:pt x="304" y="400"/>
                        <a:pt x="184" y="408"/>
                        <a:pt x="152" y="448"/>
                      </a:cubicBezTo>
                      <a:cubicBezTo>
                        <a:pt x="120" y="488"/>
                        <a:pt x="152" y="568"/>
                        <a:pt x="152" y="592"/>
                      </a:cubicBez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08562" name="Rectangle 18"/>
          <p:cNvSpPr>
            <a:spLocks noChangeArrowheads="1"/>
          </p:cNvSpPr>
          <p:nvPr/>
        </p:nvSpPr>
        <p:spPr bwMode="auto">
          <a:xfrm>
            <a:off x="366713" y="4876800"/>
            <a:ext cx="304800" cy="1219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557213" y="4381500"/>
            <a:ext cx="838200" cy="838200"/>
            <a:chOff x="2400" y="1056"/>
            <a:chExt cx="480" cy="480"/>
          </a:xfrm>
        </p:grpSpPr>
        <p:sp>
          <p:nvSpPr>
            <p:cNvPr id="16422" name="Oval 20"/>
            <p:cNvSpPr>
              <a:spLocks noChangeArrowheads="1"/>
            </p:cNvSpPr>
            <p:nvPr/>
          </p:nvSpPr>
          <p:spPr bwMode="auto">
            <a:xfrm>
              <a:off x="2400" y="1056"/>
              <a:ext cx="480" cy="480"/>
            </a:xfrm>
            <a:prstGeom prst="ellipse">
              <a:avLst/>
            </a:prstGeom>
            <a:gradFill rotWithShape="1">
              <a:gsLst>
                <a:gs pos="0">
                  <a:srgbClr val="FF3399"/>
                </a:gs>
                <a:gs pos="100000">
                  <a:srgbClr val="FF99FF"/>
                </a:gs>
              </a:gsLst>
              <a:path path="shape">
                <a:fillToRect l="50000" t="50000" r="50000" b="50000"/>
              </a:path>
            </a:gradFill>
            <a:ln w="57150" cmpd="thinThick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3" name="Oval 21"/>
            <p:cNvSpPr>
              <a:spLocks noChangeArrowheads="1"/>
            </p:cNvSpPr>
            <p:nvPr/>
          </p:nvSpPr>
          <p:spPr bwMode="auto">
            <a:xfrm>
              <a:off x="2736" y="1248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22"/>
          <p:cNvGrpSpPr>
            <a:grpSpLocks/>
          </p:cNvGrpSpPr>
          <p:nvPr/>
        </p:nvGrpSpPr>
        <p:grpSpPr bwMode="auto">
          <a:xfrm>
            <a:off x="671513" y="4705350"/>
            <a:ext cx="609600" cy="2000250"/>
            <a:chOff x="2448" y="2460"/>
            <a:chExt cx="384" cy="1260"/>
          </a:xfrm>
        </p:grpSpPr>
        <p:grpSp>
          <p:nvGrpSpPr>
            <p:cNvPr id="8" name="Group 23"/>
            <p:cNvGrpSpPr>
              <a:grpSpLocks/>
            </p:cNvGrpSpPr>
            <p:nvPr/>
          </p:nvGrpSpPr>
          <p:grpSpPr bwMode="auto">
            <a:xfrm>
              <a:off x="2448" y="3192"/>
              <a:ext cx="384" cy="528"/>
              <a:chOff x="2112" y="2736"/>
              <a:chExt cx="384" cy="528"/>
            </a:xfrm>
          </p:grpSpPr>
          <p:sp>
            <p:nvSpPr>
              <p:cNvPr id="108568" name="AutoShape 24"/>
              <p:cNvSpPr>
                <a:spLocks noChangeArrowheads="1"/>
              </p:cNvSpPr>
              <p:nvPr/>
            </p:nvSpPr>
            <p:spPr bwMode="auto">
              <a:xfrm>
                <a:off x="2112" y="2880"/>
                <a:ext cx="384" cy="384"/>
              </a:xfrm>
              <a:prstGeom prst="can">
                <a:avLst>
                  <a:gd name="adj" fmla="val 25000"/>
                </a:avLst>
              </a:prstGeom>
              <a:gradFill rotWithShape="1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421" name="Freeform 25"/>
              <p:cNvSpPr>
                <a:spLocks/>
              </p:cNvSpPr>
              <p:nvPr/>
            </p:nvSpPr>
            <p:spPr bwMode="auto">
              <a:xfrm>
                <a:off x="2220" y="2736"/>
                <a:ext cx="192" cy="192"/>
              </a:xfrm>
              <a:custGeom>
                <a:avLst/>
                <a:gdLst>
                  <a:gd name="T0" fmla="*/ 3 w 466"/>
                  <a:gd name="T1" fmla="*/ 3 h 664"/>
                  <a:gd name="T2" fmla="*/ 2 w 466"/>
                  <a:gd name="T3" fmla="*/ 2 h 664"/>
                  <a:gd name="T4" fmla="*/ 0 w 466"/>
                  <a:gd name="T5" fmla="*/ 1 h 664"/>
                  <a:gd name="T6" fmla="*/ 3 w 466"/>
                  <a:gd name="T7" fmla="*/ 0 h 664"/>
                  <a:gd name="T8" fmla="*/ 11 w 466"/>
                  <a:gd name="T9" fmla="*/ 0 h 664"/>
                  <a:gd name="T10" fmla="*/ 13 w 466"/>
                  <a:gd name="T11" fmla="*/ 2 h 664"/>
                  <a:gd name="T12" fmla="*/ 7 w 466"/>
                  <a:gd name="T13" fmla="*/ 3 h 664"/>
                  <a:gd name="T14" fmla="*/ 6 w 466"/>
                  <a:gd name="T15" fmla="*/ 5 h 66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466"/>
                  <a:gd name="T25" fmla="*/ 0 h 664"/>
                  <a:gd name="T26" fmla="*/ 466 w 466"/>
                  <a:gd name="T27" fmla="*/ 664 h 66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466" h="664">
                    <a:moveTo>
                      <a:pt x="116" y="388"/>
                    </a:moveTo>
                    <a:cubicBezTo>
                      <a:pt x="104" y="380"/>
                      <a:pt x="74" y="372"/>
                      <a:pt x="56" y="340"/>
                    </a:cubicBezTo>
                    <a:cubicBezTo>
                      <a:pt x="38" y="308"/>
                      <a:pt x="0" y="248"/>
                      <a:pt x="8" y="196"/>
                    </a:cubicBezTo>
                    <a:cubicBezTo>
                      <a:pt x="16" y="144"/>
                      <a:pt x="42" y="52"/>
                      <a:pt x="104" y="28"/>
                    </a:cubicBezTo>
                    <a:cubicBezTo>
                      <a:pt x="166" y="4"/>
                      <a:pt x="324" y="0"/>
                      <a:pt x="380" y="52"/>
                    </a:cubicBezTo>
                    <a:cubicBezTo>
                      <a:pt x="436" y="104"/>
                      <a:pt x="466" y="264"/>
                      <a:pt x="440" y="340"/>
                    </a:cubicBezTo>
                    <a:cubicBezTo>
                      <a:pt x="414" y="416"/>
                      <a:pt x="262" y="454"/>
                      <a:pt x="224" y="508"/>
                    </a:cubicBezTo>
                    <a:cubicBezTo>
                      <a:pt x="186" y="562"/>
                      <a:pt x="214" y="632"/>
                      <a:pt x="212" y="664"/>
                    </a:cubicBez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" name="Group 26"/>
            <p:cNvGrpSpPr>
              <a:grpSpLocks/>
            </p:cNvGrpSpPr>
            <p:nvPr/>
          </p:nvGrpSpPr>
          <p:grpSpPr bwMode="auto">
            <a:xfrm flipV="1">
              <a:off x="2532" y="2460"/>
              <a:ext cx="240" cy="756"/>
              <a:chOff x="2532" y="624"/>
              <a:chExt cx="240" cy="756"/>
            </a:xfrm>
          </p:grpSpPr>
          <p:sp>
            <p:nvSpPr>
              <p:cNvPr id="16418" name="Rectangle 27"/>
              <p:cNvSpPr>
                <a:spLocks noChangeArrowheads="1"/>
              </p:cNvSpPr>
              <p:nvPr/>
            </p:nvSpPr>
            <p:spPr bwMode="auto">
              <a:xfrm>
                <a:off x="2556" y="912"/>
                <a:ext cx="168" cy="468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9" name="Freeform 28"/>
              <p:cNvSpPr>
                <a:spLocks/>
              </p:cNvSpPr>
              <p:nvPr/>
            </p:nvSpPr>
            <p:spPr bwMode="auto">
              <a:xfrm>
                <a:off x="2532" y="624"/>
                <a:ext cx="240" cy="292"/>
              </a:xfrm>
              <a:custGeom>
                <a:avLst/>
                <a:gdLst>
                  <a:gd name="T0" fmla="*/ 8 w 466"/>
                  <a:gd name="T1" fmla="*/ 15 h 664"/>
                  <a:gd name="T2" fmla="*/ 4 w 466"/>
                  <a:gd name="T3" fmla="*/ 13 h 664"/>
                  <a:gd name="T4" fmla="*/ 1 w 466"/>
                  <a:gd name="T5" fmla="*/ 7 h 664"/>
                  <a:gd name="T6" fmla="*/ 7 w 466"/>
                  <a:gd name="T7" fmla="*/ 1 h 664"/>
                  <a:gd name="T8" fmla="*/ 27 w 466"/>
                  <a:gd name="T9" fmla="*/ 2 h 664"/>
                  <a:gd name="T10" fmla="*/ 31 w 466"/>
                  <a:gd name="T11" fmla="*/ 13 h 664"/>
                  <a:gd name="T12" fmla="*/ 15 w 466"/>
                  <a:gd name="T13" fmla="*/ 19 h 664"/>
                  <a:gd name="T14" fmla="*/ 15 w 466"/>
                  <a:gd name="T15" fmla="*/ 25 h 66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466"/>
                  <a:gd name="T25" fmla="*/ 0 h 664"/>
                  <a:gd name="T26" fmla="*/ 466 w 466"/>
                  <a:gd name="T27" fmla="*/ 664 h 66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466" h="664">
                    <a:moveTo>
                      <a:pt x="116" y="388"/>
                    </a:moveTo>
                    <a:cubicBezTo>
                      <a:pt x="104" y="380"/>
                      <a:pt x="74" y="372"/>
                      <a:pt x="56" y="340"/>
                    </a:cubicBezTo>
                    <a:cubicBezTo>
                      <a:pt x="38" y="308"/>
                      <a:pt x="0" y="248"/>
                      <a:pt x="8" y="196"/>
                    </a:cubicBezTo>
                    <a:cubicBezTo>
                      <a:pt x="16" y="144"/>
                      <a:pt x="42" y="52"/>
                      <a:pt x="104" y="28"/>
                    </a:cubicBezTo>
                    <a:cubicBezTo>
                      <a:pt x="166" y="4"/>
                      <a:pt x="324" y="0"/>
                      <a:pt x="380" y="52"/>
                    </a:cubicBezTo>
                    <a:cubicBezTo>
                      <a:pt x="436" y="104"/>
                      <a:pt x="466" y="264"/>
                      <a:pt x="440" y="340"/>
                    </a:cubicBezTo>
                    <a:cubicBezTo>
                      <a:pt x="414" y="416"/>
                      <a:pt x="262" y="454"/>
                      <a:pt x="224" y="508"/>
                    </a:cubicBezTo>
                    <a:cubicBezTo>
                      <a:pt x="186" y="562"/>
                      <a:pt x="214" y="632"/>
                      <a:pt x="212" y="664"/>
                    </a:cubicBez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6392" name="Line 29"/>
          <p:cNvSpPr>
            <a:spLocks noChangeShapeType="1"/>
          </p:cNvSpPr>
          <p:nvPr/>
        </p:nvSpPr>
        <p:spPr bwMode="auto">
          <a:xfrm flipV="1">
            <a:off x="1357313" y="1066800"/>
            <a:ext cx="0" cy="2286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574" name="AutoShape 30"/>
          <p:cNvSpPr>
            <a:spLocks noChangeArrowheads="1"/>
          </p:cNvSpPr>
          <p:nvPr/>
        </p:nvSpPr>
        <p:spPr bwMode="auto">
          <a:xfrm rot="-5400000">
            <a:off x="1631157" y="335756"/>
            <a:ext cx="228600" cy="1233487"/>
          </a:xfrm>
          <a:prstGeom prst="can">
            <a:avLst>
              <a:gd name="adj" fmla="val 32550"/>
            </a:avLst>
          </a:prstGeom>
          <a:gradFill rotWithShape="1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8575" name="Picture 31" descr="ha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6242174">
            <a:off x="-76200" y="744538"/>
            <a:ext cx="100965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576" name="AutoShape 3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828800" y="5791200"/>
            <a:ext cx="762000" cy="83820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FF3300"/>
                </a:solidFill>
                <a:cs typeface="Arial" charset="0"/>
              </a:rPr>
              <a:t>TN</a:t>
            </a:r>
            <a:endParaRPr lang="vi-VN" sz="3200">
              <a:solidFill>
                <a:srgbClr val="FF3300"/>
              </a:solidFill>
              <a:cs typeface="Arial" charset="0"/>
            </a:endParaRPr>
          </a:p>
        </p:txBody>
      </p:sp>
      <p:graphicFrame>
        <p:nvGraphicFramePr>
          <p:cNvPr id="108622" name="Group 78"/>
          <p:cNvGraphicFramePr>
            <a:graphicFrameLocks noGrp="1"/>
          </p:cNvGraphicFramePr>
          <p:nvPr/>
        </p:nvGraphicFramePr>
        <p:xfrm>
          <a:off x="2667000" y="457200"/>
          <a:ext cx="6172200" cy="5852160"/>
        </p:xfrm>
        <a:graphic>
          <a:graphicData uri="http://schemas.openxmlformats.org/drawingml/2006/table">
            <a:tbl>
              <a:tblPr/>
              <a:tblGrid>
                <a:gridCol w="3886200"/>
                <a:gridCol w="2286000"/>
              </a:tblGrid>
              <a:tr h="709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Cách kéo vật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Cường độ của lực kéo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Không dùng ròng rọc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Dùng ròng rọc cố định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Dùng ròng rọc động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3" name="Text Box 50"/>
          <p:cNvSpPr txBox="1">
            <a:spLocks noChangeArrowheads="1"/>
          </p:cNvSpPr>
          <p:nvPr/>
        </p:nvSpPr>
        <p:spPr bwMode="auto">
          <a:xfrm>
            <a:off x="7010400" y="2743200"/>
            <a:ext cx="1447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0">
                <a:solidFill>
                  <a:srgbClr val="993300"/>
                </a:solidFill>
                <a:cs typeface="Arial" charset="0"/>
              </a:rPr>
              <a:t>……N</a:t>
            </a:r>
            <a:endParaRPr lang="vi-VN" sz="3600" b="0">
              <a:solidFill>
                <a:srgbClr val="993300"/>
              </a:solidFill>
              <a:cs typeface="Arial" charset="0"/>
            </a:endParaRPr>
          </a:p>
        </p:txBody>
      </p:sp>
      <p:sp>
        <p:nvSpPr>
          <p:cNvPr id="16414" name="Text Box 51"/>
          <p:cNvSpPr txBox="1">
            <a:spLocks noChangeArrowheads="1"/>
          </p:cNvSpPr>
          <p:nvPr/>
        </p:nvSpPr>
        <p:spPr bwMode="auto">
          <a:xfrm>
            <a:off x="6934200" y="3962400"/>
            <a:ext cx="1447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0">
                <a:solidFill>
                  <a:srgbClr val="FF0066"/>
                </a:solidFill>
                <a:cs typeface="Arial" charset="0"/>
              </a:rPr>
              <a:t>……N</a:t>
            </a:r>
            <a:endParaRPr lang="vi-VN" sz="3600" b="0">
              <a:solidFill>
                <a:srgbClr val="FF0066"/>
              </a:solidFill>
              <a:cs typeface="Arial" charset="0"/>
            </a:endParaRPr>
          </a:p>
        </p:txBody>
      </p:sp>
      <p:sp>
        <p:nvSpPr>
          <p:cNvPr id="108596" name="Text Box 52"/>
          <p:cNvSpPr txBox="1">
            <a:spLocks noChangeArrowheads="1"/>
          </p:cNvSpPr>
          <p:nvPr/>
        </p:nvSpPr>
        <p:spPr bwMode="auto">
          <a:xfrm>
            <a:off x="7010400" y="5410200"/>
            <a:ext cx="1447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0">
                <a:solidFill>
                  <a:schemeClr val="accent2"/>
                </a:solidFill>
                <a:cs typeface="Arial" charset="0"/>
              </a:rPr>
              <a:t>……N</a:t>
            </a:r>
            <a:endParaRPr lang="vi-VN" sz="3600" b="0">
              <a:solidFill>
                <a:schemeClr val="accent2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8400000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00185 L -0.00018 -0.2608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085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31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0.00105 -0.2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125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0278 L -3.33333E-6 -0.1402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2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 L -3.33333E-6 -0.1444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2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 L -3.33333E-6 -0.1333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085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7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7 -1.11111E-6 L -0.00417 -0.1666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85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3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8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8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 animBg="1"/>
      <p:bldP spid="108562" grpId="0" animBg="1"/>
      <p:bldP spid="108576" grpId="0" animBg="1"/>
      <p:bldP spid="10859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78</Words>
  <Application>Microsoft Office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Nhulam</dc:creator>
  <cp:lastModifiedBy>Nhulam</cp:lastModifiedBy>
  <cp:revision>1</cp:revision>
  <dcterms:created xsi:type="dcterms:W3CDTF">2018-02-15T02:09:14Z</dcterms:created>
  <dcterms:modified xsi:type="dcterms:W3CDTF">2018-02-15T02:10:57Z</dcterms:modified>
</cp:coreProperties>
</file>