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9" r:id="rId5"/>
    <p:sldMasterId id="2147483712" r:id="rId6"/>
    <p:sldMasterId id="2147483725" r:id="rId7"/>
    <p:sldMasterId id="2147483738" r:id="rId8"/>
    <p:sldMasterId id="2147483751" r:id="rId9"/>
    <p:sldMasterId id="2147483764" r:id="rId10"/>
    <p:sldMasterId id="2147483777" r:id="rId11"/>
  </p:sldMasterIdLst>
  <p:notesMasterIdLst>
    <p:notesMasterId r:id="rId38"/>
  </p:notesMasterIdLst>
  <p:sldIdLst>
    <p:sldId id="317" r:id="rId12"/>
    <p:sldId id="318" r:id="rId13"/>
    <p:sldId id="306" r:id="rId14"/>
    <p:sldId id="307" r:id="rId15"/>
    <p:sldId id="325" r:id="rId16"/>
    <p:sldId id="257" r:id="rId17"/>
    <p:sldId id="277" r:id="rId18"/>
    <p:sldId id="320" r:id="rId19"/>
    <p:sldId id="321" r:id="rId20"/>
    <p:sldId id="322" r:id="rId21"/>
    <p:sldId id="323" r:id="rId22"/>
    <p:sldId id="324" r:id="rId23"/>
    <p:sldId id="289" r:id="rId24"/>
    <p:sldId id="292" r:id="rId25"/>
    <p:sldId id="294" r:id="rId26"/>
    <p:sldId id="308" r:id="rId27"/>
    <p:sldId id="298" r:id="rId28"/>
    <p:sldId id="309" r:id="rId29"/>
    <p:sldId id="310" r:id="rId30"/>
    <p:sldId id="312" r:id="rId31"/>
    <p:sldId id="311" r:id="rId32"/>
    <p:sldId id="313" r:id="rId33"/>
    <p:sldId id="314" r:id="rId34"/>
    <p:sldId id="315" r:id="rId35"/>
    <p:sldId id="316" r:id="rId36"/>
    <p:sldId id="303"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a:srgbClr val="008000"/>
    <a:srgbClr val="FF3300"/>
    <a:srgbClr val="FFFF66"/>
    <a:srgbClr val="FFFFCC"/>
    <a:srgbClr val="6699FF"/>
    <a:srgbClr val="00CC00"/>
    <a:srgbClr val="FF99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11" autoAdjust="0"/>
    <p:restoredTop sz="91116" autoAdjust="0"/>
  </p:normalViewPr>
  <p:slideViewPr>
    <p:cSldViewPr showGuides="1">
      <p:cViewPr>
        <p:scale>
          <a:sx n="70" d="100"/>
          <a:sy n="70" d="100"/>
        </p:scale>
        <p:origin x="-11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cs typeface="Arial" charset="0"/>
              </a:defRPr>
            </a:lvl1pPr>
          </a:lstStyle>
          <a:p>
            <a:pPr>
              <a:defRPr/>
            </a:pPr>
            <a:endParaRPr lang="en-US"/>
          </a:p>
        </p:txBody>
      </p:sp>
      <p:sp>
        <p:nvSpPr>
          <p:cNvPr id="604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cs typeface="Arial"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04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cs typeface="Arial" charset="0"/>
              </a:defRPr>
            </a:lvl1pPr>
          </a:lstStyle>
          <a:p>
            <a:pPr>
              <a:defRPr/>
            </a:pPr>
            <a:endParaRPr lang="en-US"/>
          </a:p>
        </p:txBody>
      </p:sp>
      <p:sp>
        <p:nvSpPr>
          <p:cNvPr id="604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3ACE37F-1B00-4C32-A5B1-1028F48B4A32}" type="slidenum">
              <a:rPr lang="en-US"/>
              <a:pPr/>
              <a:t>‹#›</a:t>
            </a:fld>
            <a:endParaRPr lang="en-US"/>
          </a:p>
        </p:txBody>
      </p:sp>
    </p:spTree>
    <p:extLst>
      <p:ext uri="{BB962C8B-B14F-4D97-AF65-F5344CB8AC3E}">
        <p14:creationId xmlns:p14="http://schemas.microsoft.com/office/powerpoint/2010/main" val="35171222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ACE37F-1B00-4C32-A5B1-1028F48B4A32}" type="slidenum">
              <a:rPr lang="en-US" smtClean="0"/>
              <a:pPr/>
              <a:t>20</a:t>
            </a:fld>
            <a:endParaRPr lang="en-US"/>
          </a:p>
        </p:txBody>
      </p:sp>
    </p:spTree>
    <p:extLst>
      <p:ext uri="{BB962C8B-B14F-4D97-AF65-F5344CB8AC3E}">
        <p14:creationId xmlns:p14="http://schemas.microsoft.com/office/powerpoint/2010/main" val="26370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6A146E1-4A06-4A35-A68E-6F689E873A74}" type="slidenum">
              <a:rPr lang="en-US"/>
              <a:pPr/>
              <a:t>‹#›</a:t>
            </a:fld>
            <a:endParaRPr lang="en-US"/>
          </a:p>
        </p:txBody>
      </p:sp>
    </p:spTree>
    <p:extLst>
      <p:ext uri="{BB962C8B-B14F-4D97-AF65-F5344CB8AC3E}">
        <p14:creationId xmlns:p14="http://schemas.microsoft.com/office/powerpoint/2010/main" val="3398926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4F17162-3427-49CE-9D00-269D1BC3C47C}" type="slidenum">
              <a:rPr lang="en-US"/>
              <a:pPr/>
              <a:t>‹#›</a:t>
            </a:fld>
            <a:endParaRPr lang="en-US"/>
          </a:p>
        </p:txBody>
      </p:sp>
    </p:spTree>
    <p:extLst>
      <p:ext uri="{BB962C8B-B14F-4D97-AF65-F5344CB8AC3E}">
        <p14:creationId xmlns:p14="http://schemas.microsoft.com/office/powerpoint/2010/main" val="260093412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B1FA7DF-A2E5-4A9C-BC41-E71FEA5175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91227469"/>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870FD1E-F877-47DD-B1D7-4BEFF4B101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5650935"/>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5BE783D-4BE4-47AD-8939-28C89406F9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82085538"/>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69C9F53-EB2D-4ACA-AA79-39AE57607C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2067763"/>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DBFFBC-0502-4EE5-BBAD-69B075F43F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9014885"/>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BD2721-0D95-432E-9DC7-A6C586BAB8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9588934"/>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A2C850-A509-4FBE-9334-329FA7B9A6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9004132"/>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78053C3-EB58-41B0-894B-A23F9BADC7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90420505"/>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EA4ECA-8B95-4284-BF4C-3051E1F06C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12452308"/>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D1C458-AA3E-47D6-87E1-9C20BDD66B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342613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F7F00F6-F58A-4CCE-BE81-BE3C7793ED6A}" type="slidenum">
              <a:rPr lang="en-US"/>
              <a:pPr/>
              <a:t>‹#›</a:t>
            </a:fld>
            <a:endParaRPr lang="en-US"/>
          </a:p>
        </p:txBody>
      </p:sp>
    </p:spTree>
    <p:extLst>
      <p:ext uri="{BB962C8B-B14F-4D97-AF65-F5344CB8AC3E}">
        <p14:creationId xmlns:p14="http://schemas.microsoft.com/office/powerpoint/2010/main" val="31959486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C1E026-61B1-42EB-BAC9-36F37D0EDA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360477"/>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C19339-D0E8-492C-B746-7748E0F9F9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86124304"/>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B1FA7DF-A2E5-4A9C-BC41-E71FEA5175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9539654"/>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870FD1E-F877-47DD-B1D7-4BEFF4B101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2716583"/>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5BE783D-4BE4-47AD-8939-28C89406F9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5386657"/>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69C9F53-EB2D-4ACA-AA79-39AE57607C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3337642"/>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DBFFBC-0502-4EE5-BBAD-69B075F43F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1111425"/>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BD2721-0D95-432E-9DC7-A6C586BAB8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3127336"/>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A2C850-A509-4FBE-9334-329FA7B9A6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24312911"/>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78053C3-EB58-41B0-894B-A23F9BADC7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9932585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EA4ECA-8B95-4284-BF4C-3051E1F06C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77241738"/>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EA4ECA-8B95-4284-BF4C-3051E1F06C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81119153"/>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D1C458-AA3E-47D6-87E1-9C20BDD66B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1824844"/>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C1E026-61B1-42EB-BAC9-36F37D0EDA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82757768"/>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C19339-D0E8-492C-B746-7748E0F9F9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8329389"/>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B1FA7DF-A2E5-4A9C-BC41-E71FEA5175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3328289"/>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870FD1E-F877-47DD-B1D7-4BEFF4B101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8342019"/>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5BE783D-4BE4-47AD-8939-28C89406F9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64920259"/>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69C9F53-EB2D-4ACA-AA79-39AE57607C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1354808"/>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DBFFBC-0502-4EE5-BBAD-69B075F43F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46324014"/>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BD2721-0D95-432E-9DC7-A6C586BAB8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3689169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D1C458-AA3E-47D6-87E1-9C20BDD66B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14331616"/>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A2C850-A509-4FBE-9334-329FA7B9A6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5873058"/>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78053C3-EB58-41B0-894B-A23F9BADC7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351893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C1E026-61B1-42EB-BAC9-36F37D0EDA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877572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C19339-D0E8-492C-B746-7748E0F9F9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8762065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B1FA7DF-A2E5-4A9C-BC41-E71FEA5175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42309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870FD1E-F877-47DD-B1D7-4BEFF4B101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3418238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5BE783D-4BE4-47AD-8939-28C89406F9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425126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69C9F53-EB2D-4ACA-AA79-39AE57607C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636205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0DCA588-3264-4BDD-8A95-CC7CD187AAAE}" type="slidenum">
              <a:rPr lang="en-US"/>
              <a:pPr/>
              <a:t>‹#›</a:t>
            </a:fld>
            <a:endParaRPr lang="en-US"/>
          </a:p>
        </p:txBody>
      </p:sp>
    </p:spTree>
    <p:extLst>
      <p:ext uri="{BB962C8B-B14F-4D97-AF65-F5344CB8AC3E}">
        <p14:creationId xmlns:p14="http://schemas.microsoft.com/office/powerpoint/2010/main" val="3153432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DBFFBC-0502-4EE5-BBAD-69B075F43F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1497060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BD2721-0D95-432E-9DC7-A6C586BAB8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0161868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A2C850-A509-4FBE-9334-329FA7B9A6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638076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78053C3-EB58-41B0-894B-A23F9BADC7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2583216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EA4ECA-8B95-4284-BF4C-3051E1F06C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212872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D1C458-AA3E-47D6-87E1-9C20BDD66B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0859360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C1E026-61B1-42EB-BAC9-36F37D0EDA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711615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C19339-D0E8-492C-B746-7748E0F9F9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1145606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B1FA7DF-A2E5-4A9C-BC41-E71FEA5175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62070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870FD1E-F877-47DD-B1D7-4BEFF4B101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92661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95DE19-B322-4C09-89F1-EB2A8C8FB360}" type="slidenum">
              <a:rPr lang="en-US"/>
              <a:pPr/>
              <a:t>‹#›</a:t>
            </a:fld>
            <a:endParaRPr lang="en-US"/>
          </a:p>
        </p:txBody>
      </p:sp>
    </p:spTree>
    <p:extLst>
      <p:ext uri="{BB962C8B-B14F-4D97-AF65-F5344CB8AC3E}">
        <p14:creationId xmlns:p14="http://schemas.microsoft.com/office/powerpoint/2010/main" val="7277717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5BE783D-4BE4-47AD-8939-28C89406F9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389671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69C9F53-EB2D-4ACA-AA79-39AE57607C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773464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DBFFBC-0502-4EE5-BBAD-69B075F43F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885518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BD2721-0D95-432E-9DC7-A6C586BAB8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645342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A2C850-A509-4FBE-9334-329FA7B9A6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530798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78053C3-EB58-41B0-894B-A23F9BADC7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425359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EA4ECA-8B95-4284-BF4C-3051E1F06C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947087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D1C458-AA3E-47D6-87E1-9C20BDD66B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565411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C1E026-61B1-42EB-BAC9-36F37D0EDA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481566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C19339-D0E8-492C-B746-7748E0F9F9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9716831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A475917-B7A1-4AB6-B338-387083BCB4F0}" type="slidenum">
              <a:rPr lang="en-US"/>
              <a:pPr/>
              <a:t>‹#›</a:t>
            </a:fld>
            <a:endParaRPr lang="en-US"/>
          </a:p>
        </p:txBody>
      </p:sp>
    </p:spTree>
    <p:extLst>
      <p:ext uri="{BB962C8B-B14F-4D97-AF65-F5344CB8AC3E}">
        <p14:creationId xmlns:p14="http://schemas.microsoft.com/office/powerpoint/2010/main" val="24944721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B1FA7DF-A2E5-4A9C-BC41-E71FEA5175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659549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870FD1E-F877-47DD-B1D7-4BEFF4B101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7911896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5BE783D-4BE4-47AD-8939-28C89406F9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4784165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69C9F53-EB2D-4ACA-AA79-39AE57607C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245123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DBFFBC-0502-4EE5-BBAD-69B075F43F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6298786"/>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BD2721-0D95-432E-9DC7-A6C586BAB8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0949227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A2C850-A509-4FBE-9334-329FA7B9A6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675123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78053C3-EB58-41B0-894B-A23F9BADC7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55059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EA4ECA-8B95-4284-BF4C-3051E1F06C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000053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D1C458-AA3E-47D6-87E1-9C20BDD66B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936782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E574FB1-2024-49B7-8F36-2BED3D91C475}" type="slidenum">
              <a:rPr lang="en-US"/>
              <a:pPr/>
              <a:t>‹#›</a:t>
            </a:fld>
            <a:endParaRPr lang="en-US"/>
          </a:p>
        </p:txBody>
      </p:sp>
    </p:spTree>
    <p:extLst>
      <p:ext uri="{BB962C8B-B14F-4D97-AF65-F5344CB8AC3E}">
        <p14:creationId xmlns:p14="http://schemas.microsoft.com/office/powerpoint/2010/main" val="6901937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C1E026-61B1-42EB-BAC9-36F37D0EDA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084288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C19339-D0E8-492C-B746-7748E0F9F9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985447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B1FA7DF-A2E5-4A9C-BC41-E71FEA5175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9432008"/>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870FD1E-F877-47DD-B1D7-4BEFF4B101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8238338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5BE783D-4BE4-47AD-8939-28C89406F9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8677979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69C9F53-EB2D-4ACA-AA79-39AE57607C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90903958"/>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DBFFBC-0502-4EE5-BBAD-69B075F43F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2001180"/>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BD2721-0D95-432E-9DC7-A6C586BAB8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7408768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A2C850-A509-4FBE-9334-329FA7B9A6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6944073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78053C3-EB58-41B0-894B-A23F9BADC7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7301280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18CBBD3-6241-4F23-8028-367A5B361E3A}" type="slidenum">
              <a:rPr lang="en-US"/>
              <a:pPr/>
              <a:t>‹#›</a:t>
            </a:fld>
            <a:endParaRPr lang="en-US"/>
          </a:p>
        </p:txBody>
      </p:sp>
    </p:spTree>
    <p:extLst>
      <p:ext uri="{BB962C8B-B14F-4D97-AF65-F5344CB8AC3E}">
        <p14:creationId xmlns:p14="http://schemas.microsoft.com/office/powerpoint/2010/main" val="37223329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EA4ECA-8B95-4284-BF4C-3051E1F06C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8264255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D1C458-AA3E-47D6-87E1-9C20BDD66B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90567390"/>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C1E026-61B1-42EB-BAC9-36F37D0EDA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691326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C19339-D0E8-492C-B746-7748E0F9F9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372462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B1FA7DF-A2E5-4A9C-BC41-E71FEA5175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5364743"/>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870FD1E-F877-47DD-B1D7-4BEFF4B101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5410056"/>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5BE783D-4BE4-47AD-8939-28C89406F9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898261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69C9F53-EB2D-4ACA-AA79-39AE57607C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71160864"/>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DBFFBC-0502-4EE5-BBAD-69B075F43F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778405"/>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BD2721-0D95-432E-9DC7-A6C586BAB8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561828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2235A4A-6AC4-4535-B1B6-C50AD1B59EDA}" type="slidenum">
              <a:rPr lang="en-US"/>
              <a:pPr/>
              <a:t>‹#›</a:t>
            </a:fld>
            <a:endParaRPr lang="en-US"/>
          </a:p>
        </p:txBody>
      </p:sp>
    </p:spTree>
    <p:extLst>
      <p:ext uri="{BB962C8B-B14F-4D97-AF65-F5344CB8AC3E}">
        <p14:creationId xmlns:p14="http://schemas.microsoft.com/office/powerpoint/2010/main" val="34422982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A2C850-A509-4FBE-9334-329FA7B9A6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9662897"/>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78053C3-EB58-41B0-894B-A23F9BADC7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500912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EA4ECA-8B95-4284-BF4C-3051E1F06C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9178490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D1C458-AA3E-47D6-87E1-9C20BDD66B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4771938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C1E026-61B1-42EB-BAC9-36F37D0EDA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317447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C19339-D0E8-492C-B746-7748E0F9F9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9673465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B1FA7DF-A2E5-4A9C-BC41-E71FEA5175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842284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870FD1E-F877-47DD-B1D7-4BEFF4B101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4919622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5BE783D-4BE4-47AD-8939-28C89406F9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9725470"/>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69C9F53-EB2D-4ACA-AA79-39AE57607C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091713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60796A7-4703-4762-96B2-235A083F8318}" type="slidenum">
              <a:rPr lang="en-US"/>
              <a:pPr/>
              <a:t>‹#›</a:t>
            </a:fld>
            <a:endParaRPr lang="en-US"/>
          </a:p>
        </p:txBody>
      </p:sp>
    </p:spTree>
    <p:extLst>
      <p:ext uri="{BB962C8B-B14F-4D97-AF65-F5344CB8AC3E}">
        <p14:creationId xmlns:p14="http://schemas.microsoft.com/office/powerpoint/2010/main" val="21627744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DBFFBC-0502-4EE5-BBAD-69B075F43F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96538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BD2721-0D95-432E-9DC7-A6C586BAB8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9077486"/>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A2C850-A509-4FBE-9334-329FA7B9A6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0865711"/>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78053C3-EB58-41B0-894B-A23F9BADC7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6055004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EA4ECA-8B95-4284-BF4C-3051E1F06C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6160889"/>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D1C458-AA3E-47D6-87E1-9C20BDD66B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260642"/>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C1E026-61B1-42EB-BAC9-36F37D0EDA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63965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C19339-D0E8-492C-B746-7748E0F9F9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580744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B1FA7DF-A2E5-4A9C-BC41-E71FEA5175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191913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870FD1E-F877-47DD-B1D7-4BEFF4B101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7730012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DFE120A-15BA-49E6-93A7-896610BCC5AA}" type="slidenum">
              <a:rPr lang="en-US"/>
              <a:pPr/>
              <a:t>‹#›</a:t>
            </a:fld>
            <a:endParaRPr lang="en-US"/>
          </a:p>
        </p:txBody>
      </p:sp>
    </p:spTree>
    <p:extLst>
      <p:ext uri="{BB962C8B-B14F-4D97-AF65-F5344CB8AC3E}">
        <p14:creationId xmlns:p14="http://schemas.microsoft.com/office/powerpoint/2010/main" val="4505983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5BE783D-4BE4-47AD-8939-28C89406F9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4626809"/>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69C9F53-EB2D-4ACA-AA79-39AE57607C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28348304"/>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DBFFBC-0502-4EE5-BBAD-69B075F43F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607475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BD2721-0D95-432E-9DC7-A6C586BAB8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95025611"/>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A2C850-A509-4FBE-9334-329FA7B9A6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67427291"/>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78053C3-EB58-41B0-894B-A23F9BADC7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9012665"/>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EA4ECA-8B95-4284-BF4C-3051E1F06C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94459285"/>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D1C458-AA3E-47D6-87E1-9C20BDD66B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12980"/>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C1E026-61B1-42EB-BAC9-36F37D0EDA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86126088"/>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C19339-D0E8-492C-B746-7748E0F9F9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0183103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C94AADD-FD2B-40D0-807A-48977BACC09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latin typeface="VNI-Times" pitchFamily="2" charset="0"/>
            </a:endParaRPr>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latin typeface="VNI-Times" pitchFamily="2" charset="0"/>
            </a:endParaRPr>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CE08CB2-439E-4E7C-9291-7FA2361BB703}" type="slidenum">
              <a:rPr lang="en-US">
                <a:solidFill>
                  <a:srgbClr val="000000"/>
                </a:solidFill>
                <a:latin typeface="VNI-Times" pitchFamily="2" charset="0"/>
              </a:rPr>
              <a:pPr/>
              <a:t>‹#›</a:t>
            </a:fld>
            <a:endParaRPr lang="en-US">
              <a:solidFill>
                <a:srgbClr val="000000"/>
              </a:solidFill>
              <a:latin typeface="VNI-Times" pitchFamily="2" charset="0"/>
            </a:endParaRPr>
          </a:p>
        </p:txBody>
      </p:sp>
    </p:spTree>
    <p:extLst>
      <p:ext uri="{BB962C8B-B14F-4D97-AF65-F5344CB8AC3E}">
        <p14:creationId xmlns:p14="http://schemas.microsoft.com/office/powerpoint/2010/main" val="257309545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ppt_x</p:attrName>
                                        </p:attrNameLst>
                                      </p:cBhvr>
                                      <p:tavLst>
                                        <p:tav tm="0">
                                          <p:val>
                                            <p:strVal val="#ppt_x-.2"/>
                                          </p:val>
                                        </p:tav>
                                        <p:tav tm="100000">
                                          <p:val>
                                            <p:strVal val="#ppt_x"/>
                                          </p:val>
                                        </p:tav>
                                      </p:tavLst>
                                    </p:anim>
                                    <p:anim calcmode="lin" valueType="num">
                                      <p:cBhvr>
                                        <p:cTn id="8" dur="1000" fill="hold"/>
                                        <p:tgtEl>
                                          <p:spTgt spid="174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7411">
                                            <p:txEl>
                                              <p:pRg st="0" end="0"/>
                                            </p:txEl>
                                          </p:spTgt>
                                        </p:tgtEl>
                                        <p:attrNameLst>
                                          <p:attrName>style.visibility</p:attrName>
                                        </p:attrNameLst>
                                      </p:cBhvr>
                                      <p:to>
                                        <p:strVal val="visible"/>
                                      </p:to>
                                    </p:set>
                                    <p:animEffect transition="in" filter="fade">
                                      <p:cBhvr>
                                        <p:cTn id="14" dur="500"/>
                                        <p:tgtEl>
                                          <p:spTgt spid="17411">
                                            <p:txEl>
                                              <p:pRg st="0" end="0"/>
                                            </p:txEl>
                                          </p:spTgt>
                                        </p:tgtEl>
                                      </p:cBhvr>
                                    </p:animEffect>
                                    <p:anim calcmode="lin" valueType="num">
                                      <p:cBhvr>
                                        <p:cTn id="15"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7411">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7411">
                                            <p:txEl>
                                              <p:pRg st="1" end="1"/>
                                            </p:txEl>
                                          </p:spTgt>
                                        </p:tgtEl>
                                        <p:attrNameLst>
                                          <p:attrName>style.visibility</p:attrName>
                                        </p:attrNameLst>
                                      </p:cBhvr>
                                      <p:to>
                                        <p:strVal val="visible"/>
                                      </p:to>
                                    </p:set>
                                    <p:animEffect transition="in" filter="fade">
                                      <p:cBhvr>
                                        <p:cTn id="19" dur="500"/>
                                        <p:tgtEl>
                                          <p:spTgt spid="17411">
                                            <p:txEl>
                                              <p:pRg st="1" end="1"/>
                                            </p:txEl>
                                          </p:spTgt>
                                        </p:tgtEl>
                                      </p:cBhvr>
                                    </p:animEffect>
                                    <p:anim calcmode="lin" valueType="num">
                                      <p:cBhvr>
                                        <p:cTn id="20"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7411">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7411">
                                            <p:txEl>
                                              <p:pRg st="2" end="2"/>
                                            </p:txEl>
                                          </p:spTgt>
                                        </p:tgtEl>
                                        <p:attrNameLst>
                                          <p:attrName>style.visibility</p:attrName>
                                        </p:attrNameLst>
                                      </p:cBhvr>
                                      <p:to>
                                        <p:strVal val="visible"/>
                                      </p:to>
                                    </p:set>
                                    <p:animEffect transition="in" filter="fade">
                                      <p:cBhvr>
                                        <p:cTn id="24" dur="500"/>
                                        <p:tgtEl>
                                          <p:spTgt spid="17411">
                                            <p:txEl>
                                              <p:pRg st="2" end="2"/>
                                            </p:txEl>
                                          </p:spTgt>
                                        </p:tgtEl>
                                      </p:cBhvr>
                                    </p:animEffect>
                                    <p:anim calcmode="lin" valueType="num">
                                      <p:cBhvr>
                                        <p:cTn id="25"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7411">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7411">
                                            <p:txEl>
                                              <p:pRg st="3" end="3"/>
                                            </p:txEl>
                                          </p:spTgt>
                                        </p:tgtEl>
                                        <p:attrNameLst>
                                          <p:attrName>style.visibility</p:attrName>
                                        </p:attrNameLst>
                                      </p:cBhvr>
                                      <p:to>
                                        <p:strVal val="visible"/>
                                      </p:to>
                                    </p:set>
                                    <p:animEffect transition="in" filter="fade">
                                      <p:cBhvr>
                                        <p:cTn id="29" dur="500"/>
                                        <p:tgtEl>
                                          <p:spTgt spid="17411">
                                            <p:txEl>
                                              <p:pRg st="3" end="3"/>
                                            </p:txEl>
                                          </p:spTgt>
                                        </p:tgtEl>
                                      </p:cBhvr>
                                    </p:animEffect>
                                    <p:anim calcmode="lin" valueType="num">
                                      <p:cBhvr>
                                        <p:cTn id="30"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7411">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7411">
                                            <p:txEl>
                                              <p:pRg st="4" end="4"/>
                                            </p:txEl>
                                          </p:spTgt>
                                        </p:tgtEl>
                                        <p:attrNameLst>
                                          <p:attrName>style.visibility</p:attrName>
                                        </p:attrNameLst>
                                      </p:cBhvr>
                                      <p:to>
                                        <p:strVal val="visible"/>
                                      </p:to>
                                    </p:set>
                                    <p:animEffect transition="in" filter="fade">
                                      <p:cBhvr>
                                        <p:cTn id="34" dur="500"/>
                                        <p:tgtEl>
                                          <p:spTgt spid="17411">
                                            <p:txEl>
                                              <p:pRg st="4" end="4"/>
                                            </p:txEl>
                                          </p:spTgt>
                                        </p:tgtEl>
                                      </p:cBhvr>
                                    </p:animEffect>
                                    <p:anim calcmode="lin" valueType="num">
                                      <p:cBhvr>
                                        <p:cTn id="35"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7411">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tmplLst>
          <p:tmpl lvl="1">
            <p:tnLst>
              <p:par>
                <p:cTn presetID="44" presetClass="entr" presetSubtype="0" fill="hold" nodeType="click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VNI-Times" pitchFamily="2" charset="0"/>
        </a:defRPr>
      </a:lvl2pPr>
      <a:lvl3pPr algn="ctr" rtl="0" fontAlgn="base">
        <a:spcBef>
          <a:spcPct val="0"/>
        </a:spcBef>
        <a:spcAft>
          <a:spcPct val="0"/>
        </a:spcAft>
        <a:defRPr sz="4400">
          <a:solidFill>
            <a:schemeClr val="tx2"/>
          </a:solidFill>
          <a:latin typeface="VNI-Times" pitchFamily="2" charset="0"/>
        </a:defRPr>
      </a:lvl3pPr>
      <a:lvl4pPr algn="ctr" rtl="0" fontAlgn="base">
        <a:spcBef>
          <a:spcPct val="0"/>
        </a:spcBef>
        <a:spcAft>
          <a:spcPct val="0"/>
        </a:spcAft>
        <a:defRPr sz="4400">
          <a:solidFill>
            <a:schemeClr val="tx2"/>
          </a:solidFill>
          <a:latin typeface="VNI-Times" pitchFamily="2" charset="0"/>
        </a:defRPr>
      </a:lvl4pPr>
      <a:lvl5pPr algn="ctr" rtl="0" fontAlgn="base">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latin typeface="VNI-Times" pitchFamily="2" charset="0"/>
            </a:endParaRPr>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latin typeface="VNI-Times" pitchFamily="2" charset="0"/>
            </a:endParaRPr>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CE08CB2-439E-4E7C-9291-7FA2361BB703}" type="slidenum">
              <a:rPr lang="en-US">
                <a:solidFill>
                  <a:srgbClr val="000000"/>
                </a:solidFill>
                <a:latin typeface="VNI-Times" pitchFamily="2" charset="0"/>
              </a:rPr>
              <a:pPr/>
              <a:t>‹#›</a:t>
            </a:fld>
            <a:endParaRPr lang="en-US">
              <a:solidFill>
                <a:srgbClr val="000000"/>
              </a:solidFill>
              <a:latin typeface="VNI-Times" pitchFamily="2" charset="0"/>
            </a:endParaRPr>
          </a:p>
        </p:txBody>
      </p:sp>
    </p:spTree>
    <p:extLst>
      <p:ext uri="{BB962C8B-B14F-4D97-AF65-F5344CB8AC3E}">
        <p14:creationId xmlns:p14="http://schemas.microsoft.com/office/powerpoint/2010/main" val="1683309897"/>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ppt_x</p:attrName>
                                        </p:attrNameLst>
                                      </p:cBhvr>
                                      <p:tavLst>
                                        <p:tav tm="0">
                                          <p:val>
                                            <p:strVal val="#ppt_x-.2"/>
                                          </p:val>
                                        </p:tav>
                                        <p:tav tm="100000">
                                          <p:val>
                                            <p:strVal val="#ppt_x"/>
                                          </p:val>
                                        </p:tav>
                                      </p:tavLst>
                                    </p:anim>
                                    <p:anim calcmode="lin" valueType="num">
                                      <p:cBhvr>
                                        <p:cTn id="8" dur="1000" fill="hold"/>
                                        <p:tgtEl>
                                          <p:spTgt spid="174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7411">
                                            <p:txEl>
                                              <p:pRg st="0" end="0"/>
                                            </p:txEl>
                                          </p:spTgt>
                                        </p:tgtEl>
                                        <p:attrNameLst>
                                          <p:attrName>style.visibility</p:attrName>
                                        </p:attrNameLst>
                                      </p:cBhvr>
                                      <p:to>
                                        <p:strVal val="visible"/>
                                      </p:to>
                                    </p:set>
                                    <p:animEffect transition="in" filter="fade">
                                      <p:cBhvr>
                                        <p:cTn id="14" dur="500"/>
                                        <p:tgtEl>
                                          <p:spTgt spid="17411">
                                            <p:txEl>
                                              <p:pRg st="0" end="0"/>
                                            </p:txEl>
                                          </p:spTgt>
                                        </p:tgtEl>
                                      </p:cBhvr>
                                    </p:animEffect>
                                    <p:anim calcmode="lin" valueType="num">
                                      <p:cBhvr>
                                        <p:cTn id="15"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7411">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7411">
                                            <p:txEl>
                                              <p:pRg st="1" end="1"/>
                                            </p:txEl>
                                          </p:spTgt>
                                        </p:tgtEl>
                                        <p:attrNameLst>
                                          <p:attrName>style.visibility</p:attrName>
                                        </p:attrNameLst>
                                      </p:cBhvr>
                                      <p:to>
                                        <p:strVal val="visible"/>
                                      </p:to>
                                    </p:set>
                                    <p:animEffect transition="in" filter="fade">
                                      <p:cBhvr>
                                        <p:cTn id="19" dur="500"/>
                                        <p:tgtEl>
                                          <p:spTgt spid="17411">
                                            <p:txEl>
                                              <p:pRg st="1" end="1"/>
                                            </p:txEl>
                                          </p:spTgt>
                                        </p:tgtEl>
                                      </p:cBhvr>
                                    </p:animEffect>
                                    <p:anim calcmode="lin" valueType="num">
                                      <p:cBhvr>
                                        <p:cTn id="20"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7411">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7411">
                                            <p:txEl>
                                              <p:pRg st="2" end="2"/>
                                            </p:txEl>
                                          </p:spTgt>
                                        </p:tgtEl>
                                        <p:attrNameLst>
                                          <p:attrName>style.visibility</p:attrName>
                                        </p:attrNameLst>
                                      </p:cBhvr>
                                      <p:to>
                                        <p:strVal val="visible"/>
                                      </p:to>
                                    </p:set>
                                    <p:animEffect transition="in" filter="fade">
                                      <p:cBhvr>
                                        <p:cTn id="24" dur="500"/>
                                        <p:tgtEl>
                                          <p:spTgt spid="17411">
                                            <p:txEl>
                                              <p:pRg st="2" end="2"/>
                                            </p:txEl>
                                          </p:spTgt>
                                        </p:tgtEl>
                                      </p:cBhvr>
                                    </p:animEffect>
                                    <p:anim calcmode="lin" valueType="num">
                                      <p:cBhvr>
                                        <p:cTn id="25"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7411">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7411">
                                            <p:txEl>
                                              <p:pRg st="3" end="3"/>
                                            </p:txEl>
                                          </p:spTgt>
                                        </p:tgtEl>
                                        <p:attrNameLst>
                                          <p:attrName>style.visibility</p:attrName>
                                        </p:attrNameLst>
                                      </p:cBhvr>
                                      <p:to>
                                        <p:strVal val="visible"/>
                                      </p:to>
                                    </p:set>
                                    <p:animEffect transition="in" filter="fade">
                                      <p:cBhvr>
                                        <p:cTn id="29" dur="500"/>
                                        <p:tgtEl>
                                          <p:spTgt spid="17411">
                                            <p:txEl>
                                              <p:pRg st="3" end="3"/>
                                            </p:txEl>
                                          </p:spTgt>
                                        </p:tgtEl>
                                      </p:cBhvr>
                                    </p:animEffect>
                                    <p:anim calcmode="lin" valueType="num">
                                      <p:cBhvr>
                                        <p:cTn id="30"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7411">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7411">
                                            <p:txEl>
                                              <p:pRg st="4" end="4"/>
                                            </p:txEl>
                                          </p:spTgt>
                                        </p:tgtEl>
                                        <p:attrNameLst>
                                          <p:attrName>style.visibility</p:attrName>
                                        </p:attrNameLst>
                                      </p:cBhvr>
                                      <p:to>
                                        <p:strVal val="visible"/>
                                      </p:to>
                                    </p:set>
                                    <p:animEffect transition="in" filter="fade">
                                      <p:cBhvr>
                                        <p:cTn id="34" dur="500"/>
                                        <p:tgtEl>
                                          <p:spTgt spid="17411">
                                            <p:txEl>
                                              <p:pRg st="4" end="4"/>
                                            </p:txEl>
                                          </p:spTgt>
                                        </p:tgtEl>
                                      </p:cBhvr>
                                    </p:animEffect>
                                    <p:anim calcmode="lin" valueType="num">
                                      <p:cBhvr>
                                        <p:cTn id="35"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7411">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tmplLst>
          <p:tmpl lvl="1">
            <p:tnLst>
              <p:par>
                <p:cTn presetID="44" presetClass="entr" presetSubtype="0" fill="hold" nodeType="click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VNI-Times" pitchFamily="2" charset="0"/>
        </a:defRPr>
      </a:lvl2pPr>
      <a:lvl3pPr algn="ctr" rtl="0" fontAlgn="base">
        <a:spcBef>
          <a:spcPct val="0"/>
        </a:spcBef>
        <a:spcAft>
          <a:spcPct val="0"/>
        </a:spcAft>
        <a:defRPr sz="4400">
          <a:solidFill>
            <a:schemeClr val="tx2"/>
          </a:solidFill>
          <a:latin typeface="VNI-Times" pitchFamily="2" charset="0"/>
        </a:defRPr>
      </a:lvl3pPr>
      <a:lvl4pPr algn="ctr" rtl="0" fontAlgn="base">
        <a:spcBef>
          <a:spcPct val="0"/>
        </a:spcBef>
        <a:spcAft>
          <a:spcPct val="0"/>
        </a:spcAft>
        <a:defRPr sz="4400">
          <a:solidFill>
            <a:schemeClr val="tx2"/>
          </a:solidFill>
          <a:latin typeface="VNI-Times" pitchFamily="2" charset="0"/>
        </a:defRPr>
      </a:lvl4pPr>
      <a:lvl5pPr algn="ctr" rtl="0" fontAlgn="base">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latin typeface="VNI-Times" pitchFamily="2" charset="0"/>
            </a:endParaRPr>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latin typeface="VNI-Times" pitchFamily="2" charset="0"/>
            </a:endParaRPr>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CE08CB2-439E-4E7C-9291-7FA2361BB703}" type="slidenum">
              <a:rPr lang="en-US">
                <a:solidFill>
                  <a:srgbClr val="000000"/>
                </a:solidFill>
                <a:latin typeface="VNI-Times" pitchFamily="2" charset="0"/>
              </a:rPr>
              <a:pPr/>
              <a:t>‹#›</a:t>
            </a:fld>
            <a:endParaRPr lang="en-US">
              <a:solidFill>
                <a:srgbClr val="000000"/>
              </a:solidFill>
              <a:latin typeface="VNI-Times" pitchFamily="2" charset="0"/>
            </a:endParaRPr>
          </a:p>
        </p:txBody>
      </p:sp>
    </p:spTree>
    <p:extLst>
      <p:ext uri="{BB962C8B-B14F-4D97-AF65-F5344CB8AC3E}">
        <p14:creationId xmlns:p14="http://schemas.microsoft.com/office/powerpoint/2010/main" val="4242477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ppt_x</p:attrName>
                                        </p:attrNameLst>
                                      </p:cBhvr>
                                      <p:tavLst>
                                        <p:tav tm="0">
                                          <p:val>
                                            <p:strVal val="#ppt_x-.2"/>
                                          </p:val>
                                        </p:tav>
                                        <p:tav tm="100000">
                                          <p:val>
                                            <p:strVal val="#ppt_x"/>
                                          </p:val>
                                        </p:tav>
                                      </p:tavLst>
                                    </p:anim>
                                    <p:anim calcmode="lin" valueType="num">
                                      <p:cBhvr>
                                        <p:cTn id="8" dur="1000" fill="hold"/>
                                        <p:tgtEl>
                                          <p:spTgt spid="174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7411">
                                            <p:txEl>
                                              <p:pRg st="0" end="0"/>
                                            </p:txEl>
                                          </p:spTgt>
                                        </p:tgtEl>
                                        <p:attrNameLst>
                                          <p:attrName>style.visibility</p:attrName>
                                        </p:attrNameLst>
                                      </p:cBhvr>
                                      <p:to>
                                        <p:strVal val="visible"/>
                                      </p:to>
                                    </p:set>
                                    <p:animEffect transition="in" filter="fade">
                                      <p:cBhvr>
                                        <p:cTn id="14" dur="500"/>
                                        <p:tgtEl>
                                          <p:spTgt spid="17411">
                                            <p:txEl>
                                              <p:pRg st="0" end="0"/>
                                            </p:txEl>
                                          </p:spTgt>
                                        </p:tgtEl>
                                      </p:cBhvr>
                                    </p:animEffect>
                                    <p:anim calcmode="lin" valueType="num">
                                      <p:cBhvr>
                                        <p:cTn id="15"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7411">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7411">
                                            <p:txEl>
                                              <p:pRg st="1" end="1"/>
                                            </p:txEl>
                                          </p:spTgt>
                                        </p:tgtEl>
                                        <p:attrNameLst>
                                          <p:attrName>style.visibility</p:attrName>
                                        </p:attrNameLst>
                                      </p:cBhvr>
                                      <p:to>
                                        <p:strVal val="visible"/>
                                      </p:to>
                                    </p:set>
                                    <p:animEffect transition="in" filter="fade">
                                      <p:cBhvr>
                                        <p:cTn id="19" dur="500"/>
                                        <p:tgtEl>
                                          <p:spTgt spid="17411">
                                            <p:txEl>
                                              <p:pRg st="1" end="1"/>
                                            </p:txEl>
                                          </p:spTgt>
                                        </p:tgtEl>
                                      </p:cBhvr>
                                    </p:animEffect>
                                    <p:anim calcmode="lin" valueType="num">
                                      <p:cBhvr>
                                        <p:cTn id="20"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7411">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7411">
                                            <p:txEl>
                                              <p:pRg st="2" end="2"/>
                                            </p:txEl>
                                          </p:spTgt>
                                        </p:tgtEl>
                                        <p:attrNameLst>
                                          <p:attrName>style.visibility</p:attrName>
                                        </p:attrNameLst>
                                      </p:cBhvr>
                                      <p:to>
                                        <p:strVal val="visible"/>
                                      </p:to>
                                    </p:set>
                                    <p:animEffect transition="in" filter="fade">
                                      <p:cBhvr>
                                        <p:cTn id="24" dur="500"/>
                                        <p:tgtEl>
                                          <p:spTgt spid="17411">
                                            <p:txEl>
                                              <p:pRg st="2" end="2"/>
                                            </p:txEl>
                                          </p:spTgt>
                                        </p:tgtEl>
                                      </p:cBhvr>
                                    </p:animEffect>
                                    <p:anim calcmode="lin" valueType="num">
                                      <p:cBhvr>
                                        <p:cTn id="25"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7411">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7411">
                                            <p:txEl>
                                              <p:pRg st="3" end="3"/>
                                            </p:txEl>
                                          </p:spTgt>
                                        </p:tgtEl>
                                        <p:attrNameLst>
                                          <p:attrName>style.visibility</p:attrName>
                                        </p:attrNameLst>
                                      </p:cBhvr>
                                      <p:to>
                                        <p:strVal val="visible"/>
                                      </p:to>
                                    </p:set>
                                    <p:animEffect transition="in" filter="fade">
                                      <p:cBhvr>
                                        <p:cTn id="29" dur="500"/>
                                        <p:tgtEl>
                                          <p:spTgt spid="17411">
                                            <p:txEl>
                                              <p:pRg st="3" end="3"/>
                                            </p:txEl>
                                          </p:spTgt>
                                        </p:tgtEl>
                                      </p:cBhvr>
                                    </p:animEffect>
                                    <p:anim calcmode="lin" valueType="num">
                                      <p:cBhvr>
                                        <p:cTn id="30"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7411">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7411">
                                            <p:txEl>
                                              <p:pRg st="4" end="4"/>
                                            </p:txEl>
                                          </p:spTgt>
                                        </p:tgtEl>
                                        <p:attrNameLst>
                                          <p:attrName>style.visibility</p:attrName>
                                        </p:attrNameLst>
                                      </p:cBhvr>
                                      <p:to>
                                        <p:strVal val="visible"/>
                                      </p:to>
                                    </p:set>
                                    <p:animEffect transition="in" filter="fade">
                                      <p:cBhvr>
                                        <p:cTn id="34" dur="500"/>
                                        <p:tgtEl>
                                          <p:spTgt spid="17411">
                                            <p:txEl>
                                              <p:pRg st="4" end="4"/>
                                            </p:txEl>
                                          </p:spTgt>
                                        </p:tgtEl>
                                      </p:cBhvr>
                                    </p:animEffect>
                                    <p:anim calcmode="lin" valueType="num">
                                      <p:cBhvr>
                                        <p:cTn id="35"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7411">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tmplLst>
          <p:tmpl lvl="1">
            <p:tnLst>
              <p:par>
                <p:cTn presetID="44" presetClass="entr" presetSubtype="0" fill="hold" nodeType="click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VNI-Times" pitchFamily="2" charset="0"/>
        </a:defRPr>
      </a:lvl2pPr>
      <a:lvl3pPr algn="ctr" rtl="0" fontAlgn="base">
        <a:spcBef>
          <a:spcPct val="0"/>
        </a:spcBef>
        <a:spcAft>
          <a:spcPct val="0"/>
        </a:spcAft>
        <a:defRPr sz="4400">
          <a:solidFill>
            <a:schemeClr val="tx2"/>
          </a:solidFill>
          <a:latin typeface="VNI-Times" pitchFamily="2" charset="0"/>
        </a:defRPr>
      </a:lvl3pPr>
      <a:lvl4pPr algn="ctr" rtl="0" fontAlgn="base">
        <a:spcBef>
          <a:spcPct val="0"/>
        </a:spcBef>
        <a:spcAft>
          <a:spcPct val="0"/>
        </a:spcAft>
        <a:defRPr sz="4400">
          <a:solidFill>
            <a:schemeClr val="tx2"/>
          </a:solidFill>
          <a:latin typeface="VNI-Times" pitchFamily="2" charset="0"/>
        </a:defRPr>
      </a:lvl4pPr>
      <a:lvl5pPr algn="ctr" rtl="0" fontAlgn="base">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latin typeface="VNI-Times" pitchFamily="2" charset="0"/>
            </a:endParaRPr>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latin typeface="VNI-Times" pitchFamily="2" charset="0"/>
            </a:endParaRPr>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CE08CB2-439E-4E7C-9291-7FA2361BB703}" type="slidenum">
              <a:rPr lang="en-US">
                <a:solidFill>
                  <a:srgbClr val="000000"/>
                </a:solidFill>
                <a:latin typeface="VNI-Times" pitchFamily="2" charset="0"/>
              </a:rPr>
              <a:pPr/>
              <a:t>‹#›</a:t>
            </a:fld>
            <a:endParaRPr lang="en-US">
              <a:solidFill>
                <a:srgbClr val="000000"/>
              </a:solidFill>
              <a:latin typeface="VNI-Times" pitchFamily="2" charset="0"/>
            </a:endParaRPr>
          </a:p>
        </p:txBody>
      </p:sp>
    </p:spTree>
    <p:extLst>
      <p:ext uri="{BB962C8B-B14F-4D97-AF65-F5344CB8AC3E}">
        <p14:creationId xmlns:p14="http://schemas.microsoft.com/office/powerpoint/2010/main" val="14186333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ppt_x</p:attrName>
                                        </p:attrNameLst>
                                      </p:cBhvr>
                                      <p:tavLst>
                                        <p:tav tm="0">
                                          <p:val>
                                            <p:strVal val="#ppt_x-.2"/>
                                          </p:val>
                                        </p:tav>
                                        <p:tav tm="100000">
                                          <p:val>
                                            <p:strVal val="#ppt_x"/>
                                          </p:val>
                                        </p:tav>
                                      </p:tavLst>
                                    </p:anim>
                                    <p:anim calcmode="lin" valueType="num">
                                      <p:cBhvr>
                                        <p:cTn id="8" dur="1000" fill="hold"/>
                                        <p:tgtEl>
                                          <p:spTgt spid="174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7411">
                                            <p:txEl>
                                              <p:pRg st="0" end="0"/>
                                            </p:txEl>
                                          </p:spTgt>
                                        </p:tgtEl>
                                        <p:attrNameLst>
                                          <p:attrName>style.visibility</p:attrName>
                                        </p:attrNameLst>
                                      </p:cBhvr>
                                      <p:to>
                                        <p:strVal val="visible"/>
                                      </p:to>
                                    </p:set>
                                    <p:animEffect transition="in" filter="fade">
                                      <p:cBhvr>
                                        <p:cTn id="14" dur="500"/>
                                        <p:tgtEl>
                                          <p:spTgt spid="17411">
                                            <p:txEl>
                                              <p:pRg st="0" end="0"/>
                                            </p:txEl>
                                          </p:spTgt>
                                        </p:tgtEl>
                                      </p:cBhvr>
                                    </p:animEffect>
                                    <p:anim calcmode="lin" valueType="num">
                                      <p:cBhvr>
                                        <p:cTn id="15"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7411">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7411">
                                            <p:txEl>
                                              <p:pRg st="1" end="1"/>
                                            </p:txEl>
                                          </p:spTgt>
                                        </p:tgtEl>
                                        <p:attrNameLst>
                                          <p:attrName>style.visibility</p:attrName>
                                        </p:attrNameLst>
                                      </p:cBhvr>
                                      <p:to>
                                        <p:strVal val="visible"/>
                                      </p:to>
                                    </p:set>
                                    <p:animEffect transition="in" filter="fade">
                                      <p:cBhvr>
                                        <p:cTn id="19" dur="500"/>
                                        <p:tgtEl>
                                          <p:spTgt spid="17411">
                                            <p:txEl>
                                              <p:pRg st="1" end="1"/>
                                            </p:txEl>
                                          </p:spTgt>
                                        </p:tgtEl>
                                      </p:cBhvr>
                                    </p:animEffect>
                                    <p:anim calcmode="lin" valueType="num">
                                      <p:cBhvr>
                                        <p:cTn id="20"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7411">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7411">
                                            <p:txEl>
                                              <p:pRg st="2" end="2"/>
                                            </p:txEl>
                                          </p:spTgt>
                                        </p:tgtEl>
                                        <p:attrNameLst>
                                          <p:attrName>style.visibility</p:attrName>
                                        </p:attrNameLst>
                                      </p:cBhvr>
                                      <p:to>
                                        <p:strVal val="visible"/>
                                      </p:to>
                                    </p:set>
                                    <p:animEffect transition="in" filter="fade">
                                      <p:cBhvr>
                                        <p:cTn id="24" dur="500"/>
                                        <p:tgtEl>
                                          <p:spTgt spid="17411">
                                            <p:txEl>
                                              <p:pRg st="2" end="2"/>
                                            </p:txEl>
                                          </p:spTgt>
                                        </p:tgtEl>
                                      </p:cBhvr>
                                    </p:animEffect>
                                    <p:anim calcmode="lin" valueType="num">
                                      <p:cBhvr>
                                        <p:cTn id="25"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7411">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7411">
                                            <p:txEl>
                                              <p:pRg st="3" end="3"/>
                                            </p:txEl>
                                          </p:spTgt>
                                        </p:tgtEl>
                                        <p:attrNameLst>
                                          <p:attrName>style.visibility</p:attrName>
                                        </p:attrNameLst>
                                      </p:cBhvr>
                                      <p:to>
                                        <p:strVal val="visible"/>
                                      </p:to>
                                    </p:set>
                                    <p:animEffect transition="in" filter="fade">
                                      <p:cBhvr>
                                        <p:cTn id="29" dur="500"/>
                                        <p:tgtEl>
                                          <p:spTgt spid="17411">
                                            <p:txEl>
                                              <p:pRg st="3" end="3"/>
                                            </p:txEl>
                                          </p:spTgt>
                                        </p:tgtEl>
                                      </p:cBhvr>
                                    </p:animEffect>
                                    <p:anim calcmode="lin" valueType="num">
                                      <p:cBhvr>
                                        <p:cTn id="30"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7411">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7411">
                                            <p:txEl>
                                              <p:pRg st="4" end="4"/>
                                            </p:txEl>
                                          </p:spTgt>
                                        </p:tgtEl>
                                        <p:attrNameLst>
                                          <p:attrName>style.visibility</p:attrName>
                                        </p:attrNameLst>
                                      </p:cBhvr>
                                      <p:to>
                                        <p:strVal val="visible"/>
                                      </p:to>
                                    </p:set>
                                    <p:animEffect transition="in" filter="fade">
                                      <p:cBhvr>
                                        <p:cTn id="34" dur="500"/>
                                        <p:tgtEl>
                                          <p:spTgt spid="17411">
                                            <p:txEl>
                                              <p:pRg st="4" end="4"/>
                                            </p:txEl>
                                          </p:spTgt>
                                        </p:tgtEl>
                                      </p:cBhvr>
                                    </p:animEffect>
                                    <p:anim calcmode="lin" valueType="num">
                                      <p:cBhvr>
                                        <p:cTn id="35"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7411">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tmplLst>
          <p:tmpl lvl="1">
            <p:tnLst>
              <p:par>
                <p:cTn presetID="44" presetClass="entr" presetSubtype="0" fill="hold" nodeType="click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VNI-Times" pitchFamily="2" charset="0"/>
        </a:defRPr>
      </a:lvl2pPr>
      <a:lvl3pPr algn="ctr" rtl="0" fontAlgn="base">
        <a:spcBef>
          <a:spcPct val="0"/>
        </a:spcBef>
        <a:spcAft>
          <a:spcPct val="0"/>
        </a:spcAft>
        <a:defRPr sz="4400">
          <a:solidFill>
            <a:schemeClr val="tx2"/>
          </a:solidFill>
          <a:latin typeface="VNI-Times" pitchFamily="2" charset="0"/>
        </a:defRPr>
      </a:lvl3pPr>
      <a:lvl4pPr algn="ctr" rtl="0" fontAlgn="base">
        <a:spcBef>
          <a:spcPct val="0"/>
        </a:spcBef>
        <a:spcAft>
          <a:spcPct val="0"/>
        </a:spcAft>
        <a:defRPr sz="4400">
          <a:solidFill>
            <a:schemeClr val="tx2"/>
          </a:solidFill>
          <a:latin typeface="VNI-Times" pitchFamily="2" charset="0"/>
        </a:defRPr>
      </a:lvl4pPr>
      <a:lvl5pPr algn="ctr" rtl="0" fontAlgn="base">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latin typeface="VNI-Times" pitchFamily="2" charset="0"/>
            </a:endParaRPr>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latin typeface="VNI-Times" pitchFamily="2" charset="0"/>
            </a:endParaRPr>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CE08CB2-439E-4E7C-9291-7FA2361BB703}" type="slidenum">
              <a:rPr lang="en-US">
                <a:solidFill>
                  <a:srgbClr val="000000"/>
                </a:solidFill>
                <a:latin typeface="VNI-Times" pitchFamily="2" charset="0"/>
              </a:rPr>
              <a:pPr/>
              <a:t>‹#›</a:t>
            </a:fld>
            <a:endParaRPr lang="en-US">
              <a:solidFill>
                <a:srgbClr val="000000"/>
              </a:solidFill>
              <a:latin typeface="VNI-Times" pitchFamily="2" charset="0"/>
            </a:endParaRPr>
          </a:p>
        </p:txBody>
      </p:sp>
    </p:spTree>
    <p:extLst>
      <p:ext uri="{BB962C8B-B14F-4D97-AF65-F5344CB8AC3E}">
        <p14:creationId xmlns:p14="http://schemas.microsoft.com/office/powerpoint/2010/main" val="7383561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ppt_x</p:attrName>
                                        </p:attrNameLst>
                                      </p:cBhvr>
                                      <p:tavLst>
                                        <p:tav tm="0">
                                          <p:val>
                                            <p:strVal val="#ppt_x-.2"/>
                                          </p:val>
                                        </p:tav>
                                        <p:tav tm="100000">
                                          <p:val>
                                            <p:strVal val="#ppt_x"/>
                                          </p:val>
                                        </p:tav>
                                      </p:tavLst>
                                    </p:anim>
                                    <p:anim calcmode="lin" valueType="num">
                                      <p:cBhvr>
                                        <p:cTn id="8" dur="1000" fill="hold"/>
                                        <p:tgtEl>
                                          <p:spTgt spid="174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7411">
                                            <p:txEl>
                                              <p:pRg st="0" end="0"/>
                                            </p:txEl>
                                          </p:spTgt>
                                        </p:tgtEl>
                                        <p:attrNameLst>
                                          <p:attrName>style.visibility</p:attrName>
                                        </p:attrNameLst>
                                      </p:cBhvr>
                                      <p:to>
                                        <p:strVal val="visible"/>
                                      </p:to>
                                    </p:set>
                                    <p:animEffect transition="in" filter="fade">
                                      <p:cBhvr>
                                        <p:cTn id="14" dur="500"/>
                                        <p:tgtEl>
                                          <p:spTgt spid="17411">
                                            <p:txEl>
                                              <p:pRg st="0" end="0"/>
                                            </p:txEl>
                                          </p:spTgt>
                                        </p:tgtEl>
                                      </p:cBhvr>
                                    </p:animEffect>
                                    <p:anim calcmode="lin" valueType="num">
                                      <p:cBhvr>
                                        <p:cTn id="15"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7411">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7411">
                                            <p:txEl>
                                              <p:pRg st="1" end="1"/>
                                            </p:txEl>
                                          </p:spTgt>
                                        </p:tgtEl>
                                        <p:attrNameLst>
                                          <p:attrName>style.visibility</p:attrName>
                                        </p:attrNameLst>
                                      </p:cBhvr>
                                      <p:to>
                                        <p:strVal val="visible"/>
                                      </p:to>
                                    </p:set>
                                    <p:animEffect transition="in" filter="fade">
                                      <p:cBhvr>
                                        <p:cTn id="19" dur="500"/>
                                        <p:tgtEl>
                                          <p:spTgt spid="17411">
                                            <p:txEl>
                                              <p:pRg st="1" end="1"/>
                                            </p:txEl>
                                          </p:spTgt>
                                        </p:tgtEl>
                                      </p:cBhvr>
                                    </p:animEffect>
                                    <p:anim calcmode="lin" valueType="num">
                                      <p:cBhvr>
                                        <p:cTn id="20"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7411">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7411">
                                            <p:txEl>
                                              <p:pRg st="2" end="2"/>
                                            </p:txEl>
                                          </p:spTgt>
                                        </p:tgtEl>
                                        <p:attrNameLst>
                                          <p:attrName>style.visibility</p:attrName>
                                        </p:attrNameLst>
                                      </p:cBhvr>
                                      <p:to>
                                        <p:strVal val="visible"/>
                                      </p:to>
                                    </p:set>
                                    <p:animEffect transition="in" filter="fade">
                                      <p:cBhvr>
                                        <p:cTn id="24" dur="500"/>
                                        <p:tgtEl>
                                          <p:spTgt spid="17411">
                                            <p:txEl>
                                              <p:pRg st="2" end="2"/>
                                            </p:txEl>
                                          </p:spTgt>
                                        </p:tgtEl>
                                      </p:cBhvr>
                                    </p:animEffect>
                                    <p:anim calcmode="lin" valueType="num">
                                      <p:cBhvr>
                                        <p:cTn id="25"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7411">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7411">
                                            <p:txEl>
                                              <p:pRg st="3" end="3"/>
                                            </p:txEl>
                                          </p:spTgt>
                                        </p:tgtEl>
                                        <p:attrNameLst>
                                          <p:attrName>style.visibility</p:attrName>
                                        </p:attrNameLst>
                                      </p:cBhvr>
                                      <p:to>
                                        <p:strVal val="visible"/>
                                      </p:to>
                                    </p:set>
                                    <p:animEffect transition="in" filter="fade">
                                      <p:cBhvr>
                                        <p:cTn id="29" dur="500"/>
                                        <p:tgtEl>
                                          <p:spTgt spid="17411">
                                            <p:txEl>
                                              <p:pRg st="3" end="3"/>
                                            </p:txEl>
                                          </p:spTgt>
                                        </p:tgtEl>
                                      </p:cBhvr>
                                    </p:animEffect>
                                    <p:anim calcmode="lin" valueType="num">
                                      <p:cBhvr>
                                        <p:cTn id="30"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7411">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7411">
                                            <p:txEl>
                                              <p:pRg st="4" end="4"/>
                                            </p:txEl>
                                          </p:spTgt>
                                        </p:tgtEl>
                                        <p:attrNameLst>
                                          <p:attrName>style.visibility</p:attrName>
                                        </p:attrNameLst>
                                      </p:cBhvr>
                                      <p:to>
                                        <p:strVal val="visible"/>
                                      </p:to>
                                    </p:set>
                                    <p:animEffect transition="in" filter="fade">
                                      <p:cBhvr>
                                        <p:cTn id="34" dur="500"/>
                                        <p:tgtEl>
                                          <p:spTgt spid="17411">
                                            <p:txEl>
                                              <p:pRg st="4" end="4"/>
                                            </p:txEl>
                                          </p:spTgt>
                                        </p:tgtEl>
                                      </p:cBhvr>
                                    </p:animEffect>
                                    <p:anim calcmode="lin" valueType="num">
                                      <p:cBhvr>
                                        <p:cTn id="35"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7411">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tmplLst>
          <p:tmpl lvl="1">
            <p:tnLst>
              <p:par>
                <p:cTn presetID="44" presetClass="entr" presetSubtype="0" fill="hold" nodeType="click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VNI-Times" pitchFamily="2" charset="0"/>
        </a:defRPr>
      </a:lvl2pPr>
      <a:lvl3pPr algn="ctr" rtl="0" fontAlgn="base">
        <a:spcBef>
          <a:spcPct val="0"/>
        </a:spcBef>
        <a:spcAft>
          <a:spcPct val="0"/>
        </a:spcAft>
        <a:defRPr sz="4400">
          <a:solidFill>
            <a:schemeClr val="tx2"/>
          </a:solidFill>
          <a:latin typeface="VNI-Times" pitchFamily="2" charset="0"/>
        </a:defRPr>
      </a:lvl3pPr>
      <a:lvl4pPr algn="ctr" rtl="0" fontAlgn="base">
        <a:spcBef>
          <a:spcPct val="0"/>
        </a:spcBef>
        <a:spcAft>
          <a:spcPct val="0"/>
        </a:spcAft>
        <a:defRPr sz="4400">
          <a:solidFill>
            <a:schemeClr val="tx2"/>
          </a:solidFill>
          <a:latin typeface="VNI-Times" pitchFamily="2" charset="0"/>
        </a:defRPr>
      </a:lvl4pPr>
      <a:lvl5pPr algn="ctr" rtl="0" fontAlgn="base">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latin typeface="VNI-Times" pitchFamily="2" charset="0"/>
            </a:endParaRPr>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latin typeface="VNI-Times" pitchFamily="2" charset="0"/>
            </a:endParaRPr>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CE08CB2-439E-4E7C-9291-7FA2361BB703}" type="slidenum">
              <a:rPr lang="en-US">
                <a:solidFill>
                  <a:srgbClr val="000000"/>
                </a:solidFill>
                <a:latin typeface="VNI-Times" pitchFamily="2" charset="0"/>
              </a:rPr>
              <a:pPr/>
              <a:t>‹#›</a:t>
            </a:fld>
            <a:endParaRPr lang="en-US">
              <a:solidFill>
                <a:srgbClr val="000000"/>
              </a:solidFill>
              <a:latin typeface="VNI-Times" pitchFamily="2" charset="0"/>
            </a:endParaRPr>
          </a:p>
        </p:txBody>
      </p:sp>
    </p:spTree>
    <p:extLst>
      <p:ext uri="{BB962C8B-B14F-4D97-AF65-F5344CB8AC3E}">
        <p14:creationId xmlns:p14="http://schemas.microsoft.com/office/powerpoint/2010/main" val="78983748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ppt_x</p:attrName>
                                        </p:attrNameLst>
                                      </p:cBhvr>
                                      <p:tavLst>
                                        <p:tav tm="0">
                                          <p:val>
                                            <p:strVal val="#ppt_x-.2"/>
                                          </p:val>
                                        </p:tav>
                                        <p:tav tm="100000">
                                          <p:val>
                                            <p:strVal val="#ppt_x"/>
                                          </p:val>
                                        </p:tav>
                                      </p:tavLst>
                                    </p:anim>
                                    <p:anim calcmode="lin" valueType="num">
                                      <p:cBhvr>
                                        <p:cTn id="8" dur="1000" fill="hold"/>
                                        <p:tgtEl>
                                          <p:spTgt spid="174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7411">
                                            <p:txEl>
                                              <p:pRg st="0" end="0"/>
                                            </p:txEl>
                                          </p:spTgt>
                                        </p:tgtEl>
                                        <p:attrNameLst>
                                          <p:attrName>style.visibility</p:attrName>
                                        </p:attrNameLst>
                                      </p:cBhvr>
                                      <p:to>
                                        <p:strVal val="visible"/>
                                      </p:to>
                                    </p:set>
                                    <p:animEffect transition="in" filter="fade">
                                      <p:cBhvr>
                                        <p:cTn id="14" dur="500"/>
                                        <p:tgtEl>
                                          <p:spTgt spid="17411">
                                            <p:txEl>
                                              <p:pRg st="0" end="0"/>
                                            </p:txEl>
                                          </p:spTgt>
                                        </p:tgtEl>
                                      </p:cBhvr>
                                    </p:animEffect>
                                    <p:anim calcmode="lin" valueType="num">
                                      <p:cBhvr>
                                        <p:cTn id="15"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7411">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7411">
                                            <p:txEl>
                                              <p:pRg st="1" end="1"/>
                                            </p:txEl>
                                          </p:spTgt>
                                        </p:tgtEl>
                                        <p:attrNameLst>
                                          <p:attrName>style.visibility</p:attrName>
                                        </p:attrNameLst>
                                      </p:cBhvr>
                                      <p:to>
                                        <p:strVal val="visible"/>
                                      </p:to>
                                    </p:set>
                                    <p:animEffect transition="in" filter="fade">
                                      <p:cBhvr>
                                        <p:cTn id="19" dur="500"/>
                                        <p:tgtEl>
                                          <p:spTgt spid="17411">
                                            <p:txEl>
                                              <p:pRg st="1" end="1"/>
                                            </p:txEl>
                                          </p:spTgt>
                                        </p:tgtEl>
                                      </p:cBhvr>
                                    </p:animEffect>
                                    <p:anim calcmode="lin" valueType="num">
                                      <p:cBhvr>
                                        <p:cTn id="20"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7411">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7411">
                                            <p:txEl>
                                              <p:pRg st="2" end="2"/>
                                            </p:txEl>
                                          </p:spTgt>
                                        </p:tgtEl>
                                        <p:attrNameLst>
                                          <p:attrName>style.visibility</p:attrName>
                                        </p:attrNameLst>
                                      </p:cBhvr>
                                      <p:to>
                                        <p:strVal val="visible"/>
                                      </p:to>
                                    </p:set>
                                    <p:animEffect transition="in" filter="fade">
                                      <p:cBhvr>
                                        <p:cTn id="24" dur="500"/>
                                        <p:tgtEl>
                                          <p:spTgt spid="17411">
                                            <p:txEl>
                                              <p:pRg st="2" end="2"/>
                                            </p:txEl>
                                          </p:spTgt>
                                        </p:tgtEl>
                                      </p:cBhvr>
                                    </p:animEffect>
                                    <p:anim calcmode="lin" valueType="num">
                                      <p:cBhvr>
                                        <p:cTn id="25"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7411">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7411">
                                            <p:txEl>
                                              <p:pRg st="3" end="3"/>
                                            </p:txEl>
                                          </p:spTgt>
                                        </p:tgtEl>
                                        <p:attrNameLst>
                                          <p:attrName>style.visibility</p:attrName>
                                        </p:attrNameLst>
                                      </p:cBhvr>
                                      <p:to>
                                        <p:strVal val="visible"/>
                                      </p:to>
                                    </p:set>
                                    <p:animEffect transition="in" filter="fade">
                                      <p:cBhvr>
                                        <p:cTn id="29" dur="500"/>
                                        <p:tgtEl>
                                          <p:spTgt spid="17411">
                                            <p:txEl>
                                              <p:pRg st="3" end="3"/>
                                            </p:txEl>
                                          </p:spTgt>
                                        </p:tgtEl>
                                      </p:cBhvr>
                                    </p:animEffect>
                                    <p:anim calcmode="lin" valueType="num">
                                      <p:cBhvr>
                                        <p:cTn id="30"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7411">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7411">
                                            <p:txEl>
                                              <p:pRg st="4" end="4"/>
                                            </p:txEl>
                                          </p:spTgt>
                                        </p:tgtEl>
                                        <p:attrNameLst>
                                          <p:attrName>style.visibility</p:attrName>
                                        </p:attrNameLst>
                                      </p:cBhvr>
                                      <p:to>
                                        <p:strVal val="visible"/>
                                      </p:to>
                                    </p:set>
                                    <p:animEffect transition="in" filter="fade">
                                      <p:cBhvr>
                                        <p:cTn id="34" dur="500"/>
                                        <p:tgtEl>
                                          <p:spTgt spid="17411">
                                            <p:txEl>
                                              <p:pRg st="4" end="4"/>
                                            </p:txEl>
                                          </p:spTgt>
                                        </p:tgtEl>
                                      </p:cBhvr>
                                    </p:animEffect>
                                    <p:anim calcmode="lin" valueType="num">
                                      <p:cBhvr>
                                        <p:cTn id="35"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7411">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tmplLst>
          <p:tmpl lvl="1">
            <p:tnLst>
              <p:par>
                <p:cTn presetID="44" presetClass="entr" presetSubtype="0" fill="hold" nodeType="click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VNI-Times" pitchFamily="2" charset="0"/>
        </a:defRPr>
      </a:lvl2pPr>
      <a:lvl3pPr algn="ctr" rtl="0" fontAlgn="base">
        <a:spcBef>
          <a:spcPct val="0"/>
        </a:spcBef>
        <a:spcAft>
          <a:spcPct val="0"/>
        </a:spcAft>
        <a:defRPr sz="4400">
          <a:solidFill>
            <a:schemeClr val="tx2"/>
          </a:solidFill>
          <a:latin typeface="VNI-Times" pitchFamily="2" charset="0"/>
        </a:defRPr>
      </a:lvl3pPr>
      <a:lvl4pPr algn="ctr" rtl="0" fontAlgn="base">
        <a:spcBef>
          <a:spcPct val="0"/>
        </a:spcBef>
        <a:spcAft>
          <a:spcPct val="0"/>
        </a:spcAft>
        <a:defRPr sz="4400">
          <a:solidFill>
            <a:schemeClr val="tx2"/>
          </a:solidFill>
          <a:latin typeface="VNI-Times" pitchFamily="2" charset="0"/>
        </a:defRPr>
      </a:lvl4pPr>
      <a:lvl5pPr algn="ctr" rtl="0" fontAlgn="base">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latin typeface="VNI-Times" pitchFamily="2" charset="0"/>
            </a:endParaRPr>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latin typeface="VNI-Times" pitchFamily="2" charset="0"/>
            </a:endParaRPr>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CE08CB2-439E-4E7C-9291-7FA2361BB703}" type="slidenum">
              <a:rPr lang="en-US">
                <a:solidFill>
                  <a:srgbClr val="000000"/>
                </a:solidFill>
                <a:latin typeface="VNI-Times" pitchFamily="2" charset="0"/>
              </a:rPr>
              <a:pPr/>
              <a:t>‹#›</a:t>
            </a:fld>
            <a:endParaRPr lang="en-US">
              <a:solidFill>
                <a:srgbClr val="000000"/>
              </a:solidFill>
              <a:latin typeface="VNI-Times" pitchFamily="2" charset="0"/>
            </a:endParaRPr>
          </a:p>
        </p:txBody>
      </p:sp>
    </p:spTree>
    <p:extLst>
      <p:ext uri="{BB962C8B-B14F-4D97-AF65-F5344CB8AC3E}">
        <p14:creationId xmlns:p14="http://schemas.microsoft.com/office/powerpoint/2010/main" val="387049257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ppt_x</p:attrName>
                                        </p:attrNameLst>
                                      </p:cBhvr>
                                      <p:tavLst>
                                        <p:tav tm="0">
                                          <p:val>
                                            <p:strVal val="#ppt_x-.2"/>
                                          </p:val>
                                        </p:tav>
                                        <p:tav tm="100000">
                                          <p:val>
                                            <p:strVal val="#ppt_x"/>
                                          </p:val>
                                        </p:tav>
                                      </p:tavLst>
                                    </p:anim>
                                    <p:anim calcmode="lin" valueType="num">
                                      <p:cBhvr>
                                        <p:cTn id="8" dur="1000" fill="hold"/>
                                        <p:tgtEl>
                                          <p:spTgt spid="174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7411">
                                            <p:txEl>
                                              <p:pRg st="0" end="0"/>
                                            </p:txEl>
                                          </p:spTgt>
                                        </p:tgtEl>
                                        <p:attrNameLst>
                                          <p:attrName>style.visibility</p:attrName>
                                        </p:attrNameLst>
                                      </p:cBhvr>
                                      <p:to>
                                        <p:strVal val="visible"/>
                                      </p:to>
                                    </p:set>
                                    <p:animEffect transition="in" filter="fade">
                                      <p:cBhvr>
                                        <p:cTn id="14" dur="500"/>
                                        <p:tgtEl>
                                          <p:spTgt spid="17411">
                                            <p:txEl>
                                              <p:pRg st="0" end="0"/>
                                            </p:txEl>
                                          </p:spTgt>
                                        </p:tgtEl>
                                      </p:cBhvr>
                                    </p:animEffect>
                                    <p:anim calcmode="lin" valueType="num">
                                      <p:cBhvr>
                                        <p:cTn id="15"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7411">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7411">
                                            <p:txEl>
                                              <p:pRg st="1" end="1"/>
                                            </p:txEl>
                                          </p:spTgt>
                                        </p:tgtEl>
                                        <p:attrNameLst>
                                          <p:attrName>style.visibility</p:attrName>
                                        </p:attrNameLst>
                                      </p:cBhvr>
                                      <p:to>
                                        <p:strVal val="visible"/>
                                      </p:to>
                                    </p:set>
                                    <p:animEffect transition="in" filter="fade">
                                      <p:cBhvr>
                                        <p:cTn id="19" dur="500"/>
                                        <p:tgtEl>
                                          <p:spTgt spid="17411">
                                            <p:txEl>
                                              <p:pRg st="1" end="1"/>
                                            </p:txEl>
                                          </p:spTgt>
                                        </p:tgtEl>
                                      </p:cBhvr>
                                    </p:animEffect>
                                    <p:anim calcmode="lin" valueType="num">
                                      <p:cBhvr>
                                        <p:cTn id="20"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7411">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7411">
                                            <p:txEl>
                                              <p:pRg st="2" end="2"/>
                                            </p:txEl>
                                          </p:spTgt>
                                        </p:tgtEl>
                                        <p:attrNameLst>
                                          <p:attrName>style.visibility</p:attrName>
                                        </p:attrNameLst>
                                      </p:cBhvr>
                                      <p:to>
                                        <p:strVal val="visible"/>
                                      </p:to>
                                    </p:set>
                                    <p:animEffect transition="in" filter="fade">
                                      <p:cBhvr>
                                        <p:cTn id="24" dur="500"/>
                                        <p:tgtEl>
                                          <p:spTgt spid="17411">
                                            <p:txEl>
                                              <p:pRg st="2" end="2"/>
                                            </p:txEl>
                                          </p:spTgt>
                                        </p:tgtEl>
                                      </p:cBhvr>
                                    </p:animEffect>
                                    <p:anim calcmode="lin" valueType="num">
                                      <p:cBhvr>
                                        <p:cTn id="25"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7411">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7411">
                                            <p:txEl>
                                              <p:pRg st="3" end="3"/>
                                            </p:txEl>
                                          </p:spTgt>
                                        </p:tgtEl>
                                        <p:attrNameLst>
                                          <p:attrName>style.visibility</p:attrName>
                                        </p:attrNameLst>
                                      </p:cBhvr>
                                      <p:to>
                                        <p:strVal val="visible"/>
                                      </p:to>
                                    </p:set>
                                    <p:animEffect transition="in" filter="fade">
                                      <p:cBhvr>
                                        <p:cTn id="29" dur="500"/>
                                        <p:tgtEl>
                                          <p:spTgt spid="17411">
                                            <p:txEl>
                                              <p:pRg st="3" end="3"/>
                                            </p:txEl>
                                          </p:spTgt>
                                        </p:tgtEl>
                                      </p:cBhvr>
                                    </p:animEffect>
                                    <p:anim calcmode="lin" valueType="num">
                                      <p:cBhvr>
                                        <p:cTn id="30"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7411">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7411">
                                            <p:txEl>
                                              <p:pRg st="4" end="4"/>
                                            </p:txEl>
                                          </p:spTgt>
                                        </p:tgtEl>
                                        <p:attrNameLst>
                                          <p:attrName>style.visibility</p:attrName>
                                        </p:attrNameLst>
                                      </p:cBhvr>
                                      <p:to>
                                        <p:strVal val="visible"/>
                                      </p:to>
                                    </p:set>
                                    <p:animEffect transition="in" filter="fade">
                                      <p:cBhvr>
                                        <p:cTn id="34" dur="500"/>
                                        <p:tgtEl>
                                          <p:spTgt spid="17411">
                                            <p:txEl>
                                              <p:pRg st="4" end="4"/>
                                            </p:txEl>
                                          </p:spTgt>
                                        </p:tgtEl>
                                      </p:cBhvr>
                                    </p:animEffect>
                                    <p:anim calcmode="lin" valueType="num">
                                      <p:cBhvr>
                                        <p:cTn id="35"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7411">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tmplLst>
          <p:tmpl lvl="1">
            <p:tnLst>
              <p:par>
                <p:cTn presetID="44" presetClass="entr" presetSubtype="0" fill="hold" nodeType="click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VNI-Times" pitchFamily="2" charset="0"/>
        </a:defRPr>
      </a:lvl2pPr>
      <a:lvl3pPr algn="ctr" rtl="0" fontAlgn="base">
        <a:spcBef>
          <a:spcPct val="0"/>
        </a:spcBef>
        <a:spcAft>
          <a:spcPct val="0"/>
        </a:spcAft>
        <a:defRPr sz="4400">
          <a:solidFill>
            <a:schemeClr val="tx2"/>
          </a:solidFill>
          <a:latin typeface="VNI-Times" pitchFamily="2" charset="0"/>
        </a:defRPr>
      </a:lvl3pPr>
      <a:lvl4pPr algn="ctr" rtl="0" fontAlgn="base">
        <a:spcBef>
          <a:spcPct val="0"/>
        </a:spcBef>
        <a:spcAft>
          <a:spcPct val="0"/>
        </a:spcAft>
        <a:defRPr sz="4400">
          <a:solidFill>
            <a:schemeClr val="tx2"/>
          </a:solidFill>
          <a:latin typeface="VNI-Times" pitchFamily="2" charset="0"/>
        </a:defRPr>
      </a:lvl4pPr>
      <a:lvl5pPr algn="ctr" rtl="0" fontAlgn="base">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latin typeface="VNI-Times" pitchFamily="2" charset="0"/>
            </a:endParaRPr>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latin typeface="VNI-Times" pitchFamily="2" charset="0"/>
            </a:endParaRPr>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CE08CB2-439E-4E7C-9291-7FA2361BB703}" type="slidenum">
              <a:rPr lang="en-US">
                <a:solidFill>
                  <a:srgbClr val="000000"/>
                </a:solidFill>
                <a:latin typeface="VNI-Times" pitchFamily="2" charset="0"/>
              </a:rPr>
              <a:pPr/>
              <a:t>‹#›</a:t>
            </a:fld>
            <a:endParaRPr lang="en-US">
              <a:solidFill>
                <a:srgbClr val="000000"/>
              </a:solidFill>
              <a:latin typeface="VNI-Times" pitchFamily="2" charset="0"/>
            </a:endParaRPr>
          </a:p>
        </p:txBody>
      </p:sp>
    </p:spTree>
    <p:extLst>
      <p:ext uri="{BB962C8B-B14F-4D97-AF65-F5344CB8AC3E}">
        <p14:creationId xmlns:p14="http://schemas.microsoft.com/office/powerpoint/2010/main" val="223939963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ppt_x</p:attrName>
                                        </p:attrNameLst>
                                      </p:cBhvr>
                                      <p:tavLst>
                                        <p:tav tm="0">
                                          <p:val>
                                            <p:strVal val="#ppt_x-.2"/>
                                          </p:val>
                                        </p:tav>
                                        <p:tav tm="100000">
                                          <p:val>
                                            <p:strVal val="#ppt_x"/>
                                          </p:val>
                                        </p:tav>
                                      </p:tavLst>
                                    </p:anim>
                                    <p:anim calcmode="lin" valueType="num">
                                      <p:cBhvr>
                                        <p:cTn id="8" dur="1000" fill="hold"/>
                                        <p:tgtEl>
                                          <p:spTgt spid="174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7411">
                                            <p:txEl>
                                              <p:pRg st="0" end="0"/>
                                            </p:txEl>
                                          </p:spTgt>
                                        </p:tgtEl>
                                        <p:attrNameLst>
                                          <p:attrName>style.visibility</p:attrName>
                                        </p:attrNameLst>
                                      </p:cBhvr>
                                      <p:to>
                                        <p:strVal val="visible"/>
                                      </p:to>
                                    </p:set>
                                    <p:animEffect transition="in" filter="fade">
                                      <p:cBhvr>
                                        <p:cTn id="14" dur="500"/>
                                        <p:tgtEl>
                                          <p:spTgt spid="17411">
                                            <p:txEl>
                                              <p:pRg st="0" end="0"/>
                                            </p:txEl>
                                          </p:spTgt>
                                        </p:tgtEl>
                                      </p:cBhvr>
                                    </p:animEffect>
                                    <p:anim calcmode="lin" valueType="num">
                                      <p:cBhvr>
                                        <p:cTn id="15"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7411">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7411">
                                            <p:txEl>
                                              <p:pRg st="1" end="1"/>
                                            </p:txEl>
                                          </p:spTgt>
                                        </p:tgtEl>
                                        <p:attrNameLst>
                                          <p:attrName>style.visibility</p:attrName>
                                        </p:attrNameLst>
                                      </p:cBhvr>
                                      <p:to>
                                        <p:strVal val="visible"/>
                                      </p:to>
                                    </p:set>
                                    <p:animEffect transition="in" filter="fade">
                                      <p:cBhvr>
                                        <p:cTn id="19" dur="500"/>
                                        <p:tgtEl>
                                          <p:spTgt spid="17411">
                                            <p:txEl>
                                              <p:pRg st="1" end="1"/>
                                            </p:txEl>
                                          </p:spTgt>
                                        </p:tgtEl>
                                      </p:cBhvr>
                                    </p:animEffect>
                                    <p:anim calcmode="lin" valueType="num">
                                      <p:cBhvr>
                                        <p:cTn id="20"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7411">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7411">
                                            <p:txEl>
                                              <p:pRg st="2" end="2"/>
                                            </p:txEl>
                                          </p:spTgt>
                                        </p:tgtEl>
                                        <p:attrNameLst>
                                          <p:attrName>style.visibility</p:attrName>
                                        </p:attrNameLst>
                                      </p:cBhvr>
                                      <p:to>
                                        <p:strVal val="visible"/>
                                      </p:to>
                                    </p:set>
                                    <p:animEffect transition="in" filter="fade">
                                      <p:cBhvr>
                                        <p:cTn id="24" dur="500"/>
                                        <p:tgtEl>
                                          <p:spTgt spid="17411">
                                            <p:txEl>
                                              <p:pRg st="2" end="2"/>
                                            </p:txEl>
                                          </p:spTgt>
                                        </p:tgtEl>
                                      </p:cBhvr>
                                    </p:animEffect>
                                    <p:anim calcmode="lin" valueType="num">
                                      <p:cBhvr>
                                        <p:cTn id="25"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7411">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7411">
                                            <p:txEl>
                                              <p:pRg st="3" end="3"/>
                                            </p:txEl>
                                          </p:spTgt>
                                        </p:tgtEl>
                                        <p:attrNameLst>
                                          <p:attrName>style.visibility</p:attrName>
                                        </p:attrNameLst>
                                      </p:cBhvr>
                                      <p:to>
                                        <p:strVal val="visible"/>
                                      </p:to>
                                    </p:set>
                                    <p:animEffect transition="in" filter="fade">
                                      <p:cBhvr>
                                        <p:cTn id="29" dur="500"/>
                                        <p:tgtEl>
                                          <p:spTgt spid="17411">
                                            <p:txEl>
                                              <p:pRg st="3" end="3"/>
                                            </p:txEl>
                                          </p:spTgt>
                                        </p:tgtEl>
                                      </p:cBhvr>
                                    </p:animEffect>
                                    <p:anim calcmode="lin" valueType="num">
                                      <p:cBhvr>
                                        <p:cTn id="30"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7411">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7411">
                                            <p:txEl>
                                              <p:pRg st="4" end="4"/>
                                            </p:txEl>
                                          </p:spTgt>
                                        </p:tgtEl>
                                        <p:attrNameLst>
                                          <p:attrName>style.visibility</p:attrName>
                                        </p:attrNameLst>
                                      </p:cBhvr>
                                      <p:to>
                                        <p:strVal val="visible"/>
                                      </p:to>
                                    </p:set>
                                    <p:animEffect transition="in" filter="fade">
                                      <p:cBhvr>
                                        <p:cTn id="34" dur="500"/>
                                        <p:tgtEl>
                                          <p:spTgt spid="17411">
                                            <p:txEl>
                                              <p:pRg st="4" end="4"/>
                                            </p:txEl>
                                          </p:spTgt>
                                        </p:tgtEl>
                                      </p:cBhvr>
                                    </p:animEffect>
                                    <p:anim calcmode="lin" valueType="num">
                                      <p:cBhvr>
                                        <p:cTn id="35"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7411">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tmplLst>
          <p:tmpl lvl="1">
            <p:tnLst>
              <p:par>
                <p:cTn presetID="44" presetClass="entr" presetSubtype="0" fill="hold" nodeType="click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VNI-Times" pitchFamily="2" charset="0"/>
        </a:defRPr>
      </a:lvl2pPr>
      <a:lvl3pPr algn="ctr" rtl="0" fontAlgn="base">
        <a:spcBef>
          <a:spcPct val="0"/>
        </a:spcBef>
        <a:spcAft>
          <a:spcPct val="0"/>
        </a:spcAft>
        <a:defRPr sz="4400">
          <a:solidFill>
            <a:schemeClr val="tx2"/>
          </a:solidFill>
          <a:latin typeface="VNI-Times" pitchFamily="2" charset="0"/>
        </a:defRPr>
      </a:lvl3pPr>
      <a:lvl4pPr algn="ctr" rtl="0" fontAlgn="base">
        <a:spcBef>
          <a:spcPct val="0"/>
        </a:spcBef>
        <a:spcAft>
          <a:spcPct val="0"/>
        </a:spcAft>
        <a:defRPr sz="4400">
          <a:solidFill>
            <a:schemeClr val="tx2"/>
          </a:solidFill>
          <a:latin typeface="VNI-Times" pitchFamily="2" charset="0"/>
        </a:defRPr>
      </a:lvl4pPr>
      <a:lvl5pPr algn="ctr" rtl="0" fontAlgn="base">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latin typeface="VNI-Times" pitchFamily="2" charset="0"/>
            </a:endParaRPr>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latin typeface="VNI-Times" pitchFamily="2" charset="0"/>
            </a:endParaRPr>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CE08CB2-439E-4E7C-9291-7FA2361BB703}" type="slidenum">
              <a:rPr lang="en-US">
                <a:solidFill>
                  <a:srgbClr val="000000"/>
                </a:solidFill>
                <a:latin typeface="VNI-Times" pitchFamily="2" charset="0"/>
              </a:rPr>
              <a:pPr/>
              <a:t>‹#›</a:t>
            </a:fld>
            <a:endParaRPr lang="en-US">
              <a:solidFill>
                <a:srgbClr val="000000"/>
              </a:solidFill>
              <a:latin typeface="VNI-Times" pitchFamily="2" charset="0"/>
            </a:endParaRPr>
          </a:p>
        </p:txBody>
      </p:sp>
    </p:spTree>
    <p:extLst>
      <p:ext uri="{BB962C8B-B14F-4D97-AF65-F5344CB8AC3E}">
        <p14:creationId xmlns:p14="http://schemas.microsoft.com/office/powerpoint/2010/main" val="293069002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ppt_x</p:attrName>
                                        </p:attrNameLst>
                                      </p:cBhvr>
                                      <p:tavLst>
                                        <p:tav tm="0">
                                          <p:val>
                                            <p:strVal val="#ppt_x-.2"/>
                                          </p:val>
                                        </p:tav>
                                        <p:tav tm="100000">
                                          <p:val>
                                            <p:strVal val="#ppt_x"/>
                                          </p:val>
                                        </p:tav>
                                      </p:tavLst>
                                    </p:anim>
                                    <p:anim calcmode="lin" valueType="num">
                                      <p:cBhvr>
                                        <p:cTn id="8" dur="1000" fill="hold"/>
                                        <p:tgtEl>
                                          <p:spTgt spid="174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7411">
                                            <p:txEl>
                                              <p:pRg st="0" end="0"/>
                                            </p:txEl>
                                          </p:spTgt>
                                        </p:tgtEl>
                                        <p:attrNameLst>
                                          <p:attrName>style.visibility</p:attrName>
                                        </p:attrNameLst>
                                      </p:cBhvr>
                                      <p:to>
                                        <p:strVal val="visible"/>
                                      </p:to>
                                    </p:set>
                                    <p:animEffect transition="in" filter="fade">
                                      <p:cBhvr>
                                        <p:cTn id="14" dur="500"/>
                                        <p:tgtEl>
                                          <p:spTgt spid="17411">
                                            <p:txEl>
                                              <p:pRg st="0" end="0"/>
                                            </p:txEl>
                                          </p:spTgt>
                                        </p:tgtEl>
                                      </p:cBhvr>
                                    </p:animEffect>
                                    <p:anim calcmode="lin" valueType="num">
                                      <p:cBhvr>
                                        <p:cTn id="15"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7411">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7411">
                                            <p:txEl>
                                              <p:pRg st="1" end="1"/>
                                            </p:txEl>
                                          </p:spTgt>
                                        </p:tgtEl>
                                        <p:attrNameLst>
                                          <p:attrName>style.visibility</p:attrName>
                                        </p:attrNameLst>
                                      </p:cBhvr>
                                      <p:to>
                                        <p:strVal val="visible"/>
                                      </p:to>
                                    </p:set>
                                    <p:animEffect transition="in" filter="fade">
                                      <p:cBhvr>
                                        <p:cTn id="19" dur="500"/>
                                        <p:tgtEl>
                                          <p:spTgt spid="17411">
                                            <p:txEl>
                                              <p:pRg st="1" end="1"/>
                                            </p:txEl>
                                          </p:spTgt>
                                        </p:tgtEl>
                                      </p:cBhvr>
                                    </p:animEffect>
                                    <p:anim calcmode="lin" valueType="num">
                                      <p:cBhvr>
                                        <p:cTn id="20"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7411">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7411">
                                            <p:txEl>
                                              <p:pRg st="2" end="2"/>
                                            </p:txEl>
                                          </p:spTgt>
                                        </p:tgtEl>
                                        <p:attrNameLst>
                                          <p:attrName>style.visibility</p:attrName>
                                        </p:attrNameLst>
                                      </p:cBhvr>
                                      <p:to>
                                        <p:strVal val="visible"/>
                                      </p:to>
                                    </p:set>
                                    <p:animEffect transition="in" filter="fade">
                                      <p:cBhvr>
                                        <p:cTn id="24" dur="500"/>
                                        <p:tgtEl>
                                          <p:spTgt spid="17411">
                                            <p:txEl>
                                              <p:pRg st="2" end="2"/>
                                            </p:txEl>
                                          </p:spTgt>
                                        </p:tgtEl>
                                      </p:cBhvr>
                                    </p:animEffect>
                                    <p:anim calcmode="lin" valueType="num">
                                      <p:cBhvr>
                                        <p:cTn id="25"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7411">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7411">
                                            <p:txEl>
                                              <p:pRg st="3" end="3"/>
                                            </p:txEl>
                                          </p:spTgt>
                                        </p:tgtEl>
                                        <p:attrNameLst>
                                          <p:attrName>style.visibility</p:attrName>
                                        </p:attrNameLst>
                                      </p:cBhvr>
                                      <p:to>
                                        <p:strVal val="visible"/>
                                      </p:to>
                                    </p:set>
                                    <p:animEffect transition="in" filter="fade">
                                      <p:cBhvr>
                                        <p:cTn id="29" dur="500"/>
                                        <p:tgtEl>
                                          <p:spTgt spid="17411">
                                            <p:txEl>
                                              <p:pRg st="3" end="3"/>
                                            </p:txEl>
                                          </p:spTgt>
                                        </p:tgtEl>
                                      </p:cBhvr>
                                    </p:animEffect>
                                    <p:anim calcmode="lin" valueType="num">
                                      <p:cBhvr>
                                        <p:cTn id="30"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7411">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7411">
                                            <p:txEl>
                                              <p:pRg st="4" end="4"/>
                                            </p:txEl>
                                          </p:spTgt>
                                        </p:tgtEl>
                                        <p:attrNameLst>
                                          <p:attrName>style.visibility</p:attrName>
                                        </p:attrNameLst>
                                      </p:cBhvr>
                                      <p:to>
                                        <p:strVal val="visible"/>
                                      </p:to>
                                    </p:set>
                                    <p:animEffect transition="in" filter="fade">
                                      <p:cBhvr>
                                        <p:cTn id="34" dur="500"/>
                                        <p:tgtEl>
                                          <p:spTgt spid="17411">
                                            <p:txEl>
                                              <p:pRg st="4" end="4"/>
                                            </p:txEl>
                                          </p:spTgt>
                                        </p:tgtEl>
                                      </p:cBhvr>
                                    </p:animEffect>
                                    <p:anim calcmode="lin" valueType="num">
                                      <p:cBhvr>
                                        <p:cTn id="35"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7411">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tmplLst>
          <p:tmpl lvl="1">
            <p:tnLst>
              <p:par>
                <p:cTn presetID="44" presetClass="entr" presetSubtype="0" fill="hold" nodeType="click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VNI-Times" pitchFamily="2" charset="0"/>
        </a:defRPr>
      </a:lvl2pPr>
      <a:lvl3pPr algn="ctr" rtl="0" fontAlgn="base">
        <a:spcBef>
          <a:spcPct val="0"/>
        </a:spcBef>
        <a:spcAft>
          <a:spcPct val="0"/>
        </a:spcAft>
        <a:defRPr sz="4400">
          <a:solidFill>
            <a:schemeClr val="tx2"/>
          </a:solidFill>
          <a:latin typeface="VNI-Times" pitchFamily="2" charset="0"/>
        </a:defRPr>
      </a:lvl3pPr>
      <a:lvl4pPr algn="ctr" rtl="0" fontAlgn="base">
        <a:spcBef>
          <a:spcPct val="0"/>
        </a:spcBef>
        <a:spcAft>
          <a:spcPct val="0"/>
        </a:spcAft>
        <a:defRPr sz="4400">
          <a:solidFill>
            <a:schemeClr val="tx2"/>
          </a:solidFill>
          <a:latin typeface="VNI-Times" pitchFamily="2" charset="0"/>
        </a:defRPr>
      </a:lvl4pPr>
      <a:lvl5pPr algn="ctr" rtl="0" fontAlgn="base">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latin typeface="VNI-Times" pitchFamily="2" charset="0"/>
            </a:endParaRPr>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latin typeface="VNI-Times" pitchFamily="2" charset="0"/>
            </a:endParaRPr>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CE08CB2-439E-4E7C-9291-7FA2361BB703}" type="slidenum">
              <a:rPr lang="en-US">
                <a:solidFill>
                  <a:srgbClr val="000000"/>
                </a:solidFill>
                <a:latin typeface="VNI-Times" pitchFamily="2" charset="0"/>
              </a:rPr>
              <a:pPr/>
              <a:t>‹#›</a:t>
            </a:fld>
            <a:endParaRPr lang="en-US">
              <a:solidFill>
                <a:srgbClr val="000000"/>
              </a:solidFill>
              <a:latin typeface="VNI-Times" pitchFamily="2" charset="0"/>
            </a:endParaRPr>
          </a:p>
        </p:txBody>
      </p:sp>
    </p:spTree>
    <p:extLst>
      <p:ext uri="{BB962C8B-B14F-4D97-AF65-F5344CB8AC3E}">
        <p14:creationId xmlns:p14="http://schemas.microsoft.com/office/powerpoint/2010/main" val="3209449856"/>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ppt_x</p:attrName>
                                        </p:attrNameLst>
                                      </p:cBhvr>
                                      <p:tavLst>
                                        <p:tav tm="0">
                                          <p:val>
                                            <p:strVal val="#ppt_x-.2"/>
                                          </p:val>
                                        </p:tav>
                                        <p:tav tm="100000">
                                          <p:val>
                                            <p:strVal val="#ppt_x"/>
                                          </p:val>
                                        </p:tav>
                                      </p:tavLst>
                                    </p:anim>
                                    <p:anim calcmode="lin" valueType="num">
                                      <p:cBhvr>
                                        <p:cTn id="8" dur="1000" fill="hold"/>
                                        <p:tgtEl>
                                          <p:spTgt spid="174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7411">
                                            <p:txEl>
                                              <p:pRg st="0" end="0"/>
                                            </p:txEl>
                                          </p:spTgt>
                                        </p:tgtEl>
                                        <p:attrNameLst>
                                          <p:attrName>style.visibility</p:attrName>
                                        </p:attrNameLst>
                                      </p:cBhvr>
                                      <p:to>
                                        <p:strVal val="visible"/>
                                      </p:to>
                                    </p:set>
                                    <p:animEffect transition="in" filter="fade">
                                      <p:cBhvr>
                                        <p:cTn id="14" dur="500"/>
                                        <p:tgtEl>
                                          <p:spTgt spid="17411">
                                            <p:txEl>
                                              <p:pRg st="0" end="0"/>
                                            </p:txEl>
                                          </p:spTgt>
                                        </p:tgtEl>
                                      </p:cBhvr>
                                    </p:animEffect>
                                    <p:anim calcmode="lin" valueType="num">
                                      <p:cBhvr>
                                        <p:cTn id="15"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7411">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7411">
                                            <p:txEl>
                                              <p:pRg st="1" end="1"/>
                                            </p:txEl>
                                          </p:spTgt>
                                        </p:tgtEl>
                                        <p:attrNameLst>
                                          <p:attrName>style.visibility</p:attrName>
                                        </p:attrNameLst>
                                      </p:cBhvr>
                                      <p:to>
                                        <p:strVal val="visible"/>
                                      </p:to>
                                    </p:set>
                                    <p:animEffect transition="in" filter="fade">
                                      <p:cBhvr>
                                        <p:cTn id="19" dur="500"/>
                                        <p:tgtEl>
                                          <p:spTgt spid="17411">
                                            <p:txEl>
                                              <p:pRg st="1" end="1"/>
                                            </p:txEl>
                                          </p:spTgt>
                                        </p:tgtEl>
                                      </p:cBhvr>
                                    </p:animEffect>
                                    <p:anim calcmode="lin" valueType="num">
                                      <p:cBhvr>
                                        <p:cTn id="20"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7411">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7411">
                                            <p:txEl>
                                              <p:pRg st="2" end="2"/>
                                            </p:txEl>
                                          </p:spTgt>
                                        </p:tgtEl>
                                        <p:attrNameLst>
                                          <p:attrName>style.visibility</p:attrName>
                                        </p:attrNameLst>
                                      </p:cBhvr>
                                      <p:to>
                                        <p:strVal val="visible"/>
                                      </p:to>
                                    </p:set>
                                    <p:animEffect transition="in" filter="fade">
                                      <p:cBhvr>
                                        <p:cTn id="24" dur="500"/>
                                        <p:tgtEl>
                                          <p:spTgt spid="17411">
                                            <p:txEl>
                                              <p:pRg st="2" end="2"/>
                                            </p:txEl>
                                          </p:spTgt>
                                        </p:tgtEl>
                                      </p:cBhvr>
                                    </p:animEffect>
                                    <p:anim calcmode="lin" valueType="num">
                                      <p:cBhvr>
                                        <p:cTn id="25"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7411">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7411">
                                            <p:txEl>
                                              <p:pRg st="3" end="3"/>
                                            </p:txEl>
                                          </p:spTgt>
                                        </p:tgtEl>
                                        <p:attrNameLst>
                                          <p:attrName>style.visibility</p:attrName>
                                        </p:attrNameLst>
                                      </p:cBhvr>
                                      <p:to>
                                        <p:strVal val="visible"/>
                                      </p:to>
                                    </p:set>
                                    <p:animEffect transition="in" filter="fade">
                                      <p:cBhvr>
                                        <p:cTn id="29" dur="500"/>
                                        <p:tgtEl>
                                          <p:spTgt spid="17411">
                                            <p:txEl>
                                              <p:pRg st="3" end="3"/>
                                            </p:txEl>
                                          </p:spTgt>
                                        </p:tgtEl>
                                      </p:cBhvr>
                                    </p:animEffect>
                                    <p:anim calcmode="lin" valueType="num">
                                      <p:cBhvr>
                                        <p:cTn id="30"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7411">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7411">
                                            <p:txEl>
                                              <p:pRg st="4" end="4"/>
                                            </p:txEl>
                                          </p:spTgt>
                                        </p:tgtEl>
                                        <p:attrNameLst>
                                          <p:attrName>style.visibility</p:attrName>
                                        </p:attrNameLst>
                                      </p:cBhvr>
                                      <p:to>
                                        <p:strVal val="visible"/>
                                      </p:to>
                                    </p:set>
                                    <p:animEffect transition="in" filter="fade">
                                      <p:cBhvr>
                                        <p:cTn id="34" dur="500"/>
                                        <p:tgtEl>
                                          <p:spTgt spid="17411">
                                            <p:txEl>
                                              <p:pRg st="4" end="4"/>
                                            </p:txEl>
                                          </p:spTgt>
                                        </p:tgtEl>
                                      </p:cBhvr>
                                    </p:animEffect>
                                    <p:anim calcmode="lin" valueType="num">
                                      <p:cBhvr>
                                        <p:cTn id="35"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7411">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tmplLst>
          <p:tmpl lvl="1">
            <p:tnLst>
              <p:par>
                <p:cTn presetID="44" presetClass="entr" presetSubtype="0" fill="hold" nodeType="click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500"/>
                        <p:tgtEl>
                          <p:spTgt spid="17411"/>
                        </p:tgtEl>
                      </p:cBhvr>
                    </p:animEffect>
                    <p:anim calcmode="lin" valueType="num">
                      <p:cBhvr>
                        <p:cTn dur="500" fill="hold"/>
                        <p:tgtEl>
                          <p:spTgt spid="17411"/>
                        </p:tgtEl>
                        <p:attrNameLst>
                          <p:attrName>ppt_x</p:attrName>
                        </p:attrNameLst>
                      </p:cBhvr>
                      <p:tavLst>
                        <p:tav tm="0">
                          <p:val>
                            <p:strVal val="#ppt_x"/>
                          </p:val>
                        </p:tav>
                        <p:tav tm="100000">
                          <p:val>
                            <p:strVal val="#ppt_x"/>
                          </p:val>
                        </p:tav>
                      </p:tavLst>
                    </p:anim>
                    <p:anim calcmode="lin" valueType="num">
                      <p:cBhvr>
                        <p:cTn dur="500" fill="hold"/>
                        <p:tgtEl>
                          <p:spTgt spid="17411"/>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VNI-Times" pitchFamily="2" charset="0"/>
        </a:defRPr>
      </a:lvl2pPr>
      <a:lvl3pPr algn="ctr" rtl="0" fontAlgn="base">
        <a:spcBef>
          <a:spcPct val="0"/>
        </a:spcBef>
        <a:spcAft>
          <a:spcPct val="0"/>
        </a:spcAft>
        <a:defRPr sz="4400">
          <a:solidFill>
            <a:schemeClr val="tx2"/>
          </a:solidFill>
          <a:latin typeface="VNI-Times" pitchFamily="2" charset="0"/>
        </a:defRPr>
      </a:lvl3pPr>
      <a:lvl4pPr algn="ctr" rtl="0" fontAlgn="base">
        <a:spcBef>
          <a:spcPct val="0"/>
        </a:spcBef>
        <a:spcAft>
          <a:spcPct val="0"/>
        </a:spcAft>
        <a:defRPr sz="4400">
          <a:solidFill>
            <a:schemeClr val="tx2"/>
          </a:solidFill>
          <a:latin typeface="VNI-Times" pitchFamily="2" charset="0"/>
        </a:defRPr>
      </a:lvl4pPr>
      <a:lvl5pPr algn="ctr" rtl="0" fontAlgn="base">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3.xml"/><Relationship Id="rId5" Type="http://schemas.openxmlformats.org/officeDocument/2006/relationships/image" Target="../media/image12.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09181WcgcgA"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57274"/>
            <a:ext cx="10515600" cy="788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347912" y="1752600"/>
            <a:ext cx="29098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4000" b="1" dirty="0">
                <a:solidFill>
                  <a:srgbClr val="002060"/>
                </a:solidFill>
                <a:cs typeface="Times New Roman" pitchFamily="18" charset="0"/>
              </a:rPr>
              <a:t>CHƯƠNG</a:t>
            </a:r>
          </a:p>
          <a:p>
            <a:pPr eaLnBrk="1" hangingPunct="1"/>
            <a:r>
              <a:rPr lang="en-US" altLang="en-US" sz="4000" b="1" dirty="0">
                <a:solidFill>
                  <a:srgbClr val="002060"/>
                </a:solidFill>
                <a:cs typeface="Times New Roman" pitchFamily="18" charset="0"/>
              </a:rPr>
              <a:t>       II</a:t>
            </a:r>
          </a:p>
        </p:txBody>
      </p:sp>
      <p:sp>
        <p:nvSpPr>
          <p:cNvPr id="6" name="TextBox 5"/>
          <p:cNvSpPr txBox="1">
            <a:spLocks noChangeArrowheads="1"/>
          </p:cNvSpPr>
          <p:nvPr/>
        </p:nvSpPr>
        <p:spPr bwMode="auto">
          <a:xfrm>
            <a:off x="5410200" y="1752600"/>
            <a:ext cx="22860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4800" b="1" dirty="0">
                <a:solidFill>
                  <a:srgbClr val="FF0000"/>
                </a:solidFill>
                <a:cs typeface="Times New Roman" pitchFamily="18" charset="0"/>
              </a:rPr>
              <a:t>NHIỆT HỌC</a:t>
            </a:r>
          </a:p>
        </p:txBody>
      </p:sp>
    </p:spTree>
    <p:extLst>
      <p:ext uri="{BB962C8B-B14F-4D97-AF65-F5344CB8AC3E}">
        <p14:creationId xmlns:p14="http://schemas.microsoft.com/office/powerpoint/2010/main" val="19530696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600200"/>
            <a:ext cx="5029200" cy="523220"/>
          </a:xfrm>
          <a:prstGeom prst="rect">
            <a:avLst/>
          </a:prstGeom>
          <a:noFill/>
        </p:spPr>
        <p:txBody>
          <a:bodyPr wrap="square" rtlCol="0">
            <a:spAutoFit/>
          </a:bodyPr>
          <a:lstStyle/>
          <a:p>
            <a:r>
              <a:rPr lang="en-US" sz="2800" dirty="0" smtClean="0">
                <a:solidFill>
                  <a:srgbClr val="FF3300"/>
                </a:solidFill>
              </a:rPr>
              <a:t>2/ </a:t>
            </a:r>
            <a:r>
              <a:rPr lang="en-US" sz="2800" dirty="0" err="1" smtClean="0">
                <a:solidFill>
                  <a:srgbClr val="FF3300"/>
                </a:solidFill>
              </a:rPr>
              <a:t>Trả</a:t>
            </a:r>
            <a:r>
              <a:rPr lang="en-US" sz="2800" dirty="0" smtClean="0">
                <a:solidFill>
                  <a:srgbClr val="FF3300"/>
                </a:solidFill>
              </a:rPr>
              <a:t> </a:t>
            </a:r>
            <a:r>
              <a:rPr lang="en-US" sz="2800" dirty="0" err="1" smtClean="0">
                <a:solidFill>
                  <a:srgbClr val="FF3300"/>
                </a:solidFill>
              </a:rPr>
              <a:t>lời</a:t>
            </a:r>
            <a:r>
              <a:rPr lang="en-US" sz="2800" dirty="0" smtClean="0">
                <a:solidFill>
                  <a:srgbClr val="FF3300"/>
                </a:solidFill>
              </a:rPr>
              <a:t> </a:t>
            </a:r>
            <a:r>
              <a:rPr lang="en-US" sz="2800" dirty="0" err="1" smtClean="0">
                <a:solidFill>
                  <a:srgbClr val="FF3300"/>
                </a:solidFill>
              </a:rPr>
              <a:t>câu</a:t>
            </a:r>
            <a:r>
              <a:rPr lang="en-US" sz="2800" dirty="0" smtClean="0">
                <a:solidFill>
                  <a:srgbClr val="FF3300"/>
                </a:solidFill>
              </a:rPr>
              <a:t> </a:t>
            </a:r>
            <a:r>
              <a:rPr lang="en-US" sz="2800" dirty="0" err="1" smtClean="0">
                <a:solidFill>
                  <a:srgbClr val="FF3300"/>
                </a:solidFill>
              </a:rPr>
              <a:t>hỏi</a:t>
            </a:r>
            <a:r>
              <a:rPr lang="en-US" sz="2800" dirty="0" smtClean="0">
                <a:solidFill>
                  <a:srgbClr val="FF3300"/>
                </a:solidFill>
              </a:rPr>
              <a:t> </a:t>
            </a:r>
            <a:endParaRPr lang="en-US" sz="2800" dirty="0">
              <a:solidFill>
                <a:srgbClr val="FF3300"/>
              </a:solidFill>
            </a:endParaRPr>
          </a:p>
        </p:txBody>
      </p:sp>
      <p:sp>
        <p:nvSpPr>
          <p:cNvPr id="4" name="TextBox 3"/>
          <p:cNvSpPr txBox="1"/>
          <p:nvPr/>
        </p:nvSpPr>
        <p:spPr>
          <a:xfrm>
            <a:off x="152400" y="609600"/>
            <a:ext cx="6705600" cy="523220"/>
          </a:xfrm>
          <a:prstGeom prst="rect">
            <a:avLst/>
          </a:prstGeom>
          <a:noFill/>
        </p:spPr>
        <p:txBody>
          <a:bodyPr wrap="square" rtlCol="0">
            <a:spAutoFit/>
          </a:bodyPr>
          <a:lstStyle/>
          <a:p>
            <a:r>
              <a:rPr lang="en-US" sz="2800" b="1" dirty="0" smtClean="0">
                <a:solidFill>
                  <a:srgbClr val="002060"/>
                </a:solidFill>
                <a:latin typeface="Times New Roman" pitchFamily="18" charset="0"/>
                <a:cs typeface="Times New Roman" pitchFamily="18" charset="0"/>
              </a:rPr>
              <a:t>II. SỰ NỞ VÌ NHIỆT CỦA CHẤT LỎNG</a:t>
            </a:r>
            <a:endParaRPr lang="en-US" sz="2800" b="1" dirty="0">
              <a:solidFill>
                <a:srgbClr val="002060"/>
              </a:solidFill>
              <a:latin typeface="Times New Roman" pitchFamily="18" charset="0"/>
              <a:cs typeface="Times New Roman" pitchFamily="18" charset="0"/>
            </a:endParaRPr>
          </a:p>
        </p:txBody>
      </p:sp>
      <p:sp>
        <p:nvSpPr>
          <p:cNvPr id="5" name="TextBox 4"/>
          <p:cNvSpPr txBox="1"/>
          <p:nvPr/>
        </p:nvSpPr>
        <p:spPr>
          <a:xfrm>
            <a:off x="304800" y="1076980"/>
            <a:ext cx="5029200" cy="523220"/>
          </a:xfrm>
          <a:prstGeom prst="rect">
            <a:avLst/>
          </a:prstGeom>
          <a:noFill/>
        </p:spPr>
        <p:txBody>
          <a:bodyPr wrap="square" rtlCol="0">
            <a:spAutoFit/>
          </a:bodyPr>
          <a:lstStyle/>
          <a:p>
            <a:r>
              <a:rPr lang="en-US" sz="2800" dirty="0" smtClean="0">
                <a:solidFill>
                  <a:srgbClr val="008000"/>
                </a:solidFill>
              </a:rPr>
              <a:t>1/ </a:t>
            </a:r>
            <a:r>
              <a:rPr lang="en-US" sz="2800" dirty="0" err="1" smtClean="0">
                <a:solidFill>
                  <a:srgbClr val="008000"/>
                </a:solidFill>
              </a:rPr>
              <a:t>Thí</a:t>
            </a:r>
            <a:r>
              <a:rPr lang="en-US" sz="2800" dirty="0" smtClean="0">
                <a:solidFill>
                  <a:srgbClr val="008000"/>
                </a:solidFill>
              </a:rPr>
              <a:t> </a:t>
            </a:r>
            <a:r>
              <a:rPr lang="en-US" sz="2800" dirty="0" err="1" smtClean="0">
                <a:solidFill>
                  <a:srgbClr val="008000"/>
                </a:solidFill>
              </a:rPr>
              <a:t>nghiệm</a:t>
            </a:r>
            <a:r>
              <a:rPr lang="en-US" sz="2800" dirty="0" smtClean="0">
                <a:solidFill>
                  <a:srgbClr val="008000"/>
                </a:solidFill>
              </a:rPr>
              <a:t> </a:t>
            </a:r>
            <a:endParaRPr lang="en-US" sz="2800" dirty="0">
              <a:solidFill>
                <a:srgbClr val="008000"/>
              </a:solidFill>
            </a:endParaRPr>
          </a:p>
        </p:txBody>
      </p:sp>
      <p:sp>
        <p:nvSpPr>
          <p:cNvPr id="6" name="TextBox 5"/>
          <p:cNvSpPr txBox="1"/>
          <p:nvPr/>
        </p:nvSpPr>
        <p:spPr>
          <a:xfrm>
            <a:off x="304800" y="2219980"/>
            <a:ext cx="5029200" cy="523220"/>
          </a:xfrm>
          <a:prstGeom prst="rect">
            <a:avLst/>
          </a:prstGeom>
          <a:noFill/>
        </p:spPr>
        <p:txBody>
          <a:bodyPr wrap="square" rtlCol="0">
            <a:spAutoFit/>
          </a:bodyPr>
          <a:lstStyle/>
          <a:p>
            <a:r>
              <a:rPr lang="en-US" sz="2800" dirty="0" smtClean="0">
                <a:solidFill>
                  <a:srgbClr val="009900"/>
                </a:solidFill>
              </a:rPr>
              <a:t>3/ </a:t>
            </a:r>
            <a:r>
              <a:rPr lang="en-US" sz="2800" dirty="0" err="1" smtClean="0">
                <a:solidFill>
                  <a:srgbClr val="009900"/>
                </a:solidFill>
              </a:rPr>
              <a:t>Kết</a:t>
            </a:r>
            <a:r>
              <a:rPr lang="en-US" sz="2800" dirty="0" smtClean="0">
                <a:solidFill>
                  <a:srgbClr val="009900"/>
                </a:solidFill>
              </a:rPr>
              <a:t> </a:t>
            </a:r>
            <a:r>
              <a:rPr lang="en-US" sz="2800" dirty="0" err="1" smtClean="0">
                <a:solidFill>
                  <a:srgbClr val="009900"/>
                </a:solidFill>
              </a:rPr>
              <a:t>luận</a:t>
            </a:r>
            <a:r>
              <a:rPr lang="en-US" sz="2800" dirty="0" smtClean="0">
                <a:solidFill>
                  <a:srgbClr val="009900"/>
                </a:solidFill>
              </a:rPr>
              <a:t> </a:t>
            </a:r>
            <a:endParaRPr lang="en-US" sz="2800" dirty="0">
              <a:solidFill>
                <a:srgbClr val="009900"/>
              </a:solidFill>
            </a:endParaRPr>
          </a:p>
        </p:txBody>
      </p:sp>
      <p:sp>
        <p:nvSpPr>
          <p:cNvPr id="7" name="TextBox 6"/>
          <p:cNvSpPr txBox="1"/>
          <p:nvPr/>
        </p:nvSpPr>
        <p:spPr>
          <a:xfrm>
            <a:off x="304800" y="2895600"/>
            <a:ext cx="8534400" cy="1246495"/>
          </a:xfrm>
          <a:prstGeom prst="rect">
            <a:avLst/>
          </a:prstGeom>
          <a:noFill/>
        </p:spPr>
        <p:txBody>
          <a:bodyPr wrap="square" rtlCol="0">
            <a:spAutoFit/>
          </a:bodyPr>
          <a:lstStyle/>
          <a:p>
            <a:pPr>
              <a:spcBef>
                <a:spcPts val="1200"/>
              </a:spcBef>
              <a:spcAft>
                <a:spcPts val="600"/>
              </a:spcAft>
            </a:pPr>
            <a:r>
              <a:rPr lang="en-US" sz="3000" dirty="0" err="1" smtClean="0">
                <a:solidFill>
                  <a:srgbClr val="0000FF"/>
                </a:solidFill>
              </a:rPr>
              <a:t>Chất</a:t>
            </a:r>
            <a:r>
              <a:rPr lang="en-US" sz="3000" dirty="0" smtClean="0">
                <a:solidFill>
                  <a:srgbClr val="0000FF"/>
                </a:solidFill>
              </a:rPr>
              <a:t> </a:t>
            </a:r>
            <a:r>
              <a:rPr lang="en-US" sz="3000" dirty="0" err="1" smtClean="0">
                <a:solidFill>
                  <a:srgbClr val="0000FF"/>
                </a:solidFill>
              </a:rPr>
              <a:t>lỏng</a:t>
            </a:r>
            <a:r>
              <a:rPr lang="en-US" sz="3000" dirty="0" smtClean="0">
                <a:solidFill>
                  <a:srgbClr val="0000FF"/>
                </a:solidFill>
              </a:rPr>
              <a:t> …………</a:t>
            </a:r>
            <a:r>
              <a:rPr lang="en-US" sz="3000" dirty="0" err="1" smtClean="0">
                <a:solidFill>
                  <a:srgbClr val="0000FF"/>
                </a:solidFill>
              </a:rPr>
              <a:t>khi</a:t>
            </a:r>
            <a:r>
              <a:rPr lang="en-US" sz="3000" dirty="0" smtClean="0">
                <a:solidFill>
                  <a:srgbClr val="0000FF"/>
                </a:solidFill>
              </a:rPr>
              <a:t> </a:t>
            </a:r>
            <a:r>
              <a:rPr lang="en-US" sz="3000" dirty="0" err="1" smtClean="0">
                <a:solidFill>
                  <a:srgbClr val="0000FF"/>
                </a:solidFill>
              </a:rPr>
              <a:t>nóng</a:t>
            </a:r>
            <a:r>
              <a:rPr lang="en-US" sz="3000" dirty="0" smtClean="0">
                <a:solidFill>
                  <a:srgbClr val="0000FF"/>
                </a:solidFill>
              </a:rPr>
              <a:t> </a:t>
            </a:r>
            <a:r>
              <a:rPr lang="en-US" sz="3000" dirty="0" err="1" smtClean="0">
                <a:solidFill>
                  <a:srgbClr val="0000FF"/>
                </a:solidFill>
              </a:rPr>
              <a:t>lên</a:t>
            </a:r>
            <a:r>
              <a:rPr lang="en-US" sz="3000" dirty="0" smtClean="0">
                <a:solidFill>
                  <a:srgbClr val="0000FF"/>
                </a:solidFill>
              </a:rPr>
              <a:t>, co </a:t>
            </a:r>
            <a:r>
              <a:rPr lang="en-US" sz="3000" dirty="0" err="1" smtClean="0">
                <a:solidFill>
                  <a:srgbClr val="0000FF"/>
                </a:solidFill>
              </a:rPr>
              <a:t>lại</a:t>
            </a:r>
            <a:r>
              <a:rPr lang="en-US" sz="3000" dirty="0" smtClean="0">
                <a:solidFill>
                  <a:srgbClr val="0000FF"/>
                </a:solidFill>
              </a:rPr>
              <a:t> </a:t>
            </a:r>
            <a:r>
              <a:rPr lang="en-US" sz="3000" dirty="0" err="1" smtClean="0">
                <a:solidFill>
                  <a:srgbClr val="0000FF"/>
                </a:solidFill>
              </a:rPr>
              <a:t>khi</a:t>
            </a:r>
            <a:r>
              <a:rPr lang="en-US" sz="3000" dirty="0" smtClean="0">
                <a:solidFill>
                  <a:srgbClr val="0000FF"/>
                </a:solidFill>
              </a:rPr>
              <a:t> ………</a:t>
            </a:r>
          </a:p>
          <a:p>
            <a:pPr>
              <a:spcBef>
                <a:spcPts val="1200"/>
              </a:spcBef>
              <a:spcAft>
                <a:spcPts val="600"/>
              </a:spcAft>
            </a:pPr>
            <a:r>
              <a:rPr lang="en-US" sz="3000" dirty="0" err="1" smtClean="0">
                <a:solidFill>
                  <a:srgbClr val="0000FF"/>
                </a:solidFill>
              </a:rPr>
              <a:t>Các</a:t>
            </a:r>
            <a:r>
              <a:rPr lang="en-US" sz="3000" dirty="0" smtClean="0">
                <a:solidFill>
                  <a:srgbClr val="0000FF"/>
                </a:solidFill>
              </a:rPr>
              <a:t> </a:t>
            </a:r>
            <a:r>
              <a:rPr lang="en-US" sz="3000" dirty="0" err="1" smtClean="0">
                <a:solidFill>
                  <a:srgbClr val="0000FF"/>
                </a:solidFill>
              </a:rPr>
              <a:t>chất</a:t>
            </a:r>
            <a:r>
              <a:rPr lang="en-US" sz="3000" dirty="0" smtClean="0">
                <a:solidFill>
                  <a:srgbClr val="0000FF"/>
                </a:solidFill>
              </a:rPr>
              <a:t> </a:t>
            </a:r>
            <a:r>
              <a:rPr lang="en-US" sz="3000" dirty="0" err="1" smtClean="0">
                <a:solidFill>
                  <a:srgbClr val="0000FF"/>
                </a:solidFill>
              </a:rPr>
              <a:t>lỏng</a:t>
            </a:r>
            <a:r>
              <a:rPr lang="en-US" sz="3000" dirty="0" smtClean="0">
                <a:solidFill>
                  <a:srgbClr val="0000FF"/>
                </a:solidFill>
              </a:rPr>
              <a:t> </a:t>
            </a:r>
            <a:r>
              <a:rPr lang="en-US" sz="3000" dirty="0" err="1" smtClean="0">
                <a:solidFill>
                  <a:srgbClr val="0000FF"/>
                </a:solidFill>
              </a:rPr>
              <a:t>khác</a:t>
            </a:r>
            <a:r>
              <a:rPr lang="en-US" sz="3000" dirty="0" smtClean="0">
                <a:solidFill>
                  <a:srgbClr val="0000FF"/>
                </a:solidFill>
              </a:rPr>
              <a:t> </a:t>
            </a:r>
            <a:r>
              <a:rPr lang="en-US" sz="3000" dirty="0" err="1" smtClean="0">
                <a:solidFill>
                  <a:srgbClr val="0000FF"/>
                </a:solidFill>
              </a:rPr>
              <a:t>nhau</a:t>
            </a:r>
            <a:r>
              <a:rPr lang="en-US" sz="3000" dirty="0" smtClean="0">
                <a:solidFill>
                  <a:srgbClr val="0000FF"/>
                </a:solidFill>
              </a:rPr>
              <a:t> </a:t>
            </a:r>
            <a:r>
              <a:rPr lang="en-US" sz="3000" dirty="0" err="1" smtClean="0">
                <a:solidFill>
                  <a:srgbClr val="0000FF"/>
                </a:solidFill>
              </a:rPr>
              <a:t>nở</a:t>
            </a:r>
            <a:r>
              <a:rPr lang="en-US" sz="3000" dirty="0" smtClean="0">
                <a:solidFill>
                  <a:srgbClr val="0000FF"/>
                </a:solidFill>
              </a:rPr>
              <a:t> </a:t>
            </a:r>
            <a:r>
              <a:rPr lang="en-US" sz="3000" dirty="0" err="1" smtClean="0">
                <a:solidFill>
                  <a:srgbClr val="0000FF"/>
                </a:solidFill>
              </a:rPr>
              <a:t>vì</a:t>
            </a:r>
            <a:r>
              <a:rPr lang="en-US" sz="3000" dirty="0" smtClean="0">
                <a:solidFill>
                  <a:srgbClr val="0000FF"/>
                </a:solidFill>
              </a:rPr>
              <a:t> </a:t>
            </a:r>
            <a:r>
              <a:rPr lang="en-US" sz="3000" dirty="0" err="1" smtClean="0">
                <a:solidFill>
                  <a:srgbClr val="0000FF"/>
                </a:solidFill>
              </a:rPr>
              <a:t>nhiệt</a:t>
            </a:r>
            <a:r>
              <a:rPr lang="en-US" sz="3000" dirty="0" smtClean="0">
                <a:solidFill>
                  <a:srgbClr val="0000FF"/>
                </a:solidFill>
              </a:rPr>
              <a:t> ……………..</a:t>
            </a:r>
            <a:endParaRPr lang="en-US" sz="3000" dirty="0">
              <a:solidFill>
                <a:srgbClr val="0000FF"/>
              </a:solidFill>
            </a:endParaRPr>
          </a:p>
        </p:txBody>
      </p:sp>
      <p:sp>
        <p:nvSpPr>
          <p:cNvPr id="8" name="TextBox 7"/>
          <p:cNvSpPr txBox="1"/>
          <p:nvPr/>
        </p:nvSpPr>
        <p:spPr>
          <a:xfrm>
            <a:off x="2133600" y="2819400"/>
            <a:ext cx="1447800" cy="584775"/>
          </a:xfrm>
          <a:prstGeom prst="rect">
            <a:avLst/>
          </a:prstGeom>
          <a:noFill/>
        </p:spPr>
        <p:txBody>
          <a:bodyPr wrap="square" rtlCol="0">
            <a:spAutoFit/>
          </a:bodyPr>
          <a:lstStyle/>
          <a:p>
            <a:r>
              <a:rPr lang="en-US" sz="3200" dirty="0" err="1">
                <a:solidFill>
                  <a:srgbClr val="FF0000"/>
                </a:solidFill>
              </a:rPr>
              <a:t>n</a:t>
            </a:r>
            <a:r>
              <a:rPr lang="en-US" sz="3200" dirty="0" err="1" smtClean="0">
                <a:solidFill>
                  <a:srgbClr val="FF0000"/>
                </a:solidFill>
              </a:rPr>
              <a:t>ở</a:t>
            </a:r>
            <a:r>
              <a:rPr lang="en-US" sz="3200" dirty="0" smtClean="0">
                <a:solidFill>
                  <a:srgbClr val="FF0000"/>
                </a:solidFill>
              </a:rPr>
              <a:t> </a:t>
            </a:r>
            <a:r>
              <a:rPr lang="en-US" sz="3200" dirty="0" err="1" smtClean="0">
                <a:solidFill>
                  <a:srgbClr val="FF0000"/>
                </a:solidFill>
              </a:rPr>
              <a:t>ra</a:t>
            </a:r>
            <a:endParaRPr lang="en-US" sz="3200" dirty="0">
              <a:solidFill>
                <a:srgbClr val="FF0000"/>
              </a:solidFill>
            </a:endParaRPr>
          </a:p>
        </p:txBody>
      </p:sp>
      <p:sp>
        <p:nvSpPr>
          <p:cNvPr id="9" name="TextBox 8"/>
          <p:cNvSpPr txBox="1"/>
          <p:nvPr/>
        </p:nvSpPr>
        <p:spPr>
          <a:xfrm>
            <a:off x="7315200" y="2844225"/>
            <a:ext cx="1447800" cy="584775"/>
          </a:xfrm>
          <a:prstGeom prst="rect">
            <a:avLst/>
          </a:prstGeom>
          <a:noFill/>
        </p:spPr>
        <p:txBody>
          <a:bodyPr wrap="square" rtlCol="0">
            <a:spAutoFit/>
          </a:bodyPr>
          <a:lstStyle/>
          <a:p>
            <a:r>
              <a:rPr lang="en-US" sz="3200" dirty="0" err="1" smtClean="0">
                <a:solidFill>
                  <a:srgbClr val="FF0000"/>
                </a:solidFill>
              </a:rPr>
              <a:t>lạnh</a:t>
            </a:r>
            <a:r>
              <a:rPr lang="en-US" sz="3200" dirty="0" smtClean="0">
                <a:solidFill>
                  <a:srgbClr val="FF0000"/>
                </a:solidFill>
              </a:rPr>
              <a:t> </a:t>
            </a:r>
            <a:r>
              <a:rPr lang="en-US" sz="3200" dirty="0" err="1" smtClean="0">
                <a:solidFill>
                  <a:srgbClr val="FF0000"/>
                </a:solidFill>
              </a:rPr>
              <a:t>đi</a:t>
            </a:r>
            <a:endParaRPr lang="en-US" sz="3200" dirty="0">
              <a:solidFill>
                <a:srgbClr val="FF0000"/>
              </a:solidFill>
            </a:endParaRPr>
          </a:p>
        </p:txBody>
      </p:sp>
      <p:sp>
        <p:nvSpPr>
          <p:cNvPr id="10" name="TextBox 9"/>
          <p:cNvSpPr txBox="1"/>
          <p:nvPr/>
        </p:nvSpPr>
        <p:spPr>
          <a:xfrm>
            <a:off x="6477000" y="3527004"/>
            <a:ext cx="2286000" cy="584775"/>
          </a:xfrm>
          <a:prstGeom prst="rect">
            <a:avLst/>
          </a:prstGeom>
          <a:noFill/>
        </p:spPr>
        <p:txBody>
          <a:bodyPr wrap="square" rtlCol="0">
            <a:spAutoFit/>
          </a:bodyPr>
          <a:lstStyle/>
          <a:p>
            <a:r>
              <a:rPr lang="en-US" sz="3200" dirty="0" err="1">
                <a:solidFill>
                  <a:srgbClr val="FF0000"/>
                </a:solidFill>
              </a:rPr>
              <a:t>k</a:t>
            </a:r>
            <a:r>
              <a:rPr lang="en-US" sz="3200" dirty="0" err="1" smtClean="0">
                <a:solidFill>
                  <a:srgbClr val="FF0000"/>
                </a:solidFill>
              </a:rPr>
              <a:t>hác</a:t>
            </a:r>
            <a:r>
              <a:rPr lang="en-US" sz="3200" dirty="0" smtClean="0">
                <a:solidFill>
                  <a:srgbClr val="FF0000"/>
                </a:solidFill>
              </a:rPr>
              <a:t> </a:t>
            </a:r>
            <a:r>
              <a:rPr lang="en-US" sz="3200" dirty="0" err="1" smtClean="0">
                <a:solidFill>
                  <a:srgbClr val="FF0000"/>
                </a:solidFill>
              </a:rPr>
              <a:t>nhau</a:t>
            </a:r>
            <a:endParaRPr lang="en-US" sz="3200" dirty="0">
              <a:solidFill>
                <a:srgbClr val="FF0000"/>
              </a:solidFill>
            </a:endParaRPr>
          </a:p>
        </p:txBody>
      </p:sp>
      <p:sp>
        <p:nvSpPr>
          <p:cNvPr id="11" name="Rectangle 2"/>
          <p:cNvSpPr txBox="1">
            <a:spLocks noChangeArrowheads="1"/>
          </p:cNvSpPr>
          <p:nvPr/>
        </p:nvSpPr>
        <p:spPr>
          <a:xfrm>
            <a:off x="-76200" y="0"/>
            <a:ext cx="9372600" cy="533400"/>
          </a:xfrm>
          <a:prstGeom prst="rect">
            <a:avLst/>
          </a:prstGeom>
          <a:solidFill>
            <a:srgbClr val="FFFF66"/>
          </a:solidFill>
          <a:ln>
            <a:solidFill>
              <a:srgbClr val="FFFF66"/>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3000" b="1" dirty="0" err="1" smtClean="0">
                <a:solidFill>
                  <a:srgbClr val="FF0000"/>
                </a:solidFill>
              </a:rPr>
              <a:t>Tiết</a:t>
            </a:r>
            <a:r>
              <a:rPr lang="en-US" sz="3000" b="1" dirty="0" smtClean="0">
                <a:solidFill>
                  <a:srgbClr val="FF0000"/>
                </a:solidFill>
              </a:rPr>
              <a:t> </a:t>
            </a:r>
            <a:r>
              <a:rPr lang="en-US" sz="3000" b="1" dirty="0" smtClean="0">
                <a:solidFill>
                  <a:srgbClr val="FF0000"/>
                </a:solidFill>
              </a:rPr>
              <a:t>21,22,23: </a:t>
            </a:r>
            <a:r>
              <a:rPr lang="en-US" sz="3000" b="1" dirty="0" err="1" smtClean="0">
                <a:solidFill>
                  <a:srgbClr val="FF0000"/>
                </a:solidFill>
              </a:rPr>
              <a:t>Chủ</a:t>
            </a:r>
            <a:r>
              <a:rPr lang="en-US" sz="3000" b="1" dirty="0" smtClean="0">
                <a:solidFill>
                  <a:srgbClr val="FF0000"/>
                </a:solidFill>
              </a:rPr>
              <a:t> </a:t>
            </a:r>
            <a:r>
              <a:rPr lang="en-US" sz="3000" b="1" dirty="0" err="1" smtClean="0">
                <a:solidFill>
                  <a:srgbClr val="FF0000"/>
                </a:solidFill>
              </a:rPr>
              <a:t>đề</a:t>
            </a:r>
            <a:r>
              <a:rPr lang="en-US" sz="3000" b="1" dirty="0" smtClean="0">
                <a:solidFill>
                  <a:srgbClr val="FF0000"/>
                </a:solidFill>
              </a:rPr>
              <a:t>: </a:t>
            </a:r>
            <a:r>
              <a:rPr lang="en-US" sz="3000" b="1" dirty="0" err="1" smtClean="0">
                <a:solidFill>
                  <a:srgbClr val="FF0000"/>
                </a:solidFill>
              </a:rPr>
              <a:t>Sự</a:t>
            </a:r>
            <a:r>
              <a:rPr lang="en-US" sz="3000" b="1" dirty="0" smtClean="0">
                <a:solidFill>
                  <a:srgbClr val="FF0000"/>
                </a:solidFill>
              </a:rPr>
              <a:t> </a:t>
            </a:r>
            <a:r>
              <a:rPr lang="en-US" sz="3000" b="1" dirty="0" err="1" smtClean="0">
                <a:solidFill>
                  <a:srgbClr val="FF0000"/>
                </a:solidFill>
              </a:rPr>
              <a:t>nở</a:t>
            </a:r>
            <a:r>
              <a:rPr lang="en-US" sz="3000" b="1" dirty="0" smtClean="0">
                <a:solidFill>
                  <a:srgbClr val="FF0000"/>
                </a:solidFill>
              </a:rPr>
              <a:t> </a:t>
            </a:r>
            <a:r>
              <a:rPr lang="en-US" sz="3000" b="1" dirty="0" err="1" smtClean="0">
                <a:solidFill>
                  <a:srgbClr val="FF0000"/>
                </a:solidFill>
              </a:rPr>
              <a:t>vì</a:t>
            </a:r>
            <a:r>
              <a:rPr lang="en-US" sz="3000" b="1" dirty="0" smtClean="0">
                <a:solidFill>
                  <a:srgbClr val="FF0000"/>
                </a:solidFill>
              </a:rPr>
              <a:t> </a:t>
            </a:r>
            <a:r>
              <a:rPr lang="en-US" sz="3000" b="1" dirty="0" err="1" smtClean="0">
                <a:solidFill>
                  <a:srgbClr val="FF0000"/>
                </a:solidFill>
              </a:rPr>
              <a:t>nhiệt</a:t>
            </a:r>
            <a:r>
              <a:rPr lang="en-US" sz="3000" b="1" dirty="0" smtClean="0">
                <a:solidFill>
                  <a:srgbClr val="FF0000"/>
                </a:solidFill>
              </a:rPr>
              <a:t> </a:t>
            </a:r>
            <a:r>
              <a:rPr lang="en-US" sz="3000" b="1" dirty="0" err="1" smtClean="0">
                <a:solidFill>
                  <a:srgbClr val="FF0000"/>
                </a:solidFill>
              </a:rPr>
              <a:t>của</a:t>
            </a:r>
            <a:r>
              <a:rPr lang="en-US" sz="3000" b="1" dirty="0" smtClean="0">
                <a:solidFill>
                  <a:srgbClr val="FF0000"/>
                </a:solidFill>
              </a:rPr>
              <a:t> </a:t>
            </a:r>
            <a:r>
              <a:rPr lang="en-US" sz="3000" b="1" dirty="0" err="1" smtClean="0">
                <a:solidFill>
                  <a:srgbClr val="FF0000"/>
                </a:solidFill>
              </a:rPr>
              <a:t>các</a:t>
            </a:r>
            <a:r>
              <a:rPr lang="en-US" sz="3000" b="1" dirty="0" smtClean="0">
                <a:solidFill>
                  <a:srgbClr val="FF0000"/>
                </a:solidFill>
              </a:rPr>
              <a:t> </a:t>
            </a:r>
            <a:r>
              <a:rPr lang="en-US" sz="3000" b="1" dirty="0" err="1" smtClean="0">
                <a:solidFill>
                  <a:srgbClr val="FF0000"/>
                </a:solidFill>
              </a:rPr>
              <a:t>chất</a:t>
            </a:r>
            <a:r>
              <a:rPr lang="en-US" sz="3000" b="1" dirty="0" smtClean="0">
                <a:solidFill>
                  <a:srgbClr val="FF0000"/>
                </a:solidFill>
              </a:rPr>
              <a:t> </a:t>
            </a:r>
          </a:p>
        </p:txBody>
      </p:sp>
    </p:spTree>
    <p:extLst>
      <p:ext uri="{BB962C8B-B14F-4D97-AF65-F5344CB8AC3E}">
        <p14:creationId xmlns:p14="http://schemas.microsoft.com/office/powerpoint/2010/main" val="73040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75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anim calcmode="lin" valueType="num">
                                      <p:cBhvr>
                                        <p:cTn id="20" dur="750" fill="hold"/>
                                        <p:tgtEl>
                                          <p:spTgt spid="8"/>
                                        </p:tgtEl>
                                        <p:attrNameLst>
                                          <p:attrName>ppt_x</p:attrName>
                                        </p:attrNameLst>
                                      </p:cBhvr>
                                      <p:tavLst>
                                        <p:tav tm="0">
                                          <p:val>
                                            <p:strVal val="#ppt_x"/>
                                          </p:val>
                                        </p:tav>
                                        <p:tav tm="100000">
                                          <p:val>
                                            <p:strVal val="#ppt_x"/>
                                          </p:val>
                                        </p:tav>
                                      </p:tavLst>
                                    </p:anim>
                                    <p:anim calcmode="lin" valueType="num">
                                      <p:cBhvr>
                                        <p:cTn id="21"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1" name="Rectangle 56"/>
          <p:cNvSpPr>
            <a:spLocks noChangeArrowheads="1"/>
          </p:cNvSpPr>
          <p:nvPr/>
        </p:nvSpPr>
        <p:spPr bwMode="auto">
          <a:xfrm>
            <a:off x="76200" y="152400"/>
            <a:ext cx="716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pPr>
            <a:endParaRPr lang="en-US" sz="1200" b="1">
              <a:solidFill>
                <a:srgbClr val="0000FF"/>
              </a:solidFill>
            </a:endParaRPr>
          </a:p>
        </p:txBody>
      </p:sp>
      <p:sp>
        <p:nvSpPr>
          <p:cNvPr id="27863" name="Text Box 215"/>
          <p:cNvSpPr txBox="1">
            <a:spLocks noChangeArrowheads="1"/>
          </p:cNvSpPr>
          <p:nvPr/>
        </p:nvSpPr>
        <p:spPr bwMode="auto">
          <a:xfrm>
            <a:off x="152400" y="2079248"/>
            <a:ext cx="854452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2400" dirty="0"/>
              <a:t>  </a:t>
            </a:r>
            <a:r>
              <a:rPr lang="en-US" sz="2800" dirty="0" smtClean="0"/>
              <a:t>C1: </a:t>
            </a:r>
            <a:r>
              <a:rPr lang="en-US" sz="2800" dirty="0" err="1" smtClean="0"/>
              <a:t>Có</a:t>
            </a:r>
            <a:r>
              <a:rPr lang="en-US" sz="2800" dirty="0" smtClean="0"/>
              <a:t> </a:t>
            </a:r>
            <a:r>
              <a:rPr lang="en-US" sz="2800" dirty="0" err="1" smtClean="0"/>
              <a:t>hiện</a:t>
            </a:r>
            <a:r>
              <a:rPr lang="en-US" sz="2800" dirty="0" smtClean="0"/>
              <a:t> </a:t>
            </a:r>
            <a:r>
              <a:rPr lang="en-US" sz="2800" dirty="0" err="1" smtClean="0"/>
              <a:t>tượng</a:t>
            </a:r>
            <a:r>
              <a:rPr lang="en-US" sz="2800" dirty="0" smtClean="0"/>
              <a:t> </a:t>
            </a:r>
            <a:r>
              <a:rPr lang="en-US" sz="2800" dirty="0" err="1" smtClean="0"/>
              <a:t>gì</a:t>
            </a:r>
            <a:r>
              <a:rPr lang="en-US" sz="2800" dirty="0" smtClean="0"/>
              <a:t> </a:t>
            </a:r>
            <a:r>
              <a:rPr lang="en-US" sz="2800" dirty="0" err="1" smtClean="0"/>
              <a:t>xảy</a:t>
            </a:r>
            <a:r>
              <a:rPr lang="en-US" sz="2800" dirty="0" smtClean="0"/>
              <a:t> </a:t>
            </a:r>
            <a:r>
              <a:rPr lang="en-US" sz="2800" dirty="0" err="1" smtClean="0"/>
              <a:t>ra</a:t>
            </a:r>
            <a:r>
              <a:rPr lang="en-US" sz="2800" dirty="0" smtClean="0"/>
              <a:t> </a:t>
            </a:r>
            <a:r>
              <a:rPr lang="en-US" sz="2800" dirty="0" err="1" smtClean="0"/>
              <a:t>với</a:t>
            </a:r>
            <a:r>
              <a:rPr lang="en-US" sz="2800" dirty="0" smtClean="0"/>
              <a:t> </a:t>
            </a:r>
            <a:r>
              <a:rPr lang="en-US" sz="2800" dirty="0" err="1" smtClean="0"/>
              <a:t>giọt</a:t>
            </a:r>
            <a:r>
              <a:rPr lang="en-US" sz="2800" dirty="0" smtClean="0"/>
              <a:t> </a:t>
            </a:r>
            <a:r>
              <a:rPr lang="en-US" sz="2800" dirty="0" err="1" smtClean="0"/>
              <a:t>nước</a:t>
            </a:r>
            <a:r>
              <a:rPr lang="en-US" sz="2800" dirty="0" smtClean="0"/>
              <a:t> </a:t>
            </a:r>
            <a:r>
              <a:rPr lang="en-US" sz="2800" dirty="0" err="1" smtClean="0"/>
              <a:t>màu</a:t>
            </a:r>
            <a:r>
              <a:rPr lang="en-US" sz="2800" dirty="0" smtClean="0"/>
              <a:t> </a:t>
            </a:r>
            <a:r>
              <a:rPr lang="en-US" sz="2800" dirty="0" err="1" smtClean="0"/>
              <a:t>trong</a:t>
            </a:r>
            <a:r>
              <a:rPr lang="en-US" sz="2800" dirty="0" smtClean="0"/>
              <a:t> </a:t>
            </a:r>
            <a:r>
              <a:rPr lang="en-US" sz="2800" dirty="0" err="1" smtClean="0"/>
              <a:t>ống</a:t>
            </a:r>
            <a:r>
              <a:rPr lang="en-US" sz="2800" dirty="0" smtClean="0"/>
              <a:t> </a:t>
            </a:r>
            <a:r>
              <a:rPr lang="en-US" sz="2800" dirty="0" err="1" smtClean="0"/>
              <a:t>thủy</a:t>
            </a:r>
            <a:r>
              <a:rPr lang="en-US" sz="2800" dirty="0" smtClean="0"/>
              <a:t> </a:t>
            </a:r>
            <a:r>
              <a:rPr lang="en-US" sz="2800" dirty="0" err="1" smtClean="0"/>
              <a:t>tinh</a:t>
            </a:r>
            <a:r>
              <a:rPr lang="en-US" sz="2800" dirty="0" smtClean="0"/>
              <a:t> </a:t>
            </a:r>
            <a:r>
              <a:rPr lang="en-US" sz="2800" dirty="0" err="1" smtClean="0"/>
              <a:t>khi</a:t>
            </a:r>
            <a:r>
              <a:rPr lang="en-US" sz="2800" dirty="0" smtClean="0"/>
              <a:t> </a:t>
            </a:r>
            <a:r>
              <a:rPr lang="en-US" sz="2800" dirty="0" err="1" smtClean="0"/>
              <a:t>bàn</a:t>
            </a:r>
            <a:r>
              <a:rPr lang="en-US" sz="2800" dirty="0" smtClean="0"/>
              <a:t> </a:t>
            </a:r>
            <a:r>
              <a:rPr lang="en-US" sz="2800" dirty="0" err="1" smtClean="0"/>
              <a:t>tay</a:t>
            </a:r>
            <a:r>
              <a:rPr lang="en-US" sz="2800" dirty="0" smtClean="0"/>
              <a:t> </a:t>
            </a:r>
            <a:r>
              <a:rPr lang="en-US" sz="2800" dirty="0" err="1" smtClean="0"/>
              <a:t>áp</a:t>
            </a:r>
            <a:r>
              <a:rPr lang="en-US" sz="2800" dirty="0" smtClean="0"/>
              <a:t> </a:t>
            </a:r>
            <a:r>
              <a:rPr lang="en-US" sz="2800" dirty="0" err="1" smtClean="0"/>
              <a:t>vào</a:t>
            </a:r>
            <a:r>
              <a:rPr lang="en-US" sz="2800" dirty="0" smtClean="0"/>
              <a:t> </a:t>
            </a:r>
            <a:r>
              <a:rPr lang="en-US" sz="2800" dirty="0" err="1" smtClean="0"/>
              <a:t>bình</a:t>
            </a:r>
            <a:r>
              <a:rPr lang="en-US" sz="2800" dirty="0" smtClean="0"/>
              <a:t> </a:t>
            </a:r>
            <a:r>
              <a:rPr lang="en-US" sz="2800" dirty="0" err="1" smtClean="0"/>
              <a:t>cầu</a:t>
            </a:r>
            <a:r>
              <a:rPr lang="en-US" sz="2800" dirty="0" smtClean="0"/>
              <a:t>? </a:t>
            </a:r>
            <a:r>
              <a:rPr lang="en-US" sz="2800" dirty="0" err="1" smtClean="0"/>
              <a:t>Hiện</a:t>
            </a:r>
            <a:r>
              <a:rPr lang="en-US" sz="2800" dirty="0" smtClean="0"/>
              <a:t> </a:t>
            </a:r>
            <a:r>
              <a:rPr lang="en-US" sz="2800" dirty="0" err="1" smtClean="0"/>
              <a:t>tượng</a:t>
            </a:r>
            <a:r>
              <a:rPr lang="en-US" sz="2800" dirty="0" smtClean="0"/>
              <a:t> </a:t>
            </a:r>
            <a:r>
              <a:rPr lang="en-US" sz="2800" dirty="0" err="1" smtClean="0"/>
              <a:t>này</a:t>
            </a:r>
            <a:r>
              <a:rPr lang="en-US" sz="2800" dirty="0" smtClean="0"/>
              <a:t> </a:t>
            </a:r>
            <a:r>
              <a:rPr lang="en-US" sz="2800" dirty="0" err="1" smtClean="0"/>
              <a:t>chứng</a:t>
            </a:r>
            <a:r>
              <a:rPr lang="en-US" sz="2800" dirty="0" smtClean="0"/>
              <a:t> </a:t>
            </a:r>
            <a:r>
              <a:rPr lang="en-US" sz="2800" dirty="0" err="1" smtClean="0"/>
              <a:t>tỏ</a:t>
            </a:r>
            <a:r>
              <a:rPr lang="en-US" sz="2800" dirty="0" smtClean="0"/>
              <a:t> </a:t>
            </a:r>
            <a:r>
              <a:rPr lang="en-US" sz="2800" dirty="0" err="1" smtClean="0"/>
              <a:t>thể</a:t>
            </a:r>
            <a:r>
              <a:rPr lang="en-US" sz="2800" dirty="0" smtClean="0"/>
              <a:t> </a:t>
            </a:r>
            <a:r>
              <a:rPr lang="en-US" sz="2800" dirty="0" err="1" smtClean="0"/>
              <a:t>tích</a:t>
            </a:r>
            <a:r>
              <a:rPr lang="en-US" sz="2800" dirty="0" smtClean="0"/>
              <a:t> </a:t>
            </a:r>
            <a:r>
              <a:rPr lang="en-US" sz="2800" dirty="0" err="1" smtClean="0"/>
              <a:t>không</a:t>
            </a:r>
            <a:r>
              <a:rPr lang="en-US" sz="2800" dirty="0" smtClean="0"/>
              <a:t> </a:t>
            </a:r>
            <a:r>
              <a:rPr lang="en-US" sz="2800" dirty="0" err="1" smtClean="0"/>
              <a:t>khí</a:t>
            </a:r>
            <a:r>
              <a:rPr lang="en-US" sz="2800" dirty="0" smtClean="0"/>
              <a:t> </a:t>
            </a:r>
            <a:r>
              <a:rPr lang="en-US" sz="2800" dirty="0" err="1" smtClean="0"/>
              <a:t>trong</a:t>
            </a:r>
            <a:r>
              <a:rPr lang="en-US" sz="2800" dirty="0" smtClean="0"/>
              <a:t> </a:t>
            </a:r>
            <a:r>
              <a:rPr lang="en-US" sz="2800" dirty="0" err="1" smtClean="0"/>
              <a:t>bình</a:t>
            </a:r>
            <a:r>
              <a:rPr lang="en-US" sz="2800" dirty="0" smtClean="0"/>
              <a:t> </a:t>
            </a:r>
            <a:r>
              <a:rPr lang="en-US" sz="2800" dirty="0" err="1" smtClean="0"/>
              <a:t>thay</a:t>
            </a:r>
            <a:r>
              <a:rPr lang="en-US" sz="2800" dirty="0" smtClean="0"/>
              <a:t> </a:t>
            </a:r>
            <a:r>
              <a:rPr lang="en-US" sz="2800" dirty="0" err="1" smtClean="0"/>
              <a:t>đổi</a:t>
            </a:r>
            <a:r>
              <a:rPr lang="en-US" sz="2800" dirty="0" smtClean="0"/>
              <a:t> </a:t>
            </a:r>
            <a:r>
              <a:rPr lang="en-US" sz="2800" dirty="0" err="1" smtClean="0"/>
              <a:t>thế</a:t>
            </a:r>
            <a:r>
              <a:rPr lang="en-US" sz="2800" dirty="0" smtClean="0"/>
              <a:t> </a:t>
            </a:r>
            <a:r>
              <a:rPr lang="en-US" sz="2800" dirty="0" err="1" smtClean="0"/>
              <a:t>nào</a:t>
            </a:r>
            <a:r>
              <a:rPr lang="en-US" sz="2800" dirty="0" smtClean="0"/>
              <a:t>? </a:t>
            </a:r>
            <a:endParaRPr lang="en-US" sz="2800" dirty="0"/>
          </a:p>
        </p:txBody>
      </p:sp>
      <p:sp>
        <p:nvSpPr>
          <p:cNvPr id="27864" name="Text Box 216"/>
          <p:cNvSpPr txBox="1">
            <a:spLocks noChangeArrowheads="1"/>
          </p:cNvSpPr>
          <p:nvPr/>
        </p:nvSpPr>
        <p:spPr bwMode="auto">
          <a:xfrm>
            <a:off x="52809" y="2032337"/>
            <a:ext cx="893879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3200" dirty="0" smtClean="0">
                <a:solidFill>
                  <a:srgbClr val="0000FF"/>
                </a:solidFill>
                <a:sym typeface="Wingdings"/>
              </a:rPr>
              <a:t></a:t>
            </a:r>
            <a:r>
              <a:rPr lang="en-US" sz="2800" dirty="0" smtClean="0">
                <a:solidFill>
                  <a:srgbClr val="0000FF"/>
                </a:solidFill>
              </a:rPr>
              <a:t>C1: </a:t>
            </a:r>
            <a:r>
              <a:rPr lang="en-US" sz="2800" dirty="0" err="1" smtClean="0">
                <a:solidFill>
                  <a:srgbClr val="0000FF"/>
                </a:solidFill>
              </a:rPr>
              <a:t>Giọt</a:t>
            </a:r>
            <a:r>
              <a:rPr lang="en-US" sz="2800" dirty="0" smtClean="0">
                <a:solidFill>
                  <a:srgbClr val="0000FF"/>
                </a:solidFill>
              </a:rPr>
              <a:t> </a:t>
            </a:r>
            <a:r>
              <a:rPr lang="en-US" sz="2800" dirty="0" err="1" smtClean="0">
                <a:solidFill>
                  <a:srgbClr val="0000FF"/>
                </a:solidFill>
              </a:rPr>
              <a:t>nước</a:t>
            </a:r>
            <a:r>
              <a:rPr lang="en-US" sz="2800" dirty="0" smtClean="0">
                <a:solidFill>
                  <a:srgbClr val="0000FF"/>
                </a:solidFill>
              </a:rPr>
              <a:t> </a:t>
            </a:r>
            <a:r>
              <a:rPr lang="en-US" sz="2800" dirty="0" err="1" smtClean="0">
                <a:solidFill>
                  <a:srgbClr val="0000FF"/>
                </a:solidFill>
              </a:rPr>
              <a:t>màu</a:t>
            </a:r>
            <a:r>
              <a:rPr lang="en-US" sz="2800" dirty="0" smtClean="0">
                <a:solidFill>
                  <a:srgbClr val="0000FF"/>
                </a:solidFill>
              </a:rPr>
              <a:t> </a:t>
            </a:r>
            <a:r>
              <a:rPr lang="en-US" sz="2800" dirty="0" err="1" smtClean="0">
                <a:solidFill>
                  <a:srgbClr val="0000FF"/>
                </a:solidFill>
              </a:rPr>
              <a:t>đi</a:t>
            </a:r>
            <a:r>
              <a:rPr lang="en-US" sz="2800" dirty="0" smtClean="0">
                <a:solidFill>
                  <a:srgbClr val="0000FF"/>
                </a:solidFill>
              </a:rPr>
              <a:t> </a:t>
            </a:r>
            <a:r>
              <a:rPr lang="en-US" sz="2800" dirty="0" err="1" smtClean="0">
                <a:solidFill>
                  <a:srgbClr val="0000FF"/>
                </a:solidFill>
              </a:rPr>
              <a:t>lên</a:t>
            </a:r>
            <a:r>
              <a:rPr lang="en-US" sz="2800" dirty="0" smtClean="0">
                <a:solidFill>
                  <a:srgbClr val="0000FF"/>
                </a:solidFill>
              </a:rPr>
              <a:t>, </a:t>
            </a:r>
            <a:r>
              <a:rPr lang="en-US" sz="2800" dirty="0" err="1" smtClean="0">
                <a:solidFill>
                  <a:srgbClr val="0000FF"/>
                </a:solidFill>
              </a:rPr>
              <a:t>chứng</a:t>
            </a:r>
            <a:r>
              <a:rPr lang="en-US" sz="2800" dirty="0" smtClean="0">
                <a:solidFill>
                  <a:srgbClr val="0000FF"/>
                </a:solidFill>
              </a:rPr>
              <a:t> </a:t>
            </a:r>
            <a:r>
              <a:rPr lang="en-US" sz="2800" dirty="0" err="1" smtClean="0">
                <a:solidFill>
                  <a:srgbClr val="0000FF"/>
                </a:solidFill>
              </a:rPr>
              <a:t>tỏ</a:t>
            </a:r>
            <a:r>
              <a:rPr lang="en-US" sz="2800" dirty="0" smtClean="0">
                <a:solidFill>
                  <a:srgbClr val="0000FF"/>
                </a:solidFill>
              </a:rPr>
              <a:t> </a:t>
            </a:r>
            <a:r>
              <a:rPr lang="en-US" sz="2800" dirty="0" err="1" smtClean="0">
                <a:solidFill>
                  <a:srgbClr val="0000FF"/>
                </a:solidFill>
              </a:rPr>
              <a:t>thể</a:t>
            </a:r>
            <a:r>
              <a:rPr lang="en-US" sz="2800" dirty="0" smtClean="0">
                <a:solidFill>
                  <a:srgbClr val="0000FF"/>
                </a:solidFill>
              </a:rPr>
              <a:t> </a:t>
            </a:r>
            <a:r>
              <a:rPr lang="en-US" sz="2800" dirty="0" err="1" smtClean="0">
                <a:solidFill>
                  <a:srgbClr val="0000FF"/>
                </a:solidFill>
              </a:rPr>
              <a:t>tích</a:t>
            </a:r>
            <a:r>
              <a:rPr lang="en-US" sz="2800" dirty="0" smtClean="0">
                <a:solidFill>
                  <a:srgbClr val="0000FF"/>
                </a:solidFill>
              </a:rPr>
              <a:t> </a:t>
            </a:r>
            <a:r>
              <a:rPr lang="en-US" sz="2800" dirty="0" err="1" smtClean="0">
                <a:solidFill>
                  <a:srgbClr val="0000FF"/>
                </a:solidFill>
              </a:rPr>
              <a:t>không</a:t>
            </a:r>
            <a:r>
              <a:rPr lang="en-US" sz="2800" dirty="0" smtClean="0">
                <a:solidFill>
                  <a:srgbClr val="0000FF"/>
                </a:solidFill>
              </a:rPr>
              <a:t> </a:t>
            </a:r>
            <a:r>
              <a:rPr lang="en-US" sz="2800" dirty="0" err="1" smtClean="0">
                <a:solidFill>
                  <a:srgbClr val="0000FF"/>
                </a:solidFill>
              </a:rPr>
              <a:t>khí</a:t>
            </a:r>
            <a:r>
              <a:rPr lang="en-US" sz="2800" dirty="0" smtClean="0">
                <a:solidFill>
                  <a:srgbClr val="0000FF"/>
                </a:solidFill>
              </a:rPr>
              <a:t> </a:t>
            </a:r>
            <a:r>
              <a:rPr lang="en-US" sz="2800" dirty="0" err="1" smtClean="0">
                <a:solidFill>
                  <a:srgbClr val="0000FF"/>
                </a:solidFill>
              </a:rPr>
              <a:t>trong</a:t>
            </a:r>
            <a:r>
              <a:rPr lang="en-US" sz="2800" dirty="0" smtClean="0">
                <a:solidFill>
                  <a:srgbClr val="0000FF"/>
                </a:solidFill>
              </a:rPr>
              <a:t> </a:t>
            </a:r>
            <a:r>
              <a:rPr lang="en-US" sz="2800" dirty="0" err="1" smtClean="0">
                <a:solidFill>
                  <a:srgbClr val="0000FF"/>
                </a:solidFill>
              </a:rPr>
              <a:t>bình</a:t>
            </a:r>
            <a:r>
              <a:rPr lang="en-US" sz="2800" dirty="0" smtClean="0">
                <a:solidFill>
                  <a:srgbClr val="0000FF"/>
                </a:solidFill>
              </a:rPr>
              <a:t> </a:t>
            </a:r>
            <a:r>
              <a:rPr lang="en-US" sz="2800" dirty="0" err="1" smtClean="0">
                <a:solidFill>
                  <a:srgbClr val="0000FF"/>
                </a:solidFill>
              </a:rPr>
              <a:t>tăng</a:t>
            </a:r>
            <a:r>
              <a:rPr lang="en-US" sz="2800" dirty="0" smtClean="0">
                <a:solidFill>
                  <a:srgbClr val="0000FF"/>
                </a:solidFill>
              </a:rPr>
              <a:t> </a:t>
            </a:r>
            <a:r>
              <a:rPr lang="en-US" sz="2800" dirty="0" err="1" smtClean="0">
                <a:solidFill>
                  <a:srgbClr val="0000FF"/>
                </a:solidFill>
              </a:rPr>
              <a:t>lên</a:t>
            </a:r>
            <a:endParaRPr lang="en-US" sz="2800" dirty="0">
              <a:solidFill>
                <a:srgbClr val="0000FF"/>
              </a:solidFill>
            </a:endParaRPr>
          </a:p>
        </p:txBody>
      </p:sp>
      <p:sp>
        <p:nvSpPr>
          <p:cNvPr id="27869" name="Text Box 221"/>
          <p:cNvSpPr txBox="1">
            <a:spLocks noChangeArrowheads="1"/>
          </p:cNvSpPr>
          <p:nvPr/>
        </p:nvSpPr>
        <p:spPr bwMode="auto">
          <a:xfrm>
            <a:off x="152400" y="3949005"/>
            <a:ext cx="854452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2600" dirty="0"/>
              <a:t>   </a:t>
            </a:r>
            <a:r>
              <a:rPr lang="en-US" sz="2800" dirty="0" smtClean="0"/>
              <a:t>C2: </a:t>
            </a:r>
            <a:r>
              <a:rPr lang="en-US" sz="2800" dirty="0" err="1" smtClean="0"/>
              <a:t>Khi</a:t>
            </a:r>
            <a:r>
              <a:rPr lang="en-US" sz="2800" dirty="0" smtClean="0"/>
              <a:t> ta </a:t>
            </a:r>
            <a:r>
              <a:rPr lang="en-US" sz="2800" dirty="0" err="1" smtClean="0"/>
              <a:t>thôi</a:t>
            </a:r>
            <a:r>
              <a:rPr lang="en-US" sz="2800" dirty="0" smtClean="0"/>
              <a:t> </a:t>
            </a:r>
            <a:r>
              <a:rPr lang="en-US" sz="2800" dirty="0" err="1" smtClean="0"/>
              <a:t>không</a:t>
            </a:r>
            <a:r>
              <a:rPr lang="en-US" sz="2800" dirty="0" smtClean="0"/>
              <a:t> </a:t>
            </a:r>
            <a:r>
              <a:rPr lang="en-US" sz="2800" dirty="0" err="1" smtClean="0"/>
              <a:t>áp</a:t>
            </a:r>
            <a:r>
              <a:rPr lang="en-US" sz="2800" dirty="0" smtClean="0"/>
              <a:t> </a:t>
            </a:r>
            <a:r>
              <a:rPr lang="en-US" sz="2800" dirty="0" err="1" smtClean="0"/>
              <a:t>tay</a:t>
            </a:r>
            <a:r>
              <a:rPr lang="en-US" sz="2800" dirty="0" smtClean="0"/>
              <a:t> </a:t>
            </a:r>
            <a:r>
              <a:rPr lang="en-US" sz="2800" dirty="0" err="1" smtClean="0"/>
              <a:t>vào</a:t>
            </a:r>
            <a:r>
              <a:rPr lang="en-US" sz="2800" dirty="0" smtClean="0"/>
              <a:t> </a:t>
            </a:r>
            <a:r>
              <a:rPr lang="en-US" sz="2800" dirty="0" err="1" smtClean="0"/>
              <a:t>bình</a:t>
            </a:r>
            <a:r>
              <a:rPr lang="en-US" sz="2800" dirty="0" smtClean="0"/>
              <a:t> </a:t>
            </a:r>
            <a:r>
              <a:rPr lang="en-US" sz="2800" dirty="0" err="1" smtClean="0"/>
              <a:t>cầu</a:t>
            </a:r>
            <a:r>
              <a:rPr lang="en-US" sz="2800" dirty="0" smtClean="0"/>
              <a:t>, </a:t>
            </a:r>
            <a:r>
              <a:rPr lang="en-US" sz="2800" dirty="0" err="1" smtClean="0"/>
              <a:t>có</a:t>
            </a:r>
            <a:r>
              <a:rPr lang="en-US" sz="2800" dirty="0" smtClean="0"/>
              <a:t> </a:t>
            </a:r>
            <a:r>
              <a:rPr lang="en-US" sz="2800" dirty="0" err="1" smtClean="0"/>
              <a:t>hiện</a:t>
            </a:r>
            <a:r>
              <a:rPr lang="en-US" sz="2800" dirty="0" smtClean="0"/>
              <a:t> </a:t>
            </a:r>
            <a:r>
              <a:rPr lang="en-US" sz="2800" dirty="0" err="1" smtClean="0"/>
              <a:t>tượng</a:t>
            </a:r>
            <a:r>
              <a:rPr lang="en-US" sz="2800" dirty="0" smtClean="0"/>
              <a:t> </a:t>
            </a:r>
            <a:r>
              <a:rPr lang="en-US" sz="2800" dirty="0" err="1" smtClean="0"/>
              <a:t>gì</a:t>
            </a:r>
            <a:r>
              <a:rPr lang="en-US" sz="2800" dirty="0" smtClean="0"/>
              <a:t> </a:t>
            </a:r>
            <a:r>
              <a:rPr lang="en-US" sz="2800" dirty="0" err="1" smtClean="0"/>
              <a:t>xảy</a:t>
            </a:r>
            <a:r>
              <a:rPr lang="en-US" sz="2800" dirty="0" smtClean="0"/>
              <a:t> </a:t>
            </a:r>
            <a:r>
              <a:rPr lang="en-US" sz="2800" dirty="0" err="1" smtClean="0"/>
              <a:t>ra</a:t>
            </a:r>
            <a:r>
              <a:rPr lang="en-US" sz="2800" dirty="0" smtClean="0"/>
              <a:t> </a:t>
            </a:r>
            <a:r>
              <a:rPr lang="en-US" sz="2800" dirty="0" err="1" smtClean="0"/>
              <a:t>với</a:t>
            </a:r>
            <a:r>
              <a:rPr lang="en-US" sz="2800" dirty="0" smtClean="0"/>
              <a:t> </a:t>
            </a:r>
            <a:r>
              <a:rPr lang="en-US" sz="2800" dirty="0" err="1" smtClean="0"/>
              <a:t>giọt</a:t>
            </a:r>
            <a:r>
              <a:rPr lang="en-US" sz="2800" dirty="0" smtClean="0"/>
              <a:t> </a:t>
            </a:r>
            <a:r>
              <a:rPr lang="en-US" sz="2800" dirty="0" err="1" smtClean="0"/>
              <a:t>nước</a:t>
            </a:r>
            <a:r>
              <a:rPr lang="en-US" sz="2800" dirty="0" smtClean="0"/>
              <a:t> </a:t>
            </a:r>
            <a:r>
              <a:rPr lang="en-US" sz="2800" dirty="0" err="1" smtClean="0"/>
              <a:t>màu</a:t>
            </a:r>
            <a:r>
              <a:rPr lang="en-US" sz="2800" dirty="0" smtClean="0"/>
              <a:t> </a:t>
            </a:r>
            <a:r>
              <a:rPr lang="en-US" sz="2800" dirty="0" err="1" smtClean="0"/>
              <a:t>trong</a:t>
            </a:r>
            <a:r>
              <a:rPr lang="en-US" sz="2800" dirty="0" smtClean="0"/>
              <a:t> </a:t>
            </a:r>
            <a:r>
              <a:rPr lang="en-US" sz="2800" dirty="0" err="1" smtClean="0"/>
              <a:t>ống</a:t>
            </a:r>
            <a:r>
              <a:rPr lang="en-US" sz="2800" dirty="0" smtClean="0"/>
              <a:t> </a:t>
            </a:r>
            <a:r>
              <a:rPr lang="en-US" sz="2800" dirty="0" err="1" smtClean="0"/>
              <a:t>thủy</a:t>
            </a:r>
            <a:r>
              <a:rPr lang="en-US" sz="2800" dirty="0" smtClean="0"/>
              <a:t> </a:t>
            </a:r>
            <a:r>
              <a:rPr lang="en-US" sz="2800" dirty="0" err="1" smtClean="0"/>
              <a:t>tinh</a:t>
            </a:r>
            <a:r>
              <a:rPr lang="en-US" sz="2800" dirty="0" smtClean="0"/>
              <a:t>. </a:t>
            </a:r>
            <a:r>
              <a:rPr lang="en-US" sz="2800" dirty="0" err="1" smtClean="0"/>
              <a:t>Hiện</a:t>
            </a:r>
            <a:r>
              <a:rPr lang="en-US" sz="2800" dirty="0" smtClean="0"/>
              <a:t> </a:t>
            </a:r>
            <a:r>
              <a:rPr lang="en-US" sz="2800" dirty="0" err="1" smtClean="0"/>
              <a:t>tượng</a:t>
            </a:r>
            <a:r>
              <a:rPr lang="en-US" sz="2800" dirty="0" smtClean="0"/>
              <a:t> </a:t>
            </a:r>
            <a:r>
              <a:rPr lang="en-US" sz="2800" dirty="0" err="1" smtClean="0"/>
              <a:t>này</a:t>
            </a:r>
            <a:r>
              <a:rPr lang="en-US" sz="2800" dirty="0" smtClean="0"/>
              <a:t> </a:t>
            </a:r>
            <a:r>
              <a:rPr lang="en-US" sz="2800" dirty="0" err="1" smtClean="0"/>
              <a:t>chứng</a:t>
            </a:r>
            <a:r>
              <a:rPr lang="en-US" sz="2800" dirty="0" smtClean="0"/>
              <a:t> </a:t>
            </a:r>
            <a:r>
              <a:rPr lang="en-US" sz="2800" dirty="0" err="1" smtClean="0"/>
              <a:t>tỏ</a:t>
            </a:r>
            <a:r>
              <a:rPr lang="en-US" sz="2800" dirty="0" smtClean="0"/>
              <a:t> </a:t>
            </a:r>
            <a:r>
              <a:rPr lang="en-US" sz="2800" dirty="0" err="1" smtClean="0"/>
              <a:t>điều</a:t>
            </a:r>
            <a:r>
              <a:rPr lang="en-US" sz="2800" dirty="0" smtClean="0"/>
              <a:t> </a:t>
            </a:r>
            <a:r>
              <a:rPr lang="en-US" sz="2800" dirty="0" err="1" smtClean="0"/>
              <a:t>gì</a:t>
            </a:r>
            <a:endParaRPr lang="en-US" sz="2800" dirty="0"/>
          </a:p>
        </p:txBody>
      </p:sp>
      <p:sp>
        <p:nvSpPr>
          <p:cNvPr id="27870" name="Text Box 222"/>
          <p:cNvSpPr txBox="1">
            <a:spLocks noChangeArrowheads="1"/>
          </p:cNvSpPr>
          <p:nvPr/>
        </p:nvSpPr>
        <p:spPr bwMode="auto">
          <a:xfrm>
            <a:off x="152400" y="3048000"/>
            <a:ext cx="8686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2800" dirty="0" smtClean="0">
                <a:solidFill>
                  <a:srgbClr val="0000FF"/>
                </a:solidFill>
                <a:sym typeface="Wingdings"/>
              </a:rPr>
              <a:t></a:t>
            </a:r>
            <a:r>
              <a:rPr lang="en-US" sz="2800" dirty="0" smtClean="0">
                <a:solidFill>
                  <a:srgbClr val="0000FF"/>
                </a:solidFill>
              </a:rPr>
              <a:t>C2: </a:t>
            </a:r>
            <a:r>
              <a:rPr lang="en-US" sz="2800" dirty="0" err="1" smtClean="0">
                <a:solidFill>
                  <a:srgbClr val="0000FF"/>
                </a:solidFill>
              </a:rPr>
              <a:t>Giọt</a:t>
            </a:r>
            <a:r>
              <a:rPr lang="en-US" sz="2800" dirty="0" smtClean="0">
                <a:solidFill>
                  <a:srgbClr val="0000FF"/>
                </a:solidFill>
              </a:rPr>
              <a:t> </a:t>
            </a:r>
            <a:r>
              <a:rPr lang="en-US" sz="2800" dirty="0" err="1" smtClean="0">
                <a:solidFill>
                  <a:srgbClr val="0000FF"/>
                </a:solidFill>
              </a:rPr>
              <a:t>nước</a:t>
            </a:r>
            <a:r>
              <a:rPr lang="en-US" sz="2800" dirty="0" smtClean="0">
                <a:solidFill>
                  <a:srgbClr val="0000FF"/>
                </a:solidFill>
              </a:rPr>
              <a:t> </a:t>
            </a:r>
            <a:r>
              <a:rPr lang="en-US" sz="2800" dirty="0" err="1" smtClean="0">
                <a:solidFill>
                  <a:srgbClr val="0000FF"/>
                </a:solidFill>
              </a:rPr>
              <a:t>màu</a:t>
            </a:r>
            <a:r>
              <a:rPr lang="en-US" sz="2800" dirty="0" smtClean="0">
                <a:solidFill>
                  <a:srgbClr val="0000FF"/>
                </a:solidFill>
              </a:rPr>
              <a:t> </a:t>
            </a:r>
            <a:r>
              <a:rPr lang="en-US" sz="2800" dirty="0" err="1" smtClean="0">
                <a:solidFill>
                  <a:srgbClr val="0000FF"/>
                </a:solidFill>
              </a:rPr>
              <a:t>đi</a:t>
            </a:r>
            <a:r>
              <a:rPr lang="en-US" sz="2800" dirty="0" smtClean="0">
                <a:solidFill>
                  <a:srgbClr val="0000FF"/>
                </a:solidFill>
              </a:rPr>
              <a:t> </a:t>
            </a:r>
            <a:r>
              <a:rPr lang="en-US" sz="2800" dirty="0" err="1" smtClean="0">
                <a:solidFill>
                  <a:srgbClr val="0000FF"/>
                </a:solidFill>
              </a:rPr>
              <a:t>xuống</a:t>
            </a:r>
            <a:r>
              <a:rPr lang="en-US" sz="2800" dirty="0" smtClean="0">
                <a:solidFill>
                  <a:srgbClr val="0000FF"/>
                </a:solidFill>
              </a:rPr>
              <a:t>, </a:t>
            </a:r>
            <a:r>
              <a:rPr lang="en-US" sz="2800" dirty="0" err="1" smtClean="0">
                <a:solidFill>
                  <a:srgbClr val="0000FF"/>
                </a:solidFill>
              </a:rPr>
              <a:t>chứng</a:t>
            </a:r>
            <a:r>
              <a:rPr lang="en-US" sz="2800" dirty="0" smtClean="0">
                <a:solidFill>
                  <a:srgbClr val="0000FF"/>
                </a:solidFill>
              </a:rPr>
              <a:t> </a:t>
            </a:r>
            <a:r>
              <a:rPr lang="en-US" sz="2800" dirty="0" err="1" smtClean="0">
                <a:solidFill>
                  <a:srgbClr val="0000FF"/>
                </a:solidFill>
              </a:rPr>
              <a:t>tỏ</a:t>
            </a:r>
            <a:r>
              <a:rPr lang="en-US" sz="2800" dirty="0" smtClean="0">
                <a:solidFill>
                  <a:srgbClr val="0000FF"/>
                </a:solidFill>
              </a:rPr>
              <a:t> </a:t>
            </a:r>
            <a:r>
              <a:rPr lang="en-US" sz="2800" dirty="0" err="1" smtClean="0">
                <a:solidFill>
                  <a:srgbClr val="0000FF"/>
                </a:solidFill>
              </a:rPr>
              <a:t>thể</a:t>
            </a:r>
            <a:r>
              <a:rPr lang="en-US" sz="2800" dirty="0" smtClean="0">
                <a:solidFill>
                  <a:srgbClr val="0000FF"/>
                </a:solidFill>
              </a:rPr>
              <a:t> </a:t>
            </a:r>
            <a:r>
              <a:rPr lang="en-US" sz="2800" dirty="0" err="1" smtClean="0">
                <a:solidFill>
                  <a:srgbClr val="0000FF"/>
                </a:solidFill>
              </a:rPr>
              <a:t>tích</a:t>
            </a:r>
            <a:r>
              <a:rPr lang="en-US" sz="2800" dirty="0" smtClean="0">
                <a:solidFill>
                  <a:srgbClr val="0000FF"/>
                </a:solidFill>
              </a:rPr>
              <a:t> </a:t>
            </a:r>
            <a:r>
              <a:rPr lang="en-US" sz="2800" dirty="0" err="1" smtClean="0">
                <a:solidFill>
                  <a:srgbClr val="0000FF"/>
                </a:solidFill>
              </a:rPr>
              <a:t>không</a:t>
            </a:r>
            <a:r>
              <a:rPr lang="en-US" sz="2800" dirty="0" smtClean="0">
                <a:solidFill>
                  <a:srgbClr val="0000FF"/>
                </a:solidFill>
              </a:rPr>
              <a:t> </a:t>
            </a:r>
            <a:r>
              <a:rPr lang="en-US" sz="2800" dirty="0" err="1" smtClean="0">
                <a:solidFill>
                  <a:srgbClr val="0000FF"/>
                </a:solidFill>
              </a:rPr>
              <a:t>khí</a:t>
            </a:r>
            <a:r>
              <a:rPr lang="en-US" sz="2800" dirty="0" smtClean="0">
                <a:solidFill>
                  <a:srgbClr val="0000FF"/>
                </a:solidFill>
              </a:rPr>
              <a:t> </a:t>
            </a:r>
            <a:r>
              <a:rPr lang="en-US" sz="2800" dirty="0" err="1" smtClean="0">
                <a:solidFill>
                  <a:srgbClr val="0000FF"/>
                </a:solidFill>
              </a:rPr>
              <a:t>trong</a:t>
            </a:r>
            <a:r>
              <a:rPr lang="en-US" sz="2800" dirty="0" smtClean="0">
                <a:solidFill>
                  <a:srgbClr val="0000FF"/>
                </a:solidFill>
              </a:rPr>
              <a:t> </a:t>
            </a:r>
            <a:r>
              <a:rPr lang="en-US" sz="2800" dirty="0" err="1" smtClean="0">
                <a:solidFill>
                  <a:srgbClr val="0000FF"/>
                </a:solidFill>
              </a:rPr>
              <a:t>bình</a:t>
            </a:r>
            <a:r>
              <a:rPr lang="en-US" sz="2800" dirty="0" smtClean="0">
                <a:solidFill>
                  <a:srgbClr val="0000FF"/>
                </a:solidFill>
              </a:rPr>
              <a:t> </a:t>
            </a:r>
            <a:r>
              <a:rPr lang="en-US" sz="2800" dirty="0" err="1" smtClean="0">
                <a:solidFill>
                  <a:srgbClr val="0000FF"/>
                </a:solidFill>
              </a:rPr>
              <a:t>cầu</a:t>
            </a:r>
            <a:r>
              <a:rPr lang="en-US" sz="2800" dirty="0" smtClean="0">
                <a:solidFill>
                  <a:srgbClr val="0000FF"/>
                </a:solidFill>
              </a:rPr>
              <a:t> </a:t>
            </a:r>
            <a:r>
              <a:rPr lang="en-US" sz="2800" dirty="0" err="1" smtClean="0">
                <a:solidFill>
                  <a:srgbClr val="0000FF"/>
                </a:solidFill>
              </a:rPr>
              <a:t>giảm</a:t>
            </a:r>
            <a:r>
              <a:rPr lang="en-US" sz="2800" dirty="0" smtClean="0">
                <a:solidFill>
                  <a:srgbClr val="0000FF"/>
                </a:solidFill>
              </a:rPr>
              <a:t>.</a:t>
            </a:r>
            <a:endParaRPr lang="en-US" sz="2800" dirty="0">
              <a:solidFill>
                <a:srgbClr val="0000FF"/>
              </a:solidFill>
            </a:endParaRPr>
          </a:p>
        </p:txBody>
      </p:sp>
      <p:sp>
        <p:nvSpPr>
          <p:cNvPr id="228" name="TextBox 227"/>
          <p:cNvSpPr txBox="1"/>
          <p:nvPr/>
        </p:nvSpPr>
        <p:spPr>
          <a:xfrm>
            <a:off x="304800" y="1534180"/>
            <a:ext cx="5029200" cy="523220"/>
          </a:xfrm>
          <a:prstGeom prst="rect">
            <a:avLst/>
          </a:prstGeom>
          <a:noFill/>
        </p:spPr>
        <p:txBody>
          <a:bodyPr wrap="square" rtlCol="0">
            <a:spAutoFit/>
          </a:bodyPr>
          <a:lstStyle/>
          <a:p>
            <a:r>
              <a:rPr lang="en-US" sz="2800" dirty="0" smtClean="0">
                <a:solidFill>
                  <a:srgbClr val="FF3300"/>
                </a:solidFill>
              </a:rPr>
              <a:t>2/ </a:t>
            </a:r>
            <a:r>
              <a:rPr lang="en-US" sz="2800" dirty="0" err="1" smtClean="0">
                <a:solidFill>
                  <a:srgbClr val="FF3300"/>
                </a:solidFill>
              </a:rPr>
              <a:t>Trả</a:t>
            </a:r>
            <a:r>
              <a:rPr lang="en-US" sz="2800" dirty="0" smtClean="0">
                <a:solidFill>
                  <a:srgbClr val="FF3300"/>
                </a:solidFill>
              </a:rPr>
              <a:t> </a:t>
            </a:r>
            <a:r>
              <a:rPr lang="en-US" sz="2800" dirty="0" err="1" smtClean="0">
                <a:solidFill>
                  <a:srgbClr val="FF3300"/>
                </a:solidFill>
              </a:rPr>
              <a:t>lời</a:t>
            </a:r>
            <a:r>
              <a:rPr lang="en-US" sz="2800" dirty="0" smtClean="0">
                <a:solidFill>
                  <a:srgbClr val="FF3300"/>
                </a:solidFill>
              </a:rPr>
              <a:t> </a:t>
            </a:r>
            <a:r>
              <a:rPr lang="en-US" sz="2800" dirty="0" err="1" smtClean="0">
                <a:solidFill>
                  <a:srgbClr val="FF3300"/>
                </a:solidFill>
              </a:rPr>
              <a:t>câu</a:t>
            </a:r>
            <a:r>
              <a:rPr lang="en-US" sz="2800" dirty="0" smtClean="0">
                <a:solidFill>
                  <a:srgbClr val="FF3300"/>
                </a:solidFill>
              </a:rPr>
              <a:t> </a:t>
            </a:r>
            <a:r>
              <a:rPr lang="en-US" sz="2800" dirty="0" err="1" smtClean="0">
                <a:solidFill>
                  <a:srgbClr val="FF3300"/>
                </a:solidFill>
              </a:rPr>
              <a:t>hỏi</a:t>
            </a:r>
            <a:r>
              <a:rPr lang="en-US" sz="2800" dirty="0" smtClean="0">
                <a:solidFill>
                  <a:srgbClr val="FF3300"/>
                </a:solidFill>
              </a:rPr>
              <a:t> </a:t>
            </a:r>
            <a:endParaRPr lang="en-US" sz="2800" dirty="0">
              <a:solidFill>
                <a:srgbClr val="FF3300"/>
              </a:solidFill>
            </a:endParaRPr>
          </a:p>
        </p:txBody>
      </p:sp>
      <p:sp>
        <p:nvSpPr>
          <p:cNvPr id="20" name="TextBox 19"/>
          <p:cNvSpPr txBox="1"/>
          <p:nvPr/>
        </p:nvSpPr>
        <p:spPr>
          <a:xfrm>
            <a:off x="134771" y="619780"/>
            <a:ext cx="6705600" cy="523220"/>
          </a:xfrm>
          <a:prstGeom prst="rect">
            <a:avLst/>
          </a:prstGeom>
          <a:noFill/>
        </p:spPr>
        <p:txBody>
          <a:bodyPr wrap="square" rtlCol="0">
            <a:spAutoFit/>
          </a:bodyPr>
          <a:lstStyle/>
          <a:p>
            <a:r>
              <a:rPr lang="en-US" sz="2800" b="1" dirty="0" smtClean="0">
                <a:solidFill>
                  <a:srgbClr val="002060"/>
                </a:solidFill>
                <a:latin typeface="Times New Roman" pitchFamily="18" charset="0"/>
                <a:cs typeface="Times New Roman" pitchFamily="18" charset="0"/>
              </a:rPr>
              <a:t>III. SỰ NỞ VÌ NHIỆT CỦA CHẤT KHÍ</a:t>
            </a:r>
            <a:endParaRPr lang="en-US" sz="2800" b="1" dirty="0">
              <a:solidFill>
                <a:srgbClr val="002060"/>
              </a:solidFill>
              <a:latin typeface="Times New Roman" pitchFamily="18" charset="0"/>
              <a:cs typeface="Times New Roman" pitchFamily="18" charset="0"/>
            </a:endParaRPr>
          </a:p>
        </p:txBody>
      </p:sp>
      <p:sp>
        <p:nvSpPr>
          <p:cNvPr id="21" name="TextBox 20"/>
          <p:cNvSpPr txBox="1"/>
          <p:nvPr/>
        </p:nvSpPr>
        <p:spPr>
          <a:xfrm>
            <a:off x="304800" y="1076980"/>
            <a:ext cx="5029200" cy="523220"/>
          </a:xfrm>
          <a:prstGeom prst="rect">
            <a:avLst/>
          </a:prstGeom>
          <a:noFill/>
        </p:spPr>
        <p:txBody>
          <a:bodyPr wrap="square" rtlCol="0">
            <a:spAutoFit/>
          </a:bodyPr>
          <a:lstStyle/>
          <a:p>
            <a:r>
              <a:rPr lang="en-US" sz="2800" dirty="0" smtClean="0">
                <a:solidFill>
                  <a:srgbClr val="008000"/>
                </a:solidFill>
              </a:rPr>
              <a:t>1/ </a:t>
            </a:r>
            <a:r>
              <a:rPr lang="en-US" sz="2800" dirty="0" err="1" smtClean="0">
                <a:solidFill>
                  <a:srgbClr val="008000"/>
                </a:solidFill>
              </a:rPr>
              <a:t>Thí</a:t>
            </a:r>
            <a:r>
              <a:rPr lang="en-US" sz="2800" dirty="0" smtClean="0">
                <a:solidFill>
                  <a:srgbClr val="008000"/>
                </a:solidFill>
              </a:rPr>
              <a:t> </a:t>
            </a:r>
            <a:r>
              <a:rPr lang="en-US" sz="2800" dirty="0" err="1" smtClean="0">
                <a:solidFill>
                  <a:srgbClr val="008000"/>
                </a:solidFill>
              </a:rPr>
              <a:t>nghiệm</a:t>
            </a:r>
            <a:r>
              <a:rPr lang="en-US" sz="2800" dirty="0" smtClean="0">
                <a:solidFill>
                  <a:srgbClr val="008000"/>
                </a:solidFill>
              </a:rPr>
              <a:t> (</a:t>
            </a:r>
            <a:r>
              <a:rPr lang="en-US" sz="2800" dirty="0" err="1" smtClean="0">
                <a:solidFill>
                  <a:srgbClr val="008000"/>
                </a:solidFill>
              </a:rPr>
              <a:t>sgk</a:t>
            </a:r>
            <a:r>
              <a:rPr lang="en-US" sz="2800" dirty="0" smtClean="0">
                <a:solidFill>
                  <a:srgbClr val="008000"/>
                </a:solidFill>
              </a:rPr>
              <a:t>/62) </a:t>
            </a:r>
            <a:endParaRPr lang="en-US" sz="2800" dirty="0">
              <a:solidFill>
                <a:srgbClr val="008000"/>
              </a:solidFill>
            </a:endParaRPr>
          </a:p>
        </p:txBody>
      </p:sp>
      <p:sp>
        <p:nvSpPr>
          <p:cNvPr id="17" name="Text Box 221"/>
          <p:cNvSpPr txBox="1">
            <a:spLocks noChangeArrowheads="1"/>
          </p:cNvSpPr>
          <p:nvPr/>
        </p:nvSpPr>
        <p:spPr bwMode="auto">
          <a:xfrm>
            <a:off x="156949" y="4002107"/>
            <a:ext cx="85445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2600" dirty="0"/>
              <a:t>   </a:t>
            </a:r>
            <a:r>
              <a:rPr lang="en-US" sz="2800" dirty="0" smtClean="0"/>
              <a:t>C3: </a:t>
            </a:r>
            <a:r>
              <a:rPr lang="en-US" sz="2800" dirty="0" err="1" smtClean="0"/>
              <a:t>Tại</a:t>
            </a:r>
            <a:r>
              <a:rPr lang="en-US" sz="2800" dirty="0" smtClean="0"/>
              <a:t> </a:t>
            </a:r>
            <a:r>
              <a:rPr lang="en-US" sz="2800" dirty="0" err="1" smtClean="0"/>
              <a:t>sao</a:t>
            </a:r>
            <a:r>
              <a:rPr lang="en-US" sz="2800" dirty="0" smtClean="0"/>
              <a:t> </a:t>
            </a:r>
            <a:r>
              <a:rPr lang="en-US" sz="2800" dirty="0" err="1" smtClean="0"/>
              <a:t>thể</a:t>
            </a:r>
            <a:r>
              <a:rPr lang="en-US" sz="2800" dirty="0" smtClean="0"/>
              <a:t> </a:t>
            </a:r>
            <a:r>
              <a:rPr lang="en-US" sz="2800" dirty="0" err="1" smtClean="0"/>
              <a:t>tích</a:t>
            </a:r>
            <a:r>
              <a:rPr lang="en-US" sz="2800" dirty="0" smtClean="0"/>
              <a:t> </a:t>
            </a:r>
            <a:r>
              <a:rPr lang="en-US" sz="2800" dirty="0" err="1" smtClean="0"/>
              <a:t>không</a:t>
            </a:r>
            <a:r>
              <a:rPr lang="en-US" sz="2800" dirty="0" smtClean="0"/>
              <a:t> </a:t>
            </a:r>
            <a:r>
              <a:rPr lang="en-US" sz="2800" dirty="0" err="1" smtClean="0"/>
              <a:t>khí</a:t>
            </a:r>
            <a:r>
              <a:rPr lang="en-US" sz="2800" dirty="0" smtClean="0"/>
              <a:t> </a:t>
            </a:r>
            <a:r>
              <a:rPr lang="en-US" sz="2800" dirty="0" err="1" smtClean="0"/>
              <a:t>trong</a:t>
            </a:r>
            <a:r>
              <a:rPr lang="en-US" sz="2800" dirty="0" smtClean="0"/>
              <a:t> </a:t>
            </a:r>
            <a:r>
              <a:rPr lang="en-US" sz="2800" dirty="0" err="1" smtClean="0"/>
              <a:t>bình</a:t>
            </a:r>
            <a:r>
              <a:rPr lang="en-US" sz="2800" dirty="0" smtClean="0"/>
              <a:t> </a:t>
            </a:r>
            <a:r>
              <a:rPr lang="en-US" sz="2800" dirty="0" err="1" smtClean="0"/>
              <a:t>cầu</a:t>
            </a:r>
            <a:r>
              <a:rPr lang="en-US" sz="2800" dirty="0" smtClean="0"/>
              <a:t> </a:t>
            </a:r>
            <a:r>
              <a:rPr lang="en-US" sz="2800" dirty="0" err="1" smtClean="0"/>
              <a:t>lại</a:t>
            </a:r>
            <a:r>
              <a:rPr lang="en-US" sz="2800" dirty="0" smtClean="0"/>
              <a:t> </a:t>
            </a:r>
            <a:r>
              <a:rPr lang="en-US" sz="2800" dirty="0" err="1" smtClean="0"/>
              <a:t>tăng</a:t>
            </a:r>
            <a:r>
              <a:rPr lang="en-US" sz="2800" dirty="0" smtClean="0"/>
              <a:t> </a:t>
            </a:r>
            <a:r>
              <a:rPr lang="en-US" sz="2800" dirty="0" err="1" smtClean="0"/>
              <a:t>lên</a:t>
            </a:r>
            <a:r>
              <a:rPr lang="en-US" sz="2800" dirty="0" smtClean="0"/>
              <a:t> </a:t>
            </a:r>
            <a:r>
              <a:rPr lang="en-US" sz="2800" dirty="0" err="1" smtClean="0"/>
              <a:t>khi</a:t>
            </a:r>
            <a:r>
              <a:rPr lang="en-US" sz="2800" dirty="0" smtClean="0"/>
              <a:t> ta </a:t>
            </a:r>
            <a:r>
              <a:rPr lang="en-US" sz="2800" dirty="0" err="1" smtClean="0"/>
              <a:t>áp</a:t>
            </a:r>
            <a:r>
              <a:rPr lang="en-US" sz="2800" dirty="0" smtClean="0"/>
              <a:t> </a:t>
            </a:r>
            <a:r>
              <a:rPr lang="en-US" sz="2800" dirty="0" err="1" smtClean="0"/>
              <a:t>hai</a:t>
            </a:r>
            <a:r>
              <a:rPr lang="en-US" sz="2800" dirty="0" smtClean="0"/>
              <a:t> </a:t>
            </a:r>
            <a:r>
              <a:rPr lang="en-US" sz="2800" dirty="0" err="1" smtClean="0"/>
              <a:t>bàn</a:t>
            </a:r>
            <a:r>
              <a:rPr lang="en-US" sz="2800" dirty="0" smtClean="0"/>
              <a:t> </a:t>
            </a:r>
            <a:r>
              <a:rPr lang="en-US" sz="2800" dirty="0" err="1" smtClean="0"/>
              <a:t>tay</a:t>
            </a:r>
            <a:r>
              <a:rPr lang="en-US" sz="2800" dirty="0" smtClean="0"/>
              <a:t> </a:t>
            </a:r>
            <a:r>
              <a:rPr lang="en-US" sz="2800" dirty="0" err="1" smtClean="0"/>
              <a:t>nóng</a:t>
            </a:r>
            <a:r>
              <a:rPr lang="en-US" sz="2800" dirty="0" smtClean="0"/>
              <a:t> </a:t>
            </a:r>
            <a:r>
              <a:rPr lang="en-US" sz="2800" dirty="0" err="1" smtClean="0"/>
              <a:t>vào</a:t>
            </a:r>
            <a:r>
              <a:rPr lang="en-US" sz="2800" dirty="0" smtClean="0"/>
              <a:t> </a:t>
            </a:r>
            <a:r>
              <a:rPr lang="en-US" sz="2800" dirty="0" err="1" smtClean="0"/>
              <a:t>bình</a:t>
            </a:r>
            <a:r>
              <a:rPr lang="en-US" sz="2800" dirty="0" smtClean="0"/>
              <a:t>? </a:t>
            </a:r>
            <a:endParaRPr lang="en-US" sz="2800" dirty="0"/>
          </a:p>
        </p:txBody>
      </p:sp>
      <p:sp>
        <p:nvSpPr>
          <p:cNvPr id="18" name="Text Box 221"/>
          <p:cNvSpPr txBox="1">
            <a:spLocks noChangeArrowheads="1"/>
          </p:cNvSpPr>
          <p:nvPr/>
        </p:nvSpPr>
        <p:spPr bwMode="auto">
          <a:xfrm>
            <a:off x="-152400" y="3886200"/>
            <a:ext cx="85445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2600" dirty="0"/>
              <a:t>   </a:t>
            </a:r>
            <a:r>
              <a:rPr lang="en-US" sz="4000" dirty="0" smtClean="0">
                <a:solidFill>
                  <a:srgbClr val="0000FF"/>
                </a:solidFill>
                <a:sym typeface="Wingdings"/>
              </a:rPr>
              <a:t></a:t>
            </a:r>
            <a:r>
              <a:rPr lang="en-US" sz="2800" dirty="0" smtClean="0">
                <a:solidFill>
                  <a:srgbClr val="0000FF"/>
                </a:solidFill>
              </a:rPr>
              <a:t>C3: </a:t>
            </a:r>
            <a:r>
              <a:rPr lang="en-US" sz="2800" dirty="0" err="1" smtClean="0">
                <a:solidFill>
                  <a:srgbClr val="0000FF"/>
                </a:solidFill>
              </a:rPr>
              <a:t>Vì</a:t>
            </a:r>
            <a:r>
              <a:rPr lang="en-US" sz="2800" dirty="0" smtClean="0">
                <a:solidFill>
                  <a:srgbClr val="0000FF"/>
                </a:solidFill>
              </a:rPr>
              <a:t> </a:t>
            </a:r>
            <a:r>
              <a:rPr lang="en-US" sz="2800" dirty="0" err="1" smtClean="0">
                <a:solidFill>
                  <a:srgbClr val="0000FF"/>
                </a:solidFill>
              </a:rPr>
              <a:t>không</a:t>
            </a:r>
            <a:r>
              <a:rPr lang="en-US" sz="2800" dirty="0" smtClean="0">
                <a:solidFill>
                  <a:srgbClr val="0000FF"/>
                </a:solidFill>
              </a:rPr>
              <a:t> </a:t>
            </a:r>
            <a:r>
              <a:rPr lang="en-US" sz="2800" dirty="0" err="1" smtClean="0">
                <a:solidFill>
                  <a:srgbClr val="0000FF"/>
                </a:solidFill>
              </a:rPr>
              <a:t>khí</a:t>
            </a:r>
            <a:r>
              <a:rPr lang="en-US" sz="2800" dirty="0" smtClean="0">
                <a:solidFill>
                  <a:srgbClr val="0000FF"/>
                </a:solidFill>
              </a:rPr>
              <a:t> </a:t>
            </a:r>
            <a:r>
              <a:rPr lang="en-US" sz="2800" dirty="0" err="1" smtClean="0">
                <a:solidFill>
                  <a:srgbClr val="0000FF"/>
                </a:solidFill>
              </a:rPr>
              <a:t>trong</a:t>
            </a:r>
            <a:r>
              <a:rPr lang="en-US" sz="2800" dirty="0" smtClean="0">
                <a:solidFill>
                  <a:srgbClr val="0000FF"/>
                </a:solidFill>
              </a:rPr>
              <a:t> </a:t>
            </a:r>
            <a:r>
              <a:rPr lang="en-US" sz="2800" dirty="0" err="1" smtClean="0">
                <a:solidFill>
                  <a:srgbClr val="0000FF"/>
                </a:solidFill>
              </a:rPr>
              <a:t>bình</a:t>
            </a:r>
            <a:r>
              <a:rPr lang="en-US" sz="2800" dirty="0" smtClean="0">
                <a:solidFill>
                  <a:srgbClr val="0000FF"/>
                </a:solidFill>
              </a:rPr>
              <a:t> </a:t>
            </a:r>
            <a:r>
              <a:rPr lang="en-US" sz="2800" dirty="0" err="1" smtClean="0">
                <a:solidFill>
                  <a:srgbClr val="0000FF"/>
                </a:solidFill>
              </a:rPr>
              <a:t>nóng</a:t>
            </a:r>
            <a:r>
              <a:rPr lang="en-US" sz="2800" dirty="0" smtClean="0">
                <a:solidFill>
                  <a:srgbClr val="0000FF"/>
                </a:solidFill>
              </a:rPr>
              <a:t> </a:t>
            </a:r>
            <a:r>
              <a:rPr lang="en-US" sz="2800" dirty="0" err="1" smtClean="0">
                <a:solidFill>
                  <a:srgbClr val="0000FF"/>
                </a:solidFill>
              </a:rPr>
              <a:t>lên</a:t>
            </a:r>
            <a:r>
              <a:rPr lang="en-US" sz="2800" dirty="0" smtClean="0">
                <a:solidFill>
                  <a:srgbClr val="0000FF"/>
                </a:solidFill>
              </a:rPr>
              <a:t> </a:t>
            </a:r>
            <a:r>
              <a:rPr lang="en-US" sz="2800" dirty="0" err="1" smtClean="0">
                <a:solidFill>
                  <a:srgbClr val="0000FF"/>
                </a:solidFill>
              </a:rPr>
              <a:t>và</a:t>
            </a:r>
            <a:r>
              <a:rPr lang="en-US" sz="2800" dirty="0" smtClean="0">
                <a:solidFill>
                  <a:srgbClr val="0000FF"/>
                </a:solidFill>
              </a:rPr>
              <a:t> </a:t>
            </a:r>
            <a:r>
              <a:rPr lang="en-US" sz="2800" dirty="0" err="1" smtClean="0">
                <a:solidFill>
                  <a:srgbClr val="0000FF"/>
                </a:solidFill>
              </a:rPr>
              <a:t>nở</a:t>
            </a:r>
            <a:r>
              <a:rPr lang="en-US" sz="2800" dirty="0" smtClean="0">
                <a:solidFill>
                  <a:srgbClr val="0000FF"/>
                </a:solidFill>
              </a:rPr>
              <a:t> </a:t>
            </a:r>
            <a:r>
              <a:rPr lang="en-US" sz="2800" dirty="0" err="1" smtClean="0">
                <a:solidFill>
                  <a:srgbClr val="0000FF"/>
                </a:solidFill>
              </a:rPr>
              <a:t>ra</a:t>
            </a:r>
            <a:endParaRPr lang="en-US" sz="2800" dirty="0">
              <a:solidFill>
                <a:srgbClr val="0000FF"/>
              </a:solidFill>
            </a:endParaRPr>
          </a:p>
        </p:txBody>
      </p:sp>
      <p:sp>
        <p:nvSpPr>
          <p:cNvPr id="19" name="Text Box 221"/>
          <p:cNvSpPr txBox="1">
            <a:spLocks noChangeArrowheads="1"/>
          </p:cNvSpPr>
          <p:nvPr/>
        </p:nvSpPr>
        <p:spPr bwMode="auto">
          <a:xfrm>
            <a:off x="167185" y="4800600"/>
            <a:ext cx="85445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2600" dirty="0"/>
              <a:t>   </a:t>
            </a:r>
            <a:r>
              <a:rPr lang="en-US" sz="2800" dirty="0" smtClean="0"/>
              <a:t>C4: </a:t>
            </a:r>
            <a:r>
              <a:rPr lang="en-US" sz="2800" dirty="0" err="1" smtClean="0"/>
              <a:t>Tại</a:t>
            </a:r>
            <a:r>
              <a:rPr lang="en-US" sz="2800" dirty="0" smtClean="0"/>
              <a:t> </a:t>
            </a:r>
            <a:r>
              <a:rPr lang="en-US" sz="2800" dirty="0" err="1" smtClean="0"/>
              <a:t>sao</a:t>
            </a:r>
            <a:r>
              <a:rPr lang="en-US" sz="2800" dirty="0" smtClean="0"/>
              <a:t> </a:t>
            </a:r>
            <a:r>
              <a:rPr lang="en-US" sz="2800" dirty="0" err="1" smtClean="0"/>
              <a:t>thể</a:t>
            </a:r>
            <a:r>
              <a:rPr lang="en-US" sz="2800" dirty="0" smtClean="0"/>
              <a:t> </a:t>
            </a:r>
            <a:r>
              <a:rPr lang="en-US" sz="2800" dirty="0" err="1" smtClean="0"/>
              <a:t>tích</a:t>
            </a:r>
            <a:r>
              <a:rPr lang="en-US" sz="2800" dirty="0" smtClean="0"/>
              <a:t> </a:t>
            </a:r>
            <a:r>
              <a:rPr lang="en-US" sz="2800" dirty="0" err="1" smtClean="0"/>
              <a:t>không</a:t>
            </a:r>
            <a:r>
              <a:rPr lang="en-US" sz="2800" dirty="0" smtClean="0"/>
              <a:t> </a:t>
            </a:r>
            <a:r>
              <a:rPr lang="en-US" sz="2800" dirty="0" err="1" smtClean="0"/>
              <a:t>khí</a:t>
            </a:r>
            <a:r>
              <a:rPr lang="en-US" sz="2800" dirty="0" smtClean="0"/>
              <a:t> </a:t>
            </a:r>
            <a:r>
              <a:rPr lang="en-US" sz="2800" dirty="0" err="1" smtClean="0"/>
              <a:t>trong</a:t>
            </a:r>
            <a:r>
              <a:rPr lang="en-US" sz="2800" dirty="0" smtClean="0"/>
              <a:t> </a:t>
            </a:r>
            <a:r>
              <a:rPr lang="en-US" sz="2800" dirty="0" err="1" smtClean="0"/>
              <a:t>bình</a:t>
            </a:r>
            <a:r>
              <a:rPr lang="en-US" sz="2800" dirty="0" smtClean="0"/>
              <a:t> </a:t>
            </a:r>
            <a:r>
              <a:rPr lang="en-US" sz="2800" dirty="0" err="1" smtClean="0"/>
              <a:t>lại</a:t>
            </a:r>
            <a:r>
              <a:rPr lang="en-US" sz="2800" dirty="0" smtClean="0"/>
              <a:t> </a:t>
            </a:r>
            <a:r>
              <a:rPr lang="en-US" sz="2800" dirty="0" err="1" smtClean="0"/>
              <a:t>giảm</a:t>
            </a:r>
            <a:r>
              <a:rPr lang="en-US" sz="2800" dirty="0" smtClean="0"/>
              <a:t> </a:t>
            </a:r>
            <a:r>
              <a:rPr lang="en-US" sz="2800" dirty="0" err="1" smtClean="0"/>
              <a:t>đi</a:t>
            </a:r>
            <a:r>
              <a:rPr lang="en-US" sz="2800" dirty="0" smtClean="0"/>
              <a:t> </a:t>
            </a:r>
            <a:r>
              <a:rPr lang="en-US" sz="2800" dirty="0" err="1" smtClean="0"/>
              <a:t>khi</a:t>
            </a:r>
            <a:r>
              <a:rPr lang="en-US" sz="2800" dirty="0" smtClean="0"/>
              <a:t> ta </a:t>
            </a:r>
            <a:r>
              <a:rPr lang="en-US" sz="2800" dirty="0" err="1" smtClean="0"/>
              <a:t>thôi</a:t>
            </a:r>
            <a:r>
              <a:rPr lang="en-US" sz="2800" dirty="0" smtClean="0"/>
              <a:t> </a:t>
            </a:r>
            <a:r>
              <a:rPr lang="en-US" sz="2800" dirty="0" err="1" smtClean="0"/>
              <a:t>không</a:t>
            </a:r>
            <a:r>
              <a:rPr lang="en-US" sz="2800" dirty="0" smtClean="0"/>
              <a:t> </a:t>
            </a:r>
            <a:r>
              <a:rPr lang="en-US" sz="2800" dirty="0" err="1" smtClean="0"/>
              <a:t>áp</a:t>
            </a:r>
            <a:r>
              <a:rPr lang="en-US" sz="2800" dirty="0" smtClean="0"/>
              <a:t> </a:t>
            </a:r>
            <a:r>
              <a:rPr lang="en-US" sz="2800" dirty="0" err="1" smtClean="0"/>
              <a:t>hai</a:t>
            </a:r>
            <a:r>
              <a:rPr lang="en-US" sz="2800" dirty="0" smtClean="0"/>
              <a:t> </a:t>
            </a:r>
            <a:r>
              <a:rPr lang="en-US" sz="2800" dirty="0" err="1" smtClean="0"/>
              <a:t>tay</a:t>
            </a:r>
            <a:r>
              <a:rPr lang="en-US" sz="2800" dirty="0" smtClean="0"/>
              <a:t> </a:t>
            </a:r>
            <a:r>
              <a:rPr lang="en-US" sz="2800" dirty="0" err="1" smtClean="0"/>
              <a:t>vào</a:t>
            </a:r>
            <a:r>
              <a:rPr lang="en-US" sz="2800" dirty="0" smtClean="0"/>
              <a:t> </a:t>
            </a:r>
            <a:r>
              <a:rPr lang="en-US" sz="2800" dirty="0" err="1" smtClean="0"/>
              <a:t>bình</a:t>
            </a:r>
            <a:r>
              <a:rPr lang="en-US" sz="2800" dirty="0" smtClean="0"/>
              <a:t> </a:t>
            </a:r>
            <a:r>
              <a:rPr lang="en-US" sz="2800" dirty="0" err="1" smtClean="0"/>
              <a:t>cầu</a:t>
            </a:r>
            <a:r>
              <a:rPr lang="en-US" sz="2800" dirty="0" smtClean="0"/>
              <a:t>?</a:t>
            </a:r>
            <a:endParaRPr lang="en-US" sz="2800" dirty="0"/>
          </a:p>
        </p:txBody>
      </p:sp>
      <p:sp>
        <p:nvSpPr>
          <p:cNvPr id="2" name="TextBox 1"/>
          <p:cNvSpPr txBox="1"/>
          <p:nvPr/>
        </p:nvSpPr>
        <p:spPr>
          <a:xfrm>
            <a:off x="304800" y="4495800"/>
            <a:ext cx="8230983" cy="707886"/>
          </a:xfrm>
          <a:prstGeom prst="rect">
            <a:avLst/>
          </a:prstGeom>
          <a:noFill/>
        </p:spPr>
        <p:txBody>
          <a:bodyPr wrap="square" rtlCol="0">
            <a:spAutoFit/>
          </a:bodyPr>
          <a:lstStyle/>
          <a:p>
            <a:r>
              <a:rPr lang="en-US" sz="4000" dirty="0" smtClean="0">
                <a:solidFill>
                  <a:srgbClr val="0000FF"/>
                </a:solidFill>
                <a:sym typeface="Wingdings"/>
              </a:rPr>
              <a:t></a:t>
            </a:r>
            <a:r>
              <a:rPr lang="en-US" sz="2800" dirty="0" smtClean="0">
                <a:solidFill>
                  <a:srgbClr val="0000FF"/>
                </a:solidFill>
              </a:rPr>
              <a:t>C4: </a:t>
            </a:r>
            <a:r>
              <a:rPr lang="en-US" sz="2800" dirty="0" err="1" smtClean="0">
                <a:solidFill>
                  <a:srgbClr val="0000FF"/>
                </a:solidFill>
              </a:rPr>
              <a:t>Vì</a:t>
            </a:r>
            <a:r>
              <a:rPr lang="en-US" sz="2800" dirty="0" smtClean="0">
                <a:solidFill>
                  <a:srgbClr val="0000FF"/>
                </a:solidFill>
              </a:rPr>
              <a:t> </a:t>
            </a:r>
            <a:r>
              <a:rPr lang="en-US" sz="2800" dirty="0" err="1" smtClean="0">
                <a:solidFill>
                  <a:srgbClr val="0000FF"/>
                </a:solidFill>
              </a:rPr>
              <a:t>không</a:t>
            </a:r>
            <a:r>
              <a:rPr lang="en-US" sz="2800" dirty="0" smtClean="0">
                <a:solidFill>
                  <a:srgbClr val="0000FF"/>
                </a:solidFill>
              </a:rPr>
              <a:t> </a:t>
            </a:r>
            <a:r>
              <a:rPr lang="en-US" sz="2800" dirty="0" err="1" smtClean="0">
                <a:solidFill>
                  <a:srgbClr val="0000FF"/>
                </a:solidFill>
              </a:rPr>
              <a:t>khí</a:t>
            </a:r>
            <a:r>
              <a:rPr lang="en-US" sz="2800" dirty="0" smtClean="0">
                <a:solidFill>
                  <a:srgbClr val="0000FF"/>
                </a:solidFill>
              </a:rPr>
              <a:t> </a:t>
            </a:r>
            <a:r>
              <a:rPr lang="en-US" sz="2800" dirty="0" err="1" smtClean="0">
                <a:solidFill>
                  <a:srgbClr val="0000FF"/>
                </a:solidFill>
              </a:rPr>
              <a:t>trong</a:t>
            </a:r>
            <a:r>
              <a:rPr lang="en-US" sz="2800" dirty="0" smtClean="0">
                <a:solidFill>
                  <a:srgbClr val="0000FF"/>
                </a:solidFill>
              </a:rPr>
              <a:t> </a:t>
            </a:r>
            <a:r>
              <a:rPr lang="en-US" sz="2800" dirty="0" err="1" smtClean="0">
                <a:solidFill>
                  <a:srgbClr val="0000FF"/>
                </a:solidFill>
              </a:rPr>
              <a:t>bình</a:t>
            </a:r>
            <a:r>
              <a:rPr lang="en-US" sz="2800" dirty="0" smtClean="0">
                <a:solidFill>
                  <a:srgbClr val="0000FF"/>
                </a:solidFill>
              </a:rPr>
              <a:t> </a:t>
            </a:r>
            <a:r>
              <a:rPr lang="en-US" sz="2800" dirty="0" err="1" smtClean="0">
                <a:solidFill>
                  <a:srgbClr val="0000FF"/>
                </a:solidFill>
              </a:rPr>
              <a:t>lạnh</a:t>
            </a:r>
            <a:r>
              <a:rPr lang="en-US" sz="2800" dirty="0" smtClean="0">
                <a:solidFill>
                  <a:srgbClr val="0000FF"/>
                </a:solidFill>
              </a:rPr>
              <a:t> </a:t>
            </a:r>
            <a:r>
              <a:rPr lang="en-US" sz="2800" dirty="0" err="1" smtClean="0">
                <a:solidFill>
                  <a:srgbClr val="0000FF"/>
                </a:solidFill>
              </a:rPr>
              <a:t>đi</a:t>
            </a:r>
            <a:r>
              <a:rPr lang="en-US" sz="2800" dirty="0" smtClean="0">
                <a:solidFill>
                  <a:srgbClr val="0000FF"/>
                </a:solidFill>
              </a:rPr>
              <a:t> </a:t>
            </a:r>
            <a:r>
              <a:rPr lang="en-US" sz="2800" dirty="0" err="1" smtClean="0">
                <a:solidFill>
                  <a:srgbClr val="0000FF"/>
                </a:solidFill>
              </a:rPr>
              <a:t>và</a:t>
            </a:r>
            <a:r>
              <a:rPr lang="en-US" sz="2800" dirty="0" smtClean="0">
                <a:solidFill>
                  <a:srgbClr val="0000FF"/>
                </a:solidFill>
              </a:rPr>
              <a:t> co </a:t>
            </a:r>
            <a:r>
              <a:rPr lang="en-US" sz="2800" dirty="0" err="1" smtClean="0">
                <a:solidFill>
                  <a:srgbClr val="0000FF"/>
                </a:solidFill>
              </a:rPr>
              <a:t>lại</a:t>
            </a:r>
            <a:endParaRPr lang="en-US" sz="2800" dirty="0">
              <a:solidFill>
                <a:srgbClr val="0000FF"/>
              </a:solidFill>
            </a:endParaRPr>
          </a:p>
        </p:txBody>
      </p:sp>
      <p:sp>
        <p:nvSpPr>
          <p:cNvPr id="8" name="TextBox 7"/>
          <p:cNvSpPr txBox="1"/>
          <p:nvPr/>
        </p:nvSpPr>
        <p:spPr>
          <a:xfrm>
            <a:off x="76200" y="5260538"/>
            <a:ext cx="6248400" cy="1292662"/>
          </a:xfrm>
          <a:prstGeom prst="rect">
            <a:avLst/>
          </a:prstGeom>
          <a:noFill/>
        </p:spPr>
        <p:txBody>
          <a:bodyPr wrap="square" rtlCol="0">
            <a:spAutoFit/>
          </a:bodyPr>
          <a:lstStyle/>
          <a:p>
            <a:r>
              <a:rPr lang="en-US" sz="2600" dirty="0" smtClean="0"/>
              <a:t>C5: </a:t>
            </a:r>
            <a:r>
              <a:rPr lang="en-US" sz="2600" dirty="0" err="1" smtClean="0"/>
              <a:t>Bảng</a:t>
            </a:r>
            <a:r>
              <a:rPr lang="en-US" sz="2600" dirty="0" smtClean="0"/>
              <a:t> </a:t>
            </a:r>
            <a:r>
              <a:rPr lang="en-US" sz="2600" dirty="0" err="1" smtClean="0"/>
              <a:t>bên</a:t>
            </a:r>
            <a:r>
              <a:rPr lang="en-US" sz="2600" dirty="0" smtClean="0"/>
              <a:t> </a:t>
            </a:r>
            <a:r>
              <a:rPr lang="en-US" sz="2600" dirty="0" err="1" smtClean="0"/>
              <a:t>ghi</a:t>
            </a:r>
            <a:r>
              <a:rPr lang="en-US" sz="2600" dirty="0" smtClean="0"/>
              <a:t> </a:t>
            </a:r>
            <a:r>
              <a:rPr lang="en-US" sz="2600" dirty="0" err="1" smtClean="0"/>
              <a:t>độ</a:t>
            </a:r>
            <a:r>
              <a:rPr lang="en-US" sz="2600" dirty="0" smtClean="0"/>
              <a:t> </a:t>
            </a:r>
            <a:r>
              <a:rPr lang="en-US" sz="2600" dirty="0" err="1" smtClean="0"/>
              <a:t>tăng</a:t>
            </a:r>
            <a:r>
              <a:rPr lang="en-US" sz="2600" dirty="0" smtClean="0"/>
              <a:t> </a:t>
            </a:r>
            <a:r>
              <a:rPr lang="en-US" sz="2600" dirty="0" err="1" smtClean="0"/>
              <a:t>thể</a:t>
            </a:r>
            <a:r>
              <a:rPr lang="en-US" sz="2600" dirty="0" smtClean="0"/>
              <a:t> </a:t>
            </a:r>
            <a:r>
              <a:rPr lang="en-US" sz="2600" dirty="0" err="1" smtClean="0"/>
              <a:t>tích</a:t>
            </a:r>
            <a:r>
              <a:rPr lang="en-US" sz="2600" dirty="0" smtClean="0"/>
              <a:t> </a:t>
            </a:r>
            <a:r>
              <a:rPr lang="en-US" sz="2600" dirty="0" err="1" smtClean="0"/>
              <a:t>của</a:t>
            </a:r>
            <a:r>
              <a:rPr lang="en-US" sz="2600" dirty="0" smtClean="0"/>
              <a:t> 1000cm</a:t>
            </a:r>
            <a:r>
              <a:rPr lang="en-US" sz="2600" baseline="30000" dirty="0" smtClean="0"/>
              <a:t>3</a:t>
            </a:r>
            <a:r>
              <a:rPr lang="en-US" sz="2600" dirty="0" smtClean="0"/>
              <a:t> </a:t>
            </a:r>
            <a:r>
              <a:rPr lang="en-US" sz="2600" dirty="0" err="1" smtClean="0"/>
              <a:t>một</a:t>
            </a:r>
            <a:r>
              <a:rPr lang="en-US" sz="2600" dirty="0" smtClean="0"/>
              <a:t> </a:t>
            </a:r>
            <a:r>
              <a:rPr lang="en-US" sz="2600" dirty="0" err="1" smtClean="0"/>
              <a:t>số</a:t>
            </a:r>
            <a:r>
              <a:rPr lang="en-US" sz="2600" dirty="0" smtClean="0"/>
              <a:t> </a:t>
            </a:r>
            <a:r>
              <a:rPr lang="en-US" sz="2600" dirty="0" err="1" smtClean="0"/>
              <a:t>chất</a:t>
            </a:r>
            <a:r>
              <a:rPr lang="en-US" sz="2600" dirty="0" smtClean="0"/>
              <a:t> </a:t>
            </a:r>
            <a:r>
              <a:rPr lang="en-US" sz="2600" dirty="0" err="1" smtClean="0"/>
              <a:t>khí</a:t>
            </a:r>
            <a:r>
              <a:rPr lang="en-US" sz="2600" dirty="0" smtClean="0"/>
              <a:t>, </a:t>
            </a:r>
            <a:r>
              <a:rPr lang="en-US" sz="2600" dirty="0" err="1" smtClean="0"/>
              <a:t>khi</a:t>
            </a:r>
            <a:r>
              <a:rPr lang="en-US" sz="2600" dirty="0" smtClean="0"/>
              <a:t> </a:t>
            </a:r>
            <a:r>
              <a:rPr lang="en-US" sz="2600" dirty="0" err="1" smtClean="0"/>
              <a:t>nhiệt</a:t>
            </a:r>
            <a:r>
              <a:rPr lang="en-US" sz="2600" dirty="0" smtClean="0"/>
              <a:t> </a:t>
            </a:r>
            <a:r>
              <a:rPr lang="en-US" sz="2600" dirty="0" err="1" smtClean="0"/>
              <a:t>độ</a:t>
            </a:r>
            <a:r>
              <a:rPr lang="en-US" sz="2600" dirty="0" smtClean="0"/>
              <a:t> </a:t>
            </a:r>
            <a:r>
              <a:rPr lang="en-US" sz="2600" dirty="0" err="1" smtClean="0"/>
              <a:t>của</a:t>
            </a:r>
            <a:r>
              <a:rPr lang="en-US" sz="2600" dirty="0" smtClean="0"/>
              <a:t> </a:t>
            </a:r>
            <a:r>
              <a:rPr lang="en-US" sz="2600" dirty="0" err="1" smtClean="0"/>
              <a:t>nó</a:t>
            </a:r>
            <a:r>
              <a:rPr lang="en-US" sz="2600" dirty="0" smtClean="0"/>
              <a:t> </a:t>
            </a:r>
            <a:r>
              <a:rPr lang="en-US" sz="2600" dirty="0" err="1" smtClean="0"/>
              <a:t>tăng</a:t>
            </a:r>
            <a:r>
              <a:rPr lang="en-US" sz="2600" dirty="0" smtClean="0"/>
              <a:t> </a:t>
            </a:r>
            <a:r>
              <a:rPr lang="en-US" sz="2600" dirty="0" err="1" smtClean="0"/>
              <a:t>thêm</a:t>
            </a:r>
            <a:r>
              <a:rPr lang="en-US" sz="2600" dirty="0" smtClean="0"/>
              <a:t> 50</a:t>
            </a:r>
            <a:r>
              <a:rPr lang="en-US" sz="2600" baseline="30000" dirty="0" smtClean="0"/>
              <a:t>0</a:t>
            </a:r>
            <a:r>
              <a:rPr lang="en-US" sz="2600" dirty="0" smtClean="0"/>
              <a:t>C. </a:t>
            </a:r>
            <a:r>
              <a:rPr lang="en-US" sz="2600" dirty="0" err="1" smtClean="0"/>
              <a:t>Rút</a:t>
            </a:r>
            <a:r>
              <a:rPr lang="en-US" sz="2600" dirty="0" smtClean="0"/>
              <a:t> </a:t>
            </a:r>
            <a:r>
              <a:rPr lang="en-US" sz="2600" dirty="0" err="1" smtClean="0"/>
              <a:t>ra</a:t>
            </a:r>
            <a:r>
              <a:rPr lang="en-US" sz="2600" dirty="0" smtClean="0"/>
              <a:t> </a:t>
            </a:r>
            <a:r>
              <a:rPr lang="en-US" sz="2600" dirty="0" err="1" smtClean="0"/>
              <a:t>nhận</a:t>
            </a:r>
            <a:r>
              <a:rPr lang="en-US" sz="2600" dirty="0" smtClean="0"/>
              <a:t> </a:t>
            </a:r>
            <a:r>
              <a:rPr lang="en-US" sz="2600" dirty="0" err="1" smtClean="0"/>
              <a:t>xét</a:t>
            </a:r>
            <a:endParaRPr lang="en-US" sz="2600" dirty="0"/>
          </a:p>
        </p:txBody>
      </p:sp>
      <p:graphicFrame>
        <p:nvGraphicFramePr>
          <p:cNvPr id="22" name="Group 58"/>
          <p:cNvGraphicFramePr>
            <a:graphicFrameLocks noGrp="1"/>
          </p:cNvGraphicFramePr>
          <p:nvPr>
            <p:extLst>
              <p:ext uri="{D42A27DB-BD31-4B8C-83A1-F6EECF244321}">
                <p14:modId xmlns:p14="http://schemas.microsoft.com/office/powerpoint/2010/main" val="3386348116"/>
              </p:ext>
            </p:extLst>
          </p:nvPr>
        </p:nvGraphicFramePr>
        <p:xfrm>
          <a:off x="6248400" y="5203686"/>
          <a:ext cx="2819400" cy="1605695"/>
        </p:xfrm>
        <a:graphic>
          <a:graphicData uri="http://schemas.openxmlformats.org/drawingml/2006/table">
            <a:tbl>
              <a:tblPr/>
              <a:tblGrid>
                <a:gridCol w="1600200"/>
                <a:gridCol w="1219200"/>
              </a:tblGrid>
              <a:tr h="5875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rgbClr val="0000FF"/>
                          </a:solidFill>
                          <a:effectLst/>
                          <a:latin typeface="Arial" charset="0"/>
                          <a:cs typeface="Arial" charset="0"/>
                        </a:rPr>
                        <a:t>Không</a:t>
                      </a:r>
                      <a:r>
                        <a:rPr kumimoji="0" lang="en-US" sz="2400" b="0" i="0" u="none" strike="noStrike" cap="none" normalizeH="0" baseline="0" dirty="0" smtClean="0">
                          <a:ln>
                            <a:noFill/>
                          </a:ln>
                          <a:solidFill>
                            <a:srgbClr val="0000FF"/>
                          </a:solidFill>
                          <a:effectLst/>
                          <a:latin typeface="Arial" charset="0"/>
                          <a:cs typeface="Arial" charset="0"/>
                        </a:rPr>
                        <a:t> </a:t>
                      </a:r>
                      <a:r>
                        <a:rPr kumimoji="0" lang="en-US" sz="2400" b="0" i="0" u="none" strike="noStrike" cap="none" normalizeH="0" baseline="0" dirty="0" err="1" smtClean="0">
                          <a:ln>
                            <a:noFill/>
                          </a:ln>
                          <a:solidFill>
                            <a:srgbClr val="0000FF"/>
                          </a:solidFill>
                          <a:effectLst/>
                          <a:latin typeface="Arial" charset="0"/>
                          <a:cs typeface="Arial" charset="0"/>
                        </a:rPr>
                        <a:t>khí</a:t>
                      </a:r>
                      <a:endParaRPr kumimoji="0" lang="en-US" sz="2400" b="0" i="0" u="none" strike="noStrike" cap="none" normalizeH="0" baseline="0" dirty="0" smtClean="0">
                        <a:ln>
                          <a:noFill/>
                        </a:ln>
                        <a:solidFill>
                          <a:srgbClr val="0000FF"/>
                        </a:solidFill>
                        <a:effectLst/>
                        <a:latin typeface="Arial" charset="0"/>
                        <a:cs typeface="Arial" charset="0"/>
                      </a:endParaRP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Arial" charset="0"/>
                          <a:cs typeface="Arial" charset="0"/>
                        </a:rPr>
                        <a:t>183cm</a:t>
                      </a:r>
                      <a:r>
                        <a:rPr kumimoji="0" lang="en-US" sz="2400" b="0" i="0" u="none" strike="noStrike" cap="none" normalizeH="0" baseline="30000" dirty="0" smtClean="0">
                          <a:ln>
                            <a:noFill/>
                          </a:ln>
                          <a:solidFill>
                            <a:srgbClr val="0000FF"/>
                          </a:solidFill>
                          <a:effectLst/>
                          <a:latin typeface="Arial" charset="0"/>
                          <a:cs typeface="Arial" charset="0"/>
                        </a:rPr>
                        <a:t>3</a:t>
                      </a:r>
                      <a:endParaRPr kumimoji="0" lang="en-US" sz="2400" b="0" i="0" u="none" strike="noStrike" cap="none" normalizeH="0" baseline="0" dirty="0" smtClean="0">
                        <a:ln>
                          <a:noFill/>
                        </a:ln>
                        <a:solidFill>
                          <a:srgbClr val="0000FF"/>
                        </a:solidFill>
                        <a:effectLst/>
                        <a:latin typeface="Arial" charset="0"/>
                        <a:cs typeface="Arial" charset="0"/>
                      </a:endParaRP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9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rgbClr val="0000FF"/>
                          </a:solidFill>
                          <a:effectLst/>
                          <a:latin typeface="Arial" charset="0"/>
                          <a:cs typeface="Arial" charset="0"/>
                        </a:rPr>
                        <a:t>Hơi</a:t>
                      </a:r>
                      <a:r>
                        <a:rPr kumimoji="0" lang="en-US" sz="2400" b="0" i="0" u="none" strike="noStrike" cap="none" normalizeH="0" baseline="0" dirty="0" smtClean="0">
                          <a:ln>
                            <a:noFill/>
                          </a:ln>
                          <a:solidFill>
                            <a:srgbClr val="0000FF"/>
                          </a:solidFill>
                          <a:effectLst/>
                          <a:latin typeface="Arial" charset="0"/>
                          <a:cs typeface="Arial" charset="0"/>
                        </a:rPr>
                        <a:t> </a:t>
                      </a:r>
                      <a:r>
                        <a:rPr kumimoji="0" lang="en-US" sz="2400" b="0" i="0" u="none" strike="noStrike" cap="none" normalizeH="0" baseline="0" dirty="0" err="1" smtClean="0">
                          <a:ln>
                            <a:noFill/>
                          </a:ln>
                          <a:solidFill>
                            <a:srgbClr val="0000FF"/>
                          </a:solidFill>
                          <a:effectLst/>
                          <a:latin typeface="Arial" charset="0"/>
                          <a:cs typeface="Arial" charset="0"/>
                        </a:rPr>
                        <a:t>nước</a:t>
                      </a:r>
                      <a:endParaRPr kumimoji="0" lang="en-US" sz="2400" b="0" i="0" u="none" strike="noStrike" cap="none" normalizeH="0" baseline="0" dirty="0" smtClean="0">
                        <a:ln>
                          <a:noFill/>
                        </a:ln>
                        <a:solidFill>
                          <a:srgbClr val="0000FF"/>
                        </a:solidFill>
                        <a:effectLst/>
                        <a:latin typeface="Arial" charset="0"/>
                        <a:cs typeface="Arial" charset="0"/>
                      </a:endParaRP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rgbClr val="0000FF"/>
                          </a:solidFill>
                          <a:effectLst/>
                          <a:latin typeface="Arial" charset="0"/>
                          <a:cs typeface="Arial" charset="0"/>
                        </a:rPr>
                        <a:t>183cm</a:t>
                      </a:r>
                      <a:r>
                        <a:rPr kumimoji="0" lang="en-US" sz="2400" b="0" i="0" u="none" strike="noStrike" cap="none" normalizeH="0" baseline="30000" dirty="0" smtClean="0">
                          <a:ln>
                            <a:noFill/>
                          </a:ln>
                          <a:solidFill>
                            <a:srgbClr val="0000FF"/>
                          </a:solidFill>
                          <a:effectLst/>
                          <a:latin typeface="Arial" charset="0"/>
                          <a:cs typeface="Arial" charset="0"/>
                        </a:rPr>
                        <a:t>3</a:t>
                      </a:r>
                      <a:endParaRPr kumimoji="0" lang="en-US" sz="2400" b="0" i="0" u="none" strike="noStrike" cap="none" normalizeH="0" baseline="0" dirty="0" smtClean="0">
                        <a:ln>
                          <a:noFill/>
                        </a:ln>
                        <a:solidFill>
                          <a:srgbClr val="0000FF"/>
                        </a:solidFill>
                        <a:effectLst/>
                        <a:latin typeface="Arial" charset="0"/>
                        <a:cs typeface="Arial" charset="0"/>
                      </a:endParaRP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7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rgbClr val="0000FF"/>
                          </a:solidFill>
                          <a:effectLst/>
                          <a:latin typeface="Arial" charset="0"/>
                          <a:cs typeface="Arial" charset="0"/>
                        </a:rPr>
                        <a:t>Khí</a:t>
                      </a:r>
                      <a:r>
                        <a:rPr kumimoji="0" lang="en-US" sz="2400" b="0" i="0" u="none" strike="noStrike" cap="none" normalizeH="0" baseline="0" dirty="0" smtClean="0">
                          <a:ln>
                            <a:noFill/>
                          </a:ln>
                          <a:solidFill>
                            <a:srgbClr val="0000FF"/>
                          </a:solidFill>
                          <a:effectLst/>
                          <a:latin typeface="Arial" charset="0"/>
                          <a:cs typeface="Arial" charset="0"/>
                        </a:rPr>
                        <a:t> </a:t>
                      </a:r>
                      <a:r>
                        <a:rPr kumimoji="0" lang="en-US" sz="2400" b="0" i="0" u="none" strike="noStrike" cap="none" normalizeH="0" baseline="0" dirty="0" err="1" smtClean="0">
                          <a:ln>
                            <a:noFill/>
                          </a:ln>
                          <a:solidFill>
                            <a:srgbClr val="0000FF"/>
                          </a:solidFill>
                          <a:effectLst/>
                          <a:latin typeface="Arial" charset="0"/>
                          <a:cs typeface="Arial" charset="0"/>
                        </a:rPr>
                        <a:t>ôxi</a:t>
                      </a:r>
                      <a:endParaRPr kumimoji="0" lang="en-US" sz="2400" b="0" i="0" u="none" strike="noStrike" cap="none" normalizeH="0" baseline="0" dirty="0" smtClean="0">
                        <a:ln>
                          <a:noFill/>
                        </a:ln>
                        <a:solidFill>
                          <a:srgbClr val="0000FF"/>
                        </a:solidFill>
                        <a:effectLst/>
                        <a:latin typeface="Arial" charset="0"/>
                        <a:cs typeface="Arial" charset="0"/>
                      </a:endParaRP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rgbClr val="0000FF"/>
                          </a:solidFill>
                          <a:effectLst/>
                          <a:latin typeface="Arial" charset="0"/>
                          <a:cs typeface="Arial" charset="0"/>
                        </a:rPr>
                        <a:t>183cm</a:t>
                      </a:r>
                      <a:r>
                        <a:rPr kumimoji="0" lang="en-US" sz="2400" b="0" i="0" u="none" strike="noStrike" cap="none" normalizeH="0" baseline="30000" dirty="0" smtClean="0">
                          <a:ln>
                            <a:noFill/>
                          </a:ln>
                          <a:solidFill>
                            <a:srgbClr val="0000FF"/>
                          </a:solidFill>
                          <a:effectLst/>
                          <a:latin typeface="Arial" charset="0"/>
                          <a:cs typeface="Arial" charset="0"/>
                        </a:rPr>
                        <a:t>3</a:t>
                      </a:r>
                      <a:endParaRPr kumimoji="0" lang="en-US" sz="2400" b="0" i="0" u="none" strike="noStrike" cap="none" normalizeH="0" baseline="0" dirty="0" smtClean="0">
                        <a:ln>
                          <a:noFill/>
                        </a:ln>
                        <a:solidFill>
                          <a:srgbClr val="0000FF"/>
                        </a:solidFill>
                        <a:effectLst/>
                        <a:latin typeface="Arial" charset="0"/>
                        <a:cs typeface="Arial" charset="0"/>
                      </a:endParaRP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 name="TextBox 22"/>
          <p:cNvSpPr txBox="1"/>
          <p:nvPr/>
        </p:nvSpPr>
        <p:spPr>
          <a:xfrm>
            <a:off x="304800" y="5185320"/>
            <a:ext cx="8933597" cy="707886"/>
          </a:xfrm>
          <a:prstGeom prst="rect">
            <a:avLst/>
          </a:prstGeom>
          <a:noFill/>
        </p:spPr>
        <p:txBody>
          <a:bodyPr wrap="square" rtlCol="0">
            <a:spAutoFit/>
          </a:bodyPr>
          <a:lstStyle/>
          <a:p>
            <a:r>
              <a:rPr lang="en-US" sz="4000" dirty="0" smtClean="0">
                <a:solidFill>
                  <a:srgbClr val="0000FF"/>
                </a:solidFill>
                <a:sym typeface="Wingdings"/>
              </a:rPr>
              <a:t></a:t>
            </a:r>
            <a:r>
              <a:rPr lang="en-US" sz="2800" dirty="0" smtClean="0">
                <a:solidFill>
                  <a:srgbClr val="0000FF"/>
                </a:solidFill>
              </a:rPr>
              <a:t>C5: </a:t>
            </a:r>
            <a:r>
              <a:rPr lang="en-US" sz="2800" dirty="0" err="1" smtClean="0">
                <a:solidFill>
                  <a:srgbClr val="0000FF"/>
                </a:solidFill>
              </a:rPr>
              <a:t>Các</a:t>
            </a:r>
            <a:r>
              <a:rPr lang="en-US" sz="2800" dirty="0" smtClean="0">
                <a:solidFill>
                  <a:srgbClr val="0000FF"/>
                </a:solidFill>
              </a:rPr>
              <a:t> </a:t>
            </a:r>
            <a:r>
              <a:rPr lang="en-US" sz="2800" dirty="0" err="1" smtClean="0">
                <a:solidFill>
                  <a:srgbClr val="0000FF"/>
                </a:solidFill>
              </a:rPr>
              <a:t>chất</a:t>
            </a:r>
            <a:r>
              <a:rPr lang="en-US" sz="2800" dirty="0" smtClean="0">
                <a:solidFill>
                  <a:srgbClr val="0000FF"/>
                </a:solidFill>
              </a:rPr>
              <a:t>  </a:t>
            </a:r>
            <a:r>
              <a:rPr lang="en-US" sz="2800" dirty="0" err="1" smtClean="0">
                <a:solidFill>
                  <a:srgbClr val="0000FF"/>
                </a:solidFill>
              </a:rPr>
              <a:t>khí</a:t>
            </a:r>
            <a:r>
              <a:rPr lang="en-US" sz="2800" dirty="0" smtClean="0">
                <a:solidFill>
                  <a:srgbClr val="0000FF"/>
                </a:solidFill>
              </a:rPr>
              <a:t> </a:t>
            </a:r>
            <a:r>
              <a:rPr lang="en-US" sz="2800" dirty="0" err="1" smtClean="0">
                <a:solidFill>
                  <a:srgbClr val="0000FF"/>
                </a:solidFill>
              </a:rPr>
              <a:t>khác</a:t>
            </a:r>
            <a:r>
              <a:rPr lang="en-US" sz="2800" dirty="0" smtClean="0">
                <a:solidFill>
                  <a:srgbClr val="0000FF"/>
                </a:solidFill>
              </a:rPr>
              <a:t> </a:t>
            </a:r>
            <a:r>
              <a:rPr lang="en-US" sz="2800" dirty="0" err="1" smtClean="0">
                <a:solidFill>
                  <a:srgbClr val="0000FF"/>
                </a:solidFill>
              </a:rPr>
              <a:t>nhau</a:t>
            </a:r>
            <a:r>
              <a:rPr lang="en-US" sz="2800" dirty="0" smtClean="0">
                <a:solidFill>
                  <a:srgbClr val="0000FF"/>
                </a:solidFill>
              </a:rPr>
              <a:t> </a:t>
            </a:r>
            <a:r>
              <a:rPr lang="en-US" sz="2800" dirty="0" err="1" smtClean="0">
                <a:solidFill>
                  <a:srgbClr val="0000FF"/>
                </a:solidFill>
              </a:rPr>
              <a:t>nở</a:t>
            </a:r>
            <a:r>
              <a:rPr lang="en-US" sz="2800" dirty="0" smtClean="0">
                <a:solidFill>
                  <a:srgbClr val="0000FF"/>
                </a:solidFill>
              </a:rPr>
              <a:t> </a:t>
            </a:r>
            <a:r>
              <a:rPr lang="en-US" sz="2800" dirty="0" err="1" smtClean="0">
                <a:solidFill>
                  <a:srgbClr val="0000FF"/>
                </a:solidFill>
              </a:rPr>
              <a:t>vì</a:t>
            </a:r>
            <a:r>
              <a:rPr lang="en-US" sz="2800" dirty="0" smtClean="0">
                <a:solidFill>
                  <a:srgbClr val="0000FF"/>
                </a:solidFill>
              </a:rPr>
              <a:t> </a:t>
            </a:r>
            <a:r>
              <a:rPr lang="en-US" sz="2800" dirty="0" err="1" smtClean="0">
                <a:solidFill>
                  <a:srgbClr val="0000FF"/>
                </a:solidFill>
              </a:rPr>
              <a:t>nhiệt</a:t>
            </a:r>
            <a:r>
              <a:rPr lang="en-US" sz="2800" dirty="0" smtClean="0">
                <a:solidFill>
                  <a:srgbClr val="0000FF"/>
                </a:solidFill>
              </a:rPr>
              <a:t> </a:t>
            </a:r>
            <a:r>
              <a:rPr lang="en-US" sz="2800" dirty="0" err="1" smtClean="0">
                <a:solidFill>
                  <a:srgbClr val="0000FF"/>
                </a:solidFill>
              </a:rPr>
              <a:t>giống</a:t>
            </a:r>
            <a:r>
              <a:rPr lang="en-US" sz="2800" dirty="0" smtClean="0">
                <a:solidFill>
                  <a:srgbClr val="0000FF"/>
                </a:solidFill>
              </a:rPr>
              <a:t> </a:t>
            </a:r>
            <a:r>
              <a:rPr lang="en-US" sz="2800" dirty="0" err="1" smtClean="0">
                <a:solidFill>
                  <a:srgbClr val="0000FF"/>
                </a:solidFill>
              </a:rPr>
              <a:t>nhau</a:t>
            </a:r>
            <a:endParaRPr lang="en-US" sz="2800" dirty="0">
              <a:solidFill>
                <a:srgbClr val="0000FF"/>
              </a:solidFill>
            </a:endParaRPr>
          </a:p>
        </p:txBody>
      </p:sp>
      <p:sp>
        <p:nvSpPr>
          <p:cNvPr id="24" name="Rectangle 2"/>
          <p:cNvSpPr txBox="1">
            <a:spLocks noChangeArrowheads="1"/>
          </p:cNvSpPr>
          <p:nvPr/>
        </p:nvSpPr>
        <p:spPr>
          <a:xfrm>
            <a:off x="-76200" y="0"/>
            <a:ext cx="9372600" cy="533400"/>
          </a:xfrm>
          <a:prstGeom prst="rect">
            <a:avLst/>
          </a:prstGeom>
          <a:solidFill>
            <a:srgbClr val="FFFF66"/>
          </a:solidFill>
          <a:ln>
            <a:solidFill>
              <a:srgbClr val="FFFF66"/>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3000" b="1" dirty="0" err="1" smtClean="0">
                <a:solidFill>
                  <a:srgbClr val="FF0000"/>
                </a:solidFill>
              </a:rPr>
              <a:t>Tiết</a:t>
            </a:r>
            <a:r>
              <a:rPr lang="en-US" sz="3000" b="1" dirty="0" smtClean="0">
                <a:solidFill>
                  <a:srgbClr val="FF0000"/>
                </a:solidFill>
              </a:rPr>
              <a:t> </a:t>
            </a:r>
            <a:r>
              <a:rPr lang="en-US" sz="3000" b="1" dirty="0" smtClean="0">
                <a:solidFill>
                  <a:srgbClr val="FF0000"/>
                </a:solidFill>
              </a:rPr>
              <a:t>21,22,23: </a:t>
            </a:r>
            <a:r>
              <a:rPr lang="en-US" sz="3000" b="1" dirty="0" err="1" smtClean="0">
                <a:solidFill>
                  <a:srgbClr val="FF0000"/>
                </a:solidFill>
              </a:rPr>
              <a:t>Chủ</a:t>
            </a:r>
            <a:r>
              <a:rPr lang="en-US" sz="3000" b="1" dirty="0" smtClean="0">
                <a:solidFill>
                  <a:srgbClr val="FF0000"/>
                </a:solidFill>
              </a:rPr>
              <a:t> </a:t>
            </a:r>
            <a:r>
              <a:rPr lang="en-US" sz="3000" b="1" dirty="0" err="1" smtClean="0">
                <a:solidFill>
                  <a:srgbClr val="FF0000"/>
                </a:solidFill>
              </a:rPr>
              <a:t>đề</a:t>
            </a:r>
            <a:r>
              <a:rPr lang="en-US" sz="3000" b="1" dirty="0" smtClean="0">
                <a:solidFill>
                  <a:srgbClr val="FF0000"/>
                </a:solidFill>
              </a:rPr>
              <a:t>: </a:t>
            </a:r>
            <a:r>
              <a:rPr lang="en-US" sz="3000" b="1" dirty="0" err="1" smtClean="0">
                <a:solidFill>
                  <a:srgbClr val="FF0000"/>
                </a:solidFill>
              </a:rPr>
              <a:t>Sự</a:t>
            </a:r>
            <a:r>
              <a:rPr lang="en-US" sz="3000" b="1" dirty="0" smtClean="0">
                <a:solidFill>
                  <a:srgbClr val="FF0000"/>
                </a:solidFill>
              </a:rPr>
              <a:t> </a:t>
            </a:r>
            <a:r>
              <a:rPr lang="en-US" sz="3000" b="1" dirty="0" err="1" smtClean="0">
                <a:solidFill>
                  <a:srgbClr val="FF0000"/>
                </a:solidFill>
              </a:rPr>
              <a:t>nở</a:t>
            </a:r>
            <a:r>
              <a:rPr lang="en-US" sz="3000" b="1" dirty="0" smtClean="0">
                <a:solidFill>
                  <a:srgbClr val="FF0000"/>
                </a:solidFill>
              </a:rPr>
              <a:t> </a:t>
            </a:r>
            <a:r>
              <a:rPr lang="en-US" sz="3000" b="1" dirty="0" err="1" smtClean="0">
                <a:solidFill>
                  <a:srgbClr val="FF0000"/>
                </a:solidFill>
              </a:rPr>
              <a:t>vì</a:t>
            </a:r>
            <a:r>
              <a:rPr lang="en-US" sz="3000" b="1" dirty="0" smtClean="0">
                <a:solidFill>
                  <a:srgbClr val="FF0000"/>
                </a:solidFill>
              </a:rPr>
              <a:t> </a:t>
            </a:r>
            <a:r>
              <a:rPr lang="en-US" sz="3000" b="1" dirty="0" err="1" smtClean="0">
                <a:solidFill>
                  <a:srgbClr val="FF0000"/>
                </a:solidFill>
              </a:rPr>
              <a:t>nhiệt</a:t>
            </a:r>
            <a:r>
              <a:rPr lang="en-US" sz="3000" b="1" dirty="0" smtClean="0">
                <a:solidFill>
                  <a:srgbClr val="FF0000"/>
                </a:solidFill>
              </a:rPr>
              <a:t> </a:t>
            </a:r>
            <a:r>
              <a:rPr lang="en-US" sz="3000" b="1" dirty="0" err="1" smtClean="0">
                <a:solidFill>
                  <a:srgbClr val="FF0000"/>
                </a:solidFill>
              </a:rPr>
              <a:t>của</a:t>
            </a:r>
            <a:r>
              <a:rPr lang="en-US" sz="3000" b="1" dirty="0" smtClean="0">
                <a:solidFill>
                  <a:srgbClr val="FF0000"/>
                </a:solidFill>
              </a:rPr>
              <a:t> </a:t>
            </a:r>
            <a:r>
              <a:rPr lang="en-US" sz="3000" b="1" dirty="0" err="1" smtClean="0">
                <a:solidFill>
                  <a:srgbClr val="FF0000"/>
                </a:solidFill>
              </a:rPr>
              <a:t>các</a:t>
            </a:r>
            <a:r>
              <a:rPr lang="en-US" sz="3000" b="1" dirty="0" smtClean="0">
                <a:solidFill>
                  <a:srgbClr val="FF0000"/>
                </a:solidFill>
              </a:rPr>
              <a:t> </a:t>
            </a:r>
            <a:r>
              <a:rPr lang="en-US" sz="3000" b="1" dirty="0" err="1" smtClean="0">
                <a:solidFill>
                  <a:srgbClr val="FF0000"/>
                </a:solidFill>
              </a:rPr>
              <a:t>chất</a:t>
            </a:r>
            <a:r>
              <a:rPr lang="en-US" sz="3000" b="1" dirty="0" smtClean="0">
                <a:solidFill>
                  <a:srgbClr val="FF0000"/>
                </a:solidFill>
              </a:rPr>
              <a:t> </a:t>
            </a:r>
          </a:p>
        </p:txBody>
      </p:sp>
    </p:spTree>
    <p:extLst>
      <p:ext uri="{BB962C8B-B14F-4D97-AF65-F5344CB8AC3E}">
        <p14:creationId xmlns:p14="http://schemas.microsoft.com/office/powerpoint/2010/main" val="23890809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28"/>
                                        </p:tgtEl>
                                        <p:attrNameLst>
                                          <p:attrName>style.visibility</p:attrName>
                                        </p:attrNameLst>
                                      </p:cBhvr>
                                      <p:to>
                                        <p:strVal val="visible"/>
                                      </p:to>
                                    </p:set>
                                    <p:animEffect transition="in" filter="fade">
                                      <p:cBhvr>
                                        <p:cTn id="17" dur="1000"/>
                                        <p:tgtEl>
                                          <p:spTgt spid="228"/>
                                        </p:tgtEl>
                                      </p:cBhvr>
                                    </p:animEffect>
                                    <p:anim calcmode="lin" valueType="num">
                                      <p:cBhvr>
                                        <p:cTn id="18" dur="1000" fill="hold"/>
                                        <p:tgtEl>
                                          <p:spTgt spid="228"/>
                                        </p:tgtEl>
                                        <p:attrNameLst>
                                          <p:attrName>ppt_x</p:attrName>
                                        </p:attrNameLst>
                                      </p:cBhvr>
                                      <p:tavLst>
                                        <p:tav tm="0">
                                          <p:val>
                                            <p:strVal val="#ppt_x"/>
                                          </p:val>
                                        </p:tav>
                                        <p:tav tm="100000">
                                          <p:val>
                                            <p:strVal val="#ppt_x"/>
                                          </p:val>
                                        </p:tav>
                                      </p:tavLst>
                                    </p:anim>
                                    <p:anim calcmode="lin" valueType="num">
                                      <p:cBhvr>
                                        <p:cTn id="19" dur="1000" fill="hold"/>
                                        <p:tgtEl>
                                          <p:spTgt spid="22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863"/>
                                        </p:tgtEl>
                                        <p:attrNameLst>
                                          <p:attrName>style.visibility</p:attrName>
                                        </p:attrNameLst>
                                      </p:cBhvr>
                                      <p:to>
                                        <p:strVal val="visible"/>
                                      </p:to>
                                    </p:set>
                                    <p:animEffect transition="in" filter="fade">
                                      <p:cBhvr>
                                        <p:cTn id="24" dur="1000"/>
                                        <p:tgtEl>
                                          <p:spTgt spid="27863"/>
                                        </p:tgtEl>
                                      </p:cBhvr>
                                    </p:animEffect>
                                    <p:anim calcmode="lin" valueType="num">
                                      <p:cBhvr>
                                        <p:cTn id="25" dur="1000" fill="hold"/>
                                        <p:tgtEl>
                                          <p:spTgt spid="27863"/>
                                        </p:tgtEl>
                                        <p:attrNameLst>
                                          <p:attrName>ppt_x</p:attrName>
                                        </p:attrNameLst>
                                      </p:cBhvr>
                                      <p:tavLst>
                                        <p:tav tm="0">
                                          <p:val>
                                            <p:strVal val="#ppt_x"/>
                                          </p:val>
                                        </p:tav>
                                        <p:tav tm="100000">
                                          <p:val>
                                            <p:strVal val="#ppt_x"/>
                                          </p:val>
                                        </p:tav>
                                      </p:tavLst>
                                    </p:anim>
                                    <p:anim calcmode="lin" valueType="num">
                                      <p:cBhvr>
                                        <p:cTn id="26" dur="1000" fill="hold"/>
                                        <p:tgtEl>
                                          <p:spTgt spid="2786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7869"/>
                                        </p:tgtEl>
                                        <p:attrNameLst>
                                          <p:attrName>style.visibility</p:attrName>
                                        </p:attrNameLst>
                                      </p:cBhvr>
                                      <p:to>
                                        <p:strVal val="visible"/>
                                      </p:to>
                                    </p:set>
                                    <p:animEffect transition="in" filter="fade">
                                      <p:cBhvr>
                                        <p:cTn id="29" dur="1000"/>
                                        <p:tgtEl>
                                          <p:spTgt spid="27869"/>
                                        </p:tgtEl>
                                      </p:cBhvr>
                                    </p:animEffect>
                                    <p:anim calcmode="lin" valueType="num">
                                      <p:cBhvr>
                                        <p:cTn id="30" dur="1000" fill="hold"/>
                                        <p:tgtEl>
                                          <p:spTgt spid="27869"/>
                                        </p:tgtEl>
                                        <p:attrNameLst>
                                          <p:attrName>ppt_x</p:attrName>
                                        </p:attrNameLst>
                                      </p:cBhvr>
                                      <p:tavLst>
                                        <p:tav tm="0">
                                          <p:val>
                                            <p:strVal val="#ppt_x"/>
                                          </p:val>
                                        </p:tav>
                                        <p:tav tm="100000">
                                          <p:val>
                                            <p:strVal val="#ppt_x"/>
                                          </p:val>
                                        </p:tav>
                                      </p:tavLst>
                                    </p:anim>
                                    <p:anim calcmode="lin" valueType="num">
                                      <p:cBhvr>
                                        <p:cTn id="31" dur="1000" fill="hold"/>
                                        <p:tgtEl>
                                          <p:spTgt spid="2786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27863"/>
                                        </p:tgtEl>
                                        <p:attrNameLst>
                                          <p:attrName>ppt_x</p:attrName>
                                        </p:attrNameLst>
                                      </p:cBhvr>
                                      <p:tavLst>
                                        <p:tav tm="0">
                                          <p:val>
                                            <p:strVal val="ppt_x"/>
                                          </p:val>
                                        </p:tav>
                                        <p:tav tm="100000">
                                          <p:val>
                                            <p:strVal val="ppt_x"/>
                                          </p:val>
                                        </p:tav>
                                      </p:tavLst>
                                    </p:anim>
                                    <p:anim calcmode="lin" valueType="num">
                                      <p:cBhvr additive="base">
                                        <p:cTn id="36" dur="500"/>
                                        <p:tgtEl>
                                          <p:spTgt spid="27863"/>
                                        </p:tgtEl>
                                        <p:attrNameLst>
                                          <p:attrName>ppt_y</p:attrName>
                                        </p:attrNameLst>
                                      </p:cBhvr>
                                      <p:tavLst>
                                        <p:tav tm="0">
                                          <p:val>
                                            <p:strVal val="ppt_y"/>
                                          </p:val>
                                        </p:tav>
                                        <p:tav tm="100000">
                                          <p:val>
                                            <p:strVal val="1+ppt_h/2"/>
                                          </p:val>
                                        </p:tav>
                                      </p:tavLst>
                                    </p:anim>
                                    <p:set>
                                      <p:cBhvr>
                                        <p:cTn id="37" dur="1" fill="hold">
                                          <p:stCondLst>
                                            <p:cond delay="499"/>
                                          </p:stCondLst>
                                        </p:cTn>
                                        <p:tgtEl>
                                          <p:spTgt spid="27863"/>
                                        </p:tgtEl>
                                        <p:attrNameLst>
                                          <p:attrName>style.visibility</p:attrName>
                                        </p:attrNameLst>
                                      </p:cBhvr>
                                      <p:to>
                                        <p:strVal val="hidden"/>
                                      </p:to>
                                    </p:set>
                                  </p:childTnLst>
                                </p:cTn>
                              </p:par>
                              <p:par>
                                <p:cTn id="38" presetID="2" presetClass="exit" presetSubtype="4" fill="hold" grpId="1" nodeType="withEffect">
                                  <p:stCondLst>
                                    <p:cond delay="0"/>
                                  </p:stCondLst>
                                  <p:childTnLst>
                                    <p:anim calcmode="lin" valueType="num">
                                      <p:cBhvr additive="base">
                                        <p:cTn id="39" dur="500"/>
                                        <p:tgtEl>
                                          <p:spTgt spid="27869"/>
                                        </p:tgtEl>
                                        <p:attrNameLst>
                                          <p:attrName>ppt_x</p:attrName>
                                        </p:attrNameLst>
                                      </p:cBhvr>
                                      <p:tavLst>
                                        <p:tav tm="0">
                                          <p:val>
                                            <p:strVal val="ppt_x"/>
                                          </p:val>
                                        </p:tav>
                                        <p:tav tm="100000">
                                          <p:val>
                                            <p:strVal val="ppt_x"/>
                                          </p:val>
                                        </p:tav>
                                      </p:tavLst>
                                    </p:anim>
                                    <p:anim calcmode="lin" valueType="num">
                                      <p:cBhvr additive="base">
                                        <p:cTn id="40" dur="500"/>
                                        <p:tgtEl>
                                          <p:spTgt spid="27869"/>
                                        </p:tgtEl>
                                        <p:attrNameLst>
                                          <p:attrName>ppt_y</p:attrName>
                                        </p:attrNameLst>
                                      </p:cBhvr>
                                      <p:tavLst>
                                        <p:tav tm="0">
                                          <p:val>
                                            <p:strVal val="ppt_y"/>
                                          </p:val>
                                        </p:tav>
                                        <p:tav tm="100000">
                                          <p:val>
                                            <p:strVal val="1+ppt_h/2"/>
                                          </p:val>
                                        </p:tav>
                                      </p:tavLst>
                                    </p:anim>
                                    <p:set>
                                      <p:cBhvr>
                                        <p:cTn id="41" dur="1" fill="hold">
                                          <p:stCondLst>
                                            <p:cond delay="499"/>
                                          </p:stCondLst>
                                        </p:cTn>
                                        <p:tgtEl>
                                          <p:spTgt spid="27869"/>
                                        </p:tgtEl>
                                        <p:attrNameLst>
                                          <p:attrName>style.visibility</p:attrName>
                                        </p:attrNameLst>
                                      </p:cBhvr>
                                      <p:to>
                                        <p:strVal val="hidden"/>
                                      </p:to>
                                    </p:set>
                                  </p:childTnLst>
                                </p:cTn>
                              </p:par>
                              <p:par>
                                <p:cTn id="42" presetID="6" presetClass="entr" presetSubtype="16" fill="hold" grpId="0" nodeType="withEffect">
                                  <p:stCondLst>
                                    <p:cond delay="0"/>
                                  </p:stCondLst>
                                  <p:childTnLst>
                                    <p:set>
                                      <p:cBhvr>
                                        <p:cTn id="43" dur="1" fill="hold">
                                          <p:stCondLst>
                                            <p:cond delay="0"/>
                                          </p:stCondLst>
                                        </p:cTn>
                                        <p:tgtEl>
                                          <p:spTgt spid="27864"/>
                                        </p:tgtEl>
                                        <p:attrNameLst>
                                          <p:attrName>style.visibility</p:attrName>
                                        </p:attrNameLst>
                                      </p:cBhvr>
                                      <p:to>
                                        <p:strVal val="visible"/>
                                      </p:to>
                                    </p:set>
                                    <p:animEffect transition="in" filter="circle(in)">
                                      <p:cBhvr>
                                        <p:cTn id="44" dur="1000"/>
                                        <p:tgtEl>
                                          <p:spTgt spid="27864"/>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27870"/>
                                        </p:tgtEl>
                                        <p:attrNameLst>
                                          <p:attrName>style.visibility</p:attrName>
                                        </p:attrNameLst>
                                      </p:cBhvr>
                                      <p:to>
                                        <p:strVal val="visible"/>
                                      </p:to>
                                    </p:set>
                                    <p:animEffect transition="in" filter="circle(in)">
                                      <p:cBhvr>
                                        <p:cTn id="47" dur="1000"/>
                                        <p:tgtEl>
                                          <p:spTgt spid="2787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500"/>
                                        <p:tgtEl>
                                          <p:spTgt spid="17"/>
                                        </p:tgtEl>
                                        <p:attrNameLst>
                                          <p:attrName>ppt_x</p:attrName>
                                        </p:attrNameLst>
                                      </p:cBhvr>
                                      <p:tavLst>
                                        <p:tav tm="0">
                                          <p:val>
                                            <p:strVal val="ppt_x"/>
                                          </p:val>
                                        </p:tav>
                                        <p:tav tm="100000">
                                          <p:val>
                                            <p:strVal val="ppt_x"/>
                                          </p:val>
                                        </p:tav>
                                      </p:tavLst>
                                    </p:anim>
                                    <p:anim calcmode="lin" valueType="num">
                                      <p:cBhvr additive="base">
                                        <p:cTn id="57" dur="500"/>
                                        <p:tgtEl>
                                          <p:spTgt spid="17"/>
                                        </p:tgtEl>
                                        <p:attrNameLst>
                                          <p:attrName>ppt_y</p:attrName>
                                        </p:attrNameLst>
                                      </p:cBhvr>
                                      <p:tavLst>
                                        <p:tav tm="0">
                                          <p:val>
                                            <p:strVal val="ppt_y"/>
                                          </p:val>
                                        </p:tav>
                                        <p:tav tm="100000">
                                          <p:val>
                                            <p:strVal val="1+ppt_h/2"/>
                                          </p:val>
                                        </p:tav>
                                      </p:tavLst>
                                    </p:anim>
                                    <p:set>
                                      <p:cBhvr>
                                        <p:cTn id="58" dur="1" fill="hold">
                                          <p:stCondLst>
                                            <p:cond delay="499"/>
                                          </p:stCondLst>
                                        </p:cTn>
                                        <p:tgtEl>
                                          <p:spTgt spid="17"/>
                                        </p:tgtEl>
                                        <p:attrNameLst>
                                          <p:attrName>style.visibility</p:attrName>
                                        </p:attrNameLst>
                                      </p:cBhvr>
                                      <p:to>
                                        <p:strVal val="hidden"/>
                                      </p:to>
                                    </p:set>
                                  </p:childTnLst>
                                </p:cTn>
                              </p:par>
                              <p:par>
                                <p:cTn id="59" presetID="42"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1000"/>
                                        <p:tgtEl>
                                          <p:spTgt spid="19"/>
                                        </p:tgtEl>
                                      </p:cBhvr>
                                    </p:animEffect>
                                    <p:anim calcmode="lin" valueType="num">
                                      <p:cBhvr>
                                        <p:cTn id="69" dur="1000" fill="hold"/>
                                        <p:tgtEl>
                                          <p:spTgt spid="19"/>
                                        </p:tgtEl>
                                        <p:attrNameLst>
                                          <p:attrName>ppt_x</p:attrName>
                                        </p:attrNameLst>
                                      </p:cBhvr>
                                      <p:tavLst>
                                        <p:tav tm="0">
                                          <p:val>
                                            <p:strVal val="#ppt_x"/>
                                          </p:val>
                                        </p:tav>
                                        <p:tav tm="100000">
                                          <p:val>
                                            <p:strVal val="#ppt_x"/>
                                          </p:val>
                                        </p:tav>
                                      </p:tavLst>
                                    </p:anim>
                                    <p:anim calcmode="lin" valueType="num">
                                      <p:cBhvr>
                                        <p:cTn id="7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xit" presetSubtype="4" fill="hold" grpId="1" nodeType="clickEffect">
                                  <p:stCondLst>
                                    <p:cond delay="0"/>
                                  </p:stCondLst>
                                  <p:childTnLst>
                                    <p:anim calcmode="lin" valueType="num">
                                      <p:cBhvr additive="base">
                                        <p:cTn id="74" dur="500"/>
                                        <p:tgtEl>
                                          <p:spTgt spid="19"/>
                                        </p:tgtEl>
                                        <p:attrNameLst>
                                          <p:attrName>ppt_x</p:attrName>
                                        </p:attrNameLst>
                                      </p:cBhvr>
                                      <p:tavLst>
                                        <p:tav tm="0">
                                          <p:val>
                                            <p:strVal val="ppt_x"/>
                                          </p:val>
                                        </p:tav>
                                        <p:tav tm="100000">
                                          <p:val>
                                            <p:strVal val="ppt_x"/>
                                          </p:val>
                                        </p:tav>
                                      </p:tavLst>
                                    </p:anim>
                                    <p:anim calcmode="lin" valueType="num">
                                      <p:cBhvr additive="base">
                                        <p:cTn id="75" dur="500"/>
                                        <p:tgtEl>
                                          <p:spTgt spid="19"/>
                                        </p:tgtEl>
                                        <p:attrNameLst>
                                          <p:attrName>ppt_y</p:attrName>
                                        </p:attrNameLst>
                                      </p:cBhvr>
                                      <p:tavLst>
                                        <p:tav tm="0">
                                          <p:val>
                                            <p:strVal val="ppt_y"/>
                                          </p:val>
                                        </p:tav>
                                        <p:tav tm="100000">
                                          <p:val>
                                            <p:strVal val="1+ppt_h/2"/>
                                          </p:val>
                                        </p:tav>
                                      </p:tavLst>
                                    </p:anim>
                                    <p:set>
                                      <p:cBhvr>
                                        <p:cTn id="76" dur="1" fill="hold">
                                          <p:stCondLst>
                                            <p:cond delay="499"/>
                                          </p:stCondLst>
                                        </p:cTn>
                                        <p:tgtEl>
                                          <p:spTgt spid="19"/>
                                        </p:tgtEl>
                                        <p:attrNameLst>
                                          <p:attrName>style.visibility</p:attrName>
                                        </p:attrNameLst>
                                      </p:cBhvr>
                                      <p:to>
                                        <p:strVal val="hidden"/>
                                      </p:to>
                                    </p:set>
                                  </p:childTnLst>
                                </p:cTn>
                              </p:par>
                              <p:par>
                                <p:cTn id="77" presetID="22" presetClass="entr" presetSubtype="4" fill="hold" grpId="0" nodeType="with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wipe(down)">
                                      <p:cBhvr>
                                        <p:cTn id="79" dur="500"/>
                                        <p:tgtEl>
                                          <p:spTgt spid="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down)">
                                      <p:cBhvr>
                                        <p:cTn id="84" dur="500"/>
                                        <p:tgtEl>
                                          <p:spTgt spid="22"/>
                                        </p:tgtEl>
                                      </p:cBhvr>
                                    </p:animEffect>
                                  </p:childTnLst>
                                </p:cTn>
                              </p:par>
                              <p:par>
                                <p:cTn id="85" presetID="6" presetClass="entr" presetSubtype="16" fill="hold" grpId="0" nodeType="with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circle(in)">
                                      <p:cBhvr>
                                        <p:cTn id="87" dur="1000"/>
                                        <p:tgtEl>
                                          <p:spTgt spid="8"/>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exit" presetSubtype="0" fill="hold" nodeType="clickEffect">
                                  <p:stCondLst>
                                    <p:cond delay="0"/>
                                  </p:stCondLst>
                                  <p:childTnLst>
                                    <p:animEffect transition="out" filter="fade">
                                      <p:cBhvr>
                                        <p:cTn id="91" dur="750"/>
                                        <p:tgtEl>
                                          <p:spTgt spid="22"/>
                                        </p:tgtEl>
                                      </p:cBhvr>
                                    </p:animEffect>
                                    <p:anim calcmode="lin" valueType="num">
                                      <p:cBhvr>
                                        <p:cTn id="92" dur="750"/>
                                        <p:tgtEl>
                                          <p:spTgt spid="22"/>
                                        </p:tgtEl>
                                        <p:attrNameLst>
                                          <p:attrName>ppt_x</p:attrName>
                                        </p:attrNameLst>
                                      </p:cBhvr>
                                      <p:tavLst>
                                        <p:tav tm="0">
                                          <p:val>
                                            <p:strVal val="ppt_x"/>
                                          </p:val>
                                        </p:tav>
                                        <p:tav tm="100000">
                                          <p:val>
                                            <p:strVal val="ppt_x"/>
                                          </p:val>
                                        </p:tav>
                                      </p:tavLst>
                                    </p:anim>
                                    <p:anim calcmode="lin" valueType="num">
                                      <p:cBhvr>
                                        <p:cTn id="93" dur="750"/>
                                        <p:tgtEl>
                                          <p:spTgt spid="22"/>
                                        </p:tgtEl>
                                        <p:attrNameLst>
                                          <p:attrName>ppt_y</p:attrName>
                                        </p:attrNameLst>
                                      </p:cBhvr>
                                      <p:tavLst>
                                        <p:tav tm="0">
                                          <p:val>
                                            <p:strVal val="ppt_y"/>
                                          </p:val>
                                        </p:tav>
                                        <p:tav tm="100000">
                                          <p:val>
                                            <p:strVal val="ppt_y+.1"/>
                                          </p:val>
                                        </p:tav>
                                      </p:tavLst>
                                    </p:anim>
                                    <p:set>
                                      <p:cBhvr>
                                        <p:cTn id="94" dur="1" fill="hold">
                                          <p:stCondLst>
                                            <p:cond delay="749"/>
                                          </p:stCondLst>
                                        </p:cTn>
                                        <p:tgtEl>
                                          <p:spTgt spid="22"/>
                                        </p:tgtEl>
                                        <p:attrNameLst>
                                          <p:attrName>style.visibility</p:attrName>
                                        </p:attrNameLst>
                                      </p:cBhvr>
                                      <p:to>
                                        <p:strVal val="hidden"/>
                                      </p:to>
                                    </p:set>
                                  </p:childTnLst>
                                </p:cTn>
                              </p:par>
                              <p:par>
                                <p:cTn id="95" presetID="42" presetClass="exit" presetSubtype="0" fill="hold" grpId="1" nodeType="withEffect">
                                  <p:stCondLst>
                                    <p:cond delay="0"/>
                                  </p:stCondLst>
                                  <p:childTnLst>
                                    <p:animEffect transition="out" filter="fade">
                                      <p:cBhvr>
                                        <p:cTn id="96" dur="750"/>
                                        <p:tgtEl>
                                          <p:spTgt spid="8"/>
                                        </p:tgtEl>
                                      </p:cBhvr>
                                    </p:animEffect>
                                    <p:anim calcmode="lin" valueType="num">
                                      <p:cBhvr>
                                        <p:cTn id="97" dur="750"/>
                                        <p:tgtEl>
                                          <p:spTgt spid="8"/>
                                        </p:tgtEl>
                                        <p:attrNameLst>
                                          <p:attrName>ppt_x</p:attrName>
                                        </p:attrNameLst>
                                      </p:cBhvr>
                                      <p:tavLst>
                                        <p:tav tm="0">
                                          <p:val>
                                            <p:strVal val="ppt_x"/>
                                          </p:val>
                                        </p:tav>
                                        <p:tav tm="100000">
                                          <p:val>
                                            <p:strVal val="ppt_x"/>
                                          </p:val>
                                        </p:tav>
                                      </p:tavLst>
                                    </p:anim>
                                    <p:anim calcmode="lin" valueType="num">
                                      <p:cBhvr>
                                        <p:cTn id="98" dur="750"/>
                                        <p:tgtEl>
                                          <p:spTgt spid="8"/>
                                        </p:tgtEl>
                                        <p:attrNameLst>
                                          <p:attrName>ppt_y</p:attrName>
                                        </p:attrNameLst>
                                      </p:cBhvr>
                                      <p:tavLst>
                                        <p:tav tm="0">
                                          <p:val>
                                            <p:strVal val="ppt_y"/>
                                          </p:val>
                                        </p:tav>
                                        <p:tav tm="100000">
                                          <p:val>
                                            <p:strVal val="ppt_y+.1"/>
                                          </p:val>
                                        </p:tav>
                                      </p:tavLst>
                                    </p:anim>
                                    <p:set>
                                      <p:cBhvr>
                                        <p:cTn id="99" dur="1" fill="hold">
                                          <p:stCondLst>
                                            <p:cond delay="749"/>
                                          </p:stCondLst>
                                        </p:cTn>
                                        <p:tgtEl>
                                          <p:spTgt spid="8"/>
                                        </p:tgtEl>
                                        <p:attrNameLst>
                                          <p:attrName>style.visibility</p:attrName>
                                        </p:attrNameLst>
                                      </p:cBhvr>
                                      <p:to>
                                        <p:strVal val="hidden"/>
                                      </p:to>
                                    </p:set>
                                  </p:childTnLst>
                                </p:cTn>
                              </p:par>
                              <p:par>
                                <p:cTn id="100" presetID="22" presetClass="entr" presetSubtype="4" fill="hold" grpId="0" nodeType="with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down)">
                                      <p:cBhvr>
                                        <p:cTn id="10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63" grpId="0"/>
      <p:bldP spid="27863" grpId="1"/>
      <p:bldP spid="27864" grpId="0"/>
      <p:bldP spid="27869" grpId="0"/>
      <p:bldP spid="27869" grpId="1"/>
      <p:bldP spid="27870" grpId="0"/>
      <p:bldP spid="228" grpId="0"/>
      <p:bldP spid="20" grpId="0"/>
      <p:bldP spid="21" grpId="0"/>
      <p:bldP spid="17" grpId="0"/>
      <p:bldP spid="17" grpId="1"/>
      <p:bldP spid="18" grpId="0"/>
      <p:bldP spid="19" grpId="0"/>
      <p:bldP spid="19" grpId="1"/>
      <p:bldP spid="2" grpId="0"/>
      <p:bldP spid="8" grpId="0"/>
      <p:bldP spid="8" grpId="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600200"/>
            <a:ext cx="5029200" cy="523220"/>
          </a:xfrm>
          <a:prstGeom prst="rect">
            <a:avLst/>
          </a:prstGeom>
          <a:noFill/>
        </p:spPr>
        <p:txBody>
          <a:bodyPr wrap="square" rtlCol="0">
            <a:spAutoFit/>
          </a:bodyPr>
          <a:lstStyle/>
          <a:p>
            <a:r>
              <a:rPr lang="en-US" sz="2800" dirty="0" smtClean="0">
                <a:solidFill>
                  <a:srgbClr val="FF3300"/>
                </a:solidFill>
              </a:rPr>
              <a:t>2/ </a:t>
            </a:r>
            <a:r>
              <a:rPr lang="en-US" sz="2800" dirty="0" err="1" smtClean="0">
                <a:solidFill>
                  <a:srgbClr val="FF3300"/>
                </a:solidFill>
              </a:rPr>
              <a:t>Trả</a:t>
            </a:r>
            <a:r>
              <a:rPr lang="en-US" sz="2800" dirty="0" smtClean="0">
                <a:solidFill>
                  <a:srgbClr val="FF3300"/>
                </a:solidFill>
              </a:rPr>
              <a:t> </a:t>
            </a:r>
            <a:r>
              <a:rPr lang="en-US" sz="2800" dirty="0" err="1" smtClean="0">
                <a:solidFill>
                  <a:srgbClr val="FF3300"/>
                </a:solidFill>
              </a:rPr>
              <a:t>lời</a:t>
            </a:r>
            <a:r>
              <a:rPr lang="en-US" sz="2800" dirty="0" smtClean="0">
                <a:solidFill>
                  <a:srgbClr val="FF3300"/>
                </a:solidFill>
              </a:rPr>
              <a:t> </a:t>
            </a:r>
            <a:r>
              <a:rPr lang="en-US" sz="2800" dirty="0" err="1" smtClean="0">
                <a:solidFill>
                  <a:srgbClr val="FF3300"/>
                </a:solidFill>
              </a:rPr>
              <a:t>câu</a:t>
            </a:r>
            <a:r>
              <a:rPr lang="en-US" sz="2800" dirty="0" smtClean="0">
                <a:solidFill>
                  <a:srgbClr val="FF3300"/>
                </a:solidFill>
              </a:rPr>
              <a:t> </a:t>
            </a:r>
            <a:r>
              <a:rPr lang="en-US" sz="2800" dirty="0" err="1" smtClean="0">
                <a:solidFill>
                  <a:srgbClr val="FF3300"/>
                </a:solidFill>
              </a:rPr>
              <a:t>hỏi</a:t>
            </a:r>
            <a:r>
              <a:rPr lang="en-US" sz="2800" dirty="0" smtClean="0">
                <a:solidFill>
                  <a:srgbClr val="FF3300"/>
                </a:solidFill>
              </a:rPr>
              <a:t> </a:t>
            </a:r>
            <a:endParaRPr lang="en-US" sz="2800" dirty="0">
              <a:solidFill>
                <a:srgbClr val="FF3300"/>
              </a:solidFill>
            </a:endParaRPr>
          </a:p>
        </p:txBody>
      </p:sp>
      <p:sp>
        <p:nvSpPr>
          <p:cNvPr id="4" name="TextBox 3"/>
          <p:cNvSpPr txBox="1"/>
          <p:nvPr/>
        </p:nvSpPr>
        <p:spPr>
          <a:xfrm>
            <a:off x="152400" y="609600"/>
            <a:ext cx="6705600" cy="523220"/>
          </a:xfrm>
          <a:prstGeom prst="rect">
            <a:avLst/>
          </a:prstGeom>
          <a:noFill/>
        </p:spPr>
        <p:txBody>
          <a:bodyPr wrap="square" rtlCol="0">
            <a:spAutoFit/>
          </a:bodyPr>
          <a:lstStyle/>
          <a:p>
            <a:r>
              <a:rPr lang="en-US" sz="2800" b="1" dirty="0" smtClean="0">
                <a:solidFill>
                  <a:srgbClr val="002060"/>
                </a:solidFill>
                <a:latin typeface="Times New Roman" pitchFamily="18" charset="0"/>
                <a:cs typeface="Times New Roman" pitchFamily="18" charset="0"/>
              </a:rPr>
              <a:t>III. SỰ NỞ VÌ NHIỆT CỦA CHẤT KHÍ</a:t>
            </a:r>
            <a:endParaRPr lang="en-US" sz="2800" b="1" dirty="0">
              <a:solidFill>
                <a:srgbClr val="002060"/>
              </a:solidFill>
              <a:latin typeface="Times New Roman" pitchFamily="18" charset="0"/>
              <a:cs typeface="Times New Roman" pitchFamily="18" charset="0"/>
            </a:endParaRPr>
          </a:p>
        </p:txBody>
      </p:sp>
      <p:sp>
        <p:nvSpPr>
          <p:cNvPr id="5" name="TextBox 4"/>
          <p:cNvSpPr txBox="1"/>
          <p:nvPr/>
        </p:nvSpPr>
        <p:spPr>
          <a:xfrm>
            <a:off x="304800" y="1076980"/>
            <a:ext cx="5029200" cy="523220"/>
          </a:xfrm>
          <a:prstGeom prst="rect">
            <a:avLst/>
          </a:prstGeom>
          <a:noFill/>
        </p:spPr>
        <p:txBody>
          <a:bodyPr wrap="square" rtlCol="0">
            <a:spAutoFit/>
          </a:bodyPr>
          <a:lstStyle/>
          <a:p>
            <a:r>
              <a:rPr lang="en-US" sz="2800" dirty="0" smtClean="0">
                <a:solidFill>
                  <a:srgbClr val="008000"/>
                </a:solidFill>
              </a:rPr>
              <a:t>1/ </a:t>
            </a:r>
            <a:r>
              <a:rPr lang="en-US" sz="2800" dirty="0" err="1" smtClean="0">
                <a:solidFill>
                  <a:srgbClr val="008000"/>
                </a:solidFill>
              </a:rPr>
              <a:t>Thí</a:t>
            </a:r>
            <a:r>
              <a:rPr lang="en-US" sz="2800" dirty="0" smtClean="0">
                <a:solidFill>
                  <a:srgbClr val="008000"/>
                </a:solidFill>
              </a:rPr>
              <a:t> </a:t>
            </a:r>
            <a:r>
              <a:rPr lang="en-US" sz="2800" dirty="0" err="1" smtClean="0">
                <a:solidFill>
                  <a:srgbClr val="008000"/>
                </a:solidFill>
              </a:rPr>
              <a:t>nghiệm</a:t>
            </a:r>
            <a:r>
              <a:rPr lang="en-US" sz="2800" dirty="0" smtClean="0">
                <a:solidFill>
                  <a:srgbClr val="008000"/>
                </a:solidFill>
              </a:rPr>
              <a:t> </a:t>
            </a:r>
            <a:endParaRPr lang="en-US" sz="2800" dirty="0">
              <a:solidFill>
                <a:srgbClr val="008000"/>
              </a:solidFill>
            </a:endParaRPr>
          </a:p>
        </p:txBody>
      </p:sp>
      <p:sp>
        <p:nvSpPr>
          <p:cNvPr id="6" name="TextBox 5"/>
          <p:cNvSpPr txBox="1"/>
          <p:nvPr/>
        </p:nvSpPr>
        <p:spPr>
          <a:xfrm>
            <a:off x="304800" y="2219980"/>
            <a:ext cx="5029200" cy="523220"/>
          </a:xfrm>
          <a:prstGeom prst="rect">
            <a:avLst/>
          </a:prstGeom>
          <a:noFill/>
        </p:spPr>
        <p:txBody>
          <a:bodyPr wrap="square" rtlCol="0">
            <a:spAutoFit/>
          </a:bodyPr>
          <a:lstStyle/>
          <a:p>
            <a:r>
              <a:rPr lang="en-US" sz="2800" dirty="0" smtClean="0">
                <a:solidFill>
                  <a:srgbClr val="009900"/>
                </a:solidFill>
              </a:rPr>
              <a:t>3/ </a:t>
            </a:r>
            <a:r>
              <a:rPr lang="en-US" sz="2800" dirty="0" err="1" smtClean="0">
                <a:solidFill>
                  <a:srgbClr val="009900"/>
                </a:solidFill>
              </a:rPr>
              <a:t>Kết</a:t>
            </a:r>
            <a:r>
              <a:rPr lang="en-US" sz="2800" dirty="0" smtClean="0">
                <a:solidFill>
                  <a:srgbClr val="009900"/>
                </a:solidFill>
              </a:rPr>
              <a:t> </a:t>
            </a:r>
            <a:r>
              <a:rPr lang="en-US" sz="2800" dirty="0" err="1" smtClean="0">
                <a:solidFill>
                  <a:srgbClr val="009900"/>
                </a:solidFill>
              </a:rPr>
              <a:t>luận</a:t>
            </a:r>
            <a:r>
              <a:rPr lang="en-US" sz="2800" dirty="0" smtClean="0">
                <a:solidFill>
                  <a:srgbClr val="009900"/>
                </a:solidFill>
              </a:rPr>
              <a:t> </a:t>
            </a:r>
            <a:endParaRPr lang="en-US" sz="2800" dirty="0">
              <a:solidFill>
                <a:srgbClr val="009900"/>
              </a:solidFill>
            </a:endParaRPr>
          </a:p>
        </p:txBody>
      </p:sp>
      <p:sp>
        <p:nvSpPr>
          <p:cNvPr id="7" name="TextBox 6"/>
          <p:cNvSpPr txBox="1"/>
          <p:nvPr/>
        </p:nvSpPr>
        <p:spPr>
          <a:xfrm>
            <a:off x="304800" y="2895600"/>
            <a:ext cx="8534400" cy="1246495"/>
          </a:xfrm>
          <a:prstGeom prst="rect">
            <a:avLst/>
          </a:prstGeom>
          <a:noFill/>
        </p:spPr>
        <p:txBody>
          <a:bodyPr wrap="square" rtlCol="0">
            <a:spAutoFit/>
          </a:bodyPr>
          <a:lstStyle/>
          <a:p>
            <a:pPr>
              <a:spcBef>
                <a:spcPts val="1200"/>
              </a:spcBef>
              <a:spcAft>
                <a:spcPts val="600"/>
              </a:spcAft>
            </a:pPr>
            <a:r>
              <a:rPr lang="en-US" sz="3000" dirty="0" err="1" smtClean="0">
                <a:solidFill>
                  <a:srgbClr val="0000FF"/>
                </a:solidFill>
              </a:rPr>
              <a:t>Chất</a:t>
            </a:r>
            <a:r>
              <a:rPr lang="en-US" sz="3000" dirty="0" smtClean="0">
                <a:solidFill>
                  <a:srgbClr val="0000FF"/>
                </a:solidFill>
              </a:rPr>
              <a:t> </a:t>
            </a:r>
            <a:r>
              <a:rPr lang="en-US" sz="3000" dirty="0" err="1" smtClean="0">
                <a:solidFill>
                  <a:srgbClr val="0000FF"/>
                </a:solidFill>
              </a:rPr>
              <a:t>khí</a:t>
            </a:r>
            <a:r>
              <a:rPr lang="en-US" sz="3000" dirty="0" smtClean="0">
                <a:solidFill>
                  <a:srgbClr val="0000FF"/>
                </a:solidFill>
              </a:rPr>
              <a:t> …………</a:t>
            </a:r>
            <a:r>
              <a:rPr lang="en-US" sz="3000" dirty="0" err="1" smtClean="0">
                <a:solidFill>
                  <a:srgbClr val="0000FF"/>
                </a:solidFill>
              </a:rPr>
              <a:t>khi</a:t>
            </a:r>
            <a:r>
              <a:rPr lang="en-US" sz="3000" dirty="0" smtClean="0">
                <a:solidFill>
                  <a:srgbClr val="0000FF"/>
                </a:solidFill>
              </a:rPr>
              <a:t> </a:t>
            </a:r>
            <a:r>
              <a:rPr lang="en-US" sz="3000" dirty="0" err="1" smtClean="0">
                <a:solidFill>
                  <a:srgbClr val="0000FF"/>
                </a:solidFill>
              </a:rPr>
              <a:t>nóng</a:t>
            </a:r>
            <a:r>
              <a:rPr lang="en-US" sz="3000" dirty="0" smtClean="0">
                <a:solidFill>
                  <a:srgbClr val="0000FF"/>
                </a:solidFill>
              </a:rPr>
              <a:t> </a:t>
            </a:r>
            <a:r>
              <a:rPr lang="en-US" sz="3000" dirty="0" err="1" smtClean="0">
                <a:solidFill>
                  <a:srgbClr val="0000FF"/>
                </a:solidFill>
              </a:rPr>
              <a:t>lên</a:t>
            </a:r>
            <a:r>
              <a:rPr lang="en-US" sz="3000" dirty="0" smtClean="0">
                <a:solidFill>
                  <a:srgbClr val="0000FF"/>
                </a:solidFill>
              </a:rPr>
              <a:t>, co </a:t>
            </a:r>
            <a:r>
              <a:rPr lang="en-US" sz="3000" dirty="0" err="1" smtClean="0">
                <a:solidFill>
                  <a:srgbClr val="0000FF"/>
                </a:solidFill>
              </a:rPr>
              <a:t>lại</a:t>
            </a:r>
            <a:r>
              <a:rPr lang="en-US" sz="3000" dirty="0" smtClean="0">
                <a:solidFill>
                  <a:srgbClr val="0000FF"/>
                </a:solidFill>
              </a:rPr>
              <a:t> </a:t>
            </a:r>
            <a:r>
              <a:rPr lang="en-US" sz="3000" dirty="0" err="1" smtClean="0">
                <a:solidFill>
                  <a:srgbClr val="0000FF"/>
                </a:solidFill>
              </a:rPr>
              <a:t>khi</a:t>
            </a:r>
            <a:r>
              <a:rPr lang="en-US" sz="3000" dirty="0" smtClean="0">
                <a:solidFill>
                  <a:srgbClr val="0000FF"/>
                </a:solidFill>
              </a:rPr>
              <a:t> ………</a:t>
            </a:r>
          </a:p>
          <a:p>
            <a:pPr>
              <a:spcBef>
                <a:spcPts val="1200"/>
              </a:spcBef>
              <a:spcAft>
                <a:spcPts val="600"/>
              </a:spcAft>
            </a:pPr>
            <a:r>
              <a:rPr lang="en-US" sz="3000" dirty="0" err="1" smtClean="0">
                <a:solidFill>
                  <a:srgbClr val="0000FF"/>
                </a:solidFill>
              </a:rPr>
              <a:t>Các</a:t>
            </a:r>
            <a:r>
              <a:rPr lang="en-US" sz="3000" dirty="0" smtClean="0">
                <a:solidFill>
                  <a:srgbClr val="0000FF"/>
                </a:solidFill>
              </a:rPr>
              <a:t> </a:t>
            </a:r>
            <a:r>
              <a:rPr lang="en-US" sz="3000" dirty="0" err="1" smtClean="0">
                <a:solidFill>
                  <a:srgbClr val="0000FF"/>
                </a:solidFill>
              </a:rPr>
              <a:t>chất</a:t>
            </a:r>
            <a:r>
              <a:rPr lang="en-US" sz="3000" dirty="0" smtClean="0">
                <a:solidFill>
                  <a:srgbClr val="0000FF"/>
                </a:solidFill>
              </a:rPr>
              <a:t> </a:t>
            </a:r>
            <a:r>
              <a:rPr lang="en-US" sz="3000" dirty="0" err="1" smtClean="0">
                <a:solidFill>
                  <a:srgbClr val="0000FF"/>
                </a:solidFill>
              </a:rPr>
              <a:t>khí</a:t>
            </a:r>
            <a:r>
              <a:rPr lang="en-US" sz="3000" dirty="0" smtClean="0">
                <a:solidFill>
                  <a:srgbClr val="0000FF"/>
                </a:solidFill>
              </a:rPr>
              <a:t> </a:t>
            </a:r>
            <a:r>
              <a:rPr lang="en-US" sz="3000" dirty="0" err="1" smtClean="0">
                <a:solidFill>
                  <a:srgbClr val="0000FF"/>
                </a:solidFill>
              </a:rPr>
              <a:t>khác</a:t>
            </a:r>
            <a:r>
              <a:rPr lang="en-US" sz="3000" dirty="0" smtClean="0">
                <a:solidFill>
                  <a:srgbClr val="0000FF"/>
                </a:solidFill>
              </a:rPr>
              <a:t> </a:t>
            </a:r>
            <a:r>
              <a:rPr lang="en-US" sz="3000" dirty="0" err="1" smtClean="0">
                <a:solidFill>
                  <a:srgbClr val="0000FF"/>
                </a:solidFill>
              </a:rPr>
              <a:t>nhau</a:t>
            </a:r>
            <a:r>
              <a:rPr lang="en-US" sz="3000" dirty="0" smtClean="0">
                <a:solidFill>
                  <a:srgbClr val="0000FF"/>
                </a:solidFill>
              </a:rPr>
              <a:t> </a:t>
            </a:r>
            <a:r>
              <a:rPr lang="en-US" sz="3000" dirty="0" err="1" smtClean="0">
                <a:solidFill>
                  <a:srgbClr val="0000FF"/>
                </a:solidFill>
              </a:rPr>
              <a:t>nở</a:t>
            </a:r>
            <a:r>
              <a:rPr lang="en-US" sz="3000" dirty="0" smtClean="0">
                <a:solidFill>
                  <a:srgbClr val="0000FF"/>
                </a:solidFill>
              </a:rPr>
              <a:t> </a:t>
            </a:r>
            <a:r>
              <a:rPr lang="en-US" sz="3000" dirty="0" err="1" smtClean="0">
                <a:solidFill>
                  <a:srgbClr val="0000FF"/>
                </a:solidFill>
              </a:rPr>
              <a:t>vì</a:t>
            </a:r>
            <a:r>
              <a:rPr lang="en-US" sz="3000" dirty="0" smtClean="0">
                <a:solidFill>
                  <a:srgbClr val="0000FF"/>
                </a:solidFill>
              </a:rPr>
              <a:t> </a:t>
            </a:r>
            <a:r>
              <a:rPr lang="en-US" sz="3000" dirty="0" err="1" smtClean="0">
                <a:solidFill>
                  <a:srgbClr val="0000FF"/>
                </a:solidFill>
              </a:rPr>
              <a:t>nhiệt</a:t>
            </a:r>
            <a:r>
              <a:rPr lang="en-US" sz="3000" dirty="0" smtClean="0">
                <a:solidFill>
                  <a:srgbClr val="0000FF"/>
                </a:solidFill>
              </a:rPr>
              <a:t> ……………..</a:t>
            </a:r>
            <a:endParaRPr lang="en-US" sz="3000" dirty="0">
              <a:solidFill>
                <a:srgbClr val="0000FF"/>
              </a:solidFill>
            </a:endParaRPr>
          </a:p>
        </p:txBody>
      </p:sp>
      <p:sp>
        <p:nvSpPr>
          <p:cNvPr id="8" name="TextBox 7"/>
          <p:cNvSpPr txBox="1"/>
          <p:nvPr/>
        </p:nvSpPr>
        <p:spPr>
          <a:xfrm>
            <a:off x="2133600" y="2819400"/>
            <a:ext cx="1447800" cy="584775"/>
          </a:xfrm>
          <a:prstGeom prst="rect">
            <a:avLst/>
          </a:prstGeom>
          <a:noFill/>
        </p:spPr>
        <p:txBody>
          <a:bodyPr wrap="square" rtlCol="0">
            <a:spAutoFit/>
          </a:bodyPr>
          <a:lstStyle/>
          <a:p>
            <a:r>
              <a:rPr lang="en-US" sz="3200" dirty="0" err="1">
                <a:solidFill>
                  <a:srgbClr val="FF0000"/>
                </a:solidFill>
              </a:rPr>
              <a:t>n</a:t>
            </a:r>
            <a:r>
              <a:rPr lang="en-US" sz="3200" dirty="0" err="1" smtClean="0">
                <a:solidFill>
                  <a:srgbClr val="FF0000"/>
                </a:solidFill>
              </a:rPr>
              <a:t>ở</a:t>
            </a:r>
            <a:r>
              <a:rPr lang="en-US" sz="3200" dirty="0" smtClean="0">
                <a:solidFill>
                  <a:srgbClr val="FF0000"/>
                </a:solidFill>
              </a:rPr>
              <a:t> </a:t>
            </a:r>
            <a:r>
              <a:rPr lang="en-US" sz="3200" dirty="0" err="1" smtClean="0">
                <a:solidFill>
                  <a:srgbClr val="FF0000"/>
                </a:solidFill>
              </a:rPr>
              <a:t>ra</a:t>
            </a:r>
            <a:endParaRPr lang="en-US" sz="3200" dirty="0">
              <a:solidFill>
                <a:srgbClr val="FF0000"/>
              </a:solidFill>
            </a:endParaRPr>
          </a:p>
        </p:txBody>
      </p:sp>
      <p:sp>
        <p:nvSpPr>
          <p:cNvPr id="9" name="TextBox 8"/>
          <p:cNvSpPr txBox="1"/>
          <p:nvPr/>
        </p:nvSpPr>
        <p:spPr>
          <a:xfrm>
            <a:off x="7315200" y="2844225"/>
            <a:ext cx="1447800" cy="584775"/>
          </a:xfrm>
          <a:prstGeom prst="rect">
            <a:avLst/>
          </a:prstGeom>
          <a:noFill/>
        </p:spPr>
        <p:txBody>
          <a:bodyPr wrap="square" rtlCol="0">
            <a:spAutoFit/>
          </a:bodyPr>
          <a:lstStyle/>
          <a:p>
            <a:r>
              <a:rPr lang="en-US" sz="3200" dirty="0" err="1" smtClean="0">
                <a:solidFill>
                  <a:srgbClr val="FF0000"/>
                </a:solidFill>
              </a:rPr>
              <a:t>lạnh</a:t>
            </a:r>
            <a:r>
              <a:rPr lang="en-US" sz="3200" dirty="0" smtClean="0">
                <a:solidFill>
                  <a:srgbClr val="FF0000"/>
                </a:solidFill>
              </a:rPr>
              <a:t> </a:t>
            </a:r>
            <a:r>
              <a:rPr lang="en-US" sz="3200" dirty="0" err="1" smtClean="0">
                <a:solidFill>
                  <a:srgbClr val="FF0000"/>
                </a:solidFill>
              </a:rPr>
              <a:t>đi</a:t>
            </a:r>
            <a:endParaRPr lang="en-US" sz="3200" dirty="0">
              <a:solidFill>
                <a:srgbClr val="FF0000"/>
              </a:solidFill>
            </a:endParaRPr>
          </a:p>
        </p:txBody>
      </p:sp>
      <p:sp>
        <p:nvSpPr>
          <p:cNvPr id="10" name="TextBox 9"/>
          <p:cNvSpPr txBox="1"/>
          <p:nvPr/>
        </p:nvSpPr>
        <p:spPr>
          <a:xfrm>
            <a:off x="6477000" y="3527004"/>
            <a:ext cx="2286000" cy="584775"/>
          </a:xfrm>
          <a:prstGeom prst="rect">
            <a:avLst/>
          </a:prstGeom>
          <a:noFill/>
        </p:spPr>
        <p:txBody>
          <a:bodyPr wrap="square" rtlCol="0">
            <a:spAutoFit/>
          </a:bodyPr>
          <a:lstStyle/>
          <a:p>
            <a:r>
              <a:rPr lang="en-US" sz="3200" dirty="0" err="1">
                <a:solidFill>
                  <a:srgbClr val="FF0000"/>
                </a:solidFill>
              </a:rPr>
              <a:t>g</a:t>
            </a:r>
            <a:r>
              <a:rPr lang="en-US" sz="3200" dirty="0" err="1" smtClean="0">
                <a:solidFill>
                  <a:srgbClr val="FF0000"/>
                </a:solidFill>
              </a:rPr>
              <a:t>iống</a:t>
            </a:r>
            <a:r>
              <a:rPr lang="en-US" sz="3200" dirty="0" smtClean="0">
                <a:solidFill>
                  <a:srgbClr val="FF0000"/>
                </a:solidFill>
              </a:rPr>
              <a:t> </a:t>
            </a:r>
            <a:r>
              <a:rPr lang="en-US" sz="3200" dirty="0" err="1" smtClean="0">
                <a:solidFill>
                  <a:srgbClr val="FF0000"/>
                </a:solidFill>
              </a:rPr>
              <a:t>nhau</a:t>
            </a:r>
            <a:endParaRPr lang="en-US" sz="3200" dirty="0">
              <a:solidFill>
                <a:srgbClr val="FF0000"/>
              </a:solidFill>
            </a:endParaRPr>
          </a:p>
        </p:txBody>
      </p:sp>
      <p:sp>
        <p:nvSpPr>
          <p:cNvPr id="11" name="Rectangle 2"/>
          <p:cNvSpPr txBox="1">
            <a:spLocks noChangeArrowheads="1"/>
          </p:cNvSpPr>
          <p:nvPr/>
        </p:nvSpPr>
        <p:spPr>
          <a:xfrm>
            <a:off x="-76200" y="0"/>
            <a:ext cx="9372600" cy="533400"/>
          </a:xfrm>
          <a:prstGeom prst="rect">
            <a:avLst/>
          </a:prstGeom>
          <a:solidFill>
            <a:srgbClr val="FFFF66"/>
          </a:solidFill>
          <a:ln>
            <a:solidFill>
              <a:srgbClr val="FFFF66"/>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3000" b="1" dirty="0" err="1" smtClean="0">
                <a:solidFill>
                  <a:srgbClr val="FF0000"/>
                </a:solidFill>
              </a:rPr>
              <a:t>Tiết</a:t>
            </a:r>
            <a:r>
              <a:rPr lang="en-US" sz="3000" b="1" dirty="0" smtClean="0">
                <a:solidFill>
                  <a:srgbClr val="FF0000"/>
                </a:solidFill>
              </a:rPr>
              <a:t> </a:t>
            </a:r>
            <a:r>
              <a:rPr lang="en-US" sz="3000" b="1" dirty="0" smtClean="0">
                <a:solidFill>
                  <a:srgbClr val="FF0000"/>
                </a:solidFill>
              </a:rPr>
              <a:t>21,22,23: </a:t>
            </a:r>
            <a:r>
              <a:rPr lang="en-US" sz="3000" b="1" dirty="0" err="1" smtClean="0">
                <a:solidFill>
                  <a:srgbClr val="FF0000"/>
                </a:solidFill>
              </a:rPr>
              <a:t>Chủ</a:t>
            </a:r>
            <a:r>
              <a:rPr lang="en-US" sz="3000" b="1" dirty="0" smtClean="0">
                <a:solidFill>
                  <a:srgbClr val="FF0000"/>
                </a:solidFill>
              </a:rPr>
              <a:t> </a:t>
            </a:r>
            <a:r>
              <a:rPr lang="en-US" sz="3000" b="1" dirty="0" err="1" smtClean="0">
                <a:solidFill>
                  <a:srgbClr val="FF0000"/>
                </a:solidFill>
              </a:rPr>
              <a:t>đề</a:t>
            </a:r>
            <a:r>
              <a:rPr lang="en-US" sz="3000" b="1" dirty="0" smtClean="0">
                <a:solidFill>
                  <a:srgbClr val="FF0000"/>
                </a:solidFill>
              </a:rPr>
              <a:t>: </a:t>
            </a:r>
            <a:r>
              <a:rPr lang="en-US" sz="3000" b="1" dirty="0" err="1" smtClean="0">
                <a:solidFill>
                  <a:srgbClr val="FF0000"/>
                </a:solidFill>
              </a:rPr>
              <a:t>Sự</a:t>
            </a:r>
            <a:r>
              <a:rPr lang="en-US" sz="3000" b="1" dirty="0" smtClean="0">
                <a:solidFill>
                  <a:srgbClr val="FF0000"/>
                </a:solidFill>
              </a:rPr>
              <a:t> </a:t>
            </a:r>
            <a:r>
              <a:rPr lang="en-US" sz="3000" b="1" dirty="0" err="1" smtClean="0">
                <a:solidFill>
                  <a:srgbClr val="FF0000"/>
                </a:solidFill>
              </a:rPr>
              <a:t>nở</a:t>
            </a:r>
            <a:r>
              <a:rPr lang="en-US" sz="3000" b="1" dirty="0" smtClean="0">
                <a:solidFill>
                  <a:srgbClr val="FF0000"/>
                </a:solidFill>
              </a:rPr>
              <a:t> </a:t>
            </a:r>
            <a:r>
              <a:rPr lang="en-US" sz="3000" b="1" dirty="0" err="1" smtClean="0">
                <a:solidFill>
                  <a:srgbClr val="FF0000"/>
                </a:solidFill>
              </a:rPr>
              <a:t>vì</a:t>
            </a:r>
            <a:r>
              <a:rPr lang="en-US" sz="3000" b="1" dirty="0" smtClean="0">
                <a:solidFill>
                  <a:srgbClr val="FF0000"/>
                </a:solidFill>
              </a:rPr>
              <a:t> </a:t>
            </a:r>
            <a:r>
              <a:rPr lang="en-US" sz="3000" b="1" dirty="0" err="1" smtClean="0">
                <a:solidFill>
                  <a:srgbClr val="FF0000"/>
                </a:solidFill>
              </a:rPr>
              <a:t>nhiệt</a:t>
            </a:r>
            <a:r>
              <a:rPr lang="en-US" sz="3000" b="1" dirty="0" smtClean="0">
                <a:solidFill>
                  <a:srgbClr val="FF0000"/>
                </a:solidFill>
              </a:rPr>
              <a:t> </a:t>
            </a:r>
            <a:r>
              <a:rPr lang="en-US" sz="3000" b="1" dirty="0" err="1" smtClean="0">
                <a:solidFill>
                  <a:srgbClr val="FF0000"/>
                </a:solidFill>
              </a:rPr>
              <a:t>của</a:t>
            </a:r>
            <a:r>
              <a:rPr lang="en-US" sz="3000" b="1" dirty="0" smtClean="0">
                <a:solidFill>
                  <a:srgbClr val="FF0000"/>
                </a:solidFill>
              </a:rPr>
              <a:t> </a:t>
            </a:r>
            <a:r>
              <a:rPr lang="en-US" sz="3000" b="1" dirty="0" err="1" smtClean="0">
                <a:solidFill>
                  <a:srgbClr val="FF0000"/>
                </a:solidFill>
              </a:rPr>
              <a:t>các</a:t>
            </a:r>
            <a:r>
              <a:rPr lang="en-US" sz="3000" b="1" dirty="0" smtClean="0">
                <a:solidFill>
                  <a:srgbClr val="FF0000"/>
                </a:solidFill>
              </a:rPr>
              <a:t> </a:t>
            </a:r>
            <a:r>
              <a:rPr lang="en-US" sz="3000" b="1" dirty="0" err="1" smtClean="0">
                <a:solidFill>
                  <a:srgbClr val="FF0000"/>
                </a:solidFill>
              </a:rPr>
              <a:t>chất</a:t>
            </a:r>
            <a:r>
              <a:rPr lang="en-US" sz="3000" b="1" dirty="0" smtClean="0">
                <a:solidFill>
                  <a:srgbClr val="FF0000"/>
                </a:solidFill>
              </a:rPr>
              <a:t> </a:t>
            </a:r>
          </a:p>
        </p:txBody>
      </p:sp>
    </p:spTree>
    <p:extLst>
      <p:ext uri="{BB962C8B-B14F-4D97-AF65-F5344CB8AC3E}">
        <p14:creationId xmlns:p14="http://schemas.microsoft.com/office/powerpoint/2010/main" val="321874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75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anim calcmode="lin" valueType="num">
                                      <p:cBhvr>
                                        <p:cTn id="20" dur="750" fill="hold"/>
                                        <p:tgtEl>
                                          <p:spTgt spid="8"/>
                                        </p:tgtEl>
                                        <p:attrNameLst>
                                          <p:attrName>ppt_x</p:attrName>
                                        </p:attrNameLst>
                                      </p:cBhvr>
                                      <p:tavLst>
                                        <p:tav tm="0">
                                          <p:val>
                                            <p:strVal val="#ppt_x"/>
                                          </p:val>
                                        </p:tav>
                                        <p:tav tm="100000">
                                          <p:val>
                                            <p:strVal val="#ppt_x"/>
                                          </p:val>
                                        </p:tav>
                                      </p:tavLst>
                                    </p:anim>
                                    <p:anim calcmode="lin" valueType="num">
                                      <p:cBhvr>
                                        <p:cTn id="21"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47467" y="675085"/>
            <a:ext cx="858665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2000" dirty="0"/>
              <a:t>  </a:t>
            </a:r>
            <a:r>
              <a:rPr lang="en-US" sz="2400" dirty="0" smtClean="0"/>
              <a:t>C5</a:t>
            </a:r>
            <a:r>
              <a:rPr lang="en-US" sz="2000" dirty="0" smtClean="0"/>
              <a:t>:  </a:t>
            </a:r>
            <a:r>
              <a:rPr lang="en-US" sz="2400" dirty="0"/>
              <a:t>Ở đầu cán (chuôi) dao, liềm bằng gỗ, thường có một đai bằng sắt, gọi là cái khâu (H. 18.2) dùng để giữ chặt lưỡi dao hay lưỡi liềm. Tại sao khi lắp khâu, người thợ rèn phải nung nóng khâu rồi mới tra vào cán ?</a:t>
            </a:r>
          </a:p>
        </p:txBody>
      </p:sp>
      <p:sp>
        <p:nvSpPr>
          <p:cNvPr id="10248" name="Text Box 10"/>
          <p:cNvSpPr txBox="1">
            <a:spLocks noChangeArrowheads="1"/>
          </p:cNvSpPr>
          <p:nvPr/>
        </p:nvSpPr>
        <p:spPr bwMode="auto">
          <a:xfrm>
            <a:off x="288974" y="250825"/>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b="1" dirty="0">
                <a:solidFill>
                  <a:srgbClr val="FF3300"/>
                </a:solidFill>
                <a:sym typeface="Wingdings" panose="05000000000000000000" pitchFamily="2" charset="2"/>
              </a:rPr>
              <a:t>4. Vận dụng</a:t>
            </a:r>
          </a:p>
        </p:txBody>
      </p:sp>
      <p:grpSp>
        <p:nvGrpSpPr>
          <p:cNvPr id="2" name="Group 29"/>
          <p:cNvGrpSpPr>
            <a:grpSpLocks/>
          </p:cNvGrpSpPr>
          <p:nvPr/>
        </p:nvGrpSpPr>
        <p:grpSpPr bwMode="auto">
          <a:xfrm rot="-313692">
            <a:off x="1384300" y="3025775"/>
            <a:ext cx="2667000" cy="974725"/>
            <a:chOff x="433" y="1052"/>
            <a:chExt cx="4293" cy="1862"/>
          </a:xfrm>
        </p:grpSpPr>
        <p:sp>
          <p:nvSpPr>
            <p:cNvPr id="10294" name="AutoShape 30"/>
            <p:cNvSpPr>
              <a:spLocks noChangeArrowheads="1"/>
            </p:cNvSpPr>
            <p:nvPr/>
          </p:nvSpPr>
          <p:spPr bwMode="auto">
            <a:xfrm rot="5609785">
              <a:off x="1130" y="355"/>
              <a:ext cx="1719" cy="3113"/>
            </a:xfrm>
            <a:prstGeom prst="moon">
              <a:avLst>
                <a:gd name="adj" fmla="val 50000"/>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295" name="AutoShape 31"/>
            <p:cNvSpPr>
              <a:spLocks noChangeArrowheads="1"/>
            </p:cNvSpPr>
            <p:nvPr/>
          </p:nvSpPr>
          <p:spPr bwMode="auto">
            <a:xfrm rot="-5115569">
              <a:off x="4045" y="2233"/>
              <a:ext cx="128" cy="1234"/>
            </a:xfrm>
            <a:custGeom>
              <a:avLst/>
              <a:gdLst>
                <a:gd name="T0" fmla="*/ 112 w 21600"/>
                <a:gd name="T1" fmla="*/ 617 h 21600"/>
                <a:gd name="T2" fmla="*/ 64 w 21600"/>
                <a:gd name="T3" fmla="*/ 1234 h 21600"/>
                <a:gd name="T4" fmla="*/ 16 w 21600"/>
                <a:gd name="T5" fmla="*/ 617 h 21600"/>
                <a:gd name="T6" fmla="*/ 64 w 21600"/>
                <a:gd name="T7" fmla="*/ 0 h 21600"/>
                <a:gd name="T8" fmla="*/ 0 60000 65536"/>
                <a:gd name="T9" fmla="*/ 0 60000 65536"/>
                <a:gd name="T10" fmla="*/ 0 60000 65536"/>
                <a:gd name="T11" fmla="*/ 0 60000 65536"/>
                <a:gd name="T12" fmla="*/ 4556 w 21600"/>
                <a:gd name="T13" fmla="*/ 4499 h 21600"/>
                <a:gd name="T14" fmla="*/ 17044 w 21600"/>
                <a:gd name="T15" fmla="*/ 1710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296" name="AutoShape 32"/>
            <p:cNvSpPr>
              <a:spLocks noChangeArrowheads="1"/>
            </p:cNvSpPr>
            <p:nvPr/>
          </p:nvSpPr>
          <p:spPr bwMode="auto">
            <a:xfrm rot="934216">
              <a:off x="3456" y="2592"/>
              <a:ext cx="144" cy="144"/>
            </a:xfrm>
            <a:prstGeom prst="rtTriangle">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sp>
        <p:nvSpPr>
          <p:cNvPr id="10250" name="AutoShape 33"/>
          <p:cNvSpPr>
            <a:spLocks noChangeArrowheads="1"/>
          </p:cNvSpPr>
          <p:nvPr/>
        </p:nvSpPr>
        <p:spPr bwMode="auto">
          <a:xfrm>
            <a:off x="5727700" y="3724275"/>
            <a:ext cx="1447800" cy="304800"/>
          </a:xfrm>
          <a:prstGeom prst="flowChartProcess">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251" name="AutoShape 34"/>
          <p:cNvSpPr>
            <a:spLocks noChangeArrowheads="1"/>
          </p:cNvSpPr>
          <p:nvPr/>
        </p:nvSpPr>
        <p:spPr bwMode="auto">
          <a:xfrm rot="-5400000">
            <a:off x="5486400" y="3724275"/>
            <a:ext cx="228600" cy="304800"/>
          </a:xfrm>
          <a:prstGeom prst="can">
            <a:avLst>
              <a:gd name="adj" fmla="val 33333"/>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0995" name="AutoShape 35"/>
          <p:cNvSpPr>
            <a:spLocks noChangeArrowheads="1"/>
          </p:cNvSpPr>
          <p:nvPr/>
        </p:nvSpPr>
        <p:spPr bwMode="auto">
          <a:xfrm rot="-5400000">
            <a:off x="7632700" y="2997200"/>
            <a:ext cx="279400" cy="304800"/>
          </a:xfrm>
          <a:prstGeom prst="can">
            <a:avLst>
              <a:gd name="adj" fmla="val 27273"/>
            </a:avLst>
          </a:prstGeom>
          <a:solidFill>
            <a:srgbClr val="333333"/>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nvGrpSpPr>
          <p:cNvPr id="3" name="Group 36"/>
          <p:cNvGrpSpPr>
            <a:grpSpLocks/>
          </p:cNvGrpSpPr>
          <p:nvPr/>
        </p:nvGrpSpPr>
        <p:grpSpPr bwMode="auto">
          <a:xfrm>
            <a:off x="8166100" y="4016375"/>
            <a:ext cx="749300" cy="1279525"/>
            <a:chOff x="4236" y="2935"/>
            <a:chExt cx="472" cy="806"/>
          </a:xfrm>
        </p:grpSpPr>
        <p:sp>
          <p:nvSpPr>
            <p:cNvPr id="10273" name="Oval 37"/>
            <p:cNvSpPr>
              <a:spLocks noChangeArrowheads="1"/>
            </p:cNvSpPr>
            <p:nvPr/>
          </p:nvSpPr>
          <p:spPr bwMode="auto">
            <a:xfrm>
              <a:off x="4241" y="3393"/>
              <a:ext cx="462" cy="346"/>
            </a:xfrm>
            <a:prstGeom prst="ellipse">
              <a:avLst/>
            </a:prstGeom>
            <a:gradFill rotWithShape="1">
              <a:gsLst>
                <a:gs pos="0">
                  <a:schemeClr val="bg1"/>
                </a:gs>
                <a:gs pos="100000">
                  <a:srgbClr val="66CCFF"/>
                </a:gs>
              </a:gsLst>
              <a:path path="shape">
                <a:fillToRect l="50000" t="50000" r="50000" b="50000"/>
              </a:path>
            </a:gradFill>
            <a:ln w="9525">
              <a:solidFill>
                <a:srgbClr val="3366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274" name="AutoShape 38"/>
            <p:cNvSpPr>
              <a:spLocks noChangeArrowheads="1"/>
            </p:cNvSpPr>
            <p:nvPr/>
          </p:nvSpPr>
          <p:spPr bwMode="auto">
            <a:xfrm>
              <a:off x="4405" y="3281"/>
              <a:ext cx="127" cy="144"/>
            </a:xfrm>
            <a:prstGeom prst="can">
              <a:avLst>
                <a:gd name="adj" fmla="val 47244"/>
              </a:avLst>
            </a:prstGeom>
            <a:gradFill rotWithShape="1">
              <a:gsLst>
                <a:gs pos="0">
                  <a:srgbClr val="66CCFF"/>
                </a:gs>
                <a:gs pos="50000">
                  <a:srgbClr val="FFFFFF"/>
                </a:gs>
                <a:gs pos="100000">
                  <a:srgbClr val="66C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275" name="Oval 39"/>
            <p:cNvSpPr>
              <a:spLocks noChangeArrowheads="1"/>
            </p:cNvSpPr>
            <p:nvPr/>
          </p:nvSpPr>
          <p:spPr bwMode="auto">
            <a:xfrm>
              <a:off x="4328" y="3616"/>
              <a:ext cx="298" cy="123"/>
            </a:xfrm>
            <a:prstGeom prst="ellipse">
              <a:avLst/>
            </a:prstGeom>
            <a:solidFill>
              <a:srgbClr val="3399FF">
                <a:alpha val="45097"/>
              </a:srgbClr>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276" name="Oval 40"/>
            <p:cNvSpPr>
              <a:spLocks noChangeArrowheads="1"/>
            </p:cNvSpPr>
            <p:nvPr/>
          </p:nvSpPr>
          <p:spPr bwMode="auto">
            <a:xfrm>
              <a:off x="4241" y="3470"/>
              <a:ext cx="462" cy="174"/>
            </a:xfrm>
            <a:prstGeom prst="ellipse">
              <a:avLst/>
            </a:prstGeom>
            <a:solidFill>
              <a:srgbClr val="FFCC00">
                <a:alpha val="30196"/>
              </a:srgbClr>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277" name="Freeform 41"/>
            <p:cNvSpPr>
              <a:spLocks/>
            </p:cNvSpPr>
            <p:nvPr/>
          </p:nvSpPr>
          <p:spPr bwMode="auto">
            <a:xfrm flipH="1">
              <a:off x="4532" y="3344"/>
              <a:ext cx="47" cy="92"/>
            </a:xfrm>
            <a:custGeom>
              <a:avLst/>
              <a:gdLst>
                <a:gd name="T0" fmla="*/ 48 w 48"/>
                <a:gd name="T1" fmla="*/ 0 h 144"/>
                <a:gd name="T2" fmla="*/ 48 w 48"/>
                <a:gd name="T3" fmla="*/ 96 h 144"/>
                <a:gd name="T4" fmla="*/ 0 w 48"/>
                <a:gd name="T5" fmla="*/ 144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278" name="Freeform 42"/>
            <p:cNvSpPr>
              <a:spLocks/>
            </p:cNvSpPr>
            <p:nvPr/>
          </p:nvSpPr>
          <p:spPr bwMode="auto">
            <a:xfrm>
              <a:off x="4356" y="3345"/>
              <a:ext cx="47" cy="92"/>
            </a:xfrm>
            <a:custGeom>
              <a:avLst/>
              <a:gdLst>
                <a:gd name="T0" fmla="*/ 48 w 48"/>
                <a:gd name="T1" fmla="*/ 0 h 144"/>
                <a:gd name="T2" fmla="*/ 48 w 48"/>
                <a:gd name="T3" fmla="*/ 96 h 144"/>
                <a:gd name="T4" fmla="*/ 0 w 48"/>
                <a:gd name="T5" fmla="*/ 144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279" name="AutoShape 43"/>
            <p:cNvSpPr>
              <a:spLocks noChangeArrowheads="1"/>
            </p:cNvSpPr>
            <p:nvPr/>
          </p:nvSpPr>
          <p:spPr bwMode="auto">
            <a:xfrm rot="16200000" flipV="1">
              <a:off x="4376" y="3409"/>
              <a:ext cx="192" cy="472"/>
            </a:xfrm>
            <a:prstGeom prst="moon">
              <a:avLst>
                <a:gd name="adj" fmla="val 50833"/>
              </a:avLst>
            </a:prstGeom>
            <a:solidFill>
              <a:srgbClr val="FFCC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280" name="Freeform 44"/>
            <p:cNvSpPr>
              <a:spLocks/>
            </p:cNvSpPr>
            <p:nvPr/>
          </p:nvSpPr>
          <p:spPr bwMode="auto">
            <a:xfrm>
              <a:off x="4371" y="3357"/>
              <a:ext cx="231" cy="370"/>
            </a:xfrm>
            <a:custGeom>
              <a:avLst/>
              <a:gdLst>
                <a:gd name="T0" fmla="*/ 114 w 288"/>
                <a:gd name="T1" fmla="*/ 0 h 462"/>
                <a:gd name="T2" fmla="*/ 126 w 288"/>
                <a:gd name="T3" fmla="*/ 96 h 462"/>
                <a:gd name="T4" fmla="*/ 150 w 288"/>
                <a:gd name="T5" fmla="*/ 204 h 462"/>
                <a:gd name="T6" fmla="*/ 276 w 288"/>
                <a:gd name="T7" fmla="*/ 354 h 462"/>
                <a:gd name="T8" fmla="*/ 108 w 288"/>
                <a:gd name="T9" fmla="*/ 438 h 462"/>
                <a:gd name="T10" fmla="*/ 18 w 288"/>
                <a:gd name="T11" fmla="*/ 372 h 462"/>
                <a:gd name="T12" fmla="*/ 0 60000 65536"/>
                <a:gd name="T13" fmla="*/ 0 60000 65536"/>
                <a:gd name="T14" fmla="*/ 0 60000 65536"/>
                <a:gd name="T15" fmla="*/ 0 60000 65536"/>
                <a:gd name="T16" fmla="*/ 0 60000 65536"/>
                <a:gd name="T17" fmla="*/ 0 60000 65536"/>
                <a:gd name="T18" fmla="*/ 0 w 288"/>
                <a:gd name="T19" fmla="*/ 0 h 462"/>
                <a:gd name="T20" fmla="*/ 288 w 288"/>
                <a:gd name="T21" fmla="*/ 462 h 462"/>
              </a:gdLst>
              <a:ahLst/>
              <a:cxnLst>
                <a:cxn ang="T12">
                  <a:pos x="T0" y="T1"/>
                </a:cxn>
                <a:cxn ang="T13">
                  <a:pos x="T2" y="T3"/>
                </a:cxn>
                <a:cxn ang="T14">
                  <a:pos x="T4" y="T5"/>
                </a:cxn>
                <a:cxn ang="T15">
                  <a:pos x="T6" y="T7"/>
                </a:cxn>
                <a:cxn ang="T16">
                  <a:pos x="T8" y="T9"/>
                </a:cxn>
                <a:cxn ang="T17">
                  <a:pos x="T10" y="T11"/>
                </a:cxn>
              </a:cxnLst>
              <a:rect l="T18" t="T19" r="T20" b="T21"/>
              <a:pathLst>
                <a:path w="288" h="462">
                  <a:moveTo>
                    <a:pt x="114" y="0"/>
                  </a:moveTo>
                  <a:cubicBezTo>
                    <a:pt x="116" y="16"/>
                    <a:pt x="120" y="62"/>
                    <a:pt x="126" y="96"/>
                  </a:cubicBezTo>
                  <a:cubicBezTo>
                    <a:pt x="132" y="130"/>
                    <a:pt x="125" y="161"/>
                    <a:pt x="150" y="204"/>
                  </a:cubicBezTo>
                  <a:cubicBezTo>
                    <a:pt x="210" y="294"/>
                    <a:pt x="264" y="252"/>
                    <a:pt x="276" y="354"/>
                  </a:cubicBezTo>
                  <a:cubicBezTo>
                    <a:pt x="288" y="456"/>
                    <a:pt x="152" y="439"/>
                    <a:pt x="108" y="438"/>
                  </a:cubicBezTo>
                  <a:cubicBezTo>
                    <a:pt x="0" y="462"/>
                    <a:pt x="37" y="386"/>
                    <a:pt x="18" y="372"/>
                  </a:cubicBezTo>
                </a:path>
              </a:pathLst>
            </a:custGeom>
            <a:noFill/>
            <a:ln w="28575">
              <a:solidFill>
                <a:schemeClr val="bg2">
                  <a:alpha val="30196"/>
                </a:scheme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1005" name="Arc 45"/>
            <p:cNvSpPr>
              <a:spLocks/>
            </p:cNvSpPr>
            <p:nvPr/>
          </p:nvSpPr>
          <p:spPr bwMode="auto">
            <a:xfrm flipV="1">
              <a:off x="4378" y="3309"/>
              <a:ext cx="184" cy="50"/>
            </a:xfrm>
            <a:custGeom>
              <a:avLst/>
              <a:gdLst>
                <a:gd name="G0" fmla="+- 21600 0 0"/>
                <a:gd name="G1" fmla="+- 21600 0 0"/>
                <a:gd name="G2" fmla="+- 21600 0 0"/>
                <a:gd name="T0" fmla="*/ 97 w 43200"/>
                <a:gd name="T1" fmla="*/ 23644 h 23644"/>
                <a:gd name="T2" fmla="*/ 43152 w 43200"/>
                <a:gd name="T3" fmla="*/ 23045 h 23644"/>
                <a:gd name="T4" fmla="*/ 21600 w 43200"/>
                <a:gd name="T5" fmla="*/ 21600 h 23644"/>
              </a:gdLst>
              <a:ahLst/>
              <a:cxnLst>
                <a:cxn ang="0">
                  <a:pos x="T0" y="T1"/>
                </a:cxn>
                <a:cxn ang="0">
                  <a:pos x="T2" y="T3"/>
                </a:cxn>
                <a:cxn ang="0">
                  <a:pos x="T4" y="T5"/>
                </a:cxn>
              </a:cxnLst>
              <a:rect l="0" t="0" r="r" b="b"/>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close/>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rgbClr val="0066FF"/>
              </a:solidFill>
              <a:round/>
              <a:headEnd/>
              <a:tailEnd/>
            </a:ln>
            <a:effectLst/>
          </p:spPr>
          <p:txBody>
            <a:bodyPr wrap="none" anchor="ctr"/>
            <a:lstStyle/>
            <a:p>
              <a:pPr>
                <a:defRPr/>
              </a:pPr>
              <a:endParaRPr lang="en-US">
                <a:latin typeface="Arial" charset="0"/>
                <a:cs typeface="Arial" charset="0"/>
              </a:endParaRPr>
            </a:p>
          </p:txBody>
        </p:sp>
        <p:sp>
          <p:nvSpPr>
            <p:cNvPr id="10282" name="Arc 46"/>
            <p:cNvSpPr>
              <a:spLocks/>
            </p:cNvSpPr>
            <p:nvPr/>
          </p:nvSpPr>
          <p:spPr bwMode="auto">
            <a:xfrm flipV="1">
              <a:off x="4380" y="3288"/>
              <a:ext cx="184" cy="50"/>
            </a:xfrm>
            <a:custGeom>
              <a:avLst/>
              <a:gdLst>
                <a:gd name="T0" fmla="*/ 0 w 43200"/>
                <a:gd name="T1" fmla="*/ 50 h 23644"/>
                <a:gd name="T2" fmla="*/ 184 w 43200"/>
                <a:gd name="T3" fmla="*/ 49 h 23644"/>
                <a:gd name="T4" fmla="*/ 92 w 43200"/>
                <a:gd name="T5" fmla="*/ 46 h 23644"/>
                <a:gd name="T6" fmla="*/ 0 60000 65536"/>
                <a:gd name="T7" fmla="*/ 0 60000 65536"/>
                <a:gd name="T8" fmla="*/ 0 60000 65536"/>
                <a:gd name="T9" fmla="*/ 0 w 43200"/>
                <a:gd name="T10" fmla="*/ 0 h 23644"/>
                <a:gd name="T11" fmla="*/ 43200 w 43200"/>
                <a:gd name="T12" fmla="*/ 23644 h 23644"/>
              </a:gdLst>
              <a:ahLst/>
              <a:cxnLst>
                <a:cxn ang="T6">
                  <a:pos x="T0" y="T1"/>
                </a:cxn>
                <a:cxn ang="T7">
                  <a:pos x="T2" y="T3"/>
                </a:cxn>
                <a:cxn ang="T8">
                  <a:pos x="T4" y="T5"/>
                </a:cxn>
              </a:cxnLst>
              <a:rect l="T9" t="T10" r="T11" b="T12"/>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283" name="Oval 47"/>
            <p:cNvSpPr>
              <a:spLocks noChangeArrowheads="1"/>
            </p:cNvSpPr>
            <p:nvPr/>
          </p:nvSpPr>
          <p:spPr bwMode="auto">
            <a:xfrm>
              <a:off x="4394" y="3258"/>
              <a:ext cx="149" cy="7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284" name="Arc 48"/>
            <p:cNvSpPr>
              <a:spLocks/>
            </p:cNvSpPr>
            <p:nvPr/>
          </p:nvSpPr>
          <p:spPr bwMode="auto">
            <a:xfrm flipV="1">
              <a:off x="4379" y="3250"/>
              <a:ext cx="184" cy="92"/>
            </a:xfrm>
            <a:custGeom>
              <a:avLst/>
              <a:gdLst>
                <a:gd name="T0" fmla="*/ 75 w 43200"/>
                <a:gd name="T1" fmla="*/ 92 h 42883"/>
                <a:gd name="T2" fmla="*/ 108 w 43200"/>
                <a:gd name="T3" fmla="*/ 92 h 42883"/>
                <a:gd name="T4" fmla="*/ 92 w 43200"/>
                <a:gd name="T5" fmla="*/ 46 h 42883"/>
                <a:gd name="T6" fmla="*/ 0 60000 65536"/>
                <a:gd name="T7" fmla="*/ 0 60000 65536"/>
                <a:gd name="T8" fmla="*/ 0 60000 65536"/>
                <a:gd name="T9" fmla="*/ 0 w 43200"/>
                <a:gd name="T10" fmla="*/ 0 h 42883"/>
                <a:gd name="T11" fmla="*/ 43200 w 43200"/>
                <a:gd name="T12" fmla="*/ 42883 h 42883"/>
              </a:gdLst>
              <a:ahLst/>
              <a:cxnLst>
                <a:cxn ang="T6">
                  <a:pos x="T0" y="T1"/>
                </a:cxn>
                <a:cxn ang="T7">
                  <a:pos x="T2" y="T3"/>
                </a:cxn>
                <a:cxn ang="T8">
                  <a:pos x="T4" y="T5"/>
                </a:cxn>
              </a:cxnLst>
              <a:rect l="T9" t="T10" r="T11" b="T12"/>
              <a:pathLst>
                <a:path w="43200" h="42883" fill="none"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path>
                <a:path w="43200" h="42883" stroke="0"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lnTo>
                    <a:pt x="21600" y="21600"/>
                  </a:lnTo>
                  <a:close/>
                </a:path>
              </a:pathLst>
            </a:custGeom>
            <a:noFill/>
            <a:ln w="9525">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285" name="Arc 49"/>
            <p:cNvSpPr>
              <a:spLocks/>
            </p:cNvSpPr>
            <p:nvPr/>
          </p:nvSpPr>
          <p:spPr bwMode="auto">
            <a:xfrm flipV="1">
              <a:off x="4393" y="3254"/>
              <a:ext cx="150" cy="75"/>
            </a:xfrm>
            <a:custGeom>
              <a:avLst/>
              <a:gdLst>
                <a:gd name="T0" fmla="*/ 67 w 43200"/>
                <a:gd name="T1" fmla="*/ 75 h 43085"/>
                <a:gd name="T2" fmla="*/ 89 w 43200"/>
                <a:gd name="T3" fmla="*/ 75 h 43085"/>
                <a:gd name="T4" fmla="*/ 75 w 43200"/>
                <a:gd name="T5" fmla="*/ 38 h 43085"/>
                <a:gd name="T6" fmla="*/ 0 60000 65536"/>
                <a:gd name="T7" fmla="*/ 0 60000 65536"/>
                <a:gd name="T8" fmla="*/ 0 60000 65536"/>
                <a:gd name="T9" fmla="*/ 0 w 43200"/>
                <a:gd name="T10" fmla="*/ 0 h 43085"/>
                <a:gd name="T11" fmla="*/ 43200 w 43200"/>
                <a:gd name="T12" fmla="*/ 43085 h 43085"/>
              </a:gdLst>
              <a:ahLst/>
              <a:cxnLst>
                <a:cxn ang="T6">
                  <a:pos x="T0" y="T1"/>
                </a:cxn>
                <a:cxn ang="T7">
                  <a:pos x="T2" y="T3"/>
                </a:cxn>
                <a:cxn ang="T8">
                  <a:pos x="T4" y="T5"/>
                </a:cxn>
              </a:cxnLst>
              <a:rect l="T9" t="T10" r="T11" b="T12"/>
              <a:pathLst>
                <a:path w="43200" h="43085" fill="none"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path>
                <a:path w="43200" h="43085" stroke="0"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lnTo>
                    <a:pt x="21600" y="21600"/>
                  </a:lnTo>
                  <a:close/>
                </a:path>
              </a:pathLst>
            </a:custGeom>
            <a:noFill/>
            <a:ln w="9525">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286" name="Arc 50"/>
            <p:cNvSpPr>
              <a:spLocks/>
            </p:cNvSpPr>
            <p:nvPr/>
          </p:nvSpPr>
          <p:spPr bwMode="auto">
            <a:xfrm flipV="1">
              <a:off x="4423" y="3258"/>
              <a:ext cx="92" cy="40"/>
            </a:xfrm>
            <a:custGeom>
              <a:avLst/>
              <a:gdLst>
                <a:gd name="T0" fmla="*/ 16 w 43200"/>
                <a:gd name="T1" fmla="*/ 37 h 41744"/>
                <a:gd name="T2" fmla="*/ 63 w 43200"/>
                <a:gd name="T3" fmla="*/ 40 h 41744"/>
                <a:gd name="T4" fmla="*/ 46 w 43200"/>
                <a:gd name="T5" fmla="*/ 21 h 41744"/>
                <a:gd name="T6" fmla="*/ 0 60000 65536"/>
                <a:gd name="T7" fmla="*/ 0 60000 65536"/>
                <a:gd name="T8" fmla="*/ 0 60000 65536"/>
                <a:gd name="T9" fmla="*/ 0 w 43200"/>
                <a:gd name="T10" fmla="*/ 0 h 41744"/>
                <a:gd name="T11" fmla="*/ 43200 w 43200"/>
                <a:gd name="T12" fmla="*/ 41744 h 41744"/>
              </a:gdLst>
              <a:ahLst/>
              <a:cxnLst>
                <a:cxn ang="T6">
                  <a:pos x="T0" y="T1"/>
                </a:cxn>
                <a:cxn ang="T7">
                  <a:pos x="T2" y="T3"/>
                </a:cxn>
                <a:cxn ang="T8">
                  <a:pos x="T4" y="T5"/>
                </a:cxn>
              </a:cxnLst>
              <a:rect l="T9" t="T10" r="T11" b="T12"/>
              <a:pathLst>
                <a:path w="43200" h="41744" fill="none"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path>
                <a:path w="43200" h="41744" stroke="0"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287" name="Arc 51"/>
            <p:cNvSpPr>
              <a:spLocks/>
            </p:cNvSpPr>
            <p:nvPr/>
          </p:nvSpPr>
          <p:spPr bwMode="auto">
            <a:xfrm flipV="1">
              <a:off x="4438" y="3265"/>
              <a:ext cx="58" cy="23"/>
            </a:xfrm>
            <a:custGeom>
              <a:avLst/>
              <a:gdLst>
                <a:gd name="T0" fmla="*/ 4 w 43200"/>
                <a:gd name="T1" fmla="*/ 21 h 35592"/>
                <a:gd name="T2" fmla="*/ 51 w 43200"/>
                <a:gd name="T3" fmla="*/ 23 h 35592"/>
                <a:gd name="T4" fmla="*/ 29 w 43200"/>
                <a:gd name="T5" fmla="*/ 14 h 35592"/>
                <a:gd name="T6" fmla="*/ 0 60000 65536"/>
                <a:gd name="T7" fmla="*/ 0 60000 65536"/>
                <a:gd name="T8" fmla="*/ 0 60000 65536"/>
                <a:gd name="T9" fmla="*/ 0 w 43200"/>
                <a:gd name="T10" fmla="*/ 0 h 35592"/>
                <a:gd name="T11" fmla="*/ 43200 w 43200"/>
                <a:gd name="T12" fmla="*/ 35592 h 35592"/>
              </a:gdLst>
              <a:ahLst/>
              <a:cxnLst>
                <a:cxn ang="T6">
                  <a:pos x="T0" y="T1"/>
                </a:cxn>
                <a:cxn ang="T7">
                  <a:pos x="T2" y="T3"/>
                </a:cxn>
                <a:cxn ang="T8">
                  <a:pos x="T4" y="T5"/>
                </a:cxn>
              </a:cxnLst>
              <a:rect l="T9" t="T10" r="T11" b="T12"/>
              <a:pathLst>
                <a:path w="43200" h="35592" fill="none"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path>
                <a:path w="43200" h="35592" stroke="0"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288" name="AutoShape 52"/>
            <p:cNvSpPr>
              <a:spLocks noChangeArrowheads="1"/>
            </p:cNvSpPr>
            <p:nvPr/>
          </p:nvSpPr>
          <p:spPr bwMode="auto">
            <a:xfrm flipV="1">
              <a:off x="4420" y="3247"/>
              <a:ext cx="92" cy="48"/>
            </a:xfrm>
            <a:custGeom>
              <a:avLst/>
              <a:gdLst>
                <a:gd name="T0" fmla="*/ 46 w 21600"/>
                <a:gd name="T1" fmla="*/ 0 h 21600"/>
                <a:gd name="T2" fmla="*/ 9 w 21600"/>
                <a:gd name="T3" fmla="*/ 16 h 21600"/>
                <a:gd name="T4" fmla="*/ 46 w 21600"/>
                <a:gd name="T5" fmla="*/ 6 h 21600"/>
                <a:gd name="T6" fmla="*/ 83 w 21600"/>
                <a:gd name="T7" fmla="*/ 16 h 21600"/>
                <a:gd name="T8" fmla="*/ 0 60000 65536"/>
                <a:gd name="T9" fmla="*/ 0 60000 65536"/>
                <a:gd name="T10" fmla="*/ 0 60000 65536"/>
                <a:gd name="T11" fmla="*/ 0 60000 65536"/>
                <a:gd name="T12" fmla="*/ 0 w 21600"/>
                <a:gd name="T13" fmla="*/ 0 h 21600"/>
                <a:gd name="T14" fmla="*/ 21600 w 21600"/>
                <a:gd name="T15" fmla="*/ 9450 h 21600"/>
              </a:gdLst>
              <a:ahLst/>
              <a:cxnLst>
                <a:cxn ang="T8">
                  <a:pos x="T0" y="T1"/>
                </a:cxn>
                <a:cxn ang="T9">
                  <a:pos x="T2" y="T3"/>
                </a:cxn>
                <a:cxn ang="T10">
                  <a:pos x="T4" y="T5"/>
                </a:cxn>
                <a:cxn ang="T11">
                  <a:pos x="T6" y="T7"/>
                </a:cxn>
              </a:cxnLst>
              <a:rect l="T12" t="T13" r="T14" b="T15"/>
              <a:pathLst>
                <a:path w="21600" h="21600">
                  <a:moveTo>
                    <a:pt x="3286" y="7650"/>
                  </a:moveTo>
                  <a:cubicBezTo>
                    <a:pt x="4555" y="4622"/>
                    <a:pt x="7517" y="2652"/>
                    <a:pt x="10800" y="2653"/>
                  </a:cubicBezTo>
                  <a:cubicBezTo>
                    <a:pt x="14082" y="2653"/>
                    <a:pt x="17044" y="4622"/>
                    <a:pt x="18313" y="7650"/>
                  </a:cubicBezTo>
                  <a:lnTo>
                    <a:pt x="20760" y="6624"/>
                  </a:lnTo>
                  <a:cubicBezTo>
                    <a:pt x="19077" y="2611"/>
                    <a:pt x="15151" y="-1"/>
                    <a:pt x="10799" y="0"/>
                  </a:cubicBezTo>
                  <a:cubicBezTo>
                    <a:pt x="6448" y="0"/>
                    <a:pt x="2522" y="2611"/>
                    <a:pt x="839" y="6624"/>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289" name="Arc 53"/>
            <p:cNvSpPr>
              <a:spLocks/>
            </p:cNvSpPr>
            <p:nvPr/>
          </p:nvSpPr>
          <p:spPr bwMode="auto">
            <a:xfrm flipV="1">
              <a:off x="4422" y="3292"/>
              <a:ext cx="92" cy="26"/>
            </a:xfrm>
            <a:custGeom>
              <a:avLst/>
              <a:gdLst>
                <a:gd name="T0" fmla="*/ 0 w 42971"/>
                <a:gd name="T1" fmla="*/ 18 h 26832"/>
                <a:gd name="T2" fmla="*/ 91 w 42971"/>
                <a:gd name="T3" fmla="*/ 26 h 26832"/>
                <a:gd name="T4" fmla="*/ 46 w 42971"/>
                <a:gd name="T5" fmla="*/ 21 h 26832"/>
                <a:gd name="T6" fmla="*/ 0 60000 65536"/>
                <a:gd name="T7" fmla="*/ 0 60000 65536"/>
                <a:gd name="T8" fmla="*/ 0 60000 65536"/>
                <a:gd name="T9" fmla="*/ 0 w 42971"/>
                <a:gd name="T10" fmla="*/ 0 h 26832"/>
                <a:gd name="T11" fmla="*/ 42971 w 42971"/>
                <a:gd name="T12" fmla="*/ 26832 h 26832"/>
              </a:gdLst>
              <a:ahLst/>
              <a:cxnLst>
                <a:cxn ang="T6">
                  <a:pos x="T0" y="T1"/>
                </a:cxn>
                <a:cxn ang="T7">
                  <a:pos x="T2" y="T3"/>
                </a:cxn>
                <a:cxn ang="T8">
                  <a:pos x="T4" y="T5"/>
                </a:cxn>
              </a:cxnLst>
              <a:rect l="T9" t="T10" r="T11" b="T12"/>
              <a:pathLst>
                <a:path w="42971" h="26832" fill="none" extrusionOk="0">
                  <a:moveTo>
                    <a:pt x="-1" y="18465"/>
                  </a:moveTo>
                  <a:cubicBezTo>
                    <a:pt x="1554" y="7860"/>
                    <a:pt x="10652" y="-1"/>
                    <a:pt x="21371" y="0"/>
                  </a:cubicBezTo>
                  <a:cubicBezTo>
                    <a:pt x="33300" y="0"/>
                    <a:pt x="42971" y="9670"/>
                    <a:pt x="42971" y="21600"/>
                  </a:cubicBezTo>
                  <a:cubicBezTo>
                    <a:pt x="42971" y="23363"/>
                    <a:pt x="42754" y="25120"/>
                    <a:pt x="42327" y="26831"/>
                  </a:cubicBezTo>
                </a:path>
                <a:path w="42971" h="26832" stroke="0" extrusionOk="0">
                  <a:moveTo>
                    <a:pt x="-1" y="18465"/>
                  </a:moveTo>
                  <a:cubicBezTo>
                    <a:pt x="1554" y="7860"/>
                    <a:pt x="10652" y="-1"/>
                    <a:pt x="21371" y="0"/>
                  </a:cubicBezTo>
                  <a:cubicBezTo>
                    <a:pt x="33300" y="0"/>
                    <a:pt x="42971" y="9670"/>
                    <a:pt x="42971" y="21600"/>
                  </a:cubicBezTo>
                  <a:cubicBezTo>
                    <a:pt x="42971" y="23363"/>
                    <a:pt x="42754" y="25120"/>
                    <a:pt x="42327" y="26831"/>
                  </a:cubicBezTo>
                  <a:lnTo>
                    <a:pt x="21371"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290" name="Line 54"/>
            <p:cNvSpPr>
              <a:spLocks noChangeShapeType="1"/>
            </p:cNvSpPr>
            <p:nvPr/>
          </p:nvSpPr>
          <p:spPr bwMode="auto">
            <a:xfrm>
              <a:off x="4422" y="3282"/>
              <a:ext cx="0" cy="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 name="Line 55"/>
            <p:cNvSpPr>
              <a:spLocks noChangeShapeType="1"/>
            </p:cNvSpPr>
            <p:nvPr/>
          </p:nvSpPr>
          <p:spPr bwMode="auto">
            <a:xfrm>
              <a:off x="4514" y="3280"/>
              <a:ext cx="0" cy="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6" name="Freeform 56"/>
            <p:cNvSpPr>
              <a:spLocks/>
            </p:cNvSpPr>
            <p:nvPr/>
          </p:nvSpPr>
          <p:spPr bwMode="auto">
            <a:xfrm>
              <a:off x="4421" y="3285"/>
              <a:ext cx="91" cy="37"/>
            </a:xfrm>
            <a:custGeom>
              <a:avLst/>
              <a:gdLst/>
              <a:ahLst/>
              <a:cxnLst>
                <a:cxn ang="0">
                  <a:pos x="1" y="0"/>
                </a:cxn>
                <a:cxn ang="0">
                  <a:pos x="91" y="2"/>
                </a:cxn>
                <a:cxn ang="0">
                  <a:pos x="90" y="17"/>
                </a:cxn>
                <a:cxn ang="0">
                  <a:pos x="1" y="17"/>
                </a:cxn>
                <a:cxn ang="0">
                  <a:pos x="1" y="0"/>
                </a:cxn>
              </a:cxnLst>
              <a:rect l="0" t="0" r="r" b="b"/>
              <a:pathLst>
                <a:path w="91" h="37">
                  <a:moveTo>
                    <a:pt x="1" y="0"/>
                  </a:moveTo>
                  <a:cubicBezTo>
                    <a:pt x="19" y="20"/>
                    <a:pt x="66" y="18"/>
                    <a:pt x="91" y="2"/>
                  </a:cubicBezTo>
                  <a:cubicBezTo>
                    <a:pt x="88" y="11"/>
                    <a:pt x="87" y="3"/>
                    <a:pt x="90" y="17"/>
                  </a:cubicBezTo>
                  <a:cubicBezTo>
                    <a:pt x="70" y="32"/>
                    <a:pt x="28" y="37"/>
                    <a:pt x="1" y="17"/>
                  </a:cubicBezTo>
                  <a:cubicBezTo>
                    <a:pt x="4" y="17"/>
                    <a:pt x="0" y="7"/>
                    <a:pt x="1" y="0"/>
                  </a:cubicBez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3175" cmpd="sng">
              <a:solidFill>
                <a:schemeClr val="tx1"/>
              </a:solidFill>
              <a:round/>
              <a:headEnd/>
              <a:tailEnd/>
            </a:ln>
            <a:effectLst/>
          </p:spPr>
          <p:txBody>
            <a:bodyPr/>
            <a:lstStyle/>
            <a:p>
              <a:pPr>
                <a:defRPr/>
              </a:pPr>
              <a:endParaRPr lang="en-US">
                <a:latin typeface="Arial" charset="0"/>
                <a:cs typeface="Arial" charset="0"/>
              </a:endParaRPr>
            </a:p>
          </p:txBody>
        </p:sp>
        <p:pic>
          <p:nvPicPr>
            <p:cNvPr id="10293" name="Picture 57" descr="Lua do clea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83" y="2935"/>
              <a:ext cx="174"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18" name="AutoShape 58"/>
          <p:cNvSpPr>
            <a:spLocks noChangeArrowheads="1"/>
          </p:cNvSpPr>
          <p:nvPr/>
        </p:nvSpPr>
        <p:spPr bwMode="auto">
          <a:xfrm rot="-5400000">
            <a:off x="5461000" y="3724275"/>
            <a:ext cx="279400" cy="304800"/>
          </a:xfrm>
          <a:prstGeom prst="can">
            <a:avLst>
              <a:gd name="adj" fmla="val 27273"/>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255" name="AutoShape 59"/>
          <p:cNvSpPr>
            <a:spLocks noChangeArrowheads="1"/>
          </p:cNvSpPr>
          <p:nvPr/>
        </p:nvSpPr>
        <p:spPr bwMode="auto">
          <a:xfrm rot="5400000" flipH="1">
            <a:off x="6959600" y="3724275"/>
            <a:ext cx="279400" cy="304800"/>
          </a:xfrm>
          <a:prstGeom prst="can">
            <a:avLst>
              <a:gd name="adj" fmla="val 27273"/>
            </a:avLst>
          </a:prstGeom>
          <a:solidFill>
            <a:srgbClr val="33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256" name="Oval 60"/>
          <p:cNvSpPr>
            <a:spLocks noChangeArrowheads="1"/>
          </p:cNvSpPr>
          <p:nvPr/>
        </p:nvSpPr>
        <p:spPr bwMode="auto">
          <a:xfrm>
            <a:off x="5448300" y="3762375"/>
            <a:ext cx="76200" cy="228600"/>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1021" name="Line 61"/>
          <p:cNvSpPr>
            <a:spLocks noChangeShapeType="1"/>
          </p:cNvSpPr>
          <p:nvPr/>
        </p:nvSpPr>
        <p:spPr bwMode="auto">
          <a:xfrm>
            <a:off x="5270500" y="3863975"/>
            <a:ext cx="2286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 name="Group 62"/>
          <p:cNvGrpSpPr>
            <a:grpSpLocks/>
          </p:cNvGrpSpPr>
          <p:nvPr/>
        </p:nvGrpSpPr>
        <p:grpSpPr bwMode="auto">
          <a:xfrm rot="-3268156">
            <a:off x="3568700" y="3309938"/>
            <a:ext cx="808037" cy="1062038"/>
            <a:chOff x="3990" y="432"/>
            <a:chExt cx="1099" cy="1632"/>
          </a:xfrm>
        </p:grpSpPr>
        <p:grpSp>
          <p:nvGrpSpPr>
            <p:cNvPr id="10260" name="Group 63"/>
            <p:cNvGrpSpPr>
              <a:grpSpLocks/>
            </p:cNvGrpSpPr>
            <p:nvPr/>
          </p:nvGrpSpPr>
          <p:grpSpPr bwMode="auto">
            <a:xfrm>
              <a:off x="3990" y="432"/>
              <a:ext cx="936" cy="1331"/>
              <a:chOff x="4080" y="1349"/>
              <a:chExt cx="848" cy="1029"/>
            </a:xfrm>
          </p:grpSpPr>
          <p:sp>
            <p:nvSpPr>
              <p:cNvPr id="10264" name="Freeform 64"/>
              <p:cNvSpPr>
                <a:spLocks/>
              </p:cNvSpPr>
              <p:nvPr/>
            </p:nvSpPr>
            <p:spPr bwMode="auto">
              <a:xfrm>
                <a:off x="4143" y="1444"/>
                <a:ext cx="390" cy="173"/>
              </a:xfrm>
              <a:custGeom>
                <a:avLst/>
                <a:gdLst>
                  <a:gd name="T0" fmla="*/ 37 w 779"/>
                  <a:gd name="T1" fmla="*/ 169 h 347"/>
                  <a:gd name="T2" fmla="*/ 0 w 779"/>
                  <a:gd name="T3" fmla="*/ 253 h 347"/>
                  <a:gd name="T4" fmla="*/ 18 w 779"/>
                  <a:gd name="T5" fmla="*/ 319 h 347"/>
                  <a:gd name="T6" fmla="*/ 84 w 779"/>
                  <a:gd name="T7" fmla="*/ 347 h 347"/>
                  <a:gd name="T8" fmla="*/ 158 w 779"/>
                  <a:gd name="T9" fmla="*/ 347 h 347"/>
                  <a:gd name="T10" fmla="*/ 198 w 779"/>
                  <a:gd name="T11" fmla="*/ 339 h 347"/>
                  <a:gd name="T12" fmla="*/ 234 w 779"/>
                  <a:gd name="T13" fmla="*/ 332 h 347"/>
                  <a:gd name="T14" fmla="*/ 281 w 779"/>
                  <a:gd name="T15" fmla="*/ 319 h 347"/>
                  <a:gd name="T16" fmla="*/ 327 w 779"/>
                  <a:gd name="T17" fmla="*/ 322 h 347"/>
                  <a:gd name="T18" fmla="*/ 375 w 779"/>
                  <a:gd name="T19" fmla="*/ 328 h 347"/>
                  <a:gd name="T20" fmla="*/ 430 w 779"/>
                  <a:gd name="T21" fmla="*/ 335 h 347"/>
                  <a:gd name="T22" fmla="*/ 478 w 779"/>
                  <a:gd name="T23" fmla="*/ 325 h 347"/>
                  <a:gd name="T24" fmla="*/ 519 w 779"/>
                  <a:gd name="T25" fmla="*/ 313 h 347"/>
                  <a:gd name="T26" fmla="*/ 553 w 779"/>
                  <a:gd name="T27" fmla="*/ 299 h 347"/>
                  <a:gd name="T28" fmla="*/ 583 w 779"/>
                  <a:gd name="T29" fmla="*/ 300 h 347"/>
                  <a:gd name="T30" fmla="*/ 619 w 779"/>
                  <a:gd name="T31" fmla="*/ 310 h 347"/>
                  <a:gd name="T32" fmla="*/ 653 w 779"/>
                  <a:gd name="T33" fmla="*/ 319 h 347"/>
                  <a:gd name="T34" fmla="*/ 678 w 779"/>
                  <a:gd name="T35" fmla="*/ 324 h 347"/>
                  <a:gd name="T36" fmla="*/ 713 w 779"/>
                  <a:gd name="T37" fmla="*/ 328 h 347"/>
                  <a:gd name="T38" fmla="*/ 779 w 779"/>
                  <a:gd name="T39" fmla="*/ 319 h 347"/>
                  <a:gd name="T40" fmla="*/ 750 w 779"/>
                  <a:gd name="T41" fmla="*/ 0 h 347"/>
                  <a:gd name="T42" fmla="*/ 37 w 779"/>
                  <a:gd name="T43" fmla="*/ 169 h 3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79"/>
                  <a:gd name="T67" fmla="*/ 0 h 347"/>
                  <a:gd name="T68" fmla="*/ 779 w 779"/>
                  <a:gd name="T69" fmla="*/ 347 h 3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79" h="347">
                    <a:moveTo>
                      <a:pt x="37" y="169"/>
                    </a:moveTo>
                    <a:lnTo>
                      <a:pt x="0" y="253"/>
                    </a:lnTo>
                    <a:lnTo>
                      <a:pt x="18" y="319"/>
                    </a:lnTo>
                    <a:lnTo>
                      <a:pt x="84" y="347"/>
                    </a:lnTo>
                    <a:lnTo>
                      <a:pt x="158" y="347"/>
                    </a:lnTo>
                    <a:lnTo>
                      <a:pt x="198" y="339"/>
                    </a:lnTo>
                    <a:lnTo>
                      <a:pt x="234" y="332"/>
                    </a:lnTo>
                    <a:lnTo>
                      <a:pt x="281" y="319"/>
                    </a:lnTo>
                    <a:lnTo>
                      <a:pt x="327" y="322"/>
                    </a:lnTo>
                    <a:lnTo>
                      <a:pt x="375" y="328"/>
                    </a:lnTo>
                    <a:lnTo>
                      <a:pt x="430" y="335"/>
                    </a:lnTo>
                    <a:lnTo>
                      <a:pt x="478" y="325"/>
                    </a:lnTo>
                    <a:lnTo>
                      <a:pt x="519" y="313"/>
                    </a:lnTo>
                    <a:lnTo>
                      <a:pt x="553" y="299"/>
                    </a:lnTo>
                    <a:lnTo>
                      <a:pt x="583" y="300"/>
                    </a:lnTo>
                    <a:lnTo>
                      <a:pt x="619" y="310"/>
                    </a:lnTo>
                    <a:lnTo>
                      <a:pt x="653" y="319"/>
                    </a:lnTo>
                    <a:lnTo>
                      <a:pt x="678" y="324"/>
                    </a:lnTo>
                    <a:lnTo>
                      <a:pt x="713" y="328"/>
                    </a:lnTo>
                    <a:lnTo>
                      <a:pt x="779" y="319"/>
                    </a:lnTo>
                    <a:lnTo>
                      <a:pt x="750" y="0"/>
                    </a:lnTo>
                    <a:lnTo>
                      <a:pt x="37" y="169"/>
                    </a:lnTo>
                    <a:close/>
                  </a:path>
                </a:pathLst>
              </a:custGeom>
              <a:solidFill>
                <a:srgbClr val="FFBFB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nvGrpSpPr>
              <p:cNvPr id="10265" name="Group 65"/>
              <p:cNvGrpSpPr>
                <a:grpSpLocks/>
              </p:cNvGrpSpPr>
              <p:nvPr/>
            </p:nvGrpSpPr>
            <p:grpSpPr bwMode="auto">
              <a:xfrm>
                <a:off x="4080" y="1349"/>
                <a:ext cx="848" cy="1029"/>
                <a:chOff x="4080" y="1349"/>
                <a:chExt cx="848" cy="1029"/>
              </a:xfrm>
            </p:grpSpPr>
            <p:sp>
              <p:nvSpPr>
                <p:cNvPr id="10266" name="Freeform 66"/>
                <p:cNvSpPr>
                  <a:spLocks/>
                </p:cNvSpPr>
                <p:nvPr/>
              </p:nvSpPr>
              <p:spPr bwMode="auto">
                <a:xfrm>
                  <a:off x="4080" y="1349"/>
                  <a:ext cx="848" cy="1029"/>
                </a:xfrm>
                <a:custGeom>
                  <a:avLst/>
                  <a:gdLst>
                    <a:gd name="T0" fmla="*/ 333 w 1695"/>
                    <a:gd name="T1" fmla="*/ 639 h 2058"/>
                    <a:gd name="T2" fmla="*/ 258 w 1695"/>
                    <a:gd name="T3" fmla="*/ 414 h 2058"/>
                    <a:gd name="T4" fmla="*/ 133 w 1695"/>
                    <a:gd name="T5" fmla="*/ 319 h 2058"/>
                    <a:gd name="T6" fmla="*/ 67 w 1695"/>
                    <a:gd name="T7" fmla="*/ 316 h 2058"/>
                    <a:gd name="T8" fmla="*/ 11 w 1695"/>
                    <a:gd name="T9" fmla="*/ 344 h 2058"/>
                    <a:gd name="T10" fmla="*/ 5 w 1695"/>
                    <a:gd name="T11" fmla="*/ 396 h 2058"/>
                    <a:gd name="T12" fmla="*/ 52 w 1695"/>
                    <a:gd name="T13" fmla="*/ 639 h 2058"/>
                    <a:gd name="T14" fmla="*/ 52 w 1695"/>
                    <a:gd name="T15" fmla="*/ 743 h 2058"/>
                    <a:gd name="T16" fmla="*/ 145 w 1695"/>
                    <a:gd name="T17" fmla="*/ 865 h 2058"/>
                    <a:gd name="T18" fmla="*/ 249 w 1695"/>
                    <a:gd name="T19" fmla="*/ 1090 h 2058"/>
                    <a:gd name="T20" fmla="*/ 324 w 1695"/>
                    <a:gd name="T21" fmla="*/ 1334 h 2058"/>
                    <a:gd name="T22" fmla="*/ 474 w 1695"/>
                    <a:gd name="T23" fmla="*/ 1532 h 2058"/>
                    <a:gd name="T24" fmla="*/ 690 w 1695"/>
                    <a:gd name="T25" fmla="*/ 1720 h 2058"/>
                    <a:gd name="T26" fmla="*/ 788 w 1695"/>
                    <a:gd name="T27" fmla="*/ 1828 h 2058"/>
                    <a:gd name="T28" fmla="*/ 830 w 1695"/>
                    <a:gd name="T29" fmla="*/ 1936 h 2058"/>
                    <a:gd name="T30" fmla="*/ 906 w 1695"/>
                    <a:gd name="T31" fmla="*/ 2031 h 2058"/>
                    <a:gd name="T32" fmla="*/ 973 w 1695"/>
                    <a:gd name="T33" fmla="*/ 2020 h 2058"/>
                    <a:gd name="T34" fmla="*/ 1093 w 1695"/>
                    <a:gd name="T35" fmla="*/ 1925 h 2058"/>
                    <a:gd name="T36" fmla="*/ 1278 w 1695"/>
                    <a:gd name="T37" fmla="*/ 1809 h 2058"/>
                    <a:gd name="T38" fmla="*/ 1469 w 1695"/>
                    <a:gd name="T39" fmla="*/ 1723 h 2058"/>
                    <a:gd name="T40" fmla="*/ 1633 w 1695"/>
                    <a:gd name="T41" fmla="*/ 1709 h 2058"/>
                    <a:gd name="T42" fmla="*/ 1602 w 1695"/>
                    <a:gd name="T43" fmla="*/ 1617 h 2058"/>
                    <a:gd name="T44" fmla="*/ 1517 w 1695"/>
                    <a:gd name="T45" fmla="*/ 1532 h 2058"/>
                    <a:gd name="T46" fmla="*/ 1480 w 1695"/>
                    <a:gd name="T47" fmla="*/ 1467 h 2058"/>
                    <a:gd name="T48" fmla="*/ 1508 w 1695"/>
                    <a:gd name="T49" fmla="*/ 1156 h 2058"/>
                    <a:gd name="T50" fmla="*/ 1480 w 1695"/>
                    <a:gd name="T51" fmla="*/ 724 h 2058"/>
                    <a:gd name="T52" fmla="*/ 1508 w 1695"/>
                    <a:gd name="T53" fmla="*/ 521 h 2058"/>
                    <a:gd name="T54" fmla="*/ 1487 w 1695"/>
                    <a:gd name="T55" fmla="*/ 460 h 2058"/>
                    <a:gd name="T56" fmla="*/ 1445 w 1695"/>
                    <a:gd name="T57" fmla="*/ 425 h 2058"/>
                    <a:gd name="T58" fmla="*/ 1367 w 1695"/>
                    <a:gd name="T59" fmla="*/ 386 h 2058"/>
                    <a:gd name="T60" fmla="*/ 1273 w 1695"/>
                    <a:gd name="T61" fmla="*/ 283 h 2058"/>
                    <a:gd name="T62" fmla="*/ 1057 w 1695"/>
                    <a:gd name="T63" fmla="*/ 180 h 2058"/>
                    <a:gd name="T64" fmla="*/ 862 w 1695"/>
                    <a:gd name="T65" fmla="*/ 48 h 2058"/>
                    <a:gd name="T66" fmla="*/ 774 w 1695"/>
                    <a:gd name="T67" fmla="*/ 0 h 2058"/>
                    <a:gd name="T68" fmla="*/ 651 w 1695"/>
                    <a:gd name="T69" fmla="*/ 39 h 2058"/>
                    <a:gd name="T70" fmla="*/ 561 w 1695"/>
                    <a:gd name="T71" fmla="*/ 75 h 2058"/>
                    <a:gd name="T72" fmla="*/ 471 w 1695"/>
                    <a:gd name="T73" fmla="*/ 81 h 2058"/>
                    <a:gd name="T74" fmla="*/ 357 w 1695"/>
                    <a:gd name="T75" fmla="*/ 119 h 2058"/>
                    <a:gd name="T76" fmla="*/ 164 w 1695"/>
                    <a:gd name="T77" fmla="*/ 180 h 2058"/>
                    <a:gd name="T78" fmla="*/ 102 w 1695"/>
                    <a:gd name="T79" fmla="*/ 198 h 2058"/>
                    <a:gd name="T80" fmla="*/ 86 w 1695"/>
                    <a:gd name="T81" fmla="*/ 247 h 2058"/>
                    <a:gd name="T82" fmla="*/ 111 w 1695"/>
                    <a:gd name="T83" fmla="*/ 300 h 2058"/>
                    <a:gd name="T84" fmla="*/ 183 w 1695"/>
                    <a:gd name="T85" fmla="*/ 349 h 2058"/>
                    <a:gd name="T86" fmla="*/ 444 w 1695"/>
                    <a:gd name="T87" fmla="*/ 350 h 2058"/>
                    <a:gd name="T88" fmla="*/ 569 w 1695"/>
                    <a:gd name="T89" fmla="*/ 352 h 2058"/>
                    <a:gd name="T90" fmla="*/ 690 w 1695"/>
                    <a:gd name="T91" fmla="*/ 311 h 2058"/>
                    <a:gd name="T92" fmla="*/ 738 w 1695"/>
                    <a:gd name="T93" fmla="*/ 338 h 2058"/>
                    <a:gd name="T94" fmla="*/ 752 w 1695"/>
                    <a:gd name="T95" fmla="*/ 408 h 2058"/>
                    <a:gd name="T96" fmla="*/ 690 w 1695"/>
                    <a:gd name="T97" fmla="*/ 658 h 2058"/>
                    <a:gd name="T98" fmla="*/ 446 w 1695"/>
                    <a:gd name="T99" fmla="*/ 733 h 20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95"/>
                    <a:gd name="T151" fmla="*/ 0 h 2058"/>
                    <a:gd name="T152" fmla="*/ 1695 w 1695"/>
                    <a:gd name="T153" fmla="*/ 2058 h 20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95" h="2058">
                      <a:moveTo>
                        <a:pt x="446" y="733"/>
                      </a:moveTo>
                      <a:lnTo>
                        <a:pt x="333" y="639"/>
                      </a:lnTo>
                      <a:lnTo>
                        <a:pt x="324" y="517"/>
                      </a:lnTo>
                      <a:lnTo>
                        <a:pt x="258" y="414"/>
                      </a:lnTo>
                      <a:lnTo>
                        <a:pt x="183" y="349"/>
                      </a:lnTo>
                      <a:lnTo>
                        <a:pt x="133" y="319"/>
                      </a:lnTo>
                      <a:lnTo>
                        <a:pt x="98" y="311"/>
                      </a:lnTo>
                      <a:lnTo>
                        <a:pt x="67" y="316"/>
                      </a:lnTo>
                      <a:lnTo>
                        <a:pt x="36" y="328"/>
                      </a:lnTo>
                      <a:lnTo>
                        <a:pt x="11" y="344"/>
                      </a:lnTo>
                      <a:lnTo>
                        <a:pt x="0" y="367"/>
                      </a:lnTo>
                      <a:lnTo>
                        <a:pt x="5" y="396"/>
                      </a:lnTo>
                      <a:lnTo>
                        <a:pt x="33" y="508"/>
                      </a:lnTo>
                      <a:lnTo>
                        <a:pt x="52" y="639"/>
                      </a:lnTo>
                      <a:lnTo>
                        <a:pt x="52" y="690"/>
                      </a:lnTo>
                      <a:lnTo>
                        <a:pt x="52" y="743"/>
                      </a:lnTo>
                      <a:lnTo>
                        <a:pt x="80" y="790"/>
                      </a:lnTo>
                      <a:lnTo>
                        <a:pt x="145" y="865"/>
                      </a:lnTo>
                      <a:lnTo>
                        <a:pt x="211" y="968"/>
                      </a:lnTo>
                      <a:lnTo>
                        <a:pt x="249" y="1090"/>
                      </a:lnTo>
                      <a:lnTo>
                        <a:pt x="277" y="1259"/>
                      </a:lnTo>
                      <a:lnTo>
                        <a:pt x="324" y="1334"/>
                      </a:lnTo>
                      <a:lnTo>
                        <a:pt x="399" y="1420"/>
                      </a:lnTo>
                      <a:lnTo>
                        <a:pt x="474" y="1532"/>
                      </a:lnTo>
                      <a:lnTo>
                        <a:pt x="624" y="1673"/>
                      </a:lnTo>
                      <a:lnTo>
                        <a:pt x="690" y="1720"/>
                      </a:lnTo>
                      <a:lnTo>
                        <a:pt x="755" y="1748"/>
                      </a:lnTo>
                      <a:lnTo>
                        <a:pt x="788" y="1828"/>
                      </a:lnTo>
                      <a:lnTo>
                        <a:pt x="812" y="1883"/>
                      </a:lnTo>
                      <a:lnTo>
                        <a:pt x="830" y="1936"/>
                      </a:lnTo>
                      <a:lnTo>
                        <a:pt x="862" y="1983"/>
                      </a:lnTo>
                      <a:lnTo>
                        <a:pt x="906" y="2031"/>
                      </a:lnTo>
                      <a:lnTo>
                        <a:pt x="932" y="2058"/>
                      </a:lnTo>
                      <a:lnTo>
                        <a:pt x="973" y="2020"/>
                      </a:lnTo>
                      <a:lnTo>
                        <a:pt x="1010" y="1983"/>
                      </a:lnTo>
                      <a:lnTo>
                        <a:pt x="1093" y="1925"/>
                      </a:lnTo>
                      <a:lnTo>
                        <a:pt x="1207" y="1851"/>
                      </a:lnTo>
                      <a:lnTo>
                        <a:pt x="1278" y="1809"/>
                      </a:lnTo>
                      <a:lnTo>
                        <a:pt x="1367" y="1758"/>
                      </a:lnTo>
                      <a:lnTo>
                        <a:pt x="1469" y="1723"/>
                      </a:lnTo>
                      <a:lnTo>
                        <a:pt x="1555" y="1701"/>
                      </a:lnTo>
                      <a:lnTo>
                        <a:pt x="1633" y="1709"/>
                      </a:lnTo>
                      <a:lnTo>
                        <a:pt x="1695" y="1720"/>
                      </a:lnTo>
                      <a:lnTo>
                        <a:pt x="1602" y="1617"/>
                      </a:lnTo>
                      <a:lnTo>
                        <a:pt x="1573" y="1579"/>
                      </a:lnTo>
                      <a:lnTo>
                        <a:pt x="1517" y="1532"/>
                      </a:lnTo>
                      <a:lnTo>
                        <a:pt x="1492" y="1498"/>
                      </a:lnTo>
                      <a:lnTo>
                        <a:pt x="1480" y="1467"/>
                      </a:lnTo>
                      <a:lnTo>
                        <a:pt x="1489" y="1392"/>
                      </a:lnTo>
                      <a:lnTo>
                        <a:pt x="1508" y="1156"/>
                      </a:lnTo>
                      <a:lnTo>
                        <a:pt x="1480" y="893"/>
                      </a:lnTo>
                      <a:lnTo>
                        <a:pt x="1480" y="724"/>
                      </a:lnTo>
                      <a:lnTo>
                        <a:pt x="1498" y="586"/>
                      </a:lnTo>
                      <a:lnTo>
                        <a:pt x="1508" y="521"/>
                      </a:lnTo>
                      <a:lnTo>
                        <a:pt x="1500" y="485"/>
                      </a:lnTo>
                      <a:lnTo>
                        <a:pt x="1487" y="460"/>
                      </a:lnTo>
                      <a:lnTo>
                        <a:pt x="1467" y="438"/>
                      </a:lnTo>
                      <a:lnTo>
                        <a:pt x="1445" y="425"/>
                      </a:lnTo>
                      <a:lnTo>
                        <a:pt x="1412" y="410"/>
                      </a:lnTo>
                      <a:lnTo>
                        <a:pt x="1367" y="386"/>
                      </a:lnTo>
                      <a:lnTo>
                        <a:pt x="1339" y="349"/>
                      </a:lnTo>
                      <a:lnTo>
                        <a:pt x="1273" y="283"/>
                      </a:lnTo>
                      <a:lnTo>
                        <a:pt x="1179" y="236"/>
                      </a:lnTo>
                      <a:lnTo>
                        <a:pt x="1057" y="180"/>
                      </a:lnTo>
                      <a:lnTo>
                        <a:pt x="898" y="80"/>
                      </a:lnTo>
                      <a:lnTo>
                        <a:pt x="862" y="48"/>
                      </a:lnTo>
                      <a:lnTo>
                        <a:pt x="821" y="14"/>
                      </a:lnTo>
                      <a:lnTo>
                        <a:pt x="774" y="0"/>
                      </a:lnTo>
                      <a:lnTo>
                        <a:pt x="699" y="11"/>
                      </a:lnTo>
                      <a:lnTo>
                        <a:pt x="651" y="39"/>
                      </a:lnTo>
                      <a:lnTo>
                        <a:pt x="605" y="62"/>
                      </a:lnTo>
                      <a:lnTo>
                        <a:pt x="561" y="75"/>
                      </a:lnTo>
                      <a:lnTo>
                        <a:pt x="511" y="76"/>
                      </a:lnTo>
                      <a:lnTo>
                        <a:pt x="471" y="81"/>
                      </a:lnTo>
                      <a:lnTo>
                        <a:pt x="408" y="95"/>
                      </a:lnTo>
                      <a:lnTo>
                        <a:pt x="357" y="119"/>
                      </a:lnTo>
                      <a:lnTo>
                        <a:pt x="296" y="152"/>
                      </a:lnTo>
                      <a:lnTo>
                        <a:pt x="164" y="180"/>
                      </a:lnTo>
                      <a:lnTo>
                        <a:pt x="117" y="189"/>
                      </a:lnTo>
                      <a:lnTo>
                        <a:pt x="102" y="198"/>
                      </a:lnTo>
                      <a:lnTo>
                        <a:pt x="89" y="214"/>
                      </a:lnTo>
                      <a:lnTo>
                        <a:pt x="86" y="247"/>
                      </a:lnTo>
                      <a:lnTo>
                        <a:pt x="89" y="283"/>
                      </a:lnTo>
                      <a:lnTo>
                        <a:pt x="111" y="300"/>
                      </a:lnTo>
                      <a:lnTo>
                        <a:pt x="133" y="317"/>
                      </a:lnTo>
                      <a:lnTo>
                        <a:pt x="183" y="349"/>
                      </a:lnTo>
                      <a:lnTo>
                        <a:pt x="324" y="367"/>
                      </a:lnTo>
                      <a:lnTo>
                        <a:pt x="444" y="350"/>
                      </a:lnTo>
                      <a:lnTo>
                        <a:pt x="483" y="358"/>
                      </a:lnTo>
                      <a:lnTo>
                        <a:pt x="569" y="352"/>
                      </a:lnTo>
                      <a:lnTo>
                        <a:pt x="622" y="338"/>
                      </a:lnTo>
                      <a:lnTo>
                        <a:pt x="690" y="311"/>
                      </a:lnTo>
                      <a:lnTo>
                        <a:pt x="730" y="297"/>
                      </a:lnTo>
                      <a:lnTo>
                        <a:pt x="738" y="338"/>
                      </a:lnTo>
                      <a:lnTo>
                        <a:pt x="740" y="367"/>
                      </a:lnTo>
                      <a:lnTo>
                        <a:pt x="752" y="408"/>
                      </a:lnTo>
                      <a:lnTo>
                        <a:pt x="737" y="527"/>
                      </a:lnTo>
                      <a:lnTo>
                        <a:pt x="690" y="658"/>
                      </a:lnTo>
                      <a:lnTo>
                        <a:pt x="624" y="705"/>
                      </a:lnTo>
                      <a:lnTo>
                        <a:pt x="446" y="733"/>
                      </a:lnTo>
                      <a:close/>
                    </a:path>
                  </a:pathLst>
                </a:custGeom>
                <a:solidFill>
                  <a:srgbClr val="FFBFB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267" name="Freeform 67"/>
                <p:cNvSpPr>
                  <a:spLocks/>
                </p:cNvSpPr>
                <p:nvPr/>
              </p:nvSpPr>
              <p:spPr bwMode="auto">
                <a:xfrm>
                  <a:off x="4264" y="1583"/>
                  <a:ext cx="27" cy="16"/>
                </a:xfrm>
                <a:custGeom>
                  <a:avLst/>
                  <a:gdLst>
                    <a:gd name="T0" fmla="*/ 55 w 55"/>
                    <a:gd name="T1" fmla="*/ 33 h 33"/>
                    <a:gd name="T2" fmla="*/ 26 w 55"/>
                    <a:gd name="T3" fmla="*/ 22 h 33"/>
                    <a:gd name="T4" fmla="*/ 7 w 55"/>
                    <a:gd name="T5" fmla="*/ 8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268" name="Freeform 68"/>
                <p:cNvSpPr>
                  <a:spLocks/>
                </p:cNvSpPr>
                <p:nvPr/>
              </p:nvSpPr>
              <p:spPr bwMode="auto">
                <a:xfrm>
                  <a:off x="4759" y="1541"/>
                  <a:ext cx="10" cy="168"/>
                </a:xfrm>
                <a:custGeom>
                  <a:avLst/>
                  <a:gdLst>
                    <a:gd name="T0" fmla="*/ 9 w 20"/>
                    <a:gd name="T1" fmla="*/ 0 h 336"/>
                    <a:gd name="T2" fmla="*/ 20 w 20"/>
                    <a:gd name="T3" fmla="*/ 52 h 336"/>
                    <a:gd name="T4" fmla="*/ 1 w 20"/>
                    <a:gd name="T5" fmla="*/ 241 h 336"/>
                    <a:gd name="T6" fmla="*/ 0 w 20"/>
                    <a:gd name="T7" fmla="*/ 336 h 336"/>
                    <a:gd name="T8" fmla="*/ 0 60000 65536"/>
                    <a:gd name="T9" fmla="*/ 0 60000 65536"/>
                    <a:gd name="T10" fmla="*/ 0 60000 65536"/>
                    <a:gd name="T11" fmla="*/ 0 60000 65536"/>
                    <a:gd name="T12" fmla="*/ 0 w 20"/>
                    <a:gd name="T13" fmla="*/ 0 h 336"/>
                    <a:gd name="T14" fmla="*/ 20 w 20"/>
                    <a:gd name="T15" fmla="*/ 336 h 336"/>
                  </a:gdLst>
                  <a:ahLst/>
                  <a:cxnLst>
                    <a:cxn ang="T8">
                      <a:pos x="T0" y="T1"/>
                    </a:cxn>
                    <a:cxn ang="T9">
                      <a:pos x="T2" y="T3"/>
                    </a:cxn>
                    <a:cxn ang="T10">
                      <a:pos x="T4" y="T5"/>
                    </a:cxn>
                    <a:cxn ang="T11">
                      <a:pos x="T6" y="T7"/>
                    </a:cxn>
                  </a:cxnLst>
                  <a:rect l="T12" t="T13" r="T14" b="T15"/>
                  <a:pathLst>
                    <a:path w="20" h="336">
                      <a:moveTo>
                        <a:pt x="9" y="0"/>
                      </a:moveTo>
                      <a:lnTo>
                        <a:pt x="20" y="52"/>
                      </a:lnTo>
                      <a:lnTo>
                        <a:pt x="1" y="241"/>
                      </a:lnTo>
                      <a:lnTo>
                        <a:pt x="0" y="33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269" name="Freeform 69"/>
                <p:cNvSpPr>
                  <a:spLocks/>
                </p:cNvSpPr>
                <p:nvPr/>
              </p:nvSpPr>
              <p:spPr bwMode="auto">
                <a:xfrm>
                  <a:off x="4112" y="1522"/>
                  <a:ext cx="35" cy="84"/>
                </a:xfrm>
                <a:custGeom>
                  <a:avLst/>
                  <a:gdLst>
                    <a:gd name="T0" fmla="*/ 23 w 70"/>
                    <a:gd name="T1" fmla="*/ 0 h 169"/>
                    <a:gd name="T2" fmla="*/ 53 w 70"/>
                    <a:gd name="T3" fmla="*/ 52 h 169"/>
                    <a:gd name="T4" fmla="*/ 69 w 70"/>
                    <a:gd name="T5" fmla="*/ 83 h 169"/>
                    <a:gd name="T6" fmla="*/ 70 w 70"/>
                    <a:gd name="T7" fmla="*/ 113 h 169"/>
                    <a:gd name="T8" fmla="*/ 58 w 70"/>
                    <a:gd name="T9" fmla="*/ 140 h 169"/>
                    <a:gd name="T10" fmla="*/ 27 w 70"/>
                    <a:gd name="T11" fmla="*/ 158 h 169"/>
                    <a:gd name="T12" fmla="*/ 0 w 70"/>
                    <a:gd name="T13" fmla="*/ 169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270" name="Freeform 70"/>
                <p:cNvSpPr>
                  <a:spLocks/>
                </p:cNvSpPr>
                <p:nvPr/>
              </p:nvSpPr>
              <p:spPr bwMode="auto">
                <a:xfrm>
                  <a:off x="4419" y="1448"/>
                  <a:ext cx="25" cy="46"/>
                </a:xfrm>
                <a:custGeom>
                  <a:avLst/>
                  <a:gdLst>
                    <a:gd name="T0" fmla="*/ 0 w 50"/>
                    <a:gd name="T1" fmla="*/ 0 h 93"/>
                    <a:gd name="T2" fmla="*/ 0 w 50"/>
                    <a:gd name="T3" fmla="*/ 32 h 93"/>
                    <a:gd name="T4" fmla="*/ 6 w 50"/>
                    <a:gd name="T5" fmla="*/ 57 h 93"/>
                    <a:gd name="T6" fmla="*/ 25 w 50"/>
                    <a:gd name="T7" fmla="*/ 82 h 93"/>
                    <a:gd name="T8" fmla="*/ 50 w 50"/>
                    <a:gd name="T9" fmla="*/ 93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271" name="Freeform 71"/>
                <p:cNvSpPr>
                  <a:spLocks/>
                </p:cNvSpPr>
                <p:nvPr/>
              </p:nvSpPr>
              <p:spPr bwMode="auto">
                <a:xfrm>
                  <a:off x="4257" y="1486"/>
                  <a:ext cx="52" cy="41"/>
                </a:xfrm>
                <a:custGeom>
                  <a:avLst/>
                  <a:gdLst>
                    <a:gd name="T0" fmla="*/ 0 w 105"/>
                    <a:gd name="T1" fmla="*/ 0 h 82"/>
                    <a:gd name="T2" fmla="*/ 0 w 105"/>
                    <a:gd name="T3" fmla="*/ 21 h 82"/>
                    <a:gd name="T4" fmla="*/ 8 w 105"/>
                    <a:gd name="T5" fmla="*/ 43 h 82"/>
                    <a:gd name="T6" fmla="*/ 35 w 105"/>
                    <a:gd name="T7" fmla="*/ 67 h 82"/>
                    <a:gd name="T8" fmla="*/ 55 w 105"/>
                    <a:gd name="T9" fmla="*/ 78 h 82"/>
                    <a:gd name="T10" fmla="*/ 80 w 105"/>
                    <a:gd name="T11" fmla="*/ 82 h 82"/>
                    <a:gd name="T12" fmla="*/ 105 w 105"/>
                    <a:gd name="T13" fmla="*/ 82 h 82"/>
                    <a:gd name="T14" fmla="*/ 0 60000 65536"/>
                    <a:gd name="T15" fmla="*/ 0 60000 65536"/>
                    <a:gd name="T16" fmla="*/ 0 60000 65536"/>
                    <a:gd name="T17" fmla="*/ 0 60000 65536"/>
                    <a:gd name="T18" fmla="*/ 0 60000 65536"/>
                    <a:gd name="T19" fmla="*/ 0 60000 65536"/>
                    <a:gd name="T20" fmla="*/ 0 60000 65536"/>
                    <a:gd name="T21" fmla="*/ 0 w 105"/>
                    <a:gd name="T22" fmla="*/ 0 h 82"/>
                    <a:gd name="T23" fmla="*/ 105 w 105"/>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 h="82">
                      <a:moveTo>
                        <a:pt x="0" y="0"/>
                      </a:moveTo>
                      <a:lnTo>
                        <a:pt x="0" y="21"/>
                      </a:lnTo>
                      <a:lnTo>
                        <a:pt x="8" y="43"/>
                      </a:lnTo>
                      <a:lnTo>
                        <a:pt x="35" y="67"/>
                      </a:lnTo>
                      <a:lnTo>
                        <a:pt x="55" y="78"/>
                      </a:lnTo>
                      <a:lnTo>
                        <a:pt x="80" y="82"/>
                      </a:lnTo>
                      <a:lnTo>
                        <a:pt x="105" y="8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272" name="Line 72"/>
                <p:cNvSpPr>
                  <a:spLocks noChangeShapeType="1"/>
                </p:cNvSpPr>
                <p:nvPr/>
              </p:nvSpPr>
              <p:spPr bwMode="auto">
                <a:xfrm>
                  <a:off x="4302" y="1716"/>
                  <a:ext cx="16"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261" name="Group 73"/>
            <p:cNvGrpSpPr>
              <a:grpSpLocks/>
            </p:cNvGrpSpPr>
            <p:nvPr/>
          </p:nvGrpSpPr>
          <p:grpSpPr bwMode="auto">
            <a:xfrm rot="-7408476">
              <a:off x="4454" y="1429"/>
              <a:ext cx="597" cy="673"/>
              <a:chOff x="2457" y="2549"/>
              <a:chExt cx="557" cy="547"/>
            </a:xfrm>
          </p:grpSpPr>
          <p:sp>
            <p:nvSpPr>
              <p:cNvPr id="10262" name="Freeform 74"/>
              <p:cNvSpPr>
                <a:spLocks/>
              </p:cNvSpPr>
              <p:nvPr/>
            </p:nvSpPr>
            <p:spPr bwMode="auto">
              <a:xfrm>
                <a:off x="2457" y="2549"/>
                <a:ext cx="557" cy="547"/>
              </a:xfrm>
              <a:custGeom>
                <a:avLst/>
                <a:gdLst>
                  <a:gd name="T0" fmla="*/ 1112 w 1112"/>
                  <a:gd name="T1" fmla="*/ 140 h 1094"/>
                  <a:gd name="T2" fmla="*/ 1056 w 1112"/>
                  <a:gd name="T3" fmla="*/ 271 h 1094"/>
                  <a:gd name="T4" fmla="*/ 1017 w 1112"/>
                  <a:gd name="T5" fmla="*/ 373 h 1094"/>
                  <a:gd name="T6" fmla="*/ 971 w 1112"/>
                  <a:gd name="T7" fmla="*/ 476 h 1094"/>
                  <a:gd name="T8" fmla="*/ 943 w 1112"/>
                  <a:gd name="T9" fmla="*/ 588 h 1094"/>
                  <a:gd name="T10" fmla="*/ 924 w 1112"/>
                  <a:gd name="T11" fmla="*/ 702 h 1094"/>
                  <a:gd name="T12" fmla="*/ 905 w 1112"/>
                  <a:gd name="T13" fmla="*/ 814 h 1094"/>
                  <a:gd name="T14" fmla="*/ 905 w 1112"/>
                  <a:gd name="T15" fmla="*/ 916 h 1094"/>
                  <a:gd name="T16" fmla="*/ 905 w 1112"/>
                  <a:gd name="T17" fmla="*/ 1001 h 1094"/>
                  <a:gd name="T18" fmla="*/ 905 w 1112"/>
                  <a:gd name="T19" fmla="*/ 1038 h 1094"/>
                  <a:gd name="T20" fmla="*/ 242 w 1112"/>
                  <a:gd name="T21" fmla="*/ 1094 h 1094"/>
                  <a:gd name="T22" fmla="*/ 130 w 1112"/>
                  <a:gd name="T23" fmla="*/ 448 h 1094"/>
                  <a:gd name="T24" fmla="*/ 28 w 1112"/>
                  <a:gd name="T25" fmla="*/ 65 h 1094"/>
                  <a:gd name="T26" fmla="*/ 0 w 1112"/>
                  <a:gd name="T27" fmla="*/ 0 h 1094"/>
                  <a:gd name="T28" fmla="*/ 420 w 1112"/>
                  <a:gd name="T29" fmla="*/ 75 h 1094"/>
                  <a:gd name="T30" fmla="*/ 765 w 1112"/>
                  <a:gd name="T31" fmla="*/ 103 h 1094"/>
                  <a:gd name="T32" fmla="*/ 989 w 1112"/>
                  <a:gd name="T33" fmla="*/ 103 h 1094"/>
                  <a:gd name="T34" fmla="*/ 1112 w 1112"/>
                  <a:gd name="T35" fmla="*/ 140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263" name="Oval 75"/>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grpSp>
      <p:sp>
        <p:nvSpPr>
          <p:cNvPr id="7" name="Content Placeholder 6"/>
          <p:cNvSpPr>
            <a:spLocks noGrp="1"/>
          </p:cNvSpPr>
          <p:nvPr>
            <p:ph sz="half" idx="2"/>
          </p:nvPr>
        </p:nvSpPr>
        <p:spPr>
          <a:xfrm>
            <a:off x="4634706" y="2423318"/>
            <a:ext cx="4038600" cy="4525963"/>
          </a:xfrm>
        </p:spPr>
        <p:txBody>
          <a:bodyPr/>
          <a:lstStyle/>
          <a:p>
            <a:endParaRPr lang="en-US" dirty="0"/>
          </a:p>
        </p:txBody>
      </p:sp>
      <p:sp>
        <p:nvSpPr>
          <p:cNvPr id="60" name="Text Box 35"/>
          <p:cNvSpPr txBox="1">
            <a:spLocks noChangeArrowheads="1"/>
          </p:cNvSpPr>
          <p:nvPr/>
        </p:nvSpPr>
        <p:spPr bwMode="auto">
          <a:xfrm>
            <a:off x="419100" y="5132439"/>
            <a:ext cx="78009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2400" dirty="0">
                <a:solidFill>
                  <a:srgbClr val="0000FF"/>
                </a:solidFill>
              </a:rPr>
              <a:t>Phải nung nóng khâu dao, liềm vì khi được </a:t>
            </a:r>
            <a:r>
              <a:rPr lang="en-US" sz="2400" dirty="0">
                <a:solidFill>
                  <a:srgbClr val="FF3300"/>
                </a:solidFill>
              </a:rPr>
              <a:t>nung nóng,</a:t>
            </a:r>
            <a:r>
              <a:rPr lang="en-US" sz="2400" dirty="0">
                <a:solidFill>
                  <a:srgbClr val="0000FF"/>
                </a:solidFill>
              </a:rPr>
              <a:t> khâu </a:t>
            </a:r>
            <a:r>
              <a:rPr lang="en-US" sz="2400" dirty="0">
                <a:solidFill>
                  <a:srgbClr val="FF3300"/>
                </a:solidFill>
              </a:rPr>
              <a:t>nở ra</a:t>
            </a:r>
            <a:r>
              <a:rPr lang="en-US" sz="2400" dirty="0">
                <a:solidFill>
                  <a:srgbClr val="0000FF"/>
                </a:solidFill>
              </a:rPr>
              <a:t> dễ lắp vào cán, khi </a:t>
            </a:r>
            <a:r>
              <a:rPr lang="en-US" sz="2400" dirty="0">
                <a:solidFill>
                  <a:srgbClr val="FF3300"/>
                </a:solidFill>
              </a:rPr>
              <a:t>nguội đi</a:t>
            </a:r>
            <a:r>
              <a:rPr lang="en-US" sz="2400" dirty="0">
                <a:solidFill>
                  <a:srgbClr val="0000FF"/>
                </a:solidFill>
              </a:rPr>
              <a:t> khâu </a:t>
            </a:r>
            <a:r>
              <a:rPr lang="en-US" sz="2400" dirty="0">
                <a:solidFill>
                  <a:srgbClr val="FF3300"/>
                </a:solidFill>
              </a:rPr>
              <a:t>co lại</a:t>
            </a:r>
            <a:r>
              <a:rPr lang="en-US" sz="2400" dirty="0">
                <a:solidFill>
                  <a:srgbClr val="0000FF"/>
                </a:solidFill>
              </a:rPr>
              <a:t> xiết chặt vào cán.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grpId="0" nodeType="clickEffect">
                                  <p:stCondLst>
                                    <p:cond delay="0"/>
                                  </p:stCondLst>
                                  <p:childTnLst>
                                    <p:animMotion origin="layout" path="M 1.11022E-16 -0.00093 C 0.01563 -0.00787 0.03212 -0.00231 0.04792 0.00185 C 0.05 0.00463 0.05278 0.00671 0.05417 0.01019 C 0.05677 0.01713 0.05573 0.02546 0.05833 0.03241 C 0.06372 0.04653 0.06701 0.05903 0.07083 0.07407 C 0.0717 0.07732 0.07396 0.0794 0.075 0.08241 C 0.07934 0.09537 0.08125 0.10509 0.08125 0.11852 " pathEditMode="relative" ptsTypes="ffffffA">
                                      <p:cBhvr>
                                        <p:cTn id="11" dur="2000" fill="hold"/>
                                        <p:tgtEl>
                                          <p:spTgt spid="40995"/>
                                        </p:tgtEl>
                                        <p:attrNameLst>
                                          <p:attrName>ppt_x</p:attrName>
                                          <p:attrName>ppt_y</p:attrName>
                                        </p:attrNameLst>
                                      </p:cBhvr>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mph" presetSubtype="2" fill="hold" nodeType="clickEffect">
                                  <p:stCondLst>
                                    <p:cond delay="0"/>
                                  </p:stCondLst>
                                  <p:childTnLst>
                                    <p:animClr clrSpc="rgb" dir="cw">
                                      <p:cBhvr>
                                        <p:cTn id="15" dur="2000" fill="hold"/>
                                        <p:tgtEl>
                                          <p:spTgt spid="40995"/>
                                        </p:tgtEl>
                                        <p:attrNameLst>
                                          <p:attrName>fillcolor</p:attrName>
                                        </p:attrNameLst>
                                      </p:cBhvr>
                                      <p:to>
                                        <a:srgbClr val="FF9900"/>
                                      </p:to>
                                    </p:animClr>
                                    <p:set>
                                      <p:cBhvr>
                                        <p:cTn id="16" dur="2000" fill="hold"/>
                                        <p:tgtEl>
                                          <p:spTgt spid="40995"/>
                                        </p:tgtEl>
                                        <p:attrNameLst>
                                          <p:attrName>fill.type</p:attrName>
                                        </p:attrNameLst>
                                      </p:cBhvr>
                                      <p:to>
                                        <p:strVal val="solid"/>
                                      </p:to>
                                    </p:set>
                                    <p:set>
                                      <p:cBhvr>
                                        <p:cTn id="17" dur="2000" fill="hold"/>
                                        <p:tgtEl>
                                          <p:spTgt spid="40995"/>
                                        </p:tgtEl>
                                        <p:attrNameLst>
                                          <p:attrName>fill.on</p:attrName>
                                        </p:attrNameLst>
                                      </p:cBhvr>
                                      <p:to>
                                        <p:strVal val="tru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0" presetClass="path" presetSubtype="0" accel="50000" decel="50000" fill="hold" grpId="1" nodeType="clickEffect">
                                  <p:stCondLst>
                                    <p:cond delay="0"/>
                                  </p:stCondLst>
                                  <p:childTnLst>
                                    <p:animMotion origin="layout" path="M 0.07708 0.11019 C 0.0375 0.04676 -0.00191 -0.01667 -0.05208 -0.04167 C -0.10226 -0.06667 -0.19306 -0.06458 -0.22431 -0.03981 C -0.25556 -0.01505 -0.23733 0.08241 -0.23958 0.10648 " pathEditMode="relative" rAng="0" ptsTypes="aaaA">
                                      <p:cBhvr>
                                        <p:cTn id="21" dur="2000" fill="hold"/>
                                        <p:tgtEl>
                                          <p:spTgt spid="40995"/>
                                        </p:tgtEl>
                                        <p:attrNameLst>
                                          <p:attrName>ppt_x</p:attrName>
                                          <p:attrName>ppt_y</p:attrName>
                                        </p:attrNameLst>
                                      </p:cBhvr>
                                      <p:rCtr x="-16632" y="-8843"/>
                                    </p:animMotion>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xit" presetSubtype="32" fill="hold" grpId="2" nodeType="clickEffect">
                                  <p:stCondLst>
                                    <p:cond delay="0"/>
                                  </p:stCondLst>
                                  <p:childTnLst>
                                    <p:animEffect transition="out" filter="box(out)">
                                      <p:cBhvr>
                                        <p:cTn id="25" dur="500"/>
                                        <p:tgtEl>
                                          <p:spTgt spid="40995"/>
                                        </p:tgtEl>
                                      </p:cBhvr>
                                    </p:animEffect>
                                    <p:set>
                                      <p:cBhvr>
                                        <p:cTn id="26" dur="1" fill="hold">
                                          <p:stCondLst>
                                            <p:cond delay="499"/>
                                          </p:stCondLst>
                                        </p:cTn>
                                        <p:tgtEl>
                                          <p:spTgt spid="40995"/>
                                        </p:tgtEl>
                                        <p:attrNameLst>
                                          <p:attrName>style.visibility</p:attrName>
                                        </p:attrNameLst>
                                      </p:cBhvr>
                                      <p:to>
                                        <p:strVal val="hidden"/>
                                      </p:to>
                                    </p:set>
                                  </p:childTnLst>
                                </p:cTn>
                              </p:par>
                              <p:par>
                                <p:cTn id="27" presetID="4" presetClass="entr" presetSubtype="16" fill="hold" grpId="0" nodeType="withEffect">
                                  <p:stCondLst>
                                    <p:cond delay="0"/>
                                  </p:stCondLst>
                                  <p:childTnLst>
                                    <p:set>
                                      <p:cBhvr>
                                        <p:cTn id="28" dur="1" fill="hold">
                                          <p:stCondLst>
                                            <p:cond delay="0"/>
                                          </p:stCondLst>
                                        </p:cTn>
                                        <p:tgtEl>
                                          <p:spTgt spid="41018"/>
                                        </p:tgtEl>
                                        <p:attrNameLst>
                                          <p:attrName>style.visibility</p:attrName>
                                        </p:attrNameLst>
                                      </p:cBhvr>
                                      <p:to>
                                        <p:strVal val="visible"/>
                                      </p:to>
                                    </p:set>
                                    <p:animEffect transition="in" filter="box(in)">
                                      <p:cBhvr>
                                        <p:cTn id="29" dur="500"/>
                                        <p:tgtEl>
                                          <p:spTgt spid="4101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ox(in)">
                                      <p:cBhvr>
                                        <p:cTn id="34" dur="500"/>
                                        <p:tgtEl>
                                          <p:spTgt spid="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63" presetClass="path" presetSubtype="0" accel="50000" decel="50000" fill="hold" nodeType="clickEffect">
                                  <p:stCondLst>
                                    <p:cond delay="0"/>
                                  </p:stCondLst>
                                  <p:childTnLst>
                                    <p:animMotion origin="layout" path="M 5E-6 -4.81481E-6 L 0.22396 -4.81481E-6 " pathEditMode="relative" rAng="0" ptsTypes="AA">
                                      <p:cBhvr>
                                        <p:cTn id="38" dur="2000" fill="hold"/>
                                        <p:tgtEl>
                                          <p:spTgt spid="4"/>
                                        </p:tgtEl>
                                        <p:attrNameLst>
                                          <p:attrName>ppt_x</p:attrName>
                                          <p:attrName>ppt_y</p:attrName>
                                        </p:attrNameLst>
                                      </p:cBhvr>
                                      <p:rCtr x="11198" y="0"/>
                                    </p:animMotion>
                                  </p:childTnLst>
                                </p:cTn>
                              </p:par>
                              <p:par>
                                <p:cTn id="39" presetID="63" presetClass="path" presetSubtype="0" accel="50000" decel="50000" fill="hold" nodeType="withEffect">
                                  <p:stCondLst>
                                    <p:cond delay="0"/>
                                  </p:stCondLst>
                                  <p:childTnLst>
                                    <p:animMotion origin="layout" path="M 3.33333E-6 -1.48148E-6 L 0.2125 -1.48148E-6 " pathEditMode="relative" rAng="0" ptsTypes="AA">
                                      <p:cBhvr>
                                        <p:cTn id="40" dur="2000" fill="hold"/>
                                        <p:tgtEl>
                                          <p:spTgt spid="2"/>
                                        </p:tgtEl>
                                        <p:attrNameLst>
                                          <p:attrName>ppt_x</p:attrName>
                                          <p:attrName>ppt_y</p:attrName>
                                        </p:attrNameLst>
                                      </p:cBhvr>
                                      <p:rCtr x="10625" y="0"/>
                                    </p:animMotion>
                                  </p:childTnLst>
                                </p:cTn>
                              </p:par>
                            </p:childTnLst>
                          </p:cTn>
                        </p:par>
                        <p:par>
                          <p:cTn id="41" fill="hold" nodeType="afterGroup">
                            <p:stCondLst>
                              <p:cond delay="2000"/>
                            </p:stCondLst>
                            <p:childTnLst>
                              <p:par>
                                <p:cTn id="42" presetID="4" presetClass="entr" presetSubtype="16" fill="hold" grpId="0" nodeType="afterEffect">
                                  <p:stCondLst>
                                    <p:cond delay="0"/>
                                  </p:stCondLst>
                                  <p:childTnLst>
                                    <p:set>
                                      <p:cBhvr>
                                        <p:cTn id="43" dur="1" fill="hold">
                                          <p:stCondLst>
                                            <p:cond delay="0"/>
                                          </p:stCondLst>
                                        </p:cTn>
                                        <p:tgtEl>
                                          <p:spTgt spid="41021"/>
                                        </p:tgtEl>
                                        <p:attrNameLst>
                                          <p:attrName>style.visibility</p:attrName>
                                        </p:attrNameLst>
                                      </p:cBhvr>
                                      <p:to>
                                        <p:strVal val="visible"/>
                                      </p:to>
                                    </p:set>
                                    <p:animEffect transition="in" filter="box(in)">
                                      <p:cBhvr>
                                        <p:cTn id="44" dur="500"/>
                                        <p:tgtEl>
                                          <p:spTgt spid="4102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xit" presetSubtype="16" fill="hold" nodeType="clickEffect">
                                  <p:stCondLst>
                                    <p:cond delay="0"/>
                                  </p:stCondLst>
                                  <p:childTnLst>
                                    <p:animEffect transition="out" filter="box(in)">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box(in)">
                                      <p:cBhvr>
                                        <p:cTn id="5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5" grpId="0" animBg="1"/>
      <p:bldP spid="40995" grpId="1" animBg="1"/>
      <p:bldP spid="40995" grpId="2" animBg="1"/>
      <p:bldP spid="41018" grpId="0" animBg="1"/>
      <p:bldP spid="41021"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514600" y="1219200"/>
            <a:ext cx="6324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a:t>        Hãy nghĩ cách làm cho quả cầu trong thí nghiệm ở hình 18.1, dù đang nóng vẫn có thể lọt qua vòng kim loại. Hãy làm thí nghiệm kiểm chứng.</a:t>
            </a:r>
          </a:p>
        </p:txBody>
      </p:sp>
      <p:sp>
        <p:nvSpPr>
          <p:cNvPr id="12293" name="Rectangle 5"/>
          <p:cNvSpPr>
            <a:spLocks noGrp="1" noChangeArrowheads="1"/>
          </p:cNvSpPr>
          <p:nvPr>
            <p:ph type="body" sz="half" idx="2"/>
          </p:nvPr>
        </p:nvSpPr>
        <p:spPr>
          <a:xfrm>
            <a:off x="2131299" y="452526"/>
            <a:ext cx="6629400" cy="6229350"/>
          </a:xfrm>
          <a:ln>
            <a:solidFill>
              <a:srgbClr val="0066FF"/>
            </a:solidFill>
            <a:miter lim="800000"/>
            <a:headEnd/>
            <a:tailEnd/>
          </a:ln>
        </p:spPr>
        <p:txBody>
          <a:bodyPr/>
          <a:lstStyle/>
          <a:p>
            <a:pPr eaLnBrk="1" hangingPunct="1">
              <a:buFontTx/>
              <a:buNone/>
            </a:pPr>
            <a:endParaRPr lang="en-US" sz="2400" b="1" smtClean="0">
              <a:sym typeface="Wingdings" panose="05000000000000000000" pitchFamily="2" charset="2"/>
            </a:endParaRPr>
          </a:p>
          <a:p>
            <a:pPr eaLnBrk="1" hangingPunct="1">
              <a:spcBef>
                <a:spcPct val="15000"/>
              </a:spcBef>
              <a:buFontTx/>
              <a:buNone/>
            </a:pPr>
            <a:r>
              <a:rPr lang="en-US" sz="2400" b="1" smtClean="0">
                <a:sym typeface="Wingdings" panose="05000000000000000000" pitchFamily="2" charset="2"/>
              </a:rPr>
              <a:t>  </a:t>
            </a:r>
          </a:p>
        </p:txBody>
      </p:sp>
      <p:sp>
        <p:nvSpPr>
          <p:cNvPr id="44061" name="Text Box 29"/>
          <p:cNvSpPr txBox="1">
            <a:spLocks noChangeArrowheads="1"/>
          </p:cNvSpPr>
          <p:nvPr/>
        </p:nvSpPr>
        <p:spPr bwMode="auto">
          <a:xfrm>
            <a:off x="4572000" y="4572000"/>
            <a:ext cx="419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a:solidFill>
                  <a:srgbClr val="993300"/>
                </a:solidFill>
              </a:rPr>
              <a:t>Trả lời :</a:t>
            </a:r>
            <a:r>
              <a:rPr lang="en-US" sz="2000"/>
              <a:t> </a:t>
            </a:r>
            <a:r>
              <a:rPr lang="en-US" sz="2000">
                <a:solidFill>
                  <a:srgbClr val="FF3300"/>
                </a:solidFill>
              </a:rPr>
              <a:t>Nung nóng vòng kim loại</a:t>
            </a:r>
            <a:r>
              <a:rPr lang="en-US" sz="2000"/>
              <a:t>.</a:t>
            </a:r>
          </a:p>
        </p:txBody>
      </p:sp>
      <p:grpSp>
        <p:nvGrpSpPr>
          <p:cNvPr id="12300" name="Group 87"/>
          <p:cNvGrpSpPr>
            <a:grpSpLocks/>
          </p:cNvGrpSpPr>
          <p:nvPr/>
        </p:nvGrpSpPr>
        <p:grpSpPr bwMode="auto">
          <a:xfrm>
            <a:off x="2686050" y="2446338"/>
            <a:ext cx="3527425" cy="3516312"/>
            <a:chOff x="1692" y="1541"/>
            <a:chExt cx="2222" cy="2215"/>
          </a:xfrm>
        </p:grpSpPr>
        <p:grpSp>
          <p:nvGrpSpPr>
            <p:cNvPr id="12302" name="Group 57"/>
            <p:cNvGrpSpPr>
              <a:grpSpLocks/>
            </p:cNvGrpSpPr>
            <p:nvPr/>
          </p:nvGrpSpPr>
          <p:grpSpPr bwMode="auto">
            <a:xfrm rot="-343777">
              <a:off x="1692" y="2576"/>
              <a:ext cx="1057" cy="206"/>
              <a:chOff x="1463" y="3474"/>
              <a:chExt cx="1293" cy="240"/>
            </a:xfrm>
          </p:grpSpPr>
          <p:sp>
            <p:nvSpPr>
              <p:cNvPr id="12330" name="AutoShape 58"/>
              <p:cNvSpPr>
                <a:spLocks noChangeArrowheads="1"/>
              </p:cNvSpPr>
              <p:nvPr/>
            </p:nvSpPr>
            <p:spPr bwMode="auto">
              <a:xfrm rot="344995">
                <a:off x="2228" y="3474"/>
                <a:ext cx="528" cy="240"/>
              </a:xfrm>
              <a:custGeom>
                <a:avLst/>
                <a:gdLst>
                  <a:gd name="T0" fmla="*/ 264 w 21600"/>
                  <a:gd name="T1" fmla="*/ 0 h 21600"/>
                  <a:gd name="T2" fmla="*/ 77 w 21600"/>
                  <a:gd name="T3" fmla="*/ 35 h 21600"/>
                  <a:gd name="T4" fmla="*/ 0 w 21600"/>
                  <a:gd name="T5" fmla="*/ 120 h 21600"/>
                  <a:gd name="T6" fmla="*/ 77 w 21600"/>
                  <a:gd name="T7" fmla="*/ 205 h 21600"/>
                  <a:gd name="T8" fmla="*/ 264 w 21600"/>
                  <a:gd name="T9" fmla="*/ 240 h 21600"/>
                  <a:gd name="T10" fmla="*/ 451 w 21600"/>
                  <a:gd name="T11" fmla="*/ 205 h 21600"/>
                  <a:gd name="T12" fmla="*/ 528 w 21600"/>
                  <a:gd name="T13" fmla="*/ 120 h 21600"/>
                  <a:gd name="T14" fmla="*/ 451 w 21600"/>
                  <a:gd name="T15" fmla="*/ 35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33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2331" name="Rectangle 59"/>
              <p:cNvSpPr>
                <a:spLocks noChangeArrowheads="1"/>
              </p:cNvSpPr>
              <p:nvPr/>
            </p:nvSpPr>
            <p:spPr bwMode="auto">
              <a:xfrm rot="344995">
                <a:off x="1463" y="3507"/>
                <a:ext cx="816" cy="48"/>
              </a:xfrm>
              <a:prstGeom prst="rect">
                <a:avLst/>
              </a:prstGeom>
              <a:solidFill>
                <a:srgbClr val="3333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grpSp>
          <p:nvGrpSpPr>
            <p:cNvPr id="12303" name="Group 60"/>
            <p:cNvGrpSpPr>
              <a:grpSpLocks/>
            </p:cNvGrpSpPr>
            <p:nvPr/>
          </p:nvGrpSpPr>
          <p:grpSpPr bwMode="auto">
            <a:xfrm>
              <a:off x="1722" y="1541"/>
              <a:ext cx="784" cy="2215"/>
              <a:chOff x="1920" y="1008"/>
              <a:chExt cx="1704" cy="2832"/>
            </a:xfrm>
          </p:grpSpPr>
          <p:pic>
            <p:nvPicPr>
              <p:cNvPr id="12325" name="Picture 61" descr="chan 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 y="2956"/>
                <a:ext cx="1704"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94" name="AutoShape 62"/>
              <p:cNvSpPr>
                <a:spLocks noChangeArrowheads="1"/>
              </p:cNvSpPr>
              <p:nvPr/>
            </p:nvSpPr>
            <p:spPr bwMode="auto">
              <a:xfrm>
                <a:off x="2555" y="2503"/>
                <a:ext cx="120" cy="555"/>
              </a:xfrm>
              <a:prstGeom prst="can">
                <a:avLst>
                  <a:gd name="adj" fmla="val 26984"/>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a:defRPr/>
                </a:pPr>
                <a:endParaRPr lang="en-US">
                  <a:latin typeface="Arial" charset="0"/>
                  <a:cs typeface="Arial" charset="0"/>
                </a:endParaRPr>
              </a:p>
            </p:txBody>
          </p:sp>
          <p:sp>
            <p:nvSpPr>
              <p:cNvPr id="12327" name="Rectangle 63"/>
              <p:cNvSpPr>
                <a:spLocks noChangeArrowheads="1"/>
              </p:cNvSpPr>
              <p:nvPr/>
            </p:nvSpPr>
            <p:spPr bwMode="auto">
              <a:xfrm rot="21554297" flipV="1">
                <a:off x="2449" y="2302"/>
                <a:ext cx="328" cy="148"/>
              </a:xfrm>
              <a:prstGeom prst="rect">
                <a:avLst/>
              </a:prstGeom>
              <a:solidFill>
                <a:srgbClr val="5F5F5F"/>
              </a:solidFill>
              <a:ln w="9525">
                <a:miter lim="800000"/>
                <a:headEnd/>
                <a:tailEnd/>
              </a:ln>
              <a:scene3d>
                <a:camera prst="legacyPerspectiveFront">
                  <a:rot lat="18000000" lon="0" rev="0"/>
                </a:camera>
                <a:lightRig rig="legacyFlat4" dir="b"/>
              </a:scene3d>
              <a:sp3d extrusionH="125400" prstMaterial="legacyMatte">
                <a:bevelT w="13500" h="13500" prst="angle"/>
                <a:bevelB w="13500" h="13500" prst="angle"/>
                <a:extrusionClr>
                  <a:schemeClr val="bg2"/>
                </a:extrusionClr>
                <a:contourClr>
                  <a:srgbClr val="5F5F5F"/>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4096" name="AutoShape 64"/>
              <p:cNvSpPr>
                <a:spLocks noChangeArrowheads="1"/>
              </p:cNvSpPr>
              <p:nvPr/>
            </p:nvSpPr>
            <p:spPr bwMode="auto">
              <a:xfrm>
                <a:off x="2544" y="1008"/>
                <a:ext cx="120" cy="1389"/>
              </a:xfrm>
              <a:prstGeom prst="can">
                <a:avLst>
                  <a:gd name="adj" fmla="val 29721"/>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a:defRPr/>
                </a:pPr>
                <a:endParaRPr lang="en-US">
                  <a:latin typeface="Arial" charset="0"/>
                  <a:cs typeface="Arial" charset="0"/>
                </a:endParaRPr>
              </a:p>
            </p:txBody>
          </p:sp>
          <p:sp>
            <p:nvSpPr>
              <p:cNvPr id="12329" name="AutoShape 65"/>
              <p:cNvSpPr>
                <a:spLocks noChangeArrowheads="1"/>
              </p:cNvSpPr>
              <p:nvPr/>
            </p:nvSpPr>
            <p:spPr bwMode="auto">
              <a:xfrm rot="-8655696">
                <a:off x="2530" y="2388"/>
                <a:ext cx="86" cy="202"/>
              </a:xfrm>
              <a:prstGeom prst="can">
                <a:avLst>
                  <a:gd name="adj" fmla="val 117442"/>
                </a:avLst>
              </a:prstGeom>
              <a:solidFill>
                <a:srgbClr val="FF0000"/>
              </a:solidFill>
              <a:ln w="9525">
                <a:solidFill>
                  <a:srgbClr val="3333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grpSp>
          <p:nvGrpSpPr>
            <p:cNvPr id="12304" name="Group 66"/>
            <p:cNvGrpSpPr>
              <a:grpSpLocks/>
            </p:cNvGrpSpPr>
            <p:nvPr/>
          </p:nvGrpSpPr>
          <p:grpSpPr bwMode="auto">
            <a:xfrm>
              <a:off x="2406" y="1788"/>
              <a:ext cx="1508" cy="910"/>
              <a:chOff x="384" y="2402"/>
              <a:chExt cx="1508" cy="910"/>
            </a:xfrm>
          </p:grpSpPr>
          <p:sp>
            <p:nvSpPr>
              <p:cNvPr id="12305" name="Oval 67"/>
              <p:cNvSpPr>
                <a:spLocks noChangeArrowheads="1"/>
              </p:cNvSpPr>
              <p:nvPr/>
            </p:nvSpPr>
            <p:spPr bwMode="auto">
              <a:xfrm>
                <a:off x="384" y="3084"/>
                <a:ext cx="240" cy="228"/>
              </a:xfrm>
              <a:prstGeom prst="ellipse">
                <a:avLst/>
              </a:prstGeom>
              <a:solidFill>
                <a:srgbClr val="CC9900"/>
              </a:solidFill>
              <a:ln w="9525">
                <a:solidFill>
                  <a:schemeClr val="accent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nvGrpSpPr>
              <p:cNvPr id="12306" name="Group 68"/>
              <p:cNvGrpSpPr>
                <a:grpSpLocks/>
              </p:cNvGrpSpPr>
              <p:nvPr/>
            </p:nvGrpSpPr>
            <p:grpSpPr bwMode="auto">
              <a:xfrm>
                <a:off x="454" y="2402"/>
                <a:ext cx="1438" cy="434"/>
                <a:chOff x="454" y="2018"/>
                <a:chExt cx="1438" cy="434"/>
              </a:xfrm>
            </p:grpSpPr>
            <p:sp>
              <p:nvSpPr>
                <p:cNvPr id="12308" name="Rectangle 69"/>
                <p:cNvSpPr>
                  <a:spLocks noChangeArrowheads="1"/>
                </p:cNvSpPr>
                <p:nvPr/>
              </p:nvSpPr>
              <p:spPr bwMode="auto">
                <a:xfrm>
                  <a:off x="454" y="2296"/>
                  <a:ext cx="773" cy="3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2309" name="Rectangle 70"/>
                <p:cNvSpPr>
                  <a:spLocks noChangeArrowheads="1"/>
                </p:cNvSpPr>
                <p:nvPr/>
              </p:nvSpPr>
              <p:spPr bwMode="auto">
                <a:xfrm>
                  <a:off x="986" y="2265"/>
                  <a:ext cx="482" cy="9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nvGrpSpPr>
                <p:cNvPr id="12310" name="Group 71"/>
                <p:cNvGrpSpPr>
                  <a:grpSpLocks/>
                </p:cNvGrpSpPr>
                <p:nvPr/>
              </p:nvGrpSpPr>
              <p:grpSpPr bwMode="auto">
                <a:xfrm rot="-5012109">
                  <a:off x="1303" y="1863"/>
                  <a:ext cx="434" cy="744"/>
                  <a:chOff x="3990" y="432"/>
                  <a:chExt cx="1099" cy="1632"/>
                </a:xfrm>
              </p:grpSpPr>
              <p:grpSp>
                <p:nvGrpSpPr>
                  <p:cNvPr id="12312" name="Group 72"/>
                  <p:cNvGrpSpPr>
                    <a:grpSpLocks/>
                  </p:cNvGrpSpPr>
                  <p:nvPr/>
                </p:nvGrpSpPr>
                <p:grpSpPr bwMode="auto">
                  <a:xfrm>
                    <a:off x="3990" y="432"/>
                    <a:ext cx="936" cy="1331"/>
                    <a:chOff x="4080" y="1349"/>
                    <a:chExt cx="848" cy="1029"/>
                  </a:xfrm>
                </p:grpSpPr>
                <p:sp>
                  <p:nvSpPr>
                    <p:cNvPr id="12316" name="Freeform 73"/>
                    <p:cNvSpPr>
                      <a:spLocks/>
                    </p:cNvSpPr>
                    <p:nvPr/>
                  </p:nvSpPr>
                  <p:spPr bwMode="auto">
                    <a:xfrm>
                      <a:off x="4143" y="1444"/>
                      <a:ext cx="390" cy="173"/>
                    </a:xfrm>
                    <a:custGeom>
                      <a:avLst/>
                      <a:gdLst>
                        <a:gd name="T0" fmla="*/ 37 w 779"/>
                        <a:gd name="T1" fmla="*/ 169 h 347"/>
                        <a:gd name="T2" fmla="*/ 0 w 779"/>
                        <a:gd name="T3" fmla="*/ 253 h 347"/>
                        <a:gd name="T4" fmla="*/ 18 w 779"/>
                        <a:gd name="T5" fmla="*/ 319 h 347"/>
                        <a:gd name="T6" fmla="*/ 84 w 779"/>
                        <a:gd name="T7" fmla="*/ 347 h 347"/>
                        <a:gd name="T8" fmla="*/ 158 w 779"/>
                        <a:gd name="T9" fmla="*/ 347 h 347"/>
                        <a:gd name="T10" fmla="*/ 198 w 779"/>
                        <a:gd name="T11" fmla="*/ 339 h 347"/>
                        <a:gd name="T12" fmla="*/ 234 w 779"/>
                        <a:gd name="T13" fmla="*/ 332 h 347"/>
                        <a:gd name="T14" fmla="*/ 281 w 779"/>
                        <a:gd name="T15" fmla="*/ 319 h 347"/>
                        <a:gd name="T16" fmla="*/ 327 w 779"/>
                        <a:gd name="T17" fmla="*/ 322 h 347"/>
                        <a:gd name="T18" fmla="*/ 375 w 779"/>
                        <a:gd name="T19" fmla="*/ 328 h 347"/>
                        <a:gd name="T20" fmla="*/ 430 w 779"/>
                        <a:gd name="T21" fmla="*/ 335 h 347"/>
                        <a:gd name="T22" fmla="*/ 478 w 779"/>
                        <a:gd name="T23" fmla="*/ 325 h 347"/>
                        <a:gd name="T24" fmla="*/ 519 w 779"/>
                        <a:gd name="T25" fmla="*/ 313 h 347"/>
                        <a:gd name="T26" fmla="*/ 553 w 779"/>
                        <a:gd name="T27" fmla="*/ 299 h 347"/>
                        <a:gd name="T28" fmla="*/ 583 w 779"/>
                        <a:gd name="T29" fmla="*/ 300 h 347"/>
                        <a:gd name="T30" fmla="*/ 619 w 779"/>
                        <a:gd name="T31" fmla="*/ 310 h 347"/>
                        <a:gd name="T32" fmla="*/ 653 w 779"/>
                        <a:gd name="T33" fmla="*/ 319 h 347"/>
                        <a:gd name="T34" fmla="*/ 678 w 779"/>
                        <a:gd name="T35" fmla="*/ 324 h 347"/>
                        <a:gd name="T36" fmla="*/ 713 w 779"/>
                        <a:gd name="T37" fmla="*/ 328 h 347"/>
                        <a:gd name="T38" fmla="*/ 779 w 779"/>
                        <a:gd name="T39" fmla="*/ 319 h 347"/>
                        <a:gd name="T40" fmla="*/ 750 w 779"/>
                        <a:gd name="T41" fmla="*/ 0 h 347"/>
                        <a:gd name="T42" fmla="*/ 37 w 779"/>
                        <a:gd name="T43" fmla="*/ 169 h 3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79"/>
                        <a:gd name="T67" fmla="*/ 0 h 347"/>
                        <a:gd name="T68" fmla="*/ 779 w 779"/>
                        <a:gd name="T69" fmla="*/ 347 h 3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79" h="347">
                          <a:moveTo>
                            <a:pt x="37" y="169"/>
                          </a:moveTo>
                          <a:lnTo>
                            <a:pt x="0" y="253"/>
                          </a:lnTo>
                          <a:lnTo>
                            <a:pt x="18" y="319"/>
                          </a:lnTo>
                          <a:lnTo>
                            <a:pt x="84" y="347"/>
                          </a:lnTo>
                          <a:lnTo>
                            <a:pt x="158" y="347"/>
                          </a:lnTo>
                          <a:lnTo>
                            <a:pt x="198" y="339"/>
                          </a:lnTo>
                          <a:lnTo>
                            <a:pt x="234" y="332"/>
                          </a:lnTo>
                          <a:lnTo>
                            <a:pt x="281" y="319"/>
                          </a:lnTo>
                          <a:lnTo>
                            <a:pt x="327" y="322"/>
                          </a:lnTo>
                          <a:lnTo>
                            <a:pt x="375" y="328"/>
                          </a:lnTo>
                          <a:lnTo>
                            <a:pt x="430" y="335"/>
                          </a:lnTo>
                          <a:lnTo>
                            <a:pt x="478" y="325"/>
                          </a:lnTo>
                          <a:lnTo>
                            <a:pt x="519" y="313"/>
                          </a:lnTo>
                          <a:lnTo>
                            <a:pt x="553" y="299"/>
                          </a:lnTo>
                          <a:lnTo>
                            <a:pt x="583" y="300"/>
                          </a:lnTo>
                          <a:lnTo>
                            <a:pt x="619" y="310"/>
                          </a:lnTo>
                          <a:lnTo>
                            <a:pt x="653" y="319"/>
                          </a:lnTo>
                          <a:lnTo>
                            <a:pt x="678" y="324"/>
                          </a:lnTo>
                          <a:lnTo>
                            <a:pt x="713" y="328"/>
                          </a:lnTo>
                          <a:lnTo>
                            <a:pt x="779" y="319"/>
                          </a:lnTo>
                          <a:lnTo>
                            <a:pt x="750" y="0"/>
                          </a:lnTo>
                          <a:lnTo>
                            <a:pt x="37" y="169"/>
                          </a:lnTo>
                          <a:close/>
                        </a:path>
                      </a:pathLst>
                    </a:custGeom>
                    <a:solidFill>
                      <a:srgbClr val="FFBFB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nvGrpSpPr>
                    <p:cNvPr id="12317" name="Group 74"/>
                    <p:cNvGrpSpPr>
                      <a:grpSpLocks/>
                    </p:cNvGrpSpPr>
                    <p:nvPr/>
                  </p:nvGrpSpPr>
                  <p:grpSpPr bwMode="auto">
                    <a:xfrm>
                      <a:off x="4080" y="1349"/>
                      <a:ext cx="848" cy="1029"/>
                      <a:chOff x="4080" y="1349"/>
                      <a:chExt cx="848" cy="1029"/>
                    </a:xfrm>
                  </p:grpSpPr>
                  <p:sp>
                    <p:nvSpPr>
                      <p:cNvPr id="12318" name="Freeform 75"/>
                      <p:cNvSpPr>
                        <a:spLocks/>
                      </p:cNvSpPr>
                      <p:nvPr/>
                    </p:nvSpPr>
                    <p:spPr bwMode="auto">
                      <a:xfrm>
                        <a:off x="4080" y="1349"/>
                        <a:ext cx="848" cy="1029"/>
                      </a:xfrm>
                      <a:custGeom>
                        <a:avLst/>
                        <a:gdLst>
                          <a:gd name="T0" fmla="*/ 333 w 1695"/>
                          <a:gd name="T1" fmla="*/ 639 h 2058"/>
                          <a:gd name="T2" fmla="*/ 258 w 1695"/>
                          <a:gd name="T3" fmla="*/ 414 h 2058"/>
                          <a:gd name="T4" fmla="*/ 133 w 1695"/>
                          <a:gd name="T5" fmla="*/ 319 h 2058"/>
                          <a:gd name="T6" fmla="*/ 67 w 1695"/>
                          <a:gd name="T7" fmla="*/ 316 h 2058"/>
                          <a:gd name="T8" fmla="*/ 11 w 1695"/>
                          <a:gd name="T9" fmla="*/ 344 h 2058"/>
                          <a:gd name="T10" fmla="*/ 5 w 1695"/>
                          <a:gd name="T11" fmla="*/ 396 h 2058"/>
                          <a:gd name="T12" fmla="*/ 52 w 1695"/>
                          <a:gd name="T13" fmla="*/ 639 h 2058"/>
                          <a:gd name="T14" fmla="*/ 52 w 1695"/>
                          <a:gd name="T15" fmla="*/ 743 h 2058"/>
                          <a:gd name="T16" fmla="*/ 145 w 1695"/>
                          <a:gd name="T17" fmla="*/ 865 h 2058"/>
                          <a:gd name="T18" fmla="*/ 249 w 1695"/>
                          <a:gd name="T19" fmla="*/ 1090 h 2058"/>
                          <a:gd name="T20" fmla="*/ 324 w 1695"/>
                          <a:gd name="T21" fmla="*/ 1334 h 2058"/>
                          <a:gd name="T22" fmla="*/ 474 w 1695"/>
                          <a:gd name="T23" fmla="*/ 1532 h 2058"/>
                          <a:gd name="T24" fmla="*/ 690 w 1695"/>
                          <a:gd name="T25" fmla="*/ 1720 h 2058"/>
                          <a:gd name="T26" fmla="*/ 788 w 1695"/>
                          <a:gd name="T27" fmla="*/ 1828 h 2058"/>
                          <a:gd name="T28" fmla="*/ 830 w 1695"/>
                          <a:gd name="T29" fmla="*/ 1936 h 2058"/>
                          <a:gd name="T30" fmla="*/ 906 w 1695"/>
                          <a:gd name="T31" fmla="*/ 2031 h 2058"/>
                          <a:gd name="T32" fmla="*/ 973 w 1695"/>
                          <a:gd name="T33" fmla="*/ 2020 h 2058"/>
                          <a:gd name="T34" fmla="*/ 1093 w 1695"/>
                          <a:gd name="T35" fmla="*/ 1925 h 2058"/>
                          <a:gd name="T36" fmla="*/ 1278 w 1695"/>
                          <a:gd name="T37" fmla="*/ 1809 h 2058"/>
                          <a:gd name="T38" fmla="*/ 1469 w 1695"/>
                          <a:gd name="T39" fmla="*/ 1723 h 2058"/>
                          <a:gd name="T40" fmla="*/ 1633 w 1695"/>
                          <a:gd name="T41" fmla="*/ 1709 h 2058"/>
                          <a:gd name="T42" fmla="*/ 1602 w 1695"/>
                          <a:gd name="T43" fmla="*/ 1617 h 2058"/>
                          <a:gd name="T44" fmla="*/ 1517 w 1695"/>
                          <a:gd name="T45" fmla="*/ 1532 h 2058"/>
                          <a:gd name="T46" fmla="*/ 1480 w 1695"/>
                          <a:gd name="T47" fmla="*/ 1467 h 2058"/>
                          <a:gd name="T48" fmla="*/ 1508 w 1695"/>
                          <a:gd name="T49" fmla="*/ 1156 h 2058"/>
                          <a:gd name="T50" fmla="*/ 1480 w 1695"/>
                          <a:gd name="T51" fmla="*/ 724 h 2058"/>
                          <a:gd name="T52" fmla="*/ 1508 w 1695"/>
                          <a:gd name="T53" fmla="*/ 521 h 2058"/>
                          <a:gd name="T54" fmla="*/ 1487 w 1695"/>
                          <a:gd name="T55" fmla="*/ 460 h 2058"/>
                          <a:gd name="T56" fmla="*/ 1445 w 1695"/>
                          <a:gd name="T57" fmla="*/ 425 h 2058"/>
                          <a:gd name="T58" fmla="*/ 1367 w 1695"/>
                          <a:gd name="T59" fmla="*/ 386 h 2058"/>
                          <a:gd name="T60" fmla="*/ 1273 w 1695"/>
                          <a:gd name="T61" fmla="*/ 283 h 2058"/>
                          <a:gd name="T62" fmla="*/ 1057 w 1695"/>
                          <a:gd name="T63" fmla="*/ 180 h 2058"/>
                          <a:gd name="T64" fmla="*/ 862 w 1695"/>
                          <a:gd name="T65" fmla="*/ 48 h 2058"/>
                          <a:gd name="T66" fmla="*/ 774 w 1695"/>
                          <a:gd name="T67" fmla="*/ 0 h 2058"/>
                          <a:gd name="T68" fmla="*/ 651 w 1695"/>
                          <a:gd name="T69" fmla="*/ 39 h 2058"/>
                          <a:gd name="T70" fmla="*/ 561 w 1695"/>
                          <a:gd name="T71" fmla="*/ 75 h 2058"/>
                          <a:gd name="T72" fmla="*/ 471 w 1695"/>
                          <a:gd name="T73" fmla="*/ 81 h 2058"/>
                          <a:gd name="T74" fmla="*/ 357 w 1695"/>
                          <a:gd name="T75" fmla="*/ 119 h 2058"/>
                          <a:gd name="T76" fmla="*/ 164 w 1695"/>
                          <a:gd name="T77" fmla="*/ 180 h 2058"/>
                          <a:gd name="T78" fmla="*/ 102 w 1695"/>
                          <a:gd name="T79" fmla="*/ 198 h 2058"/>
                          <a:gd name="T80" fmla="*/ 86 w 1695"/>
                          <a:gd name="T81" fmla="*/ 247 h 2058"/>
                          <a:gd name="T82" fmla="*/ 111 w 1695"/>
                          <a:gd name="T83" fmla="*/ 300 h 2058"/>
                          <a:gd name="T84" fmla="*/ 183 w 1695"/>
                          <a:gd name="T85" fmla="*/ 349 h 2058"/>
                          <a:gd name="T86" fmla="*/ 444 w 1695"/>
                          <a:gd name="T87" fmla="*/ 350 h 2058"/>
                          <a:gd name="T88" fmla="*/ 569 w 1695"/>
                          <a:gd name="T89" fmla="*/ 352 h 2058"/>
                          <a:gd name="T90" fmla="*/ 690 w 1695"/>
                          <a:gd name="T91" fmla="*/ 311 h 2058"/>
                          <a:gd name="T92" fmla="*/ 738 w 1695"/>
                          <a:gd name="T93" fmla="*/ 338 h 2058"/>
                          <a:gd name="T94" fmla="*/ 752 w 1695"/>
                          <a:gd name="T95" fmla="*/ 408 h 2058"/>
                          <a:gd name="T96" fmla="*/ 690 w 1695"/>
                          <a:gd name="T97" fmla="*/ 658 h 2058"/>
                          <a:gd name="T98" fmla="*/ 446 w 1695"/>
                          <a:gd name="T99" fmla="*/ 733 h 20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95"/>
                          <a:gd name="T151" fmla="*/ 0 h 2058"/>
                          <a:gd name="T152" fmla="*/ 1695 w 1695"/>
                          <a:gd name="T153" fmla="*/ 2058 h 20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95" h="2058">
                            <a:moveTo>
                              <a:pt x="446" y="733"/>
                            </a:moveTo>
                            <a:lnTo>
                              <a:pt x="333" y="639"/>
                            </a:lnTo>
                            <a:lnTo>
                              <a:pt x="324" y="517"/>
                            </a:lnTo>
                            <a:lnTo>
                              <a:pt x="258" y="414"/>
                            </a:lnTo>
                            <a:lnTo>
                              <a:pt x="183" y="349"/>
                            </a:lnTo>
                            <a:lnTo>
                              <a:pt x="133" y="319"/>
                            </a:lnTo>
                            <a:lnTo>
                              <a:pt x="98" y="311"/>
                            </a:lnTo>
                            <a:lnTo>
                              <a:pt x="67" y="316"/>
                            </a:lnTo>
                            <a:lnTo>
                              <a:pt x="36" y="328"/>
                            </a:lnTo>
                            <a:lnTo>
                              <a:pt x="11" y="344"/>
                            </a:lnTo>
                            <a:lnTo>
                              <a:pt x="0" y="367"/>
                            </a:lnTo>
                            <a:lnTo>
                              <a:pt x="5" y="396"/>
                            </a:lnTo>
                            <a:lnTo>
                              <a:pt x="33" y="508"/>
                            </a:lnTo>
                            <a:lnTo>
                              <a:pt x="52" y="639"/>
                            </a:lnTo>
                            <a:lnTo>
                              <a:pt x="52" y="690"/>
                            </a:lnTo>
                            <a:lnTo>
                              <a:pt x="52" y="743"/>
                            </a:lnTo>
                            <a:lnTo>
                              <a:pt x="80" y="790"/>
                            </a:lnTo>
                            <a:lnTo>
                              <a:pt x="145" y="865"/>
                            </a:lnTo>
                            <a:lnTo>
                              <a:pt x="211" y="968"/>
                            </a:lnTo>
                            <a:lnTo>
                              <a:pt x="249" y="1090"/>
                            </a:lnTo>
                            <a:lnTo>
                              <a:pt x="277" y="1259"/>
                            </a:lnTo>
                            <a:lnTo>
                              <a:pt x="324" y="1334"/>
                            </a:lnTo>
                            <a:lnTo>
                              <a:pt x="399" y="1420"/>
                            </a:lnTo>
                            <a:lnTo>
                              <a:pt x="474" y="1532"/>
                            </a:lnTo>
                            <a:lnTo>
                              <a:pt x="624" y="1673"/>
                            </a:lnTo>
                            <a:lnTo>
                              <a:pt x="690" y="1720"/>
                            </a:lnTo>
                            <a:lnTo>
                              <a:pt x="755" y="1748"/>
                            </a:lnTo>
                            <a:lnTo>
                              <a:pt x="788" y="1828"/>
                            </a:lnTo>
                            <a:lnTo>
                              <a:pt x="812" y="1883"/>
                            </a:lnTo>
                            <a:lnTo>
                              <a:pt x="830" y="1936"/>
                            </a:lnTo>
                            <a:lnTo>
                              <a:pt x="862" y="1983"/>
                            </a:lnTo>
                            <a:lnTo>
                              <a:pt x="906" y="2031"/>
                            </a:lnTo>
                            <a:lnTo>
                              <a:pt x="932" y="2058"/>
                            </a:lnTo>
                            <a:lnTo>
                              <a:pt x="973" y="2020"/>
                            </a:lnTo>
                            <a:lnTo>
                              <a:pt x="1010" y="1983"/>
                            </a:lnTo>
                            <a:lnTo>
                              <a:pt x="1093" y="1925"/>
                            </a:lnTo>
                            <a:lnTo>
                              <a:pt x="1207" y="1851"/>
                            </a:lnTo>
                            <a:lnTo>
                              <a:pt x="1278" y="1809"/>
                            </a:lnTo>
                            <a:lnTo>
                              <a:pt x="1367" y="1758"/>
                            </a:lnTo>
                            <a:lnTo>
                              <a:pt x="1469" y="1723"/>
                            </a:lnTo>
                            <a:lnTo>
                              <a:pt x="1555" y="1701"/>
                            </a:lnTo>
                            <a:lnTo>
                              <a:pt x="1633" y="1709"/>
                            </a:lnTo>
                            <a:lnTo>
                              <a:pt x="1695" y="1720"/>
                            </a:lnTo>
                            <a:lnTo>
                              <a:pt x="1602" y="1617"/>
                            </a:lnTo>
                            <a:lnTo>
                              <a:pt x="1573" y="1579"/>
                            </a:lnTo>
                            <a:lnTo>
                              <a:pt x="1517" y="1532"/>
                            </a:lnTo>
                            <a:lnTo>
                              <a:pt x="1492" y="1498"/>
                            </a:lnTo>
                            <a:lnTo>
                              <a:pt x="1480" y="1467"/>
                            </a:lnTo>
                            <a:lnTo>
                              <a:pt x="1489" y="1392"/>
                            </a:lnTo>
                            <a:lnTo>
                              <a:pt x="1508" y="1156"/>
                            </a:lnTo>
                            <a:lnTo>
                              <a:pt x="1480" y="893"/>
                            </a:lnTo>
                            <a:lnTo>
                              <a:pt x="1480" y="724"/>
                            </a:lnTo>
                            <a:lnTo>
                              <a:pt x="1498" y="586"/>
                            </a:lnTo>
                            <a:lnTo>
                              <a:pt x="1508" y="521"/>
                            </a:lnTo>
                            <a:lnTo>
                              <a:pt x="1500" y="485"/>
                            </a:lnTo>
                            <a:lnTo>
                              <a:pt x="1487" y="460"/>
                            </a:lnTo>
                            <a:lnTo>
                              <a:pt x="1467" y="438"/>
                            </a:lnTo>
                            <a:lnTo>
                              <a:pt x="1445" y="425"/>
                            </a:lnTo>
                            <a:lnTo>
                              <a:pt x="1412" y="410"/>
                            </a:lnTo>
                            <a:lnTo>
                              <a:pt x="1367" y="386"/>
                            </a:lnTo>
                            <a:lnTo>
                              <a:pt x="1339" y="349"/>
                            </a:lnTo>
                            <a:lnTo>
                              <a:pt x="1273" y="283"/>
                            </a:lnTo>
                            <a:lnTo>
                              <a:pt x="1179" y="236"/>
                            </a:lnTo>
                            <a:lnTo>
                              <a:pt x="1057" y="180"/>
                            </a:lnTo>
                            <a:lnTo>
                              <a:pt x="898" y="80"/>
                            </a:lnTo>
                            <a:lnTo>
                              <a:pt x="862" y="48"/>
                            </a:lnTo>
                            <a:lnTo>
                              <a:pt x="821" y="14"/>
                            </a:lnTo>
                            <a:lnTo>
                              <a:pt x="774" y="0"/>
                            </a:lnTo>
                            <a:lnTo>
                              <a:pt x="699" y="11"/>
                            </a:lnTo>
                            <a:lnTo>
                              <a:pt x="651" y="39"/>
                            </a:lnTo>
                            <a:lnTo>
                              <a:pt x="605" y="62"/>
                            </a:lnTo>
                            <a:lnTo>
                              <a:pt x="561" y="75"/>
                            </a:lnTo>
                            <a:lnTo>
                              <a:pt x="511" y="76"/>
                            </a:lnTo>
                            <a:lnTo>
                              <a:pt x="471" y="81"/>
                            </a:lnTo>
                            <a:lnTo>
                              <a:pt x="408" y="95"/>
                            </a:lnTo>
                            <a:lnTo>
                              <a:pt x="357" y="119"/>
                            </a:lnTo>
                            <a:lnTo>
                              <a:pt x="296" y="152"/>
                            </a:lnTo>
                            <a:lnTo>
                              <a:pt x="164" y="180"/>
                            </a:lnTo>
                            <a:lnTo>
                              <a:pt x="117" y="189"/>
                            </a:lnTo>
                            <a:lnTo>
                              <a:pt x="102" y="198"/>
                            </a:lnTo>
                            <a:lnTo>
                              <a:pt x="89" y="214"/>
                            </a:lnTo>
                            <a:lnTo>
                              <a:pt x="86" y="247"/>
                            </a:lnTo>
                            <a:lnTo>
                              <a:pt x="89" y="283"/>
                            </a:lnTo>
                            <a:lnTo>
                              <a:pt x="111" y="300"/>
                            </a:lnTo>
                            <a:lnTo>
                              <a:pt x="133" y="317"/>
                            </a:lnTo>
                            <a:lnTo>
                              <a:pt x="183" y="349"/>
                            </a:lnTo>
                            <a:lnTo>
                              <a:pt x="324" y="367"/>
                            </a:lnTo>
                            <a:lnTo>
                              <a:pt x="444" y="350"/>
                            </a:lnTo>
                            <a:lnTo>
                              <a:pt x="483" y="358"/>
                            </a:lnTo>
                            <a:lnTo>
                              <a:pt x="569" y="352"/>
                            </a:lnTo>
                            <a:lnTo>
                              <a:pt x="622" y="338"/>
                            </a:lnTo>
                            <a:lnTo>
                              <a:pt x="690" y="311"/>
                            </a:lnTo>
                            <a:lnTo>
                              <a:pt x="730" y="297"/>
                            </a:lnTo>
                            <a:lnTo>
                              <a:pt x="738" y="338"/>
                            </a:lnTo>
                            <a:lnTo>
                              <a:pt x="740" y="367"/>
                            </a:lnTo>
                            <a:lnTo>
                              <a:pt x="752" y="408"/>
                            </a:lnTo>
                            <a:lnTo>
                              <a:pt x="737" y="527"/>
                            </a:lnTo>
                            <a:lnTo>
                              <a:pt x="690" y="658"/>
                            </a:lnTo>
                            <a:lnTo>
                              <a:pt x="624" y="705"/>
                            </a:lnTo>
                            <a:lnTo>
                              <a:pt x="446" y="733"/>
                            </a:lnTo>
                            <a:close/>
                          </a:path>
                        </a:pathLst>
                      </a:custGeom>
                      <a:solidFill>
                        <a:srgbClr val="FFBFB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2319" name="Freeform 76"/>
                      <p:cNvSpPr>
                        <a:spLocks/>
                      </p:cNvSpPr>
                      <p:nvPr/>
                    </p:nvSpPr>
                    <p:spPr bwMode="auto">
                      <a:xfrm>
                        <a:off x="4264" y="1583"/>
                        <a:ext cx="27" cy="16"/>
                      </a:xfrm>
                      <a:custGeom>
                        <a:avLst/>
                        <a:gdLst>
                          <a:gd name="T0" fmla="*/ 55 w 55"/>
                          <a:gd name="T1" fmla="*/ 33 h 33"/>
                          <a:gd name="T2" fmla="*/ 26 w 55"/>
                          <a:gd name="T3" fmla="*/ 22 h 33"/>
                          <a:gd name="T4" fmla="*/ 7 w 55"/>
                          <a:gd name="T5" fmla="*/ 8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2320" name="Freeform 77"/>
                      <p:cNvSpPr>
                        <a:spLocks/>
                      </p:cNvSpPr>
                      <p:nvPr/>
                    </p:nvSpPr>
                    <p:spPr bwMode="auto">
                      <a:xfrm>
                        <a:off x="4759" y="1541"/>
                        <a:ext cx="10" cy="168"/>
                      </a:xfrm>
                      <a:custGeom>
                        <a:avLst/>
                        <a:gdLst>
                          <a:gd name="T0" fmla="*/ 9 w 20"/>
                          <a:gd name="T1" fmla="*/ 0 h 336"/>
                          <a:gd name="T2" fmla="*/ 20 w 20"/>
                          <a:gd name="T3" fmla="*/ 52 h 336"/>
                          <a:gd name="T4" fmla="*/ 1 w 20"/>
                          <a:gd name="T5" fmla="*/ 241 h 336"/>
                          <a:gd name="T6" fmla="*/ 0 w 20"/>
                          <a:gd name="T7" fmla="*/ 336 h 336"/>
                          <a:gd name="T8" fmla="*/ 0 60000 65536"/>
                          <a:gd name="T9" fmla="*/ 0 60000 65536"/>
                          <a:gd name="T10" fmla="*/ 0 60000 65536"/>
                          <a:gd name="T11" fmla="*/ 0 60000 65536"/>
                          <a:gd name="T12" fmla="*/ 0 w 20"/>
                          <a:gd name="T13" fmla="*/ 0 h 336"/>
                          <a:gd name="T14" fmla="*/ 20 w 20"/>
                          <a:gd name="T15" fmla="*/ 336 h 336"/>
                        </a:gdLst>
                        <a:ahLst/>
                        <a:cxnLst>
                          <a:cxn ang="T8">
                            <a:pos x="T0" y="T1"/>
                          </a:cxn>
                          <a:cxn ang="T9">
                            <a:pos x="T2" y="T3"/>
                          </a:cxn>
                          <a:cxn ang="T10">
                            <a:pos x="T4" y="T5"/>
                          </a:cxn>
                          <a:cxn ang="T11">
                            <a:pos x="T6" y="T7"/>
                          </a:cxn>
                        </a:cxnLst>
                        <a:rect l="T12" t="T13" r="T14" b="T15"/>
                        <a:pathLst>
                          <a:path w="20" h="336">
                            <a:moveTo>
                              <a:pt x="9" y="0"/>
                            </a:moveTo>
                            <a:lnTo>
                              <a:pt x="20" y="52"/>
                            </a:lnTo>
                            <a:lnTo>
                              <a:pt x="1" y="241"/>
                            </a:lnTo>
                            <a:lnTo>
                              <a:pt x="0" y="33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2321" name="Freeform 78"/>
                      <p:cNvSpPr>
                        <a:spLocks/>
                      </p:cNvSpPr>
                      <p:nvPr/>
                    </p:nvSpPr>
                    <p:spPr bwMode="auto">
                      <a:xfrm>
                        <a:off x="4112" y="1522"/>
                        <a:ext cx="35" cy="84"/>
                      </a:xfrm>
                      <a:custGeom>
                        <a:avLst/>
                        <a:gdLst>
                          <a:gd name="T0" fmla="*/ 23 w 70"/>
                          <a:gd name="T1" fmla="*/ 0 h 169"/>
                          <a:gd name="T2" fmla="*/ 53 w 70"/>
                          <a:gd name="T3" fmla="*/ 52 h 169"/>
                          <a:gd name="T4" fmla="*/ 69 w 70"/>
                          <a:gd name="T5" fmla="*/ 83 h 169"/>
                          <a:gd name="T6" fmla="*/ 70 w 70"/>
                          <a:gd name="T7" fmla="*/ 113 h 169"/>
                          <a:gd name="T8" fmla="*/ 58 w 70"/>
                          <a:gd name="T9" fmla="*/ 140 h 169"/>
                          <a:gd name="T10" fmla="*/ 27 w 70"/>
                          <a:gd name="T11" fmla="*/ 158 h 169"/>
                          <a:gd name="T12" fmla="*/ 0 w 70"/>
                          <a:gd name="T13" fmla="*/ 169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2322" name="Freeform 79"/>
                      <p:cNvSpPr>
                        <a:spLocks/>
                      </p:cNvSpPr>
                      <p:nvPr/>
                    </p:nvSpPr>
                    <p:spPr bwMode="auto">
                      <a:xfrm>
                        <a:off x="4419" y="1448"/>
                        <a:ext cx="25" cy="46"/>
                      </a:xfrm>
                      <a:custGeom>
                        <a:avLst/>
                        <a:gdLst>
                          <a:gd name="T0" fmla="*/ 0 w 50"/>
                          <a:gd name="T1" fmla="*/ 0 h 93"/>
                          <a:gd name="T2" fmla="*/ 0 w 50"/>
                          <a:gd name="T3" fmla="*/ 32 h 93"/>
                          <a:gd name="T4" fmla="*/ 6 w 50"/>
                          <a:gd name="T5" fmla="*/ 57 h 93"/>
                          <a:gd name="T6" fmla="*/ 25 w 50"/>
                          <a:gd name="T7" fmla="*/ 82 h 93"/>
                          <a:gd name="T8" fmla="*/ 50 w 50"/>
                          <a:gd name="T9" fmla="*/ 93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2323" name="Freeform 80"/>
                      <p:cNvSpPr>
                        <a:spLocks/>
                      </p:cNvSpPr>
                      <p:nvPr/>
                    </p:nvSpPr>
                    <p:spPr bwMode="auto">
                      <a:xfrm>
                        <a:off x="4257" y="1486"/>
                        <a:ext cx="52" cy="41"/>
                      </a:xfrm>
                      <a:custGeom>
                        <a:avLst/>
                        <a:gdLst>
                          <a:gd name="T0" fmla="*/ 0 w 105"/>
                          <a:gd name="T1" fmla="*/ 0 h 82"/>
                          <a:gd name="T2" fmla="*/ 0 w 105"/>
                          <a:gd name="T3" fmla="*/ 21 h 82"/>
                          <a:gd name="T4" fmla="*/ 8 w 105"/>
                          <a:gd name="T5" fmla="*/ 43 h 82"/>
                          <a:gd name="T6" fmla="*/ 35 w 105"/>
                          <a:gd name="T7" fmla="*/ 67 h 82"/>
                          <a:gd name="T8" fmla="*/ 55 w 105"/>
                          <a:gd name="T9" fmla="*/ 78 h 82"/>
                          <a:gd name="T10" fmla="*/ 80 w 105"/>
                          <a:gd name="T11" fmla="*/ 82 h 82"/>
                          <a:gd name="T12" fmla="*/ 105 w 105"/>
                          <a:gd name="T13" fmla="*/ 82 h 82"/>
                          <a:gd name="T14" fmla="*/ 0 60000 65536"/>
                          <a:gd name="T15" fmla="*/ 0 60000 65536"/>
                          <a:gd name="T16" fmla="*/ 0 60000 65536"/>
                          <a:gd name="T17" fmla="*/ 0 60000 65536"/>
                          <a:gd name="T18" fmla="*/ 0 60000 65536"/>
                          <a:gd name="T19" fmla="*/ 0 60000 65536"/>
                          <a:gd name="T20" fmla="*/ 0 60000 65536"/>
                          <a:gd name="T21" fmla="*/ 0 w 105"/>
                          <a:gd name="T22" fmla="*/ 0 h 82"/>
                          <a:gd name="T23" fmla="*/ 105 w 105"/>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 h="82">
                            <a:moveTo>
                              <a:pt x="0" y="0"/>
                            </a:moveTo>
                            <a:lnTo>
                              <a:pt x="0" y="21"/>
                            </a:lnTo>
                            <a:lnTo>
                              <a:pt x="8" y="43"/>
                            </a:lnTo>
                            <a:lnTo>
                              <a:pt x="35" y="67"/>
                            </a:lnTo>
                            <a:lnTo>
                              <a:pt x="55" y="78"/>
                            </a:lnTo>
                            <a:lnTo>
                              <a:pt x="80" y="82"/>
                            </a:lnTo>
                            <a:lnTo>
                              <a:pt x="105" y="8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2324" name="Line 81"/>
                      <p:cNvSpPr>
                        <a:spLocks noChangeShapeType="1"/>
                      </p:cNvSpPr>
                      <p:nvPr/>
                    </p:nvSpPr>
                    <p:spPr bwMode="auto">
                      <a:xfrm>
                        <a:off x="4302" y="1716"/>
                        <a:ext cx="16"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313" name="Group 82"/>
                  <p:cNvGrpSpPr>
                    <a:grpSpLocks/>
                  </p:cNvGrpSpPr>
                  <p:nvPr/>
                </p:nvGrpSpPr>
                <p:grpSpPr bwMode="auto">
                  <a:xfrm rot="-7408476">
                    <a:off x="4454" y="1429"/>
                    <a:ext cx="597" cy="673"/>
                    <a:chOff x="2457" y="2549"/>
                    <a:chExt cx="557" cy="547"/>
                  </a:xfrm>
                </p:grpSpPr>
                <p:sp>
                  <p:nvSpPr>
                    <p:cNvPr id="12314" name="Freeform 83"/>
                    <p:cNvSpPr>
                      <a:spLocks/>
                    </p:cNvSpPr>
                    <p:nvPr/>
                  </p:nvSpPr>
                  <p:spPr bwMode="auto">
                    <a:xfrm>
                      <a:off x="2457" y="2549"/>
                      <a:ext cx="557" cy="547"/>
                    </a:xfrm>
                    <a:custGeom>
                      <a:avLst/>
                      <a:gdLst>
                        <a:gd name="T0" fmla="*/ 1112 w 1112"/>
                        <a:gd name="T1" fmla="*/ 140 h 1094"/>
                        <a:gd name="T2" fmla="*/ 1056 w 1112"/>
                        <a:gd name="T3" fmla="*/ 271 h 1094"/>
                        <a:gd name="T4" fmla="*/ 1017 w 1112"/>
                        <a:gd name="T5" fmla="*/ 373 h 1094"/>
                        <a:gd name="T6" fmla="*/ 971 w 1112"/>
                        <a:gd name="T7" fmla="*/ 476 h 1094"/>
                        <a:gd name="T8" fmla="*/ 943 w 1112"/>
                        <a:gd name="T9" fmla="*/ 588 h 1094"/>
                        <a:gd name="T10" fmla="*/ 924 w 1112"/>
                        <a:gd name="T11" fmla="*/ 702 h 1094"/>
                        <a:gd name="T12" fmla="*/ 905 w 1112"/>
                        <a:gd name="T13" fmla="*/ 814 h 1094"/>
                        <a:gd name="T14" fmla="*/ 905 w 1112"/>
                        <a:gd name="T15" fmla="*/ 916 h 1094"/>
                        <a:gd name="T16" fmla="*/ 905 w 1112"/>
                        <a:gd name="T17" fmla="*/ 1001 h 1094"/>
                        <a:gd name="T18" fmla="*/ 905 w 1112"/>
                        <a:gd name="T19" fmla="*/ 1038 h 1094"/>
                        <a:gd name="T20" fmla="*/ 242 w 1112"/>
                        <a:gd name="T21" fmla="*/ 1094 h 1094"/>
                        <a:gd name="T22" fmla="*/ 130 w 1112"/>
                        <a:gd name="T23" fmla="*/ 448 h 1094"/>
                        <a:gd name="T24" fmla="*/ 28 w 1112"/>
                        <a:gd name="T25" fmla="*/ 65 h 1094"/>
                        <a:gd name="T26" fmla="*/ 0 w 1112"/>
                        <a:gd name="T27" fmla="*/ 0 h 1094"/>
                        <a:gd name="T28" fmla="*/ 420 w 1112"/>
                        <a:gd name="T29" fmla="*/ 75 h 1094"/>
                        <a:gd name="T30" fmla="*/ 765 w 1112"/>
                        <a:gd name="T31" fmla="*/ 103 h 1094"/>
                        <a:gd name="T32" fmla="*/ 989 w 1112"/>
                        <a:gd name="T33" fmla="*/ 103 h 1094"/>
                        <a:gd name="T34" fmla="*/ 1112 w 1112"/>
                        <a:gd name="T35" fmla="*/ 140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2315" name="Oval 84"/>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grpSp>
            <p:sp>
              <p:nvSpPr>
                <p:cNvPr id="12311" name="Rectangle 85"/>
                <p:cNvSpPr>
                  <a:spLocks noChangeArrowheads="1"/>
                </p:cNvSpPr>
                <p:nvPr/>
              </p:nvSpPr>
              <p:spPr bwMode="auto">
                <a:xfrm>
                  <a:off x="1092" y="2265"/>
                  <a:ext cx="216" cy="9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sp>
            <p:nvSpPr>
              <p:cNvPr id="12307" name="Freeform 86"/>
              <p:cNvSpPr>
                <a:spLocks/>
              </p:cNvSpPr>
              <p:nvPr/>
            </p:nvSpPr>
            <p:spPr bwMode="auto">
              <a:xfrm>
                <a:off x="480" y="2688"/>
                <a:ext cx="248" cy="480"/>
              </a:xfrm>
              <a:custGeom>
                <a:avLst/>
                <a:gdLst>
                  <a:gd name="T0" fmla="*/ 48 w 248"/>
                  <a:gd name="T1" fmla="*/ 480 h 480"/>
                  <a:gd name="T2" fmla="*/ 240 w 248"/>
                  <a:gd name="T3" fmla="*/ 240 h 480"/>
                  <a:gd name="T4" fmla="*/ 0 w 248"/>
                  <a:gd name="T5" fmla="*/ 0 h 480"/>
                  <a:gd name="T6" fmla="*/ 0 60000 65536"/>
                  <a:gd name="T7" fmla="*/ 0 60000 65536"/>
                  <a:gd name="T8" fmla="*/ 0 60000 65536"/>
                  <a:gd name="T9" fmla="*/ 0 w 248"/>
                  <a:gd name="T10" fmla="*/ 0 h 480"/>
                  <a:gd name="T11" fmla="*/ 248 w 248"/>
                  <a:gd name="T12" fmla="*/ 480 h 480"/>
                </a:gdLst>
                <a:ahLst/>
                <a:cxnLst>
                  <a:cxn ang="T6">
                    <a:pos x="T0" y="T1"/>
                  </a:cxn>
                  <a:cxn ang="T7">
                    <a:pos x="T2" y="T3"/>
                  </a:cxn>
                  <a:cxn ang="T8">
                    <a:pos x="T4" y="T5"/>
                  </a:cxn>
                </a:cxnLst>
                <a:rect l="T9" t="T10" r="T11" b="T12"/>
                <a:pathLst>
                  <a:path w="248" h="480">
                    <a:moveTo>
                      <a:pt x="48" y="480"/>
                    </a:moveTo>
                    <a:cubicBezTo>
                      <a:pt x="148" y="400"/>
                      <a:pt x="248" y="320"/>
                      <a:pt x="240" y="240"/>
                    </a:cubicBezTo>
                    <a:cubicBezTo>
                      <a:pt x="232" y="160"/>
                      <a:pt x="40" y="40"/>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grpSp>
      <p:sp>
        <p:nvSpPr>
          <p:cNvPr id="44120" name="Line 88"/>
          <p:cNvSpPr>
            <a:spLocks noChangeShapeType="1"/>
          </p:cNvSpPr>
          <p:nvPr/>
        </p:nvSpPr>
        <p:spPr bwMode="auto">
          <a:xfrm flipH="1" flipV="1">
            <a:off x="4343400" y="4286250"/>
            <a:ext cx="1905000" cy="285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061"/>
                                        </p:tgtEl>
                                        <p:attrNameLst>
                                          <p:attrName>style.visibility</p:attrName>
                                        </p:attrNameLst>
                                      </p:cBhvr>
                                      <p:to>
                                        <p:strVal val="visible"/>
                                      </p:to>
                                    </p:set>
                                    <p:animEffect transition="in" filter="box(in)">
                                      <p:cBhvr>
                                        <p:cTn id="7" dur="500"/>
                                        <p:tgtEl>
                                          <p:spTgt spid="440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4120"/>
                                        </p:tgtEl>
                                        <p:attrNameLst>
                                          <p:attrName>style.visibility</p:attrName>
                                        </p:attrNameLst>
                                      </p:cBhvr>
                                      <p:to>
                                        <p:strVal val="visible"/>
                                      </p:to>
                                    </p:set>
                                    <p:animEffect transition="in" filter="strips(downLeft)">
                                      <p:cBhvr>
                                        <p:cTn id="12" dur="500"/>
                                        <p:tgtEl>
                                          <p:spTgt spid="44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61" grpId="0"/>
      <p:bldP spid="441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819400" y="1066800"/>
            <a:ext cx="6324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200"/>
              <a:t>        Hãy tự trả lời câu hỏi đã nêu ra ở đầu bài học. Biết rằng, ở Pháp tháng Một đang là mùa Đông, còn tháng Bảy đang là mùa Hạ.</a:t>
            </a:r>
          </a:p>
        </p:txBody>
      </p:sp>
      <p:sp>
        <p:nvSpPr>
          <p:cNvPr id="13317" name="Rectangle 5"/>
          <p:cNvSpPr>
            <a:spLocks noGrp="1" noChangeArrowheads="1"/>
          </p:cNvSpPr>
          <p:nvPr>
            <p:ph type="body" sz="half" idx="2"/>
          </p:nvPr>
        </p:nvSpPr>
        <p:spPr>
          <a:xfrm>
            <a:off x="533400" y="633339"/>
            <a:ext cx="8001000" cy="6229350"/>
          </a:xfrm>
          <a:ln>
            <a:solidFill>
              <a:srgbClr val="0066FF"/>
            </a:solidFill>
            <a:miter lim="800000"/>
            <a:headEnd/>
            <a:tailEnd/>
          </a:ln>
        </p:spPr>
        <p:txBody>
          <a:bodyPr/>
          <a:lstStyle/>
          <a:p>
            <a:pPr eaLnBrk="1" hangingPunct="1">
              <a:buFontTx/>
              <a:buNone/>
            </a:pPr>
            <a:endParaRPr lang="en-US" sz="2400" b="1" smtClean="0">
              <a:sym typeface="Wingdings" panose="05000000000000000000" pitchFamily="2" charset="2"/>
            </a:endParaRPr>
          </a:p>
          <a:p>
            <a:pPr eaLnBrk="1" hangingPunct="1">
              <a:spcBef>
                <a:spcPct val="15000"/>
              </a:spcBef>
              <a:buFontTx/>
              <a:buNone/>
            </a:pPr>
            <a:r>
              <a:rPr lang="en-US" sz="2400" b="1" smtClean="0">
                <a:sym typeface="Wingdings" panose="05000000000000000000" pitchFamily="2" charset="2"/>
              </a:rPr>
              <a:t>  </a:t>
            </a:r>
          </a:p>
        </p:txBody>
      </p:sp>
      <p:sp>
        <p:nvSpPr>
          <p:cNvPr id="13321" name="Text Box 9"/>
          <p:cNvSpPr txBox="1">
            <a:spLocks noChangeArrowheads="1"/>
          </p:cNvSpPr>
          <p:nvPr/>
        </p:nvSpPr>
        <p:spPr bwMode="auto">
          <a:xfrm>
            <a:off x="2952750" y="1104900"/>
            <a:ext cx="495300" cy="376238"/>
          </a:xfrm>
          <a:prstGeom prst="rect">
            <a:avLst/>
          </a:prstGeom>
          <a:solidFill>
            <a:srgbClr val="660066"/>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dirty="0">
                <a:solidFill>
                  <a:schemeClr val="bg1"/>
                </a:solidFill>
              </a:rPr>
              <a:t>C7</a:t>
            </a:r>
          </a:p>
        </p:txBody>
      </p:sp>
      <p:sp>
        <p:nvSpPr>
          <p:cNvPr id="46109" name="Text Box 29"/>
          <p:cNvSpPr txBox="1">
            <a:spLocks noChangeArrowheads="1"/>
          </p:cNvSpPr>
          <p:nvPr/>
        </p:nvSpPr>
        <p:spPr bwMode="auto">
          <a:xfrm>
            <a:off x="2743200" y="5870575"/>
            <a:ext cx="556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solidFill>
                  <a:srgbClr val="993300"/>
                </a:solidFill>
              </a:rPr>
              <a:t>Trả lời :</a:t>
            </a:r>
            <a:r>
              <a:rPr lang="en-US" sz="2400"/>
              <a:t> </a:t>
            </a:r>
            <a:r>
              <a:rPr lang="en-US" sz="2400">
                <a:solidFill>
                  <a:srgbClr val="FF3300"/>
                </a:solidFill>
              </a:rPr>
              <a:t>Vào mùa Hạ nhiệt độ tăng lên, thép nở ra, làm cho tháp cao lên.</a:t>
            </a:r>
          </a:p>
        </p:txBody>
      </p:sp>
      <p:pic>
        <p:nvPicPr>
          <p:cNvPr id="13324"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797175"/>
            <a:ext cx="312420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11" name="Text Box 31"/>
          <p:cNvSpPr txBox="1">
            <a:spLocks noChangeArrowheads="1"/>
          </p:cNvSpPr>
          <p:nvPr/>
        </p:nvSpPr>
        <p:spPr bwMode="auto">
          <a:xfrm>
            <a:off x="7239000" y="22860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Mùa đông</a:t>
            </a:r>
          </a:p>
        </p:txBody>
      </p:sp>
      <p:sp>
        <p:nvSpPr>
          <p:cNvPr id="46112" name="Text Box 32"/>
          <p:cNvSpPr txBox="1">
            <a:spLocks noChangeArrowheads="1"/>
          </p:cNvSpPr>
          <p:nvPr/>
        </p:nvSpPr>
        <p:spPr bwMode="auto">
          <a:xfrm>
            <a:off x="2514600" y="22860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Mùa hè</a:t>
            </a:r>
          </a:p>
        </p:txBody>
      </p:sp>
      <p:sp>
        <p:nvSpPr>
          <p:cNvPr id="46119" name="Line 39"/>
          <p:cNvSpPr>
            <a:spLocks noChangeShapeType="1"/>
          </p:cNvSpPr>
          <p:nvPr/>
        </p:nvSpPr>
        <p:spPr bwMode="auto">
          <a:xfrm>
            <a:off x="2971800" y="2590800"/>
            <a:ext cx="1676400" cy="2286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120" name="Line 40"/>
          <p:cNvSpPr>
            <a:spLocks noChangeShapeType="1"/>
          </p:cNvSpPr>
          <p:nvPr/>
        </p:nvSpPr>
        <p:spPr bwMode="auto">
          <a:xfrm flipH="1">
            <a:off x="6400800" y="2590800"/>
            <a:ext cx="1295400" cy="5334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121" name="AutoShape 41"/>
          <p:cNvSpPr>
            <a:spLocks noChangeArrowheads="1"/>
          </p:cNvSpPr>
          <p:nvPr/>
        </p:nvSpPr>
        <p:spPr bwMode="auto">
          <a:xfrm flipH="1">
            <a:off x="4267200" y="2209800"/>
            <a:ext cx="2362200" cy="533400"/>
          </a:xfrm>
          <a:prstGeom prst="curvedDownArrow">
            <a:avLst>
              <a:gd name="adj1" fmla="val 88571"/>
              <a:gd name="adj2" fmla="val 177143"/>
              <a:gd name="adj3" fmla="val 33333"/>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112"/>
                                        </p:tgtEl>
                                        <p:attrNameLst>
                                          <p:attrName>style.visibility</p:attrName>
                                        </p:attrNameLst>
                                      </p:cBhvr>
                                      <p:to>
                                        <p:strVal val="visible"/>
                                      </p:to>
                                    </p:set>
                                    <p:animEffect transition="in" filter="box(in)">
                                      <p:cBhvr>
                                        <p:cTn id="7" dur="500"/>
                                        <p:tgtEl>
                                          <p:spTgt spid="461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6119"/>
                                        </p:tgtEl>
                                        <p:attrNameLst>
                                          <p:attrName>style.visibility</p:attrName>
                                        </p:attrNameLst>
                                      </p:cBhvr>
                                      <p:to>
                                        <p:strVal val="visible"/>
                                      </p:to>
                                    </p:set>
                                    <p:animEffect transition="in" filter="strips(downRight)">
                                      <p:cBhvr>
                                        <p:cTn id="12" dur="500"/>
                                        <p:tgtEl>
                                          <p:spTgt spid="461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6111"/>
                                        </p:tgtEl>
                                        <p:attrNameLst>
                                          <p:attrName>style.visibility</p:attrName>
                                        </p:attrNameLst>
                                      </p:cBhvr>
                                      <p:to>
                                        <p:strVal val="visible"/>
                                      </p:to>
                                    </p:set>
                                    <p:animEffect transition="in" filter="box(in)">
                                      <p:cBhvr>
                                        <p:cTn id="17" dur="500"/>
                                        <p:tgtEl>
                                          <p:spTgt spid="461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46120"/>
                                        </p:tgtEl>
                                        <p:attrNameLst>
                                          <p:attrName>style.visibility</p:attrName>
                                        </p:attrNameLst>
                                      </p:cBhvr>
                                      <p:to>
                                        <p:strVal val="visible"/>
                                      </p:to>
                                    </p:set>
                                    <p:animEffect transition="in" filter="strips(downLeft)">
                                      <p:cBhvr>
                                        <p:cTn id="22" dur="500"/>
                                        <p:tgtEl>
                                          <p:spTgt spid="461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46121"/>
                                        </p:tgtEl>
                                        <p:attrNameLst>
                                          <p:attrName>style.visibility</p:attrName>
                                        </p:attrNameLst>
                                      </p:cBhvr>
                                      <p:to>
                                        <p:strVal val="visible"/>
                                      </p:to>
                                    </p:set>
                                    <p:animEffect transition="in" filter="strips(downLeft)">
                                      <p:cBhvr>
                                        <p:cTn id="27" dur="500"/>
                                        <p:tgtEl>
                                          <p:spTgt spid="461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6109"/>
                                        </p:tgtEl>
                                        <p:attrNameLst>
                                          <p:attrName>style.visibility</p:attrName>
                                        </p:attrNameLst>
                                      </p:cBhvr>
                                      <p:to>
                                        <p:strVal val="visible"/>
                                      </p:to>
                                    </p:set>
                                    <p:animEffect transition="in" filter="box(in)">
                                      <p:cBhvr>
                                        <p:cTn id="32" dur="500"/>
                                        <p:tgtEl>
                                          <p:spTgt spid="46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9" grpId="0"/>
      <p:bldP spid="46111" grpId="0"/>
      <p:bldP spid="46112" grpId="0"/>
      <p:bldP spid="46119" grpId="0" animBg="1"/>
      <p:bldP spid="46120" grpId="0" animBg="1"/>
      <p:bldP spid="461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685800"/>
            <a:ext cx="8610600" cy="2308324"/>
          </a:xfrm>
          <a:prstGeom prst="rect">
            <a:avLst/>
          </a:prstGeom>
        </p:spPr>
        <p:txBody>
          <a:bodyPr wrap="square">
            <a:spAutoFit/>
          </a:bodyPr>
          <a:lstStyle/>
          <a:p>
            <a:pPr lvl="0" algn="ctr">
              <a:spcBef>
                <a:spcPct val="50000"/>
              </a:spcBef>
            </a:pPr>
            <a:r>
              <a:rPr lang="en-US" sz="3200" b="1" dirty="0">
                <a:solidFill>
                  <a:srgbClr val="0000FF"/>
                </a:solidFill>
                <a:sym typeface="Wingdings" panose="05000000000000000000" pitchFamily="2" charset="2"/>
              </a:rPr>
              <a:t>Ghi </a:t>
            </a:r>
            <a:r>
              <a:rPr lang="en-US" sz="3200" b="1" dirty="0" smtClean="0">
                <a:solidFill>
                  <a:srgbClr val="0000FF"/>
                </a:solidFill>
                <a:sym typeface="Wingdings" panose="05000000000000000000" pitchFamily="2" charset="2"/>
              </a:rPr>
              <a:t>nhớ:</a:t>
            </a:r>
            <a:endParaRPr lang="en-US" sz="3200" dirty="0" smtClean="0">
              <a:solidFill>
                <a:srgbClr val="0000FF"/>
              </a:solidFill>
              <a:sym typeface="Wingdings" panose="05000000000000000000" pitchFamily="2" charset="2"/>
            </a:endParaRPr>
          </a:p>
          <a:p>
            <a:pPr algn="just"/>
            <a:r>
              <a:rPr lang="en-US" sz="3200" dirty="0" smtClean="0">
                <a:solidFill>
                  <a:srgbClr val="0000FF"/>
                </a:solidFill>
                <a:sym typeface="Wingdings" panose="05000000000000000000" pitchFamily="2" charset="2"/>
              </a:rPr>
              <a:t>Chất </a:t>
            </a:r>
            <a:r>
              <a:rPr lang="en-US" sz="3200" dirty="0">
                <a:solidFill>
                  <a:srgbClr val="0000FF"/>
                </a:solidFill>
                <a:sym typeface="Wingdings" panose="05000000000000000000" pitchFamily="2" charset="2"/>
              </a:rPr>
              <a:t>rắn </a:t>
            </a:r>
            <a:r>
              <a:rPr lang="en-US" sz="3200" dirty="0">
                <a:solidFill>
                  <a:srgbClr val="FF3300"/>
                </a:solidFill>
                <a:sym typeface="Wingdings" panose="05000000000000000000" pitchFamily="2" charset="2"/>
              </a:rPr>
              <a:t>nở ra</a:t>
            </a:r>
            <a:r>
              <a:rPr lang="en-US" sz="3200" dirty="0">
                <a:solidFill>
                  <a:srgbClr val="0000FF"/>
                </a:solidFill>
                <a:sym typeface="Wingdings" panose="05000000000000000000" pitchFamily="2" charset="2"/>
              </a:rPr>
              <a:t> khi </a:t>
            </a:r>
            <a:r>
              <a:rPr lang="en-US" sz="3200" dirty="0">
                <a:solidFill>
                  <a:srgbClr val="FF3300"/>
                </a:solidFill>
                <a:sym typeface="Wingdings" panose="05000000000000000000" pitchFamily="2" charset="2"/>
              </a:rPr>
              <a:t>nóng lên, co</a:t>
            </a:r>
            <a:r>
              <a:rPr lang="en-US" sz="3200" dirty="0">
                <a:solidFill>
                  <a:srgbClr val="0000FF"/>
                </a:solidFill>
                <a:sym typeface="Wingdings" panose="05000000000000000000" pitchFamily="2" charset="2"/>
              </a:rPr>
              <a:t> </a:t>
            </a:r>
            <a:r>
              <a:rPr lang="en-US" sz="3200" dirty="0">
                <a:solidFill>
                  <a:srgbClr val="FF3300"/>
                </a:solidFill>
                <a:sym typeface="Wingdings" panose="05000000000000000000" pitchFamily="2" charset="2"/>
              </a:rPr>
              <a:t>lại</a:t>
            </a:r>
            <a:r>
              <a:rPr lang="en-US" sz="3200" dirty="0">
                <a:solidFill>
                  <a:srgbClr val="0000FF"/>
                </a:solidFill>
                <a:sym typeface="Wingdings" panose="05000000000000000000" pitchFamily="2" charset="2"/>
              </a:rPr>
              <a:t> khi</a:t>
            </a:r>
            <a:r>
              <a:rPr lang="en-US" sz="3200" dirty="0">
                <a:solidFill>
                  <a:srgbClr val="FF3300"/>
                </a:solidFill>
                <a:sym typeface="Wingdings" panose="05000000000000000000" pitchFamily="2" charset="2"/>
              </a:rPr>
              <a:t> lạnh đi</a:t>
            </a:r>
            <a:r>
              <a:rPr lang="en-US" sz="3200" dirty="0" smtClean="0">
                <a:solidFill>
                  <a:srgbClr val="FF3300"/>
                </a:solidFill>
                <a:sym typeface="Wingdings" panose="05000000000000000000" pitchFamily="2" charset="2"/>
              </a:rPr>
              <a:t>.</a:t>
            </a:r>
          </a:p>
          <a:p>
            <a:pPr lvl="0" algn="just">
              <a:spcBef>
                <a:spcPct val="50000"/>
              </a:spcBef>
            </a:pPr>
            <a:r>
              <a:rPr lang="en-US" sz="3200" dirty="0">
                <a:solidFill>
                  <a:srgbClr val="0000FF"/>
                </a:solidFill>
                <a:sym typeface="Wingdings" panose="05000000000000000000" pitchFamily="2" charset="2"/>
              </a:rPr>
              <a:t>Các chất rắn </a:t>
            </a:r>
            <a:r>
              <a:rPr lang="en-US" sz="3200" dirty="0">
                <a:solidFill>
                  <a:srgbClr val="FF3300"/>
                </a:solidFill>
                <a:sym typeface="Wingdings" panose="05000000000000000000" pitchFamily="2" charset="2"/>
              </a:rPr>
              <a:t>khác nhau</a:t>
            </a:r>
            <a:r>
              <a:rPr lang="en-US" sz="3200" dirty="0">
                <a:solidFill>
                  <a:srgbClr val="0000FF"/>
                </a:solidFill>
                <a:sym typeface="Wingdings" panose="05000000000000000000" pitchFamily="2" charset="2"/>
              </a:rPr>
              <a:t> nở vì nhiệt </a:t>
            </a:r>
            <a:r>
              <a:rPr lang="en-US" sz="3200" dirty="0">
                <a:solidFill>
                  <a:srgbClr val="FF3300"/>
                </a:solidFill>
                <a:sym typeface="Wingdings" panose="05000000000000000000" pitchFamily="2" charset="2"/>
              </a:rPr>
              <a:t>khác nhau</a:t>
            </a:r>
            <a:r>
              <a:rPr lang="en-US" sz="3200" dirty="0">
                <a:solidFill>
                  <a:srgbClr val="000000"/>
                </a:solidFill>
                <a:sym typeface="Wingdings" panose="05000000000000000000" pitchFamily="2" charset="2"/>
              </a:rPr>
              <a:t>.</a:t>
            </a:r>
          </a:p>
          <a:p>
            <a:pPr marL="285750" indent="-285750" algn="just">
              <a:buFont typeface="Wingdings" panose="05000000000000000000" pitchFamily="2" charset="2"/>
              <a:buChar char=""/>
            </a:pPr>
            <a:endParaRPr lang="en-US" sz="3200" dirty="0"/>
          </a:p>
        </p:txBody>
      </p:sp>
    </p:spTree>
    <p:extLst>
      <p:ext uri="{BB962C8B-B14F-4D97-AF65-F5344CB8AC3E}">
        <p14:creationId xmlns:p14="http://schemas.microsoft.com/office/powerpoint/2010/main" val="3571040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Text Box 8"/>
          <p:cNvSpPr txBox="1">
            <a:spLocks noChangeArrowheads="1"/>
          </p:cNvSpPr>
          <p:nvPr/>
        </p:nvSpPr>
        <p:spPr bwMode="auto">
          <a:xfrm>
            <a:off x="2628900" y="152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400" b="1" dirty="0">
                <a:sym typeface="Wingdings" panose="05000000000000000000" pitchFamily="2" charset="2"/>
              </a:rPr>
              <a:t>Bài tập</a:t>
            </a:r>
          </a:p>
        </p:txBody>
      </p:sp>
      <p:sp>
        <p:nvSpPr>
          <p:cNvPr id="50185" name="Text Box 9"/>
          <p:cNvSpPr txBox="1">
            <a:spLocks noChangeArrowheads="1"/>
          </p:cNvSpPr>
          <p:nvPr/>
        </p:nvSpPr>
        <p:spPr bwMode="auto">
          <a:xfrm>
            <a:off x="762000" y="630702"/>
            <a:ext cx="8077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dirty="0">
                <a:sym typeface="Wingdings" panose="05000000000000000000" pitchFamily="2" charset="2"/>
              </a:rPr>
              <a:t>18.1. Hiện tượng nào sau đây sẽ xảy ra khi nung nóng một vật rắn ?</a:t>
            </a:r>
          </a:p>
          <a:p>
            <a:pPr eaLnBrk="1" hangingPunct="1">
              <a:spcBef>
                <a:spcPct val="50000"/>
              </a:spcBef>
              <a:buFontTx/>
              <a:buAutoNum type="alphaUcPeriod"/>
            </a:pPr>
            <a:r>
              <a:rPr lang="en-US" sz="2800" dirty="0">
                <a:sym typeface="Wingdings" panose="05000000000000000000" pitchFamily="2" charset="2"/>
              </a:rPr>
              <a:t>Khối lượng của vật tăng.</a:t>
            </a:r>
          </a:p>
          <a:p>
            <a:pPr eaLnBrk="1" hangingPunct="1">
              <a:spcBef>
                <a:spcPct val="50000"/>
              </a:spcBef>
              <a:buFontTx/>
              <a:buAutoNum type="alphaUcPeriod"/>
            </a:pPr>
            <a:r>
              <a:rPr lang="en-US" sz="2800" dirty="0">
                <a:sym typeface="Wingdings" panose="05000000000000000000" pitchFamily="2" charset="2"/>
              </a:rPr>
              <a:t>Khối lượng của vật giảm.</a:t>
            </a:r>
          </a:p>
          <a:p>
            <a:pPr eaLnBrk="1" hangingPunct="1">
              <a:spcBef>
                <a:spcPct val="50000"/>
              </a:spcBef>
              <a:buFontTx/>
              <a:buAutoNum type="alphaUcPeriod"/>
            </a:pPr>
            <a:r>
              <a:rPr lang="en-US" sz="2800" dirty="0">
                <a:sym typeface="Wingdings" panose="05000000000000000000" pitchFamily="2" charset="2"/>
              </a:rPr>
              <a:t>Khối lượng riêng của vật tăng.</a:t>
            </a:r>
          </a:p>
          <a:p>
            <a:pPr eaLnBrk="1" hangingPunct="1">
              <a:spcBef>
                <a:spcPct val="50000"/>
              </a:spcBef>
              <a:buFontTx/>
              <a:buAutoNum type="alphaUcPeriod"/>
            </a:pPr>
            <a:r>
              <a:rPr lang="en-US" sz="2800" dirty="0">
                <a:sym typeface="Wingdings" panose="05000000000000000000" pitchFamily="2" charset="2"/>
              </a:rPr>
              <a:t>Khối lượng riêng của vật giảm.</a:t>
            </a:r>
          </a:p>
        </p:txBody>
      </p:sp>
      <p:sp>
        <p:nvSpPr>
          <p:cNvPr id="50188" name="Oval 12"/>
          <p:cNvSpPr>
            <a:spLocks noChangeArrowheads="1"/>
          </p:cNvSpPr>
          <p:nvPr/>
        </p:nvSpPr>
        <p:spPr bwMode="auto">
          <a:xfrm>
            <a:off x="762000" y="3657600"/>
            <a:ext cx="381000" cy="381000"/>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fade">
                                      <p:cBhvr>
                                        <p:cTn id="7" dur="500"/>
                                        <p:tgtEl>
                                          <p:spTgt spid="153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185"/>
                                        </p:tgtEl>
                                        <p:attrNameLst>
                                          <p:attrName>style.visibility</p:attrName>
                                        </p:attrNameLst>
                                      </p:cBhvr>
                                      <p:to>
                                        <p:strVal val="visible"/>
                                      </p:to>
                                    </p:set>
                                    <p:animEffect transition="in" filter="fade">
                                      <p:cBhvr>
                                        <p:cTn id="12" dur="500"/>
                                        <p:tgtEl>
                                          <p:spTgt spid="501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188"/>
                                        </p:tgtEl>
                                        <p:attrNameLst>
                                          <p:attrName>style.visibility</p:attrName>
                                        </p:attrNameLst>
                                      </p:cBhvr>
                                      <p:to>
                                        <p:strVal val="visible"/>
                                      </p:to>
                                    </p:set>
                                    <p:animEffect transition="in" filter="fade">
                                      <p:cBhvr>
                                        <p:cTn id="17" dur="500"/>
                                        <p:tgtEl>
                                          <p:spTgt spid="50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P spid="50185" grpId="0"/>
      <p:bldP spid="5018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228600"/>
            <a:ext cx="8229600" cy="3970318"/>
          </a:xfrm>
          <a:prstGeom prst="rect">
            <a:avLst/>
          </a:prstGeom>
        </p:spPr>
        <p:txBody>
          <a:bodyPr wrap="square">
            <a:spAutoFit/>
          </a:bodyPr>
          <a:lstStyle/>
          <a:p>
            <a:pPr lvl="0">
              <a:spcBef>
                <a:spcPct val="50000"/>
              </a:spcBef>
            </a:pPr>
            <a:r>
              <a:rPr lang="en-US" sz="2800" dirty="0">
                <a:solidFill>
                  <a:srgbClr val="000000"/>
                </a:solidFill>
                <a:sym typeface="Wingdings" panose="05000000000000000000" pitchFamily="2" charset="2"/>
              </a:rPr>
              <a:t>18.2. Một lọ thủy tinh được đậy bằng nút thủy tinh. Nút bị kẹt. Hỏi phải mở nút bằng cách nào trong các cách sau đây ?</a:t>
            </a:r>
          </a:p>
          <a:p>
            <a:pPr lvl="0">
              <a:spcBef>
                <a:spcPct val="50000"/>
              </a:spcBef>
              <a:buFontTx/>
              <a:buAutoNum type="alphaUcPeriod"/>
            </a:pPr>
            <a:r>
              <a:rPr lang="en-US" sz="2800" dirty="0">
                <a:solidFill>
                  <a:srgbClr val="000000"/>
                </a:solidFill>
                <a:sym typeface="Wingdings" panose="05000000000000000000" pitchFamily="2" charset="2"/>
              </a:rPr>
              <a:t>Hơ nóng nút.</a:t>
            </a:r>
          </a:p>
          <a:p>
            <a:pPr lvl="0">
              <a:spcBef>
                <a:spcPct val="50000"/>
              </a:spcBef>
              <a:buFontTx/>
              <a:buAutoNum type="alphaUcPeriod"/>
            </a:pPr>
            <a:r>
              <a:rPr lang="en-US" sz="2800" dirty="0">
                <a:solidFill>
                  <a:srgbClr val="000000"/>
                </a:solidFill>
                <a:sym typeface="Wingdings" panose="05000000000000000000" pitchFamily="2" charset="2"/>
              </a:rPr>
              <a:t>Hơ nóng cổ lọ.</a:t>
            </a:r>
          </a:p>
          <a:p>
            <a:pPr lvl="0">
              <a:spcBef>
                <a:spcPct val="50000"/>
              </a:spcBef>
              <a:buFontTx/>
              <a:buAutoNum type="alphaUcPeriod"/>
            </a:pPr>
            <a:r>
              <a:rPr lang="en-US" sz="2800" dirty="0">
                <a:solidFill>
                  <a:srgbClr val="000000"/>
                </a:solidFill>
                <a:sym typeface="Wingdings" panose="05000000000000000000" pitchFamily="2" charset="2"/>
              </a:rPr>
              <a:t>Hơ nóng cả nút và cổ lọ.</a:t>
            </a:r>
          </a:p>
          <a:p>
            <a:pPr lvl="0">
              <a:spcBef>
                <a:spcPct val="50000"/>
              </a:spcBef>
              <a:buFontTx/>
              <a:buAutoNum type="alphaUcPeriod"/>
            </a:pPr>
            <a:r>
              <a:rPr lang="en-US" sz="2800" dirty="0">
                <a:solidFill>
                  <a:srgbClr val="000000"/>
                </a:solidFill>
                <a:sym typeface="Wingdings" panose="05000000000000000000" pitchFamily="2" charset="2"/>
              </a:rPr>
              <a:t>Hơ nóng đáy lọ.</a:t>
            </a:r>
          </a:p>
        </p:txBody>
      </p:sp>
      <p:sp>
        <p:nvSpPr>
          <p:cNvPr id="6" name="Oval 11"/>
          <p:cNvSpPr>
            <a:spLocks noChangeArrowheads="1"/>
          </p:cNvSpPr>
          <p:nvPr/>
        </p:nvSpPr>
        <p:spPr bwMode="auto">
          <a:xfrm>
            <a:off x="437271" y="2438400"/>
            <a:ext cx="381000" cy="381000"/>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Tree>
    <p:extLst>
      <p:ext uri="{BB962C8B-B14F-4D97-AF65-F5344CB8AC3E}">
        <p14:creationId xmlns:p14="http://schemas.microsoft.com/office/powerpoint/2010/main" val="237400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a:xfrm>
            <a:off x="381000" y="304800"/>
            <a:ext cx="8229600" cy="1676400"/>
          </a:xfrm>
        </p:spPr>
        <p:txBody>
          <a:bodyPr/>
          <a:lstStyle/>
          <a:p>
            <a:pPr>
              <a:lnSpc>
                <a:spcPct val="90000"/>
              </a:lnSpc>
              <a:buFontTx/>
              <a:buNone/>
            </a:pPr>
            <a:r>
              <a:rPr lang="en-US" sz="2800">
                <a:solidFill>
                  <a:srgbClr val="0000FF"/>
                </a:solidFill>
              </a:rPr>
              <a:t>1/ </a:t>
            </a:r>
            <a:r>
              <a:rPr lang="en-US" sz="3600">
                <a:solidFill>
                  <a:srgbClr val="0000FF"/>
                </a:solidFill>
                <a:latin typeface="Times New Roman" panose="02020603050405020304" pitchFamily="18" charset="0"/>
              </a:rPr>
              <a:t>Hiện nay nhiệt độ của Trái Đất đang trong tình trạng nóng dần lên</a:t>
            </a:r>
          </a:p>
          <a:p>
            <a:pPr>
              <a:lnSpc>
                <a:spcPct val="90000"/>
              </a:lnSpc>
              <a:buFontTx/>
              <a:buNone/>
            </a:pPr>
            <a:r>
              <a:rPr lang="en-US" sz="2800" b="1">
                <a:latin typeface="Times New Roman" panose="02020603050405020304" pitchFamily="18" charset="0"/>
              </a:rPr>
              <a:t>     </a:t>
            </a:r>
          </a:p>
        </p:txBody>
      </p:sp>
      <p:pic>
        <p:nvPicPr>
          <p:cNvPr id="126980" name="Picture 4" descr="5 dấu hiệu biến &amp;dstrok;ổi khí hậu toàn cầu &amp;dstrok;ang diễn ra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76400"/>
            <a:ext cx="7696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1" name="Rectangle 5"/>
          <p:cNvSpPr>
            <a:spLocks noGrp="1" noChangeArrowheads="1"/>
          </p:cNvSpPr>
          <p:nvPr>
            <p:ph type="title"/>
          </p:nvPr>
        </p:nvSpPr>
        <p:spPr>
          <a:xfrm>
            <a:off x="990600" y="2590800"/>
            <a:ext cx="6705600" cy="792163"/>
          </a:xfrm>
          <a:noFill/>
          <a:ln/>
        </p:spPr>
        <p:txBody>
          <a:bodyPr/>
          <a:lstStyle/>
          <a:p>
            <a:r>
              <a:rPr lang="en-US" sz="4000" b="1">
                <a:solidFill>
                  <a:schemeClr val="bg1"/>
                </a:solidFill>
                <a:latin typeface="Times New Roman" panose="02020603050405020304" pitchFamily="18" charset="0"/>
              </a:rPr>
              <a:t>Nền nhiệt độ liên tục thay đổi</a:t>
            </a:r>
          </a:p>
        </p:txBody>
      </p:sp>
    </p:spTree>
    <p:extLst>
      <p:ext uri="{BB962C8B-B14F-4D97-AF65-F5344CB8AC3E}">
        <p14:creationId xmlns:p14="http://schemas.microsoft.com/office/powerpoint/2010/main" val="389285928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2514600"/>
            <a:ext cx="2590800" cy="1371600"/>
          </a:xfrm>
          <a:prstGeom prst="roundRect">
            <a:avLst/>
          </a:prstGeom>
          <a:solidFill>
            <a:srgbClr val="92D050"/>
          </a:solidFill>
          <a:effectLst>
            <a:outerShdw blurRad="50800" dist="38100" dir="8100000" algn="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000" b="1" dirty="0" err="1" smtClean="0">
                <a:solidFill>
                  <a:srgbClr val="FF0000"/>
                </a:solidFill>
                <a:latin typeface="Times New Roman" pitchFamily="18" charset="0"/>
                <a:cs typeface="Times New Roman" pitchFamily="18" charset="0"/>
              </a:rPr>
              <a:t>Chương</a:t>
            </a:r>
            <a:r>
              <a:rPr lang="en-US" sz="3000" b="1" dirty="0" smtClean="0">
                <a:solidFill>
                  <a:srgbClr val="FF0000"/>
                </a:solidFill>
                <a:latin typeface="Times New Roman" pitchFamily="18" charset="0"/>
                <a:cs typeface="Times New Roman" pitchFamily="18" charset="0"/>
              </a:rPr>
              <a:t> II</a:t>
            </a:r>
          </a:p>
          <a:p>
            <a:pPr algn="ctr"/>
            <a:r>
              <a:rPr lang="en-US" sz="3000" b="1" dirty="0" smtClean="0">
                <a:solidFill>
                  <a:srgbClr val="FF0000"/>
                </a:solidFill>
                <a:latin typeface="Times New Roman" pitchFamily="18" charset="0"/>
                <a:cs typeface="Times New Roman" pitchFamily="18" charset="0"/>
              </a:rPr>
              <a:t>NHIỆT HỌC</a:t>
            </a:r>
            <a:endParaRPr lang="en-US" sz="3000" b="1" dirty="0">
              <a:solidFill>
                <a:srgbClr val="FF0000"/>
              </a:solidFill>
              <a:latin typeface="Times New Roman" pitchFamily="18" charset="0"/>
              <a:cs typeface="Times New Roman" pitchFamily="18" charset="0"/>
            </a:endParaRPr>
          </a:p>
        </p:txBody>
      </p:sp>
      <p:cxnSp>
        <p:nvCxnSpPr>
          <p:cNvPr id="6" name="Straight Arrow Connector 5"/>
          <p:cNvCxnSpPr>
            <a:endCxn id="22" idx="1"/>
          </p:cNvCxnSpPr>
          <p:nvPr/>
        </p:nvCxnSpPr>
        <p:spPr>
          <a:xfrm flipV="1">
            <a:off x="2514600" y="952500"/>
            <a:ext cx="1752600" cy="1676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23" idx="2"/>
          </p:cNvCxnSpPr>
          <p:nvPr/>
        </p:nvCxnSpPr>
        <p:spPr>
          <a:xfrm flipV="1">
            <a:off x="2590800" y="2400300"/>
            <a:ext cx="1676400" cy="342900"/>
          </a:xfrm>
          <a:prstGeom prst="straightConnector1">
            <a:avLst/>
          </a:prstGeom>
          <a:ln w="28575">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25" idx="1"/>
          </p:cNvCxnSpPr>
          <p:nvPr/>
        </p:nvCxnSpPr>
        <p:spPr>
          <a:xfrm>
            <a:off x="2514600" y="3886200"/>
            <a:ext cx="1752600" cy="2133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24" idx="2"/>
          </p:cNvCxnSpPr>
          <p:nvPr/>
        </p:nvCxnSpPr>
        <p:spPr>
          <a:xfrm>
            <a:off x="2590800" y="3352800"/>
            <a:ext cx="1676400" cy="8763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267200" y="457200"/>
            <a:ext cx="4495800" cy="990600"/>
          </a:xfrm>
          <a:prstGeom prst="rect">
            <a:avLst/>
          </a:prstGeom>
          <a:solidFill>
            <a:schemeClr val="bg2">
              <a:lumMod val="20000"/>
              <a:lumOff val="80000"/>
            </a:schemeClr>
          </a:solidFill>
          <a:effectLst>
            <a:outerShdw blurRad="50800" dist="38100" dir="8100000" algn="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a:solidFill>
                  <a:srgbClr val="0000FF"/>
                </a:solidFill>
                <a:latin typeface="Arial" panose="020B0604020202020204" pitchFamily="34" charset="0"/>
              </a:rPr>
              <a:t> </a:t>
            </a:r>
            <a:r>
              <a:rPr lang="en-US" sz="2800" dirty="0" err="1">
                <a:solidFill>
                  <a:srgbClr val="FF0000"/>
                </a:solidFill>
                <a:effectLst>
                  <a:outerShdw blurRad="38100" dist="38100" dir="2700000" algn="tl">
                    <a:srgbClr val="C0C0C0"/>
                  </a:outerShdw>
                </a:effectLst>
                <a:latin typeface="Arial" panose="020B0604020202020204" pitchFamily="34" charset="0"/>
              </a:rPr>
              <a:t>Các</a:t>
            </a:r>
            <a:r>
              <a:rPr lang="en-US" sz="2800" dirty="0">
                <a:solidFill>
                  <a:srgbClr val="FF0000"/>
                </a:solidFill>
                <a:effectLst>
                  <a:outerShdw blurRad="38100" dist="38100" dir="2700000" algn="tl">
                    <a:srgbClr val="C0C0C0"/>
                  </a:outerShdw>
                </a:effectLst>
                <a:latin typeface="Arial" panose="020B0604020202020204" pitchFamily="34" charset="0"/>
              </a:rPr>
              <a:t> </a:t>
            </a:r>
            <a:r>
              <a:rPr lang="en-US" sz="2800" dirty="0" err="1">
                <a:solidFill>
                  <a:srgbClr val="FF0000"/>
                </a:solidFill>
                <a:effectLst>
                  <a:outerShdw blurRad="38100" dist="38100" dir="2700000" algn="tl">
                    <a:srgbClr val="C0C0C0"/>
                  </a:outerShdw>
                </a:effectLst>
                <a:latin typeface="Arial" panose="020B0604020202020204" pitchFamily="34" charset="0"/>
              </a:rPr>
              <a:t>chất</a:t>
            </a:r>
            <a:r>
              <a:rPr lang="en-US" sz="2800" dirty="0">
                <a:solidFill>
                  <a:srgbClr val="FF0000"/>
                </a:solidFill>
                <a:effectLst>
                  <a:outerShdw blurRad="38100" dist="38100" dir="2700000" algn="tl">
                    <a:srgbClr val="C0C0C0"/>
                  </a:outerShdw>
                </a:effectLst>
                <a:latin typeface="Arial" panose="020B0604020202020204" pitchFamily="34" charset="0"/>
              </a:rPr>
              <a:t> </a:t>
            </a:r>
            <a:r>
              <a:rPr lang="en-US" sz="2800" dirty="0" err="1">
                <a:solidFill>
                  <a:srgbClr val="FF0000"/>
                </a:solidFill>
                <a:effectLst>
                  <a:outerShdw blurRad="38100" dist="38100" dir="2700000" algn="tl">
                    <a:srgbClr val="C0C0C0"/>
                  </a:outerShdw>
                </a:effectLst>
                <a:latin typeface="Arial" panose="020B0604020202020204" pitchFamily="34" charset="0"/>
              </a:rPr>
              <a:t>dãn</a:t>
            </a:r>
            <a:r>
              <a:rPr lang="en-US" sz="2800" dirty="0">
                <a:solidFill>
                  <a:srgbClr val="FF0000"/>
                </a:solidFill>
                <a:effectLst>
                  <a:outerShdw blurRad="38100" dist="38100" dir="2700000" algn="tl">
                    <a:srgbClr val="C0C0C0"/>
                  </a:outerShdw>
                </a:effectLst>
                <a:latin typeface="Arial" panose="020B0604020202020204" pitchFamily="34" charset="0"/>
              </a:rPr>
              <a:t> </a:t>
            </a:r>
            <a:r>
              <a:rPr lang="en-US" sz="2800" dirty="0" err="1">
                <a:solidFill>
                  <a:srgbClr val="FF0000"/>
                </a:solidFill>
                <a:effectLst>
                  <a:outerShdw blurRad="38100" dist="38100" dir="2700000" algn="tl">
                    <a:srgbClr val="C0C0C0"/>
                  </a:outerShdw>
                </a:effectLst>
                <a:latin typeface="Arial" panose="020B0604020202020204" pitchFamily="34" charset="0"/>
              </a:rPr>
              <a:t>nở</a:t>
            </a:r>
            <a:r>
              <a:rPr lang="en-US" sz="2800" dirty="0">
                <a:solidFill>
                  <a:srgbClr val="FF0000"/>
                </a:solidFill>
                <a:effectLst>
                  <a:outerShdw blurRad="38100" dist="38100" dir="2700000" algn="tl">
                    <a:srgbClr val="C0C0C0"/>
                  </a:outerShdw>
                </a:effectLst>
                <a:latin typeface="Arial" panose="020B0604020202020204" pitchFamily="34" charset="0"/>
              </a:rPr>
              <a:t> </a:t>
            </a:r>
            <a:r>
              <a:rPr lang="en-US" sz="2800" dirty="0" err="1">
                <a:solidFill>
                  <a:srgbClr val="FF0000"/>
                </a:solidFill>
                <a:effectLst>
                  <a:outerShdw blurRad="38100" dist="38100" dir="2700000" algn="tl">
                    <a:srgbClr val="C0C0C0"/>
                  </a:outerShdw>
                </a:effectLst>
                <a:latin typeface="Arial" panose="020B0604020202020204" pitchFamily="34" charset="0"/>
              </a:rPr>
              <a:t>vì</a:t>
            </a:r>
            <a:r>
              <a:rPr lang="en-US" sz="2800" dirty="0">
                <a:solidFill>
                  <a:srgbClr val="FF0000"/>
                </a:solidFill>
                <a:effectLst>
                  <a:outerShdw blurRad="38100" dist="38100" dir="2700000" algn="tl">
                    <a:srgbClr val="C0C0C0"/>
                  </a:outerShdw>
                </a:effectLst>
                <a:latin typeface="Arial" panose="020B0604020202020204" pitchFamily="34" charset="0"/>
              </a:rPr>
              <a:t> </a:t>
            </a:r>
            <a:r>
              <a:rPr lang="en-US" sz="2800" dirty="0" err="1">
                <a:solidFill>
                  <a:srgbClr val="FF0000"/>
                </a:solidFill>
                <a:effectLst>
                  <a:outerShdw blurRad="38100" dist="38100" dir="2700000" algn="tl">
                    <a:srgbClr val="C0C0C0"/>
                  </a:outerShdw>
                </a:effectLst>
                <a:latin typeface="Arial" panose="020B0604020202020204" pitchFamily="34" charset="0"/>
              </a:rPr>
              <a:t>nhiệt</a:t>
            </a:r>
            <a:r>
              <a:rPr lang="en-US" sz="2800" dirty="0">
                <a:solidFill>
                  <a:srgbClr val="FF0000"/>
                </a:solidFill>
                <a:effectLst>
                  <a:outerShdw blurRad="38100" dist="38100" dir="2700000" algn="tl">
                    <a:srgbClr val="C0C0C0"/>
                  </a:outerShdw>
                </a:effectLst>
                <a:latin typeface="Arial" panose="020B0604020202020204" pitchFamily="34" charset="0"/>
              </a:rPr>
              <a:t> </a:t>
            </a:r>
            <a:r>
              <a:rPr lang="en-US" sz="2800" dirty="0" err="1">
                <a:solidFill>
                  <a:srgbClr val="FF0000"/>
                </a:solidFill>
                <a:effectLst>
                  <a:outerShdw blurRad="38100" dist="38100" dir="2700000" algn="tl">
                    <a:srgbClr val="C0C0C0"/>
                  </a:outerShdw>
                </a:effectLst>
                <a:latin typeface="Arial" panose="020B0604020202020204" pitchFamily="34" charset="0"/>
              </a:rPr>
              <a:t>như</a:t>
            </a:r>
            <a:r>
              <a:rPr lang="en-US" sz="2800" dirty="0">
                <a:solidFill>
                  <a:srgbClr val="FF0000"/>
                </a:solidFill>
                <a:effectLst>
                  <a:outerShdw blurRad="38100" dist="38100" dir="2700000" algn="tl">
                    <a:srgbClr val="C0C0C0"/>
                  </a:outerShdw>
                </a:effectLst>
                <a:latin typeface="Arial" panose="020B0604020202020204" pitchFamily="34" charset="0"/>
              </a:rPr>
              <a:t> </a:t>
            </a:r>
            <a:r>
              <a:rPr lang="en-US" sz="2800" dirty="0" err="1">
                <a:solidFill>
                  <a:srgbClr val="FF0000"/>
                </a:solidFill>
                <a:effectLst>
                  <a:outerShdw blurRad="38100" dist="38100" dir="2700000" algn="tl">
                    <a:srgbClr val="C0C0C0"/>
                  </a:outerShdw>
                </a:effectLst>
                <a:latin typeface="Arial" panose="020B0604020202020204" pitchFamily="34" charset="0"/>
              </a:rPr>
              <a:t>thế</a:t>
            </a:r>
            <a:r>
              <a:rPr lang="en-US" sz="2800" dirty="0">
                <a:solidFill>
                  <a:srgbClr val="FF0000"/>
                </a:solidFill>
                <a:effectLst>
                  <a:outerShdw blurRad="38100" dist="38100" dir="2700000" algn="tl">
                    <a:srgbClr val="C0C0C0"/>
                  </a:outerShdw>
                </a:effectLst>
                <a:latin typeface="Arial" panose="020B0604020202020204" pitchFamily="34" charset="0"/>
              </a:rPr>
              <a:t> </a:t>
            </a:r>
            <a:r>
              <a:rPr lang="en-US" sz="2800" dirty="0" err="1">
                <a:solidFill>
                  <a:srgbClr val="FF0000"/>
                </a:solidFill>
                <a:effectLst>
                  <a:outerShdw blurRad="38100" dist="38100" dir="2700000" algn="tl">
                    <a:srgbClr val="C0C0C0"/>
                  </a:outerShdw>
                </a:effectLst>
                <a:latin typeface="Arial" panose="020B0604020202020204" pitchFamily="34" charset="0"/>
              </a:rPr>
              <a:t>nào</a:t>
            </a:r>
            <a:r>
              <a:rPr lang="en-US" sz="2800" dirty="0">
                <a:solidFill>
                  <a:srgbClr val="FF0000"/>
                </a:solidFill>
                <a:effectLst>
                  <a:outerShdw blurRad="38100" dist="38100" dir="2700000" algn="tl">
                    <a:srgbClr val="C0C0C0"/>
                  </a:outerShdw>
                </a:effectLst>
                <a:latin typeface="Arial" panose="020B0604020202020204" pitchFamily="34" charset="0"/>
              </a:rPr>
              <a:t>?</a:t>
            </a:r>
            <a:endParaRPr lang="en-US" sz="2800" dirty="0">
              <a:solidFill>
                <a:srgbClr val="FF0000"/>
              </a:solidFill>
              <a:latin typeface="Times New Roman" pitchFamily="18" charset="0"/>
              <a:cs typeface="Times New Roman" pitchFamily="18" charset="0"/>
            </a:endParaRPr>
          </a:p>
        </p:txBody>
      </p:sp>
      <p:sp>
        <p:nvSpPr>
          <p:cNvPr id="23" name="Round Diagonal Corner Rectangle 22"/>
          <p:cNvSpPr/>
          <p:nvPr/>
        </p:nvSpPr>
        <p:spPr>
          <a:xfrm>
            <a:off x="4267200" y="1676400"/>
            <a:ext cx="4724400" cy="1447800"/>
          </a:xfrm>
          <a:prstGeom prst="round2DiagRect">
            <a:avLst/>
          </a:prstGeom>
          <a:solidFill>
            <a:schemeClr val="accent2">
              <a:lumMod val="20000"/>
              <a:lumOff val="80000"/>
            </a:schemeClr>
          </a:solidFill>
          <a:effectLst>
            <a:outerShdw blurRad="50800" dist="38100" dir="8100000" algn="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just" eaLnBrk="0" hangingPunct="0"/>
            <a:r>
              <a:rPr lang="en-US" sz="2800" dirty="0" err="1">
                <a:solidFill>
                  <a:srgbClr val="FF0000"/>
                </a:solidFill>
                <a:effectLst>
                  <a:outerShdw blurRad="38100" dist="38100" dir="2700000" algn="tl">
                    <a:srgbClr val="C0C0C0"/>
                  </a:outerShdw>
                </a:effectLst>
                <a:latin typeface="Times New Roman" pitchFamily="18" charset="0"/>
                <a:cs typeface="Times New Roman" pitchFamily="18" charset="0"/>
              </a:rPr>
              <a:t>Sự</a:t>
            </a: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FF0000"/>
                </a:solidFill>
                <a:effectLst>
                  <a:outerShdw blurRad="38100" dist="38100" dir="2700000" algn="tl">
                    <a:srgbClr val="C0C0C0"/>
                  </a:outerShdw>
                </a:effectLst>
                <a:latin typeface="Times New Roman" pitchFamily="18" charset="0"/>
                <a:cs typeface="Times New Roman" pitchFamily="18" charset="0"/>
              </a:rPr>
              <a:t>nóng</a:t>
            </a: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FF0000"/>
                </a:solidFill>
                <a:effectLst>
                  <a:outerShdw blurRad="38100" dist="38100" dir="2700000" algn="tl">
                    <a:srgbClr val="C0C0C0"/>
                  </a:outerShdw>
                </a:effectLst>
                <a:latin typeface="Times New Roman" pitchFamily="18" charset="0"/>
                <a:cs typeface="Times New Roman" pitchFamily="18" charset="0"/>
              </a:rPr>
              <a:t>chảy</a:t>
            </a: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FF0000"/>
                </a:solidFill>
                <a:effectLst>
                  <a:outerShdw blurRad="38100" dist="38100" dir="2700000" algn="tl">
                    <a:srgbClr val="C0C0C0"/>
                  </a:outerShdw>
                </a:effectLst>
                <a:latin typeface="Times New Roman" pitchFamily="18" charset="0"/>
                <a:cs typeface="Times New Roman" pitchFamily="18" charset="0"/>
              </a:rPr>
              <a:t>sự</a:t>
            </a: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FF0000"/>
                </a:solidFill>
                <a:effectLst>
                  <a:outerShdw blurRad="38100" dist="38100" dir="2700000" algn="tl">
                    <a:srgbClr val="C0C0C0"/>
                  </a:outerShdw>
                </a:effectLst>
                <a:latin typeface="Times New Roman" pitchFamily="18" charset="0"/>
                <a:cs typeface="Times New Roman" pitchFamily="18" charset="0"/>
              </a:rPr>
              <a:t>đông</a:t>
            </a: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FF0000"/>
                </a:solidFill>
                <a:effectLst>
                  <a:outerShdw blurRad="38100" dist="38100" dir="2700000" algn="tl">
                    <a:srgbClr val="C0C0C0"/>
                  </a:outerShdw>
                </a:effectLst>
                <a:latin typeface="Times New Roman" pitchFamily="18" charset="0"/>
                <a:cs typeface="Times New Roman" pitchFamily="18" charset="0"/>
              </a:rPr>
              <a:t>đặc</a:t>
            </a: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FF0000"/>
                </a:solidFill>
                <a:effectLst>
                  <a:outerShdw blurRad="38100" dist="38100" dir="2700000" algn="tl">
                    <a:srgbClr val="C0C0C0"/>
                  </a:outerShdw>
                </a:effectLst>
                <a:latin typeface="Times New Roman" pitchFamily="18" charset="0"/>
                <a:cs typeface="Times New Roman" pitchFamily="18" charset="0"/>
              </a:rPr>
              <a:t>sự</a:t>
            </a: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rPr>
              <a:t> bay </a:t>
            </a:r>
            <a:r>
              <a:rPr lang="en-US" sz="2800" dirty="0" err="1">
                <a:solidFill>
                  <a:srgbClr val="FF0000"/>
                </a:solidFill>
                <a:effectLst>
                  <a:outerShdw blurRad="38100" dist="38100" dir="2700000" algn="tl">
                    <a:srgbClr val="C0C0C0"/>
                  </a:outerShdw>
                </a:effectLst>
                <a:latin typeface="Times New Roman" pitchFamily="18" charset="0"/>
                <a:cs typeface="Times New Roman" pitchFamily="18" charset="0"/>
              </a:rPr>
              <a:t>hơi</a:t>
            </a: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FF0000"/>
                </a:solidFill>
                <a:effectLst>
                  <a:outerShdw blurRad="38100" dist="38100" dir="2700000" algn="tl">
                    <a:srgbClr val="C0C0C0"/>
                  </a:outerShdw>
                </a:effectLst>
                <a:latin typeface="Times New Roman" pitchFamily="18" charset="0"/>
                <a:cs typeface="Times New Roman" pitchFamily="18" charset="0"/>
              </a:rPr>
              <a:t>sự</a:t>
            </a: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FF0000"/>
                </a:solidFill>
                <a:effectLst>
                  <a:outerShdw blurRad="38100" dist="38100" dir="2700000" algn="tl">
                    <a:srgbClr val="C0C0C0"/>
                  </a:outerShdw>
                </a:effectLst>
                <a:latin typeface="Times New Roman" pitchFamily="18" charset="0"/>
                <a:cs typeface="Times New Roman" pitchFamily="18" charset="0"/>
              </a:rPr>
              <a:t>ngưng</a:t>
            </a: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FF0000"/>
                </a:solidFill>
                <a:effectLst>
                  <a:outerShdw blurRad="38100" dist="38100" dir="2700000" algn="tl">
                    <a:srgbClr val="C0C0C0"/>
                  </a:outerShdw>
                </a:effectLst>
                <a:latin typeface="Times New Roman" pitchFamily="18" charset="0"/>
                <a:cs typeface="Times New Roman" pitchFamily="18" charset="0"/>
              </a:rPr>
              <a:t>tụ</a:t>
            </a: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FF0000"/>
                </a:solidFill>
                <a:effectLst>
                  <a:outerShdw blurRad="38100" dist="38100" dir="2700000" algn="tl">
                    <a:srgbClr val="C0C0C0"/>
                  </a:outerShdw>
                </a:effectLst>
                <a:latin typeface="Times New Roman" pitchFamily="18" charset="0"/>
                <a:cs typeface="Times New Roman" pitchFamily="18" charset="0"/>
              </a:rPr>
              <a:t>là</a:t>
            </a: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FF0000"/>
                </a:solidFill>
                <a:effectLst>
                  <a:outerShdw blurRad="38100" dist="38100" dir="2700000" algn="tl">
                    <a:srgbClr val="C0C0C0"/>
                  </a:outerShdw>
                </a:effectLst>
                <a:latin typeface="Times New Roman" pitchFamily="18" charset="0"/>
                <a:cs typeface="Times New Roman" pitchFamily="18" charset="0"/>
              </a:rPr>
              <a:t>gì</a:t>
            </a: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rPr>
              <a:t>?</a:t>
            </a:r>
          </a:p>
        </p:txBody>
      </p:sp>
      <p:sp>
        <p:nvSpPr>
          <p:cNvPr id="24" name="Round Diagonal Corner Rectangle 23"/>
          <p:cNvSpPr/>
          <p:nvPr/>
        </p:nvSpPr>
        <p:spPr>
          <a:xfrm>
            <a:off x="4267200" y="3429000"/>
            <a:ext cx="4572000" cy="1600200"/>
          </a:xfrm>
          <a:prstGeom prst="round2DiagRect">
            <a:avLst/>
          </a:prstGeom>
          <a:solidFill>
            <a:schemeClr val="accent3">
              <a:lumMod val="95000"/>
            </a:schemeClr>
          </a:solidFill>
          <a:effectLst>
            <a:outerShdw blurRad="50800" dist="38100" dir="8100000" algn="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just" eaLnBrk="0" hangingPunct="0"/>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thế</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tìm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hiểu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động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yếu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hiện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tượng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nhiều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yếu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cùng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động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lúc</a:t>
            </a:r>
            <a:r>
              <a:rPr lang="en-US" sz="2800" dirty="0">
                <a:solidFill>
                  <a:srgbClr val="FF0000"/>
                </a:solidFill>
                <a:latin typeface="Times New Roman" pitchFamily="18" charset="0"/>
                <a:cs typeface="Times New Roman" pitchFamily="18" charset="0"/>
              </a:rPr>
              <a:t>?</a:t>
            </a:r>
          </a:p>
        </p:txBody>
      </p:sp>
      <p:sp>
        <p:nvSpPr>
          <p:cNvPr id="25" name="Rectangle 24"/>
          <p:cNvSpPr/>
          <p:nvPr/>
        </p:nvSpPr>
        <p:spPr>
          <a:xfrm>
            <a:off x="4267200" y="5410200"/>
            <a:ext cx="4495800" cy="1219200"/>
          </a:xfrm>
          <a:prstGeom prst="rect">
            <a:avLst/>
          </a:prstGeom>
          <a:solidFill>
            <a:schemeClr val="accent5">
              <a:lumMod val="90000"/>
            </a:schemeClr>
          </a:solidFill>
          <a:effectLst>
            <a:outerShdw blurRad="50800" dist="38100" dir="8100000" algn="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just" eaLnBrk="0" hangingPunct="0"/>
            <a:r>
              <a:rPr lang="en-US" sz="2800" dirty="0" err="1">
                <a:solidFill>
                  <a:srgbClr val="FF0000"/>
                </a:solidFill>
                <a:latin typeface="Arial" panose="020B0604020202020204" pitchFamily="34" charset="0"/>
              </a:rPr>
              <a:t>Làm</a:t>
            </a:r>
            <a:r>
              <a:rPr lang="en-US" sz="2800" dirty="0">
                <a:solidFill>
                  <a:srgbClr val="FF0000"/>
                </a:solidFill>
                <a:latin typeface="Arial" panose="020B0604020202020204" pitchFamily="34" charset="0"/>
              </a:rPr>
              <a:t> </a:t>
            </a:r>
            <a:r>
              <a:rPr lang="en-US" sz="2800" dirty="0" err="1">
                <a:solidFill>
                  <a:srgbClr val="FF0000"/>
                </a:solidFill>
                <a:latin typeface="Arial" panose="020B0604020202020204" pitchFamily="34" charset="0"/>
              </a:rPr>
              <a:t>thế</a:t>
            </a:r>
            <a:r>
              <a:rPr lang="en-US" sz="2800" dirty="0">
                <a:solidFill>
                  <a:srgbClr val="FF0000"/>
                </a:solidFill>
                <a:latin typeface="Arial" panose="020B0604020202020204" pitchFamily="34" charset="0"/>
              </a:rPr>
              <a:t> </a:t>
            </a:r>
            <a:r>
              <a:rPr lang="en-US" sz="2800" dirty="0" err="1">
                <a:solidFill>
                  <a:srgbClr val="FF0000"/>
                </a:solidFill>
                <a:latin typeface="Arial" panose="020B0604020202020204" pitchFamily="34" charset="0"/>
              </a:rPr>
              <a:t>nào</a:t>
            </a:r>
            <a:r>
              <a:rPr lang="en-US" sz="2800" dirty="0">
                <a:solidFill>
                  <a:srgbClr val="FF0000"/>
                </a:solidFill>
                <a:latin typeface="Arial" panose="020B0604020202020204" pitchFamily="34" charset="0"/>
              </a:rPr>
              <a:t> </a:t>
            </a:r>
            <a:r>
              <a:rPr lang="en-US" sz="2800" dirty="0" err="1">
                <a:solidFill>
                  <a:srgbClr val="FF0000"/>
                </a:solidFill>
                <a:latin typeface="Arial" panose="020B0604020202020204" pitchFamily="34" charset="0"/>
              </a:rPr>
              <a:t>để</a:t>
            </a:r>
            <a:r>
              <a:rPr lang="en-US" sz="2800" dirty="0">
                <a:solidFill>
                  <a:srgbClr val="FF0000"/>
                </a:solidFill>
                <a:latin typeface="Arial" panose="020B0604020202020204" pitchFamily="34" charset="0"/>
              </a:rPr>
              <a:t> </a:t>
            </a:r>
            <a:r>
              <a:rPr lang="en-US" sz="2800" dirty="0" err="1">
                <a:solidFill>
                  <a:srgbClr val="FF0000"/>
                </a:solidFill>
                <a:latin typeface="Arial" panose="020B0604020202020204" pitchFamily="34" charset="0"/>
              </a:rPr>
              <a:t>kiểm</a:t>
            </a:r>
            <a:r>
              <a:rPr lang="en-US" sz="2800" dirty="0">
                <a:solidFill>
                  <a:srgbClr val="FF0000"/>
                </a:solidFill>
                <a:latin typeface="Arial" panose="020B0604020202020204" pitchFamily="34" charset="0"/>
              </a:rPr>
              <a:t> </a:t>
            </a:r>
            <a:r>
              <a:rPr lang="en-US" sz="2800" dirty="0" err="1">
                <a:solidFill>
                  <a:srgbClr val="FF0000"/>
                </a:solidFill>
                <a:latin typeface="Arial" panose="020B0604020202020204" pitchFamily="34" charset="0"/>
              </a:rPr>
              <a:t>tra</a:t>
            </a:r>
            <a:r>
              <a:rPr lang="en-US" sz="2800" dirty="0">
                <a:solidFill>
                  <a:srgbClr val="FF0000"/>
                </a:solidFill>
                <a:latin typeface="Arial" panose="020B0604020202020204" pitchFamily="34" charset="0"/>
              </a:rPr>
              <a:t> </a:t>
            </a:r>
            <a:r>
              <a:rPr lang="en-US" sz="2800" dirty="0" err="1">
                <a:solidFill>
                  <a:srgbClr val="FF0000"/>
                </a:solidFill>
                <a:latin typeface="Arial" panose="020B0604020202020204" pitchFamily="34" charset="0"/>
              </a:rPr>
              <a:t>một</a:t>
            </a:r>
            <a:r>
              <a:rPr lang="en-US" sz="2800" dirty="0">
                <a:solidFill>
                  <a:srgbClr val="FF0000"/>
                </a:solidFill>
                <a:latin typeface="Arial" panose="020B0604020202020204" pitchFamily="34" charset="0"/>
              </a:rPr>
              <a:t> </a:t>
            </a:r>
            <a:r>
              <a:rPr lang="en-US" sz="2800" dirty="0" err="1">
                <a:solidFill>
                  <a:srgbClr val="FF0000"/>
                </a:solidFill>
                <a:latin typeface="Arial" panose="020B0604020202020204" pitchFamily="34" charset="0"/>
              </a:rPr>
              <a:t>dự</a:t>
            </a:r>
            <a:r>
              <a:rPr lang="en-US" sz="2800" dirty="0">
                <a:solidFill>
                  <a:srgbClr val="FF0000"/>
                </a:solidFill>
                <a:latin typeface="Arial" panose="020B0604020202020204" pitchFamily="34" charset="0"/>
              </a:rPr>
              <a:t> </a:t>
            </a:r>
            <a:r>
              <a:rPr lang="en-US" sz="2800" dirty="0" err="1">
                <a:solidFill>
                  <a:srgbClr val="FF0000"/>
                </a:solidFill>
                <a:latin typeface="Arial" panose="020B0604020202020204" pitchFamily="34" charset="0"/>
              </a:rPr>
              <a:t>đoán</a:t>
            </a:r>
            <a:r>
              <a:rPr lang="en-US" sz="2800" dirty="0">
                <a:solidFill>
                  <a:srgbClr val="FF0000"/>
                </a:solidFill>
                <a:latin typeface="Arial" panose="020B0604020202020204" pitchFamily="34" charset="0"/>
              </a:rPr>
              <a:t>?</a:t>
            </a:r>
          </a:p>
        </p:txBody>
      </p:sp>
    </p:spTree>
    <p:extLst>
      <p:ext uri="{BB962C8B-B14F-4D97-AF65-F5344CB8AC3E}">
        <p14:creationId xmlns:p14="http://schemas.microsoft.com/office/powerpoint/2010/main" val="3574793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par>
                                <p:cTn id="8" presetID="4" presetClass="entr" presetSubtype="16" fill="hold" grpId="0" nodeType="withEffect">
                                  <p:stCondLst>
                                    <p:cond delay="0"/>
                                  </p:stCondLst>
                                  <p:iterate type="lt">
                                    <p:tmPct val="0"/>
                                  </p:iterate>
                                  <p:childTnLst>
                                    <p:set>
                                      <p:cBhvr>
                                        <p:cTn id="9" dur="1" fill="hold">
                                          <p:stCondLst>
                                            <p:cond delay="0"/>
                                          </p:stCondLst>
                                        </p:cTn>
                                        <p:tgtEl>
                                          <p:spTgt spid="22"/>
                                        </p:tgtEl>
                                        <p:attrNameLst>
                                          <p:attrName>style.visibility</p:attrName>
                                        </p:attrNameLst>
                                      </p:cBhvr>
                                      <p:to>
                                        <p:strVal val="visible"/>
                                      </p:to>
                                    </p:set>
                                    <p:animEffect transition="in" filter="box(in)">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ox(in)">
                                      <p:cBhvr>
                                        <p:cTn id="15" dur="1000"/>
                                        <p:tgtEl>
                                          <p:spTgt spid="23"/>
                                        </p:tgtEl>
                                      </p:cBhvr>
                                    </p:animEffect>
                                  </p:childTnLst>
                                </p:cTn>
                              </p:par>
                              <p:par>
                                <p:cTn id="16" presetID="4"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ox(in)">
                                      <p:cBhvr>
                                        <p:cTn id="26" dur="10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ox(in)">
                                      <p:cBhvr>
                                        <p:cTn id="31" dur="1000"/>
                                        <p:tgtEl>
                                          <p:spTgt spid="25"/>
                                        </p:tgtEl>
                                      </p:cBhvr>
                                    </p:animEffect>
                                  </p:childTnLst>
                                </p:cTn>
                              </p:par>
                              <p:par>
                                <p:cTn id="32" presetID="4" presetClass="entr" presetSubtype="16"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ox(in)">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1" nodeType="clickEffect">
                                  <p:stCondLst>
                                    <p:cond delay="0"/>
                                  </p:stCondLst>
                                  <p:childTnLst>
                                    <p:anim calcmode="lin" valueType="num">
                                      <p:cBhvr additive="base">
                                        <p:cTn id="38" dur="500"/>
                                        <p:tgtEl>
                                          <p:spTgt spid="23"/>
                                        </p:tgtEl>
                                        <p:attrNameLst>
                                          <p:attrName>ppt_x</p:attrName>
                                        </p:attrNameLst>
                                      </p:cBhvr>
                                      <p:tavLst>
                                        <p:tav tm="0">
                                          <p:val>
                                            <p:strVal val="ppt_x"/>
                                          </p:val>
                                        </p:tav>
                                        <p:tav tm="100000">
                                          <p:val>
                                            <p:strVal val="ppt_x"/>
                                          </p:val>
                                        </p:tav>
                                      </p:tavLst>
                                    </p:anim>
                                    <p:anim calcmode="lin" valueType="num">
                                      <p:cBhvr additive="base">
                                        <p:cTn id="39" dur="500"/>
                                        <p:tgtEl>
                                          <p:spTgt spid="23"/>
                                        </p:tgtEl>
                                        <p:attrNameLst>
                                          <p:attrName>ppt_y</p:attrName>
                                        </p:attrNameLst>
                                      </p:cBhvr>
                                      <p:tavLst>
                                        <p:tav tm="0">
                                          <p:val>
                                            <p:strVal val="ppt_y"/>
                                          </p:val>
                                        </p:tav>
                                        <p:tav tm="100000">
                                          <p:val>
                                            <p:strVal val="1+ppt_h/2"/>
                                          </p:val>
                                        </p:tav>
                                      </p:tavLst>
                                    </p:anim>
                                    <p:set>
                                      <p:cBhvr>
                                        <p:cTn id="40" dur="1" fill="hold">
                                          <p:stCondLst>
                                            <p:cond delay="499"/>
                                          </p:stCondLst>
                                        </p:cTn>
                                        <p:tgtEl>
                                          <p:spTgt spid="23"/>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7"/>
                                        </p:tgtEl>
                                        <p:attrNameLst>
                                          <p:attrName>ppt_x</p:attrName>
                                        </p:attrNameLst>
                                      </p:cBhvr>
                                      <p:tavLst>
                                        <p:tav tm="0">
                                          <p:val>
                                            <p:strVal val="ppt_x"/>
                                          </p:val>
                                        </p:tav>
                                        <p:tav tm="100000">
                                          <p:val>
                                            <p:strVal val="ppt_x"/>
                                          </p:val>
                                        </p:tav>
                                      </p:tavLst>
                                    </p:anim>
                                    <p:anim calcmode="lin" valueType="num">
                                      <p:cBhvr additive="base">
                                        <p:cTn id="43" dur="500"/>
                                        <p:tgtEl>
                                          <p:spTgt spid="7"/>
                                        </p:tgtEl>
                                        <p:attrNameLst>
                                          <p:attrName>ppt_y</p:attrName>
                                        </p:attrNameLst>
                                      </p:cBhvr>
                                      <p:tavLst>
                                        <p:tav tm="0">
                                          <p:val>
                                            <p:strVal val="ppt_y"/>
                                          </p:val>
                                        </p:tav>
                                        <p:tav tm="100000">
                                          <p:val>
                                            <p:strVal val="1+ppt_h/2"/>
                                          </p:val>
                                        </p:tav>
                                      </p:tavLst>
                                    </p:anim>
                                    <p:set>
                                      <p:cBhvr>
                                        <p:cTn id="44" dur="1" fill="hold">
                                          <p:stCondLst>
                                            <p:cond delay="499"/>
                                          </p:stCondLst>
                                        </p:cTn>
                                        <p:tgtEl>
                                          <p:spTgt spid="7"/>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14"/>
                                        </p:tgtEl>
                                        <p:attrNameLst>
                                          <p:attrName>ppt_x</p:attrName>
                                        </p:attrNameLst>
                                      </p:cBhvr>
                                      <p:tavLst>
                                        <p:tav tm="0">
                                          <p:val>
                                            <p:strVal val="ppt_x"/>
                                          </p:val>
                                        </p:tav>
                                        <p:tav tm="100000">
                                          <p:val>
                                            <p:strVal val="ppt_x"/>
                                          </p:val>
                                        </p:tav>
                                      </p:tavLst>
                                    </p:anim>
                                    <p:anim calcmode="lin" valueType="num">
                                      <p:cBhvr additive="base">
                                        <p:cTn id="47" dur="500"/>
                                        <p:tgtEl>
                                          <p:spTgt spid="14"/>
                                        </p:tgtEl>
                                        <p:attrNameLst>
                                          <p:attrName>ppt_y</p:attrName>
                                        </p:attrNameLst>
                                      </p:cBhvr>
                                      <p:tavLst>
                                        <p:tav tm="0">
                                          <p:val>
                                            <p:strVal val="ppt_y"/>
                                          </p:val>
                                        </p:tav>
                                        <p:tav tm="100000">
                                          <p:val>
                                            <p:strVal val="1+ppt_h/2"/>
                                          </p:val>
                                        </p:tav>
                                      </p:tavLst>
                                    </p:anim>
                                    <p:set>
                                      <p:cBhvr>
                                        <p:cTn id="48" dur="1" fill="hold">
                                          <p:stCondLst>
                                            <p:cond delay="499"/>
                                          </p:stCondLst>
                                        </p:cTn>
                                        <p:tgtEl>
                                          <p:spTgt spid="14"/>
                                        </p:tgtEl>
                                        <p:attrNameLst>
                                          <p:attrName>style.visibility</p:attrName>
                                        </p:attrNameLst>
                                      </p:cBhvr>
                                      <p:to>
                                        <p:strVal val="hidden"/>
                                      </p:to>
                                    </p:set>
                                  </p:childTnLst>
                                </p:cTn>
                              </p:par>
                              <p:par>
                                <p:cTn id="49" presetID="2" presetClass="exit" presetSubtype="4" fill="hold" grpId="1" nodeType="withEffect">
                                  <p:stCondLst>
                                    <p:cond delay="0"/>
                                  </p:stCondLst>
                                  <p:childTnLst>
                                    <p:anim calcmode="lin" valueType="num">
                                      <p:cBhvr additive="base">
                                        <p:cTn id="50" dur="500"/>
                                        <p:tgtEl>
                                          <p:spTgt spid="24"/>
                                        </p:tgtEl>
                                        <p:attrNameLst>
                                          <p:attrName>ppt_x</p:attrName>
                                        </p:attrNameLst>
                                      </p:cBhvr>
                                      <p:tavLst>
                                        <p:tav tm="0">
                                          <p:val>
                                            <p:strVal val="ppt_x"/>
                                          </p:val>
                                        </p:tav>
                                        <p:tav tm="100000">
                                          <p:val>
                                            <p:strVal val="ppt_x"/>
                                          </p:val>
                                        </p:tav>
                                      </p:tavLst>
                                    </p:anim>
                                    <p:anim calcmode="lin" valueType="num">
                                      <p:cBhvr additive="base">
                                        <p:cTn id="51" dur="500"/>
                                        <p:tgtEl>
                                          <p:spTgt spid="24"/>
                                        </p:tgtEl>
                                        <p:attrNameLst>
                                          <p:attrName>ppt_y</p:attrName>
                                        </p:attrNameLst>
                                      </p:cBhvr>
                                      <p:tavLst>
                                        <p:tav tm="0">
                                          <p:val>
                                            <p:strVal val="ppt_y"/>
                                          </p:val>
                                        </p:tav>
                                        <p:tav tm="100000">
                                          <p:val>
                                            <p:strVal val="1+ppt_h/2"/>
                                          </p:val>
                                        </p:tav>
                                      </p:tavLst>
                                    </p:anim>
                                    <p:set>
                                      <p:cBhvr>
                                        <p:cTn id="52" dur="1" fill="hold">
                                          <p:stCondLst>
                                            <p:cond delay="499"/>
                                          </p:stCondLst>
                                        </p:cTn>
                                        <p:tgtEl>
                                          <p:spTgt spid="24"/>
                                        </p:tgtEl>
                                        <p:attrNameLst>
                                          <p:attrName>style.visibility</p:attrName>
                                        </p:attrNameLst>
                                      </p:cBhvr>
                                      <p:to>
                                        <p:strVal val="hidden"/>
                                      </p:to>
                                    </p:set>
                                  </p:childTnLst>
                                </p:cTn>
                              </p:par>
                              <p:par>
                                <p:cTn id="53" presetID="2" presetClass="exit" presetSubtype="4" fill="hold" grpId="1" nodeType="withEffect">
                                  <p:stCondLst>
                                    <p:cond delay="0"/>
                                  </p:stCondLst>
                                  <p:childTnLst>
                                    <p:anim calcmode="lin" valueType="num">
                                      <p:cBhvr additive="base">
                                        <p:cTn id="54" dur="500"/>
                                        <p:tgtEl>
                                          <p:spTgt spid="25"/>
                                        </p:tgtEl>
                                        <p:attrNameLst>
                                          <p:attrName>ppt_x</p:attrName>
                                        </p:attrNameLst>
                                      </p:cBhvr>
                                      <p:tavLst>
                                        <p:tav tm="0">
                                          <p:val>
                                            <p:strVal val="ppt_x"/>
                                          </p:val>
                                        </p:tav>
                                        <p:tav tm="100000">
                                          <p:val>
                                            <p:strVal val="ppt_x"/>
                                          </p:val>
                                        </p:tav>
                                      </p:tavLst>
                                    </p:anim>
                                    <p:anim calcmode="lin" valueType="num">
                                      <p:cBhvr additive="base">
                                        <p:cTn id="55" dur="500"/>
                                        <p:tgtEl>
                                          <p:spTgt spid="25"/>
                                        </p:tgtEl>
                                        <p:attrNameLst>
                                          <p:attrName>ppt_y</p:attrName>
                                        </p:attrNameLst>
                                      </p:cBhvr>
                                      <p:tavLst>
                                        <p:tav tm="0">
                                          <p:val>
                                            <p:strVal val="ppt_y"/>
                                          </p:val>
                                        </p:tav>
                                        <p:tav tm="100000">
                                          <p:val>
                                            <p:strVal val="1+ppt_h/2"/>
                                          </p:val>
                                        </p:tav>
                                      </p:tavLst>
                                    </p:anim>
                                    <p:set>
                                      <p:cBhvr>
                                        <p:cTn id="56" dur="1" fill="hold">
                                          <p:stCondLst>
                                            <p:cond delay="499"/>
                                          </p:stCondLst>
                                        </p:cTn>
                                        <p:tgtEl>
                                          <p:spTgt spid="25"/>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12"/>
                                        </p:tgtEl>
                                        <p:attrNameLst>
                                          <p:attrName>ppt_x</p:attrName>
                                        </p:attrNameLst>
                                      </p:cBhvr>
                                      <p:tavLst>
                                        <p:tav tm="0">
                                          <p:val>
                                            <p:strVal val="ppt_x"/>
                                          </p:val>
                                        </p:tav>
                                        <p:tav tm="100000">
                                          <p:val>
                                            <p:strVal val="ppt_x"/>
                                          </p:val>
                                        </p:tav>
                                      </p:tavLst>
                                    </p:anim>
                                    <p:anim calcmode="lin" valueType="num">
                                      <p:cBhvr additive="base">
                                        <p:cTn id="59" dur="500"/>
                                        <p:tgtEl>
                                          <p:spTgt spid="12"/>
                                        </p:tgtEl>
                                        <p:attrNameLst>
                                          <p:attrName>ppt_y</p:attrName>
                                        </p:attrNameLst>
                                      </p:cBhvr>
                                      <p:tavLst>
                                        <p:tav tm="0">
                                          <p:val>
                                            <p:strVal val="ppt_y"/>
                                          </p:val>
                                        </p:tav>
                                        <p:tav tm="100000">
                                          <p:val>
                                            <p:strVal val="1+ppt_h/2"/>
                                          </p:val>
                                        </p:tav>
                                      </p:tavLst>
                                    </p:anim>
                                    <p:set>
                                      <p:cBhvr>
                                        <p:cTn id="60" dur="1" fill="hold">
                                          <p:stCondLst>
                                            <p:cond delay="499"/>
                                          </p:stCondLst>
                                        </p:cTn>
                                        <p:tgtEl>
                                          <p:spTgt spid="12"/>
                                        </p:tgtEl>
                                        <p:attrNameLst>
                                          <p:attrName>style.visibility</p:attrName>
                                        </p:attrNameLst>
                                      </p:cBhvr>
                                      <p:to>
                                        <p:strVal val="hidden"/>
                                      </p:to>
                                    </p:set>
                                  </p:childTnLst>
                                </p:cTn>
                              </p:par>
                              <p:par>
                                <p:cTn id="61" presetID="15" presetClass="emph" presetSubtype="0" grpId="1" nodeType="withEffect">
                                  <p:stCondLst>
                                    <p:cond delay="0"/>
                                  </p:stCondLst>
                                  <p:iterate type="lt">
                                    <p:tmAbs val="25"/>
                                  </p:iterate>
                                  <p:childTnLst>
                                    <p:set>
                                      <p:cBhvr override="childStyle">
                                        <p:cTn id="62" dur="indefinite"/>
                                        <p:tgtEl>
                                          <p:spTgt spid="2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4" grpId="0" animBg="1"/>
      <p:bldP spid="24" grpId="1" animBg="1"/>
      <p:bldP spid="25" grpId="0" animBg="1"/>
      <p:bldP spid="2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endParaRPr lang="en-US"/>
          </a:p>
        </p:txBody>
      </p:sp>
      <p:pic>
        <p:nvPicPr>
          <p:cNvPr id="129028" name="Picture 4" descr="120504kpnangnong04_3440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4191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9" name="Picture 5" descr="20131029165317-1"/>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4572000" y="228600"/>
            <a:ext cx="4267200" cy="3227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9030" name="Picture 6" descr="http://hastc.org.vn/wp-content/uploads/2015/08/nhung_dieu_can_biet_ve_su_nguy_hiem_tui_nilon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505200"/>
            <a:ext cx="42878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74226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304800"/>
            <a:ext cx="8229600" cy="5943600"/>
          </a:xfrm>
        </p:spPr>
        <p:txBody>
          <a:bodyPr/>
          <a:lstStyle/>
          <a:p>
            <a:pPr>
              <a:lnSpc>
                <a:spcPct val="90000"/>
              </a:lnSpc>
              <a:buFontTx/>
              <a:buNone/>
            </a:pPr>
            <a:r>
              <a:rPr lang="en-US">
                <a:solidFill>
                  <a:srgbClr val="0000FF"/>
                </a:solidFill>
                <a:latin typeface="Times New Roman" panose="02020603050405020304" pitchFamily="18" charset="0"/>
              </a:rPr>
              <a:t>2/ Nguyên nhân là do sự gia tăng nồng độ các khí nhà kính (</a:t>
            </a:r>
            <a:r>
              <a:rPr lang="en-US" b="1">
                <a:solidFill>
                  <a:srgbClr val="0000FF"/>
                </a:solidFill>
                <a:latin typeface="Times New Roman" panose="02020603050405020304" pitchFamily="18" charset="0"/>
              </a:rPr>
              <a:t>CO</a:t>
            </a:r>
            <a:r>
              <a:rPr lang="en-US" b="1" baseline="-25000">
                <a:solidFill>
                  <a:srgbClr val="0000FF"/>
                </a:solidFill>
                <a:latin typeface="Times New Roman" panose="02020603050405020304" pitchFamily="18" charset="0"/>
              </a:rPr>
              <a:t>2</a:t>
            </a:r>
            <a:r>
              <a:rPr lang="en-US" b="1">
                <a:solidFill>
                  <a:srgbClr val="0000FF"/>
                </a:solidFill>
                <a:latin typeface="Times New Roman" panose="02020603050405020304" pitchFamily="18" charset="0"/>
              </a:rPr>
              <a:t>, CH</a:t>
            </a:r>
            <a:r>
              <a:rPr lang="en-US" b="1" baseline="-25000">
                <a:solidFill>
                  <a:srgbClr val="0000FF"/>
                </a:solidFill>
                <a:latin typeface="Times New Roman" panose="02020603050405020304" pitchFamily="18" charset="0"/>
              </a:rPr>
              <a:t>4</a:t>
            </a:r>
            <a:r>
              <a:rPr lang="en-US">
                <a:solidFill>
                  <a:srgbClr val="0000FF"/>
                </a:solidFill>
                <a:latin typeface="Times New Roman" panose="02020603050405020304" pitchFamily="18" charset="0"/>
              </a:rPr>
              <a:t>…) trong khí quyển, xảy ra do các hoạt động của con người:</a:t>
            </a:r>
          </a:p>
          <a:p>
            <a:pPr>
              <a:lnSpc>
                <a:spcPct val="90000"/>
              </a:lnSpc>
              <a:buFontTx/>
              <a:buNone/>
            </a:pPr>
            <a:r>
              <a:rPr lang="en-US">
                <a:solidFill>
                  <a:srgbClr val="0000FF"/>
                </a:solidFill>
                <a:latin typeface="Times New Roman" panose="02020603050405020304" pitchFamily="18" charset="0"/>
              </a:rPr>
              <a:t>               + Sản xuất năng lượng, công nghiệp, giao thông vận tải, xây dựng…</a:t>
            </a:r>
          </a:p>
          <a:p>
            <a:pPr>
              <a:lnSpc>
                <a:spcPct val="90000"/>
              </a:lnSpc>
              <a:buFontTx/>
              <a:buNone/>
            </a:pPr>
            <a:r>
              <a:rPr lang="en-US">
                <a:solidFill>
                  <a:srgbClr val="0000FF"/>
                </a:solidFill>
                <a:latin typeface="Times New Roman" panose="02020603050405020304" pitchFamily="18" charset="0"/>
              </a:rPr>
              <a:t>               + Hoạt động lâm nghiệp: Phá rừng, cháy rừng…</a:t>
            </a:r>
          </a:p>
          <a:p>
            <a:pPr>
              <a:lnSpc>
                <a:spcPct val="90000"/>
              </a:lnSpc>
              <a:buFontTx/>
              <a:buNone/>
            </a:pPr>
            <a:r>
              <a:rPr lang="en-US">
                <a:solidFill>
                  <a:srgbClr val="0000FF"/>
                </a:solidFill>
                <a:latin typeface="Times New Roman" panose="02020603050405020304" pitchFamily="18" charset="0"/>
              </a:rPr>
              <a:t>               + Hoạt động nông nghiệp: Làm đất, bón phân, các chất thải nông nghiệp.</a:t>
            </a:r>
          </a:p>
          <a:p>
            <a:pPr>
              <a:lnSpc>
                <a:spcPct val="90000"/>
              </a:lnSpc>
              <a:buFontTx/>
              <a:buNone/>
            </a:pPr>
            <a:r>
              <a:rPr lang="en-US">
                <a:solidFill>
                  <a:srgbClr val="0000FF"/>
                </a:solidFill>
                <a:latin typeface="Times New Roman" panose="02020603050405020304" pitchFamily="18" charset="0"/>
              </a:rPr>
              <a:t>               + Các hoạt động khác: Nước thải, rác thải    </a:t>
            </a:r>
          </a:p>
          <a:p>
            <a:pPr>
              <a:lnSpc>
                <a:spcPct val="90000"/>
              </a:lnSpc>
              <a:buFontTx/>
              <a:buNone/>
            </a:pPr>
            <a:r>
              <a:rPr lang="en-US">
                <a:latin typeface="Times New Roman" panose="02020603050405020304" pitchFamily="18" charset="0"/>
              </a:rPr>
              <a:t>        </a:t>
            </a:r>
          </a:p>
        </p:txBody>
      </p:sp>
    </p:spTree>
    <p:extLst>
      <p:ext uri="{BB962C8B-B14F-4D97-AF65-F5344CB8AC3E}">
        <p14:creationId xmlns:p14="http://schemas.microsoft.com/office/powerpoint/2010/main" val="57812297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228600" y="381000"/>
            <a:ext cx="8229600" cy="1981200"/>
          </a:xfrm>
        </p:spPr>
        <p:txBody>
          <a:bodyPr/>
          <a:lstStyle/>
          <a:p>
            <a:pPr>
              <a:buFontTx/>
              <a:buNone/>
            </a:pPr>
            <a:r>
              <a:rPr lang="en-US" sz="4000">
                <a:solidFill>
                  <a:srgbClr val="0000FF"/>
                </a:solidFill>
                <a:latin typeface="Times New Roman" panose="02020603050405020304" pitchFamily="18" charset="0"/>
              </a:rPr>
              <a:t>3/ Hậu quả việc tăng nhiệt độ của Trái Đất: Hạn hán, cháy rừng, lũ lụt, khí nóng, nhiễm mặn, bệnh dịch</a:t>
            </a:r>
          </a:p>
          <a:p>
            <a:endParaRPr lang="en-US">
              <a:solidFill>
                <a:srgbClr val="0000FF"/>
              </a:solidFill>
            </a:endParaRPr>
          </a:p>
        </p:txBody>
      </p:sp>
      <p:pic>
        <p:nvPicPr>
          <p:cNvPr id="125956" name="Picture 4" descr="120504kpnangnong02_dfc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4114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7" name="Picture 5" descr="5 dấu hiệu biến &amp;dstrok;ổi khí hậu toàn cầu &amp;dstrok;ang diễn ra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362200"/>
            <a:ext cx="4724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41297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6" name="Picture 4" descr="5 dấu hiệu biến &amp;dstrok;ổi khí hậu toàn cầu &amp;dstrok;ang diễn ra 5"/>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09600" y="685800"/>
            <a:ext cx="7696200" cy="5562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4972004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Rectangle 6"/>
          <p:cNvSpPr>
            <a:spLocks noChangeArrowheads="1"/>
          </p:cNvSpPr>
          <p:nvPr/>
        </p:nvSpPr>
        <p:spPr bwMode="auto">
          <a:xfrm>
            <a:off x="228600" y="2479724"/>
            <a:ext cx="8534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fontAlgn="base">
              <a:spcBef>
                <a:spcPct val="0"/>
              </a:spcBef>
              <a:spcAft>
                <a:spcPct val="0"/>
              </a:spcAft>
              <a:defRPr>
                <a:solidFill>
                  <a:schemeClr val="tx1"/>
                </a:solidFill>
                <a:latin typeface="VNI-Times" pitchFamily="2" charset="0"/>
              </a:defRPr>
            </a:lvl6pPr>
            <a:lvl7pPr marL="2971800" indent="-228600" fontAlgn="base">
              <a:spcBef>
                <a:spcPct val="0"/>
              </a:spcBef>
              <a:spcAft>
                <a:spcPct val="0"/>
              </a:spcAft>
              <a:defRPr>
                <a:solidFill>
                  <a:schemeClr val="tx1"/>
                </a:solidFill>
                <a:latin typeface="VNI-Times" pitchFamily="2" charset="0"/>
              </a:defRPr>
            </a:lvl7pPr>
            <a:lvl8pPr marL="3429000" indent="-228600" fontAlgn="base">
              <a:spcBef>
                <a:spcPct val="0"/>
              </a:spcBef>
              <a:spcAft>
                <a:spcPct val="0"/>
              </a:spcAft>
              <a:defRPr>
                <a:solidFill>
                  <a:schemeClr val="tx1"/>
                </a:solidFill>
                <a:latin typeface="VNI-Times" pitchFamily="2" charset="0"/>
              </a:defRPr>
            </a:lvl8pPr>
            <a:lvl9pPr marL="3886200" indent="-228600" fontAlgn="base">
              <a:spcBef>
                <a:spcPct val="0"/>
              </a:spcBef>
              <a:spcAft>
                <a:spcPct val="0"/>
              </a:spcAft>
              <a:defRPr>
                <a:solidFill>
                  <a:schemeClr val="tx1"/>
                </a:solidFill>
                <a:latin typeface="VNI-Times" pitchFamily="2" charset="0"/>
              </a:defRPr>
            </a:lvl9pPr>
          </a:lstStyle>
          <a:p>
            <a:pPr algn="just">
              <a:spcBef>
                <a:spcPct val="50000"/>
              </a:spcBef>
            </a:pPr>
            <a:r>
              <a:rPr lang="en-US" sz="2800" b="1" dirty="0">
                <a:solidFill>
                  <a:srgbClr val="0000FF"/>
                </a:solidFill>
                <a:latin typeface="Arial" panose="020B0604020202020204" pitchFamily="34" charset="0"/>
              </a:rPr>
              <a:t>* Tại sao trên đường ray xe lửa, mặt đường bê tông,..người ta không làm một đường thẳng dài mà làm từng đoạn</a:t>
            </a:r>
            <a:r>
              <a:rPr lang="vi-VN" sz="2800" b="1" dirty="0">
                <a:solidFill>
                  <a:srgbClr val="0000FF"/>
                </a:solidFill>
                <a:latin typeface="Arial" panose="020B0604020202020204" pitchFamily="34" charset="0"/>
              </a:rPr>
              <a:t>?</a:t>
            </a:r>
          </a:p>
        </p:txBody>
      </p:sp>
      <p:sp>
        <p:nvSpPr>
          <p:cNvPr id="47111" name="Rectangle 7"/>
          <p:cNvSpPr>
            <a:spLocks noChangeArrowheads="1"/>
          </p:cNvSpPr>
          <p:nvPr/>
        </p:nvSpPr>
        <p:spPr bwMode="auto">
          <a:xfrm>
            <a:off x="228600" y="3852912"/>
            <a:ext cx="84582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fontAlgn="base">
              <a:spcBef>
                <a:spcPct val="0"/>
              </a:spcBef>
              <a:spcAft>
                <a:spcPct val="0"/>
              </a:spcAft>
              <a:defRPr>
                <a:solidFill>
                  <a:schemeClr val="tx1"/>
                </a:solidFill>
                <a:latin typeface="VNI-Times" pitchFamily="2" charset="0"/>
              </a:defRPr>
            </a:lvl6pPr>
            <a:lvl7pPr marL="2971800" indent="-228600" fontAlgn="base">
              <a:spcBef>
                <a:spcPct val="0"/>
              </a:spcBef>
              <a:spcAft>
                <a:spcPct val="0"/>
              </a:spcAft>
              <a:defRPr>
                <a:solidFill>
                  <a:schemeClr val="tx1"/>
                </a:solidFill>
                <a:latin typeface="VNI-Times" pitchFamily="2" charset="0"/>
              </a:defRPr>
            </a:lvl7pPr>
            <a:lvl8pPr marL="3429000" indent="-228600" fontAlgn="base">
              <a:spcBef>
                <a:spcPct val="0"/>
              </a:spcBef>
              <a:spcAft>
                <a:spcPct val="0"/>
              </a:spcAft>
              <a:defRPr>
                <a:solidFill>
                  <a:schemeClr val="tx1"/>
                </a:solidFill>
                <a:latin typeface="VNI-Times" pitchFamily="2" charset="0"/>
              </a:defRPr>
            </a:lvl8pPr>
            <a:lvl9pPr marL="3886200" indent="-228600" fontAlgn="base">
              <a:spcBef>
                <a:spcPct val="0"/>
              </a:spcBef>
              <a:spcAft>
                <a:spcPct val="0"/>
              </a:spcAft>
              <a:defRPr>
                <a:solidFill>
                  <a:schemeClr val="tx1"/>
                </a:solidFill>
                <a:latin typeface="VNI-Times" pitchFamily="2" charset="0"/>
              </a:defRPr>
            </a:lvl9pPr>
          </a:lstStyle>
          <a:p>
            <a:pPr algn="just">
              <a:spcBef>
                <a:spcPct val="50000"/>
              </a:spcBef>
            </a:pPr>
            <a:r>
              <a:rPr lang="vi-VN" sz="2800" b="1" dirty="0">
                <a:solidFill>
                  <a:srgbClr val="FF0000"/>
                </a:solidFill>
                <a:latin typeface="Arial" panose="020B0604020202020204" pitchFamily="34" charset="0"/>
              </a:rPr>
              <a:t>Vì để khi gặp nóng thì đường nở dài ra mà </a:t>
            </a:r>
          </a:p>
          <a:p>
            <a:pPr algn="just">
              <a:spcBef>
                <a:spcPct val="50000"/>
              </a:spcBef>
            </a:pPr>
            <a:r>
              <a:rPr lang="vi-VN" sz="2800" b="1" dirty="0">
                <a:solidFill>
                  <a:srgbClr val="FF0000"/>
                </a:solidFill>
                <a:latin typeface="Arial" panose="020B0604020202020204" pitchFamily="34" charset="0"/>
              </a:rPr>
              <a:t>không bị gấp khúc</a:t>
            </a:r>
          </a:p>
        </p:txBody>
      </p:sp>
      <p:sp>
        <p:nvSpPr>
          <p:cNvPr id="47112" name="Rectangle 8"/>
          <p:cNvSpPr>
            <a:spLocks noChangeArrowheads="1"/>
          </p:cNvSpPr>
          <p:nvPr/>
        </p:nvSpPr>
        <p:spPr bwMode="auto">
          <a:xfrm>
            <a:off x="381000" y="4976448"/>
            <a:ext cx="8153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fontAlgn="base">
              <a:spcBef>
                <a:spcPct val="0"/>
              </a:spcBef>
              <a:spcAft>
                <a:spcPct val="0"/>
              </a:spcAft>
              <a:defRPr>
                <a:solidFill>
                  <a:schemeClr val="tx1"/>
                </a:solidFill>
                <a:latin typeface="VNI-Times" pitchFamily="2" charset="0"/>
              </a:defRPr>
            </a:lvl6pPr>
            <a:lvl7pPr marL="2971800" indent="-228600" fontAlgn="base">
              <a:spcBef>
                <a:spcPct val="0"/>
              </a:spcBef>
              <a:spcAft>
                <a:spcPct val="0"/>
              </a:spcAft>
              <a:defRPr>
                <a:solidFill>
                  <a:schemeClr val="tx1"/>
                </a:solidFill>
                <a:latin typeface="VNI-Times" pitchFamily="2" charset="0"/>
              </a:defRPr>
            </a:lvl7pPr>
            <a:lvl8pPr marL="3429000" indent="-228600" fontAlgn="base">
              <a:spcBef>
                <a:spcPct val="0"/>
              </a:spcBef>
              <a:spcAft>
                <a:spcPct val="0"/>
              </a:spcAft>
              <a:defRPr>
                <a:solidFill>
                  <a:schemeClr val="tx1"/>
                </a:solidFill>
                <a:latin typeface="VNI-Times" pitchFamily="2" charset="0"/>
              </a:defRPr>
            </a:lvl8pPr>
            <a:lvl9pPr marL="3886200" indent="-228600" fontAlgn="base">
              <a:spcBef>
                <a:spcPct val="0"/>
              </a:spcBef>
              <a:spcAft>
                <a:spcPct val="0"/>
              </a:spcAft>
              <a:defRPr>
                <a:solidFill>
                  <a:schemeClr val="tx1"/>
                </a:solidFill>
                <a:latin typeface="VNI-Times" pitchFamily="2" charset="0"/>
              </a:defRPr>
            </a:lvl9pPr>
          </a:lstStyle>
          <a:p>
            <a:pPr algn="just"/>
            <a:r>
              <a:rPr lang="vi-VN" sz="2800" b="1" dirty="0">
                <a:solidFill>
                  <a:srgbClr val="0000FF"/>
                </a:solidFill>
                <a:latin typeface="Arial" panose="020B0604020202020204" pitchFamily="34" charset="0"/>
              </a:rPr>
              <a:t>Vậy sau này khi các em muốn làm nghề kỹ sư </a:t>
            </a:r>
          </a:p>
          <a:p>
            <a:pPr algn="just"/>
            <a:r>
              <a:rPr lang="vi-VN" sz="2800" b="1" dirty="0">
                <a:solidFill>
                  <a:srgbClr val="0000FF"/>
                </a:solidFill>
                <a:latin typeface="Arial" panose="020B0604020202020204" pitchFamily="34" charset="0"/>
              </a:rPr>
              <a:t>xây d</a:t>
            </a:r>
            <a:r>
              <a:rPr lang="en-US" sz="2800" b="1" dirty="0">
                <a:solidFill>
                  <a:srgbClr val="0000FF"/>
                </a:solidFill>
                <a:latin typeface="Arial" panose="020B0604020202020204" pitchFamily="34" charset="0"/>
              </a:rPr>
              <a:t>ựng</a:t>
            </a:r>
            <a:r>
              <a:rPr lang="vi-VN" sz="2800" b="1" dirty="0">
                <a:solidFill>
                  <a:srgbClr val="0000FF"/>
                </a:solidFill>
                <a:latin typeface="Arial" panose="020B0604020202020204" pitchFamily="34" charset="0"/>
              </a:rPr>
              <a:t>, cầu đường,... thì các em phải nắm rõ nguyên tắc của sự nở vì nhiệt của chất rắn như thế nào để mà vận dụng cho có hiệu quả.</a:t>
            </a:r>
          </a:p>
        </p:txBody>
      </p:sp>
      <p:sp>
        <p:nvSpPr>
          <p:cNvPr id="98337" name="AutoShape 33"/>
          <p:cNvSpPr>
            <a:spLocks noChangeArrowheads="1"/>
          </p:cNvSpPr>
          <p:nvPr/>
        </p:nvSpPr>
        <p:spPr bwMode="auto">
          <a:xfrm>
            <a:off x="1066800" y="0"/>
            <a:ext cx="6858000" cy="685800"/>
          </a:xfrm>
          <a:prstGeom prst="ribbon">
            <a:avLst>
              <a:gd name="adj1" fmla="val 12500"/>
              <a:gd name="adj2" fmla="val 67361"/>
            </a:avLst>
          </a:prstGeom>
          <a:solidFill>
            <a:schemeClr val="bg1"/>
          </a:solidFill>
          <a:ln w="381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solidFill>
                  <a:srgbClr val="CC0000"/>
                </a:solidFill>
              </a:rPr>
              <a:t>CÓ THỂ EM CHƯA BIẾT</a:t>
            </a:r>
          </a:p>
        </p:txBody>
      </p:sp>
      <p:sp>
        <p:nvSpPr>
          <p:cNvPr id="19461" name="Text Box 5"/>
          <p:cNvSpPr txBox="1">
            <a:spLocks noChangeArrowheads="1"/>
          </p:cNvSpPr>
          <p:nvPr/>
        </p:nvSpPr>
        <p:spPr bwMode="auto">
          <a:xfrm>
            <a:off x="228600" y="762000"/>
            <a:ext cx="84582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fontAlgn="base">
              <a:spcBef>
                <a:spcPct val="0"/>
              </a:spcBef>
              <a:spcAft>
                <a:spcPct val="0"/>
              </a:spcAft>
              <a:defRPr>
                <a:solidFill>
                  <a:schemeClr val="tx1"/>
                </a:solidFill>
                <a:latin typeface="VNI-Times" pitchFamily="2" charset="0"/>
              </a:defRPr>
            </a:lvl6pPr>
            <a:lvl7pPr marL="2971800" indent="-228600" fontAlgn="base">
              <a:spcBef>
                <a:spcPct val="0"/>
              </a:spcBef>
              <a:spcAft>
                <a:spcPct val="0"/>
              </a:spcAft>
              <a:defRPr>
                <a:solidFill>
                  <a:schemeClr val="tx1"/>
                </a:solidFill>
                <a:latin typeface="VNI-Times" pitchFamily="2" charset="0"/>
              </a:defRPr>
            </a:lvl7pPr>
            <a:lvl8pPr marL="3429000" indent="-228600" fontAlgn="base">
              <a:spcBef>
                <a:spcPct val="0"/>
              </a:spcBef>
              <a:spcAft>
                <a:spcPct val="0"/>
              </a:spcAft>
              <a:defRPr>
                <a:solidFill>
                  <a:schemeClr val="tx1"/>
                </a:solidFill>
                <a:latin typeface="VNI-Times" pitchFamily="2" charset="0"/>
              </a:defRPr>
            </a:lvl8pPr>
            <a:lvl9pPr marL="3886200" indent="-228600" fontAlgn="base">
              <a:spcBef>
                <a:spcPct val="0"/>
              </a:spcBef>
              <a:spcAft>
                <a:spcPct val="0"/>
              </a:spcAft>
              <a:defRPr>
                <a:solidFill>
                  <a:schemeClr val="tx1"/>
                </a:solidFill>
                <a:latin typeface="VNI-Times" pitchFamily="2" charset="0"/>
              </a:defRPr>
            </a:lvl9pPr>
          </a:lstStyle>
          <a:p>
            <a:pPr algn="just">
              <a:spcBef>
                <a:spcPct val="50000"/>
              </a:spcBef>
            </a:pPr>
            <a:r>
              <a:rPr lang="en-US" sz="2800" b="1" dirty="0">
                <a:solidFill>
                  <a:srgbClr val="0000FF"/>
                </a:solidFill>
                <a:latin typeface="Arial" panose="020B0604020202020204" pitchFamily="34" charset="0"/>
              </a:rPr>
              <a:t>* Bêtông (là ximăng trộn với nước và cát, đá) nở vì nhiệt như thép. Nhờ đó mà các trụ bêtông cốt thép không bị nứt khi nhiệt độ ngoài trời thay đổi.</a:t>
            </a:r>
          </a:p>
        </p:txBody>
      </p:sp>
    </p:spTree>
    <p:extLst>
      <p:ext uri="{BB962C8B-B14F-4D97-AF65-F5344CB8AC3E}">
        <p14:creationId xmlns:p14="http://schemas.microsoft.com/office/powerpoint/2010/main" val="21802393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blinds(horizontal)">
                                      <p:cBhvr>
                                        <p:cTn id="7" dur="500"/>
                                        <p:tgtEl>
                                          <p:spTgt spid="471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111"/>
                                        </p:tgtEl>
                                        <p:attrNameLst>
                                          <p:attrName>style.visibility</p:attrName>
                                        </p:attrNameLst>
                                      </p:cBhvr>
                                      <p:to>
                                        <p:strVal val="visible"/>
                                      </p:to>
                                    </p:set>
                                    <p:animEffect transition="in" filter="blinds(horizontal)">
                                      <p:cBhvr>
                                        <p:cTn id="12" dur="500"/>
                                        <p:tgtEl>
                                          <p:spTgt spid="471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7112"/>
                                        </p:tgtEl>
                                        <p:attrNameLst>
                                          <p:attrName>style.visibility</p:attrName>
                                        </p:attrNameLst>
                                      </p:cBhvr>
                                      <p:to>
                                        <p:strVal val="visible"/>
                                      </p:to>
                                    </p:set>
                                    <p:animEffect transition="in" filter="blinds(horizontal)">
                                      <p:cBhvr>
                                        <p:cTn id="17" dur="500"/>
                                        <p:tgtEl>
                                          <p:spTgt spid="47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P spid="47111" grpId="0"/>
      <p:bldP spid="471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AutoShape 6"/>
          <p:cNvSpPr>
            <a:spLocks noChangeArrowheads="1"/>
          </p:cNvSpPr>
          <p:nvPr/>
        </p:nvSpPr>
        <p:spPr bwMode="auto">
          <a:xfrm>
            <a:off x="5943600" y="2819400"/>
            <a:ext cx="322263" cy="1833563"/>
          </a:xfrm>
          <a:prstGeom prst="downArrow">
            <a:avLst>
              <a:gd name="adj1" fmla="val 50000"/>
              <a:gd name="adj2" fmla="val 142241"/>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fontAlgn="base">
              <a:spcBef>
                <a:spcPct val="0"/>
              </a:spcBef>
              <a:spcAft>
                <a:spcPct val="0"/>
              </a:spcAft>
              <a:defRPr>
                <a:solidFill>
                  <a:schemeClr val="tx1"/>
                </a:solidFill>
                <a:latin typeface="VNI-Times" pitchFamily="2" charset="0"/>
              </a:defRPr>
            </a:lvl6pPr>
            <a:lvl7pPr marL="2971800" indent="-228600" fontAlgn="base">
              <a:spcBef>
                <a:spcPct val="0"/>
              </a:spcBef>
              <a:spcAft>
                <a:spcPct val="0"/>
              </a:spcAft>
              <a:defRPr>
                <a:solidFill>
                  <a:schemeClr val="tx1"/>
                </a:solidFill>
                <a:latin typeface="VNI-Times" pitchFamily="2" charset="0"/>
              </a:defRPr>
            </a:lvl7pPr>
            <a:lvl8pPr marL="3429000" indent="-228600" fontAlgn="base">
              <a:spcBef>
                <a:spcPct val="0"/>
              </a:spcBef>
              <a:spcAft>
                <a:spcPct val="0"/>
              </a:spcAft>
              <a:defRPr>
                <a:solidFill>
                  <a:schemeClr val="tx1"/>
                </a:solidFill>
                <a:latin typeface="VNI-Times" pitchFamily="2" charset="0"/>
              </a:defRPr>
            </a:lvl8pPr>
            <a:lvl9pPr marL="3886200" indent="-228600" fontAlgn="base">
              <a:spcBef>
                <a:spcPct val="0"/>
              </a:spcBef>
              <a:spcAft>
                <a:spcPct val="0"/>
              </a:spcAft>
              <a:defRPr>
                <a:solidFill>
                  <a:schemeClr val="tx1"/>
                </a:solidFill>
                <a:latin typeface="VNI-Times" pitchFamily="2" charset="0"/>
              </a:defRPr>
            </a:lvl9pPr>
          </a:lstStyle>
          <a:p>
            <a:endParaRPr lang="en-US">
              <a:solidFill>
                <a:srgbClr val="000000"/>
              </a:solidFill>
              <a:latin typeface="Arial" panose="020B0604020202020204" pitchFamily="34" charset="0"/>
            </a:endParaRPr>
          </a:p>
        </p:txBody>
      </p:sp>
    </p:spTree>
    <p:extLst>
      <p:ext uri="{BB962C8B-B14F-4D97-AF65-F5344CB8AC3E}">
        <p14:creationId xmlns:p14="http://schemas.microsoft.com/office/powerpoint/2010/main" val="129758853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additive="base">
                                        <p:cTn id="7" dur="5000" fill="hold"/>
                                        <p:tgtEl>
                                          <p:spTgt spid="23557"/>
                                        </p:tgtEl>
                                        <p:attrNameLst>
                                          <p:attrName>ppt_x</p:attrName>
                                        </p:attrNameLst>
                                      </p:cBhvr>
                                      <p:tavLst>
                                        <p:tav tm="0">
                                          <p:val>
                                            <p:strVal val="0-#ppt_w/2"/>
                                          </p:val>
                                        </p:tav>
                                        <p:tav tm="100000">
                                          <p:val>
                                            <p:strVal val="#ppt_x"/>
                                          </p:val>
                                        </p:tav>
                                      </p:tavLst>
                                    </p:anim>
                                    <p:anim calcmode="lin" valueType="num">
                                      <p:cBhvr additive="base">
                                        <p:cTn id="8" dur="5000" fill="hold"/>
                                        <p:tgtEl>
                                          <p:spTgt spid="2355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0"/>
                            </p:stCondLst>
                            <p:childTnLst>
                              <p:par>
                                <p:cTn id="10" presetID="18" presetClass="entr" presetSubtype="6" fill="hold" grpId="0" nodeType="afterEffect">
                                  <p:stCondLst>
                                    <p:cond delay="0"/>
                                  </p:stCondLst>
                                  <p:childTnLst>
                                    <p:set>
                                      <p:cBhvr>
                                        <p:cTn id="11" dur="1" fill="hold">
                                          <p:stCondLst>
                                            <p:cond delay="0"/>
                                          </p:stCondLst>
                                        </p:cTn>
                                        <p:tgtEl>
                                          <p:spTgt spid="23558"/>
                                        </p:tgtEl>
                                        <p:attrNameLst>
                                          <p:attrName>style.visibility</p:attrName>
                                        </p:attrNameLst>
                                      </p:cBhvr>
                                      <p:to>
                                        <p:strVal val="visible"/>
                                      </p:to>
                                    </p:set>
                                    <p:animEffect transition="in" filter="strips(downRight)">
                                      <p:cBhvr>
                                        <p:cTn id="12" dur="500"/>
                                        <p:tgtEl>
                                          <p:spTgt spid="23558"/>
                                        </p:tgtEl>
                                      </p:cBhvr>
                                    </p:animEffect>
                                  </p:childTnLst>
                                </p:cTn>
                              </p:par>
                              <p:par>
                                <p:cTn id="13" presetID="21" presetClass="emph" presetSubtype="0" repeatCount="indefinite" fill="hold" grpId="1" nodeType="withEffect">
                                  <p:stCondLst>
                                    <p:cond delay="0"/>
                                  </p:stCondLst>
                                  <p:childTnLst>
                                    <p:animClr clrSpc="hsl" dir="cw">
                                      <p:cBhvr override="childStyle">
                                        <p:cTn id="14" dur="500" fill="hold"/>
                                        <p:tgtEl>
                                          <p:spTgt spid="23558"/>
                                        </p:tgtEl>
                                        <p:attrNameLst>
                                          <p:attrName>style.color</p:attrName>
                                        </p:attrNameLst>
                                      </p:cBhvr>
                                      <p:by>
                                        <p:hsl h="7200000" s="0" l="0"/>
                                      </p:by>
                                    </p:animClr>
                                    <p:animClr clrSpc="hsl" dir="cw">
                                      <p:cBhvr>
                                        <p:cTn id="15" dur="500" fill="hold"/>
                                        <p:tgtEl>
                                          <p:spTgt spid="23558"/>
                                        </p:tgtEl>
                                        <p:attrNameLst>
                                          <p:attrName>fillcolor</p:attrName>
                                        </p:attrNameLst>
                                      </p:cBhvr>
                                      <p:by>
                                        <p:hsl h="7200000" s="0" l="0"/>
                                      </p:by>
                                    </p:animClr>
                                    <p:animClr clrSpc="hsl" dir="cw">
                                      <p:cBhvr>
                                        <p:cTn id="16" dur="500" fill="hold"/>
                                        <p:tgtEl>
                                          <p:spTgt spid="23558"/>
                                        </p:tgtEl>
                                        <p:attrNameLst>
                                          <p:attrName>stroke.color</p:attrName>
                                        </p:attrNameLst>
                                      </p:cBhvr>
                                      <p:by>
                                        <p:hsl h="7200000" s="0" l="0"/>
                                      </p:by>
                                    </p:animClr>
                                    <p:set>
                                      <p:cBhvr>
                                        <p:cTn id="17" dur="500" fill="hold"/>
                                        <p:tgtEl>
                                          <p:spTgt spid="23558"/>
                                        </p:tgtEl>
                                        <p:attrNameLst>
                                          <p:attrName>fill.type</p:attrName>
                                        </p:attrNameLst>
                                      </p:cBhvr>
                                      <p:to>
                                        <p:strVal val="solid"/>
                                      </p:to>
                                    </p:set>
                                  </p:childTnLst>
                                </p:cTn>
                              </p:par>
                              <p:par>
                                <p:cTn id="18" presetID="22" presetClass="emph" presetSubtype="0" repeatCount="indefinite" fill="hold" grpId="2" nodeType="withEffect">
                                  <p:stCondLst>
                                    <p:cond delay="0"/>
                                  </p:stCondLst>
                                  <p:childTnLst>
                                    <p:animClr clrSpc="hsl" dir="cw">
                                      <p:cBhvr override="childStyle">
                                        <p:cTn id="19" dur="500" fill="hold"/>
                                        <p:tgtEl>
                                          <p:spTgt spid="23558"/>
                                        </p:tgtEl>
                                        <p:attrNameLst>
                                          <p:attrName>style.color</p:attrName>
                                        </p:attrNameLst>
                                      </p:cBhvr>
                                      <p:by>
                                        <p:hsl h="-7200000" s="0" l="0"/>
                                      </p:by>
                                    </p:animClr>
                                    <p:animClr clrSpc="hsl" dir="cw">
                                      <p:cBhvr>
                                        <p:cTn id="20" dur="500" fill="hold"/>
                                        <p:tgtEl>
                                          <p:spTgt spid="23558"/>
                                        </p:tgtEl>
                                        <p:attrNameLst>
                                          <p:attrName>fillcolor</p:attrName>
                                        </p:attrNameLst>
                                      </p:cBhvr>
                                      <p:by>
                                        <p:hsl h="-7200000" s="0" l="0"/>
                                      </p:by>
                                    </p:animClr>
                                    <p:animClr clrSpc="hsl" dir="cw">
                                      <p:cBhvr>
                                        <p:cTn id="21" dur="500" fill="hold"/>
                                        <p:tgtEl>
                                          <p:spTgt spid="23558"/>
                                        </p:tgtEl>
                                        <p:attrNameLst>
                                          <p:attrName>stroke.color</p:attrName>
                                        </p:attrNameLst>
                                      </p:cBhvr>
                                      <p:by>
                                        <p:hsl h="-7200000" s="0" l="0"/>
                                      </p:by>
                                    </p:animClr>
                                    <p:set>
                                      <p:cBhvr>
                                        <p:cTn id="22" dur="500" fill="hold"/>
                                        <p:tgtEl>
                                          <p:spTgt spid="235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P spid="23558" grpId="1" animBg="1"/>
      <p:bldP spid="23558"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0"/>
            <a:ext cx="8229600" cy="1143000"/>
          </a:xfrm>
        </p:spPr>
        <p:txBody>
          <a:bodyPr/>
          <a:lstStyle/>
          <a:p>
            <a:pPr eaLnBrk="1" hangingPunct="1"/>
            <a:r>
              <a:rPr lang="en-US" smtClean="0">
                <a:solidFill>
                  <a:srgbClr val="FF3300"/>
                </a:solidFill>
              </a:rPr>
              <a:t>Dặn dò</a:t>
            </a:r>
          </a:p>
        </p:txBody>
      </p:sp>
      <p:sp>
        <p:nvSpPr>
          <p:cNvPr id="17411" name="Rectangle 3"/>
          <p:cNvSpPr>
            <a:spLocks noGrp="1" noChangeArrowheads="1"/>
          </p:cNvSpPr>
          <p:nvPr>
            <p:ph type="body" idx="1"/>
          </p:nvPr>
        </p:nvSpPr>
        <p:spPr>
          <a:xfrm>
            <a:off x="457200" y="1143000"/>
            <a:ext cx="8229600" cy="4525963"/>
          </a:xfrm>
        </p:spPr>
        <p:txBody>
          <a:bodyPr/>
          <a:lstStyle/>
          <a:p>
            <a:pPr eaLnBrk="1" hangingPunct="1"/>
            <a:r>
              <a:rPr lang="en-US" dirty="0" smtClean="0"/>
              <a:t>Về nhà học bài, đọc phần có thể em chưa biết.</a:t>
            </a:r>
          </a:p>
          <a:p>
            <a:pPr eaLnBrk="1" hangingPunct="1"/>
            <a:r>
              <a:rPr lang="en-US" dirty="0" smtClean="0"/>
              <a:t>Làm các bài tập 18.1 – 18.5 SBT.</a:t>
            </a:r>
          </a:p>
          <a:p>
            <a:pPr eaLnBrk="1" hangingPunct="1"/>
            <a:r>
              <a:rPr lang="en-US" dirty="0" smtClean="0"/>
              <a:t>Xem trước </a:t>
            </a:r>
            <a:r>
              <a:rPr lang="en-US" dirty="0" smtClean="0">
                <a:solidFill>
                  <a:srgbClr val="0000FF"/>
                </a:solidFill>
              </a:rPr>
              <a:t>Bài 19. Sự nở vì nhiệt của chất lỏng</a:t>
            </a:r>
            <a:r>
              <a:rPr lang="en-US" dirty="0" smtClean="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XBBU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3276600"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685800" y="3733800"/>
            <a:ext cx="2819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fontAlgn="base">
              <a:spcBef>
                <a:spcPct val="0"/>
              </a:spcBef>
              <a:spcAft>
                <a:spcPct val="0"/>
              </a:spcAft>
              <a:defRPr>
                <a:solidFill>
                  <a:schemeClr val="tx1"/>
                </a:solidFill>
                <a:latin typeface="VNI-Times" pitchFamily="2" charset="0"/>
              </a:defRPr>
            </a:lvl6pPr>
            <a:lvl7pPr marL="2971800" indent="-228600" fontAlgn="base">
              <a:spcBef>
                <a:spcPct val="0"/>
              </a:spcBef>
              <a:spcAft>
                <a:spcPct val="0"/>
              </a:spcAft>
              <a:defRPr>
                <a:solidFill>
                  <a:schemeClr val="tx1"/>
                </a:solidFill>
                <a:latin typeface="VNI-Times" pitchFamily="2" charset="0"/>
              </a:defRPr>
            </a:lvl7pPr>
            <a:lvl8pPr marL="3429000" indent="-228600" fontAlgn="base">
              <a:spcBef>
                <a:spcPct val="0"/>
              </a:spcBef>
              <a:spcAft>
                <a:spcPct val="0"/>
              </a:spcAft>
              <a:defRPr>
                <a:solidFill>
                  <a:schemeClr val="tx1"/>
                </a:solidFill>
                <a:latin typeface="VNI-Times" pitchFamily="2" charset="0"/>
              </a:defRPr>
            </a:lvl8pPr>
            <a:lvl9pPr marL="3886200" indent="-228600" fontAlgn="base">
              <a:spcBef>
                <a:spcPct val="0"/>
              </a:spcBef>
              <a:spcAft>
                <a:spcPct val="0"/>
              </a:spcAft>
              <a:defRPr>
                <a:solidFill>
                  <a:schemeClr val="tx1"/>
                </a:solidFill>
                <a:latin typeface="VNI-Times" pitchFamily="2" charset="0"/>
              </a:defRPr>
            </a:lvl9pPr>
          </a:lstStyle>
          <a:p>
            <a:pPr>
              <a:spcBef>
                <a:spcPct val="50000"/>
              </a:spcBef>
            </a:pPr>
            <a:r>
              <a:rPr lang="en-US" sz="2000" b="1">
                <a:solidFill>
                  <a:srgbClr val="0000FF"/>
                </a:solidFill>
                <a:latin typeface=".VnTime" panose="020B7200000000000000" pitchFamily="34" charset="0"/>
              </a:rPr>
              <a:t>Epphen (1832- 1923 )</a:t>
            </a:r>
            <a:r>
              <a:rPr lang="en-US">
                <a:solidFill>
                  <a:srgbClr val="000000"/>
                </a:solidFill>
                <a:latin typeface=".VnTime" panose="020B7200000000000000" pitchFamily="34" charset="0"/>
              </a:rPr>
              <a:t>             </a:t>
            </a:r>
          </a:p>
        </p:txBody>
      </p:sp>
      <p:sp>
        <p:nvSpPr>
          <p:cNvPr id="5124" name="Text Box 4"/>
          <p:cNvSpPr txBox="1">
            <a:spLocks noChangeArrowheads="1"/>
          </p:cNvSpPr>
          <p:nvPr/>
        </p:nvSpPr>
        <p:spPr bwMode="auto">
          <a:xfrm>
            <a:off x="152400" y="4210050"/>
            <a:ext cx="40386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fontAlgn="base">
              <a:spcBef>
                <a:spcPct val="0"/>
              </a:spcBef>
              <a:spcAft>
                <a:spcPct val="0"/>
              </a:spcAft>
              <a:defRPr>
                <a:solidFill>
                  <a:schemeClr val="tx1"/>
                </a:solidFill>
                <a:latin typeface="VNI-Times" pitchFamily="2" charset="0"/>
              </a:defRPr>
            </a:lvl6pPr>
            <a:lvl7pPr marL="2971800" indent="-228600" fontAlgn="base">
              <a:spcBef>
                <a:spcPct val="0"/>
              </a:spcBef>
              <a:spcAft>
                <a:spcPct val="0"/>
              </a:spcAft>
              <a:defRPr>
                <a:solidFill>
                  <a:schemeClr val="tx1"/>
                </a:solidFill>
                <a:latin typeface="VNI-Times" pitchFamily="2" charset="0"/>
              </a:defRPr>
            </a:lvl7pPr>
            <a:lvl8pPr marL="3429000" indent="-228600" fontAlgn="base">
              <a:spcBef>
                <a:spcPct val="0"/>
              </a:spcBef>
              <a:spcAft>
                <a:spcPct val="0"/>
              </a:spcAft>
              <a:defRPr>
                <a:solidFill>
                  <a:schemeClr val="tx1"/>
                </a:solidFill>
                <a:latin typeface="VNI-Times" pitchFamily="2" charset="0"/>
              </a:defRPr>
            </a:lvl8pPr>
            <a:lvl9pPr marL="3886200" indent="-228600" fontAlgn="base">
              <a:spcBef>
                <a:spcPct val="0"/>
              </a:spcBef>
              <a:spcAft>
                <a:spcPct val="0"/>
              </a:spcAft>
              <a:defRPr>
                <a:solidFill>
                  <a:schemeClr val="tx1"/>
                </a:solidFill>
                <a:latin typeface="VNI-Times" pitchFamily="2" charset="0"/>
              </a:defRPr>
            </a:lvl9pPr>
          </a:lstStyle>
          <a:p>
            <a:pPr>
              <a:spcBef>
                <a:spcPct val="50000"/>
              </a:spcBef>
            </a:pPr>
            <a:r>
              <a:rPr lang="en-US" sz="2400" b="1">
                <a:solidFill>
                  <a:srgbClr val="0000FF"/>
                </a:solidFill>
                <a:latin typeface="Arial" panose="020B0604020202020204" pitchFamily="34" charset="0"/>
              </a:rPr>
              <a:t>Tháp Epphen làm bằng thép cao 320m, do kĩ sư người Pháp thiết kế. Tháp được xây dựng năm 1889 tại quảng trường Mars, nhân dịp hội chợ quốc tế lần thứ nhất tại Pari. </a:t>
            </a:r>
          </a:p>
        </p:txBody>
      </p:sp>
      <p:pic>
        <p:nvPicPr>
          <p:cNvPr id="82949" name="Picture 5" descr="eiffel-tower-da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8600"/>
            <a:ext cx="51054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1" name="Text Box 7"/>
          <p:cNvSpPr txBox="1">
            <a:spLocks noChangeArrowheads="1"/>
          </p:cNvSpPr>
          <p:nvPr/>
        </p:nvSpPr>
        <p:spPr bwMode="auto">
          <a:xfrm>
            <a:off x="4876800" y="6400800"/>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fontAlgn="base">
              <a:spcBef>
                <a:spcPct val="0"/>
              </a:spcBef>
              <a:spcAft>
                <a:spcPct val="0"/>
              </a:spcAft>
              <a:defRPr>
                <a:solidFill>
                  <a:schemeClr val="tx1"/>
                </a:solidFill>
                <a:latin typeface="VNI-Times" pitchFamily="2" charset="0"/>
              </a:defRPr>
            </a:lvl6pPr>
            <a:lvl7pPr marL="2971800" indent="-228600" fontAlgn="base">
              <a:spcBef>
                <a:spcPct val="0"/>
              </a:spcBef>
              <a:spcAft>
                <a:spcPct val="0"/>
              </a:spcAft>
              <a:defRPr>
                <a:solidFill>
                  <a:schemeClr val="tx1"/>
                </a:solidFill>
                <a:latin typeface="VNI-Times" pitchFamily="2" charset="0"/>
              </a:defRPr>
            </a:lvl7pPr>
            <a:lvl8pPr marL="3429000" indent="-228600" fontAlgn="base">
              <a:spcBef>
                <a:spcPct val="0"/>
              </a:spcBef>
              <a:spcAft>
                <a:spcPct val="0"/>
              </a:spcAft>
              <a:defRPr>
                <a:solidFill>
                  <a:schemeClr val="tx1"/>
                </a:solidFill>
                <a:latin typeface="VNI-Times" pitchFamily="2" charset="0"/>
              </a:defRPr>
            </a:lvl8pPr>
            <a:lvl9pPr marL="3886200" indent="-228600" fontAlgn="base">
              <a:spcBef>
                <a:spcPct val="0"/>
              </a:spcBef>
              <a:spcAft>
                <a:spcPct val="0"/>
              </a:spcAft>
              <a:defRPr>
                <a:solidFill>
                  <a:schemeClr val="tx1"/>
                </a:solidFill>
                <a:latin typeface="VNI-Times" pitchFamily="2" charset="0"/>
              </a:defRPr>
            </a:lvl9pPr>
          </a:lstStyle>
          <a:p>
            <a:pPr eaLnBrk="0" hangingPunct="0">
              <a:spcBef>
                <a:spcPct val="50000"/>
              </a:spcBef>
            </a:pPr>
            <a:endParaRPr lang="vi-VN" sz="2000">
              <a:solidFill>
                <a:srgbClr val="000000"/>
              </a:solidFill>
              <a:latin typeface="Arial" panose="020B0604020202020204" pitchFamily="34" charset="0"/>
            </a:endParaRPr>
          </a:p>
        </p:txBody>
      </p:sp>
      <p:sp>
        <p:nvSpPr>
          <p:cNvPr id="5128" name="Text Box 8"/>
          <p:cNvSpPr txBox="1">
            <a:spLocks noChangeArrowheads="1"/>
          </p:cNvSpPr>
          <p:nvPr/>
        </p:nvSpPr>
        <p:spPr bwMode="auto">
          <a:xfrm>
            <a:off x="5715000" y="6384925"/>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fontAlgn="base">
              <a:spcBef>
                <a:spcPct val="0"/>
              </a:spcBef>
              <a:spcAft>
                <a:spcPct val="0"/>
              </a:spcAft>
              <a:defRPr>
                <a:solidFill>
                  <a:schemeClr val="tx1"/>
                </a:solidFill>
                <a:latin typeface="VNI-Times" pitchFamily="2" charset="0"/>
              </a:defRPr>
            </a:lvl6pPr>
            <a:lvl7pPr marL="2971800" indent="-228600" fontAlgn="base">
              <a:spcBef>
                <a:spcPct val="0"/>
              </a:spcBef>
              <a:spcAft>
                <a:spcPct val="0"/>
              </a:spcAft>
              <a:defRPr>
                <a:solidFill>
                  <a:schemeClr val="tx1"/>
                </a:solidFill>
                <a:latin typeface="VNI-Times" pitchFamily="2" charset="0"/>
              </a:defRPr>
            </a:lvl7pPr>
            <a:lvl8pPr marL="3429000" indent="-228600" fontAlgn="base">
              <a:spcBef>
                <a:spcPct val="0"/>
              </a:spcBef>
              <a:spcAft>
                <a:spcPct val="0"/>
              </a:spcAft>
              <a:defRPr>
                <a:solidFill>
                  <a:schemeClr val="tx1"/>
                </a:solidFill>
                <a:latin typeface="VNI-Times" pitchFamily="2" charset="0"/>
              </a:defRPr>
            </a:lvl8pPr>
            <a:lvl9pPr marL="3886200" indent="-228600" fontAlgn="base">
              <a:spcBef>
                <a:spcPct val="0"/>
              </a:spcBef>
              <a:spcAft>
                <a:spcPct val="0"/>
              </a:spcAft>
              <a:defRPr>
                <a:solidFill>
                  <a:schemeClr val="tx1"/>
                </a:solidFill>
                <a:latin typeface="VNI-Times" pitchFamily="2" charset="0"/>
              </a:defRPr>
            </a:lvl9pPr>
          </a:lstStyle>
          <a:p>
            <a:pPr eaLnBrk="0" hangingPunct="0">
              <a:spcBef>
                <a:spcPct val="50000"/>
              </a:spcBef>
            </a:pPr>
            <a:r>
              <a:rPr lang="en-US" sz="2000" b="1">
                <a:solidFill>
                  <a:srgbClr val="0000FF"/>
                </a:solidFill>
                <a:latin typeface="Arial" panose="020B0604020202020204" pitchFamily="34" charset="0"/>
              </a:rPr>
              <a:t>Tháp Epphen</a:t>
            </a:r>
          </a:p>
        </p:txBody>
      </p:sp>
    </p:spTree>
    <p:extLst>
      <p:ext uri="{BB962C8B-B14F-4D97-AF65-F5344CB8AC3E}">
        <p14:creationId xmlns:p14="http://schemas.microsoft.com/office/powerpoint/2010/main" val="407374546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1" name="Group 3"/>
          <p:cNvGrpSpPr>
            <a:grpSpLocks/>
          </p:cNvGrpSpPr>
          <p:nvPr/>
        </p:nvGrpSpPr>
        <p:grpSpPr bwMode="auto">
          <a:xfrm>
            <a:off x="3672224" y="300883"/>
            <a:ext cx="5334000" cy="6376142"/>
            <a:chOff x="195" y="920"/>
            <a:chExt cx="2970" cy="3352"/>
          </a:xfrm>
        </p:grpSpPr>
        <p:grpSp>
          <p:nvGrpSpPr>
            <p:cNvPr id="83972" name="Group 4"/>
            <p:cNvGrpSpPr>
              <a:grpSpLocks/>
            </p:cNvGrpSpPr>
            <p:nvPr/>
          </p:nvGrpSpPr>
          <p:grpSpPr bwMode="auto">
            <a:xfrm>
              <a:off x="195" y="920"/>
              <a:ext cx="2970" cy="3208"/>
              <a:chOff x="2883" y="1470"/>
              <a:chExt cx="2970" cy="2554"/>
            </a:xfrm>
          </p:grpSpPr>
          <p:pic>
            <p:nvPicPr>
              <p:cNvPr id="839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3" y="1470"/>
                <a:ext cx="2970" cy="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Text Box 6"/>
              <p:cNvSpPr txBox="1">
                <a:spLocks noChangeArrowheads="1"/>
              </p:cNvSpPr>
              <p:nvPr/>
            </p:nvSpPr>
            <p:spPr bwMode="auto">
              <a:xfrm>
                <a:off x="4368" y="3840"/>
                <a:ext cx="960"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fontAlgn="base">
                  <a:spcBef>
                    <a:spcPct val="0"/>
                  </a:spcBef>
                  <a:spcAft>
                    <a:spcPct val="0"/>
                  </a:spcAft>
                  <a:defRPr>
                    <a:solidFill>
                      <a:schemeClr val="tx1"/>
                    </a:solidFill>
                    <a:latin typeface="VNI-Times" pitchFamily="2" charset="0"/>
                  </a:defRPr>
                </a:lvl6pPr>
                <a:lvl7pPr marL="2971800" indent="-228600" fontAlgn="base">
                  <a:spcBef>
                    <a:spcPct val="0"/>
                  </a:spcBef>
                  <a:spcAft>
                    <a:spcPct val="0"/>
                  </a:spcAft>
                  <a:defRPr>
                    <a:solidFill>
                      <a:schemeClr val="tx1"/>
                    </a:solidFill>
                    <a:latin typeface="VNI-Times" pitchFamily="2" charset="0"/>
                  </a:defRPr>
                </a:lvl7pPr>
                <a:lvl8pPr marL="3429000" indent="-228600" fontAlgn="base">
                  <a:spcBef>
                    <a:spcPct val="0"/>
                  </a:spcBef>
                  <a:spcAft>
                    <a:spcPct val="0"/>
                  </a:spcAft>
                  <a:defRPr>
                    <a:solidFill>
                      <a:schemeClr val="tx1"/>
                    </a:solidFill>
                    <a:latin typeface="VNI-Times" pitchFamily="2" charset="0"/>
                  </a:defRPr>
                </a:lvl8pPr>
                <a:lvl9pPr marL="3886200" indent="-228600" fontAlgn="base">
                  <a:spcBef>
                    <a:spcPct val="0"/>
                  </a:spcBef>
                  <a:spcAft>
                    <a:spcPct val="0"/>
                  </a:spcAft>
                  <a:defRPr>
                    <a:solidFill>
                      <a:schemeClr val="tx1"/>
                    </a:solidFill>
                    <a:latin typeface="VNI-Times" pitchFamily="2" charset="0"/>
                  </a:defRPr>
                </a:lvl9pPr>
              </a:lstStyle>
              <a:p>
                <a:pPr algn="ctr" eaLnBrk="0" hangingPunct="0">
                  <a:spcBef>
                    <a:spcPct val="50000"/>
                  </a:spcBef>
                </a:pPr>
                <a:r>
                  <a:rPr lang="en-US">
                    <a:solidFill>
                      <a:srgbClr val="FF3300"/>
                    </a:solidFill>
                    <a:latin typeface="Arial" panose="020B0604020202020204" pitchFamily="34" charset="0"/>
                  </a:rPr>
                  <a:t>Tháng 7</a:t>
                </a:r>
              </a:p>
            </p:txBody>
          </p:sp>
          <p:sp>
            <p:nvSpPr>
              <p:cNvPr id="83975" name="Text Box 7"/>
              <p:cNvSpPr txBox="1">
                <a:spLocks noChangeArrowheads="1"/>
              </p:cNvSpPr>
              <p:nvPr/>
            </p:nvSpPr>
            <p:spPr bwMode="auto">
              <a:xfrm>
                <a:off x="2976" y="3840"/>
                <a:ext cx="960"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fontAlgn="base">
                  <a:spcBef>
                    <a:spcPct val="0"/>
                  </a:spcBef>
                  <a:spcAft>
                    <a:spcPct val="0"/>
                  </a:spcAft>
                  <a:defRPr>
                    <a:solidFill>
                      <a:schemeClr val="tx1"/>
                    </a:solidFill>
                    <a:latin typeface="VNI-Times" pitchFamily="2" charset="0"/>
                  </a:defRPr>
                </a:lvl6pPr>
                <a:lvl7pPr marL="2971800" indent="-228600" fontAlgn="base">
                  <a:spcBef>
                    <a:spcPct val="0"/>
                  </a:spcBef>
                  <a:spcAft>
                    <a:spcPct val="0"/>
                  </a:spcAft>
                  <a:defRPr>
                    <a:solidFill>
                      <a:schemeClr val="tx1"/>
                    </a:solidFill>
                    <a:latin typeface="VNI-Times" pitchFamily="2" charset="0"/>
                  </a:defRPr>
                </a:lvl7pPr>
                <a:lvl8pPr marL="3429000" indent="-228600" fontAlgn="base">
                  <a:spcBef>
                    <a:spcPct val="0"/>
                  </a:spcBef>
                  <a:spcAft>
                    <a:spcPct val="0"/>
                  </a:spcAft>
                  <a:defRPr>
                    <a:solidFill>
                      <a:schemeClr val="tx1"/>
                    </a:solidFill>
                    <a:latin typeface="VNI-Times" pitchFamily="2" charset="0"/>
                  </a:defRPr>
                </a:lvl8pPr>
                <a:lvl9pPr marL="3886200" indent="-228600" fontAlgn="base">
                  <a:spcBef>
                    <a:spcPct val="0"/>
                  </a:spcBef>
                  <a:spcAft>
                    <a:spcPct val="0"/>
                  </a:spcAft>
                  <a:defRPr>
                    <a:solidFill>
                      <a:schemeClr val="tx1"/>
                    </a:solidFill>
                    <a:latin typeface="VNI-Times" pitchFamily="2" charset="0"/>
                  </a:defRPr>
                </a:lvl9pPr>
              </a:lstStyle>
              <a:p>
                <a:pPr algn="ctr" eaLnBrk="0" hangingPunct="0">
                  <a:spcBef>
                    <a:spcPct val="50000"/>
                  </a:spcBef>
                </a:pPr>
                <a:r>
                  <a:rPr lang="en-US">
                    <a:solidFill>
                      <a:srgbClr val="FF3300"/>
                    </a:solidFill>
                    <a:latin typeface="Arial" panose="020B0604020202020204" pitchFamily="34" charset="0"/>
                  </a:rPr>
                  <a:t>Tháng 1</a:t>
                </a:r>
              </a:p>
            </p:txBody>
          </p:sp>
        </p:grpSp>
        <p:sp>
          <p:nvSpPr>
            <p:cNvPr id="83976" name="Rectangle 8"/>
            <p:cNvSpPr>
              <a:spLocks noChangeArrowheads="1"/>
            </p:cNvSpPr>
            <p:nvPr/>
          </p:nvSpPr>
          <p:spPr bwMode="auto">
            <a:xfrm>
              <a:off x="384" y="3936"/>
              <a:ext cx="912" cy="336"/>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fontAlgn="base">
                <a:spcBef>
                  <a:spcPct val="0"/>
                </a:spcBef>
                <a:spcAft>
                  <a:spcPct val="0"/>
                </a:spcAft>
                <a:defRPr>
                  <a:solidFill>
                    <a:schemeClr val="tx1"/>
                  </a:solidFill>
                  <a:latin typeface="VNI-Times" pitchFamily="2" charset="0"/>
                </a:defRPr>
              </a:lvl6pPr>
              <a:lvl7pPr marL="2971800" indent="-228600" fontAlgn="base">
                <a:spcBef>
                  <a:spcPct val="0"/>
                </a:spcBef>
                <a:spcAft>
                  <a:spcPct val="0"/>
                </a:spcAft>
                <a:defRPr>
                  <a:solidFill>
                    <a:schemeClr val="tx1"/>
                  </a:solidFill>
                  <a:latin typeface="VNI-Times" pitchFamily="2" charset="0"/>
                </a:defRPr>
              </a:lvl7pPr>
              <a:lvl8pPr marL="3429000" indent="-228600" fontAlgn="base">
                <a:spcBef>
                  <a:spcPct val="0"/>
                </a:spcBef>
                <a:spcAft>
                  <a:spcPct val="0"/>
                </a:spcAft>
                <a:defRPr>
                  <a:solidFill>
                    <a:schemeClr val="tx1"/>
                  </a:solidFill>
                  <a:latin typeface="VNI-Times" pitchFamily="2" charset="0"/>
                </a:defRPr>
              </a:lvl8pPr>
              <a:lvl9pPr marL="3886200" indent="-228600" fontAlgn="base">
                <a:spcBef>
                  <a:spcPct val="0"/>
                </a:spcBef>
                <a:spcAft>
                  <a:spcPct val="0"/>
                </a:spcAft>
                <a:defRPr>
                  <a:solidFill>
                    <a:schemeClr val="tx1"/>
                  </a:solidFill>
                  <a:latin typeface="VNI-Times" pitchFamily="2" charset="0"/>
                </a:defRPr>
              </a:lvl9pPr>
            </a:lstStyle>
            <a:p>
              <a:pPr algn="ctr"/>
              <a:r>
                <a:rPr lang="en-US" sz="2400" b="1">
                  <a:solidFill>
                    <a:srgbClr val="0000FF"/>
                  </a:solidFill>
                  <a:latin typeface=".VnTime" panose="020B7200000000000000" pitchFamily="34" charset="0"/>
                </a:rPr>
                <a:t>01-01-1890</a:t>
              </a:r>
            </a:p>
          </p:txBody>
        </p:sp>
        <p:sp>
          <p:nvSpPr>
            <p:cNvPr id="83977" name="Rectangle 9"/>
            <p:cNvSpPr>
              <a:spLocks noChangeArrowheads="1"/>
            </p:cNvSpPr>
            <p:nvPr/>
          </p:nvSpPr>
          <p:spPr bwMode="auto">
            <a:xfrm>
              <a:off x="1824" y="3936"/>
              <a:ext cx="912" cy="336"/>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fontAlgn="base">
                <a:spcBef>
                  <a:spcPct val="0"/>
                </a:spcBef>
                <a:spcAft>
                  <a:spcPct val="0"/>
                </a:spcAft>
                <a:defRPr>
                  <a:solidFill>
                    <a:schemeClr val="tx1"/>
                  </a:solidFill>
                  <a:latin typeface="VNI-Times" pitchFamily="2" charset="0"/>
                </a:defRPr>
              </a:lvl6pPr>
              <a:lvl7pPr marL="2971800" indent="-228600" fontAlgn="base">
                <a:spcBef>
                  <a:spcPct val="0"/>
                </a:spcBef>
                <a:spcAft>
                  <a:spcPct val="0"/>
                </a:spcAft>
                <a:defRPr>
                  <a:solidFill>
                    <a:schemeClr val="tx1"/>
                  </a:solidFill>
                  <a:latin typeface="VNI-Times" pitchFamily="2" charset="0"/>
                </a:defRPr>
              </a:lvl7pPr>
              <a:lvl8pPr marL="3429000" indent="-228600" fontAlgn="base">
                <a:spcBef>
                  <a:spcPct val="0"/>
                </a:spcBef>
                <a:spcAft>
                  <a:spcPct val="0"/>
                </a:spcAft>
                <a:defRPr>
                  <a:solidFill>
                    <a:schemeClr val="tx1"/>
                  </a:solidFill>
                  <a:latin typeface="VNI-Times" pitchFamily="2" charset="0"/>
                </a:defRPr>
              </a:lvl8pPr>
              <a:lvl9pPr marL="3886200" indent="-228600" fontAlgn="base">
                <a:spcBef>
                  <a:spcPct val="0"/>
                </a:spcBef>
                <a:spcAft>
                  <a:spcPct val="0"/>
                </a:spcAft>
                <a:defRPr>
                  <a:solidFill>
                    <a:schemeClr val="tx1"/>
                  </a:solidFill>
                  <a:latin typeface="VNI-Times" pitchFamily="2" charset="0"/>
                </a:defRPr>
              </a:lvl9pPr>
            </a:lstStyle>
            <a:p>
              <a:pPr algn="ctr"/>
              <a:r>
                <a:rPr lang="en-US" sz="2400" b="1">
                  <a:solidFill>
                    <a:srgbClr val="0000FF"/>
                  </a:solidFill>
                  <a:latin typeface=".VnTime" panose="020B7200000000000000" pitchFamily="34" charset="0"/>
                </a:rPr>
                <a:t>01-07-1890</a:t>
              </a:r>
            </a:p>
          </p:txBody>
        </p:sp>
      </p:grpSp>
      <p:sp>
        <p:nvSpPr>
          <p:cNvPr id="83980" name="Line 12"/>
          <p:cNvSpPr>
            <a:spLocks noChangeShapeType="1"/>
          </p:cNvSpPr>
          <p:nvPr/>
        </p:nvSpPr>
        <p:spPr bwMode="auto">
          <a:xfrm>
            <a:off x="4883342" y="825500"/>
            <a:ext cx="2812858" cy="12700"/>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00">
              <a:solidFill>
                <a:srgbClr val="000000"/>
              </a:solidFill>
              <a:latin typeface="VNI-Times" pitchFamily="2" charset="0"/>
            </a:endParaRPr>
          </a:p>
        </p:txBody>
      </p:sp>
      <p:sp>
        <p:nvSpPr>
          <p:cNvPr id="83981" name="Text Box 13"/>
          <p:cNvSpPr txBox="1">
            <a:spLocks noChangeArrowheads="1"/>
          </p:cNvSpPr>
          <p:nvPr/>
        </p:nvSpPr>
        <p:spPr bwMode="auto">
          <a:xfrm>
            <a:off x="228600" y="228600"/>
            <a:ext cx="32004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fontAlgn="base">
              <a:spcBef>
                <a:spcPct val="0"/>
              </a:spcBef>
              <a:spcAft>
                <a:spcPct val="0"/>
              </a:spcAft>
              <a:defRPr>
                <a:solidFill>
                  <a:schemeClr val="tx1"/>
                </a:solidFill>
                <a:latin typeface="VNI-Times" pitchFamily="2" charset="0"/>
              </a:defRPr>
            </a:lvl6pPr>
            <a:lvl7pPr marL="2971800" indent="-228600" fontAlgn="base">
              <a:spcBef>
                <a:spcPct val="0"/>
              </a:spcBef>
              <a:spcAft>
                <a:spcPct val="0"/>
              </a:spcAft>
              <a:defRPr>
                <a:solidFill>
                  <a:schemeClr val="tx1"/>
                </a:solidFill>
                <a:latin typeface="VNI-Times" pitchFamily="2" charset="0"/>
              </a:defRPr>
            </a:lvl7pPr>
            <a:lvl8pPr marL="3429000" indent="-228600" fontAlgn="base">
              <a:spcBef>
                <a:spcPct val="0"/>
              </a:spcBef>
              <a:spcAft>
                <a:spcPct val="0"/>
              </a:spcAft>
              <a:defRPr>
                <a:solidFill>
                  <a:schemeClr val="tx1"/>
                </a:solidFill>
                <a:latin typeface="VNI-Times" pitchFamily="2" charset="0"/>
              </a:defRPr>
            </a:lvl8pPr>
            <a:lvl9pPr marL="3886200" indent="-228600" fontAlgn="base">
              <a:spcBef>
                <a:spcPct val="0"/>
              </a:spcBef>
              <a:spcAft>
                <a:spcPct val="0"/>
              </a:spcAft>
              <a:defRPr>
                <a:solidFill>
                  <a:schemeClr val="tx1"/>
                </a:solidFill>
                <a:latin typeface="VNI-Times" pitchFamily="2" charset="0"/>
              </a:defRPr>
            </a:lvl9pPr>
          </a:lstStyle>
          <a:p>
            <a:pPr algn="just">
              <a:spcBef>
                <a:spcPct val="50000"/>
              </a:spcBef>
            </a:pPr>
            <a:r>
              <a:rPr lang="en-US" sz="2400" dirty="0">
                <a:solidFill>
                  <a:srgbClr val="0000FF"/>
                </a:solidFill>
                <a:latin typeface="Arial" panose="020B0604020202020204" pitchFamily="34" charset="0"/>
              </a:rPr>
              <a:t>Tháp Epphen (Eiffel) ở</a:t>
            </a:r>
            <a:r>
              <a:rPr lang="en-US" sz="2400" dirty="0">
                <a:solidFill>
                  <a:srgbClr val="0000FF"/>
                </a:solidFill>
              </a:rPr>
              <a:t> </a:t>
            </a:r>
            <a:r>
              <a:rPr lang="en-US" sz="2400" dirty="0">
                <a:solidFill>
                  <a:srgbClr val="0000FF"/>
                </a:solidFill>
                <a:latin typeface="Arial" panose="020B0604020202020204" pitchFamily="34" charset="0"/>
              </a:rPr>
              <a:t>Pari</a:t>
            </a:r>
            <a:r>
              <a:rPr lang="en-US" sz="2400" dirty="0">
                <a:solidFill>
                  <a:srgbClr val="0000FF"/>
                </a:solidFill>
              </a:rPr>
              <a:t>, </a:t>
            </a:r>
            <a:r>
              <a:rPr lang="en-US" sz="2400" dirty="0">
                <a:solidFill>
                  <a:srgbClr val="0000FF"/>
                </a:solidFill>
                <a:latin typeface="Arial" panose="020B0604020202020204" pitchFamily="34" charset="0"/>
              </a:rPr>
              <a:t>Thủ đô nước Pháp là tháp bằng thép</a:t>
            </a:r>
            <a:r>
              <a:rPr lang="en-US" sz="2400" dirty="0">
                <a:solidFill>
                  <a:srgbClr val="0000FF"/>
                </a:solidFill>
              </a:rPr>
              <a:t> </a:t>
            </a:r>
            <a:r>
              <a:rPr lang="en-US" sz="2400" dirty="0">
                <a:solidFill>
                  <a:srgbClr val="0000FF"/>
                </a:solidFill>
                <a:latin typeface="Arial" panose="020B0604020202020204" pitchFamily="34" charset="0"/>
              </a:rPr>
              <a:t>nổi tiếng thế giới.</a:t>
            </a:r>
            <a:r>
              <a:rPr lang="en-US" sz="2400" dirty="0">
                <a:solidFill>
                  <a:srgbClr val="0000FF"/>
                </a:solidFill>
              </a:rPr>
              <a:t> </a:t>
            </a:r>
            <a:r>
              <a:rPr lang="en-US" sz="2400" dirty="0">
                <a:solidFill>
                  <a:srgbClr val="0000FF"/>
                </a:solidFill>
                <a:latin typeface="Arial" panose="020B0604020202020204" pitchFamily="34" charset="0"/>
              </a:rPr>
              <a:t>Các phép đo chiều cao tháp vào ngày</a:t>
            </a:r>
            <a:r>
              <a:rPr lang="en-US" sz="2400" dirty="0">
                <a:solidFill>
                  <a:srgbClr val="0000FF"/>
                </a:solidFill>
              </a:rPr>
              <a:t> </a:t>
            </a:r>
            <a:r>
              <a:rPr lang="en-US" sz="2400" dirty="0">
                <a:solidFill>
                  <a:srgbClr val="0000FF"/>
                </a:solidFill>
                <a:latin typeface="Arial" panose="020B0604020202020204" pitchFamily="34" charset="0"/>
              </a:rPr>
              <a:t>01/01/1890 và ngày 01/07/1890 cho thấy,</a:t>
            </a:r>
            <a:r>
              <a:rPr lang="en-US" sz="2400" dirty="0">
                <a:solidFill>
                  <a:srgbClr val="0000FF"/>
                </a:solidFill>
              </a:rPr>
              <a:t> </a:t>
            </a:r>
            <a:r>
              <a:rPr lang="en-US" sz="2400" dirty="0">
                <a:solidFill>
                  <a:srgbClr val="0000FF"/>
                </a:solidFill>
                <a:latin typeface="Arial" panose="020B0604020202020204" pitchFamily="34" charset="0"/>
              </a:rPr>
              <a:t>trong vòng 6 tháng tháp cao thêm hơn 10cm. Tại sao lại có sự kì lạ đó? Chẳng lẽ một</a:t>
            </a:r>
            <a:r>
              <a:rPr lang="en-US" sz="2400" dirty="0">
                <a:solidFill>
                  <a:srgbClr val="0000FF"/>
                </a:solidFill>
              </a:rPr>
              <a:t> </a:t>
            </a:r>
            <a:r>
              <a:rPr lang="en-US" sz="2400" dirty="0">
                <a:solidFill>
                  <a:srgbClr val="0000FF"/>
                </a:solidFill>
                <a:latin typeface="Arial" panose="020B0604020202020204" pitchFamily="34" charset="0"/>
              </a:rPr>
              <a:t>cái tháp bằng thép lại có thể “lớn lên” được hay sao?</a:t>
            </a:r>
            <a:endParaRPr lang="vi-VN" sz="2400" dirty="0">
              <a:solidFill>
                <a:srgbClr val="0000FF"/>
              </a:solidFill>
              <a:latin typeface="Arial" panose="020B0604020202020204" pitchFamily="34" charset="0"/>
            </a:endParaRPr>
          </a:p>
        </p:txBody>
      </p:sp>
    </p:spTree>
    <p:extLst>
      <p:ext uri="{BB962C8B-B14F-4D97-AF65-F5344CB8AC3E}">
        <p14:creationId xmlns:p14="http://schemas.microsoft.com/office/powerpoint/2010/main" val="408443490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981"/>
                                        </p:tgtEl>
                                        <p:attrNameLst>
                                          <p:attrName>style.visibility</p:attrName>
                                        </p:attrNameLst>
                                      </p:cBhvr>
                                      <p:to>
                                        <p:strVal val="visible"/>
                                      </p:to>
                                    </p:set>
                                    <p:anim calcmode="lin" valueType="num">
                                      <p:cBhvr additive="base">
                                        <p:cTn id="7" dur="500" fill="hold"/>
                                        <p:tgtEl>
                                          <p:spTgt spid="83981"/>
                                        </p:tgtEl>
                                        <p:attrNameLst>
                                          <p:attrName>ppt_x</p:attrName>
                                        </p:attrNameLst>
                                      </p:cBhvr>
                                      <p:tavLst>
                                        <p:tav tm="0">
                                          <p:val>
                                            <p:strVal val="#ppt_x"/>
                                          </p:val>
                                        </p:tav>
                                        <p:tav tm="100000">
                                          <p:val>
                                            <p:strVal val="#ppt_x"/>
                                          </p:val>
                                        </p:tav>
                                      </p:tavLst>
                                    </p:anim>
                                    <p:anim calcmode="lin" valueType="num">
                                      <p:cBhvr additive="base">
                                        <p:cTn id="8" dur="500" fill="hold"/>
                                        <p:tgtEl>
                                          <p:spTgt spid="8398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3971"/>
                                        </p:tgtEl>
                                        <p:attrNameLst>
                                          <p:attrName>style.visibility</p:attrName>
                                        </p:attrNameLst>
                                      </p:cBhvr>
                                      <p:to>
                                        <p:strVal val="visible"/>
                                      </p:to>
                                    </p:set>
                                    <p:anim calcmode="lin" valueType="num">
                                      <p:cBhvr additive="base">
                                        <p:cTn id="11" dur="500" fill="hold"/>
                                        <p:tgtEl>
                                          <p:spTgt spid="83971"/>
                                        </p:tgtEl>
                                        <p:attrNameLst>
                                          <p:attrName>ppt_x</p:attrName>
                                        </p:attrNameLst>
                                      </p:cBhvr>
                                      <p:tavLst>
                                        <p:tav tm="0">
                                          <p:val>
                                            <p:strVal val="#ppt_x"/>
                                          </p:val>
                                        </p:tav>
                                        <p:tav tm="100000">
                                          <p:val>
                                            <p:strVal val="#ppt_x"/>
                                          </p:val>
                                        </p:tav>
                                      </p:tavLst>
                                    </p:anim>
                                    <p:anim calcmode="lin" valueType="num">
                                      <p:cBhvr additive="base">
                                        <p:cTn id="12" dur="500" fill="hold"/>
                                        <p:tgtEl>
                                          <p:spTgt spid="83971"/>
                                        </p:tgtEl>
                                        <p:attrNameLst>
                                          <p:attrName>ppt_y</p:attrName>
                                        </p:attrNameLst>
                                      </p:cBhvr>
                                      <p:tavLst>
                                        <p:tav tm="0">
                                          <p:val>
                                            <p:strVal val="1+#ppt_h/2"/>
                                          </p:val>
                                        </p:tav>
                                        <p:tav tm="100000">
                                          <p:val>
                                            <p:strVal val="#ppt_y"/>
                                          </p:val>
                                        </p:tav>
                                      </p:tavLst>
                                    </p:anim>
                                  </p:childTnLst>
                                </p:cTn>
                              </p:par>
                              <p:par>
                                <p:cTn id="13" presetID="18" presetClass="entr" presetSubtype="6" fill="hold" grpId="0" nodeType="withEffect">
                                  <p:stCondLst>
                                    <p:cond delay="0"/>
                                  </p:stCondLst>
                                  <p:childTnLst>
                                    <p:set>
                                      <p:cBhvr>
                                        <p:cTn id="14" dur="1" fill="hold">
                                          <p:stCondLst>
                                            <p:cond delay="0"/>
                                          </p:stCondLst>
                                        </p:cTn>
                                        <p:tgtEl>
                                          <p:spTgt spid="83980"/>
                                        </p:tgtEl>
                                        <p:attrNameLst>
                                          <p:attrName>style.visibility</p:attrName>
                                        </p:attrNameLst>
                                      </p:cBhvr>
                                      <p:to>
                                        <p:strVal val="visible"/>
                                      </p:to>
                                    </p:set>
                                    <p:animEffect transition="in" filter="strips(downRight)">
                                      <p:cBhvr>
                                        <p:cTn id="15" dur="500"/>
                                        <p:tgtEl>
                                          <p:spTgt spid="83980"/>
                                        </p:tgtEl>
                                      </p:cBhvr>
                                    </p:animEffect>
                                  </p:childTnLst>
                                </p:cTn>
                              </p:par>
                              <p:par>
                                <p:cTn id="16" presetID="21" presetClass="emph" presetSubtype="0" repeatCount="indefinite" fill="hold" grpId="1" nodeType="withEffect">
                                  <p:stCondLst>
                                    <p:cond delay="0"/>
                                  </p:stCondLst>
                                  <p:childTnLst>
                                    <p:animClr clrSpc="hsl" dir="cw">
                                      <p:cBhvr override="childStyle">
                                        <p:cTn id="17" dur="500" fill="hold"/>
                                        <p:tgtEl>
                                          <p:spTgt spid="83980"/>
                                        </p:tgtEl>
                                        <p:attrNameLst>
                                          <p:attrName>style.color</p:attrName>
                                        </p:attrNameLst>
                                      </p:cBhvr>
                                      <p:by>
                                        <p:hsl h="7200000" s="0" l="0"/>
                                      </p:by>
                                    </p:animClr>
                                    <p:animClr clrSpc="hsl" dir="cw">
                                      <p:cBhvr>
                                        <p:cTn id="18" dur="500" fill="hold"/>
                                        <p:tgtEl>
                                          <p:spTgt spid="83980"/>
                                        </p:tgtEl>
                                        <p:attrNameLst>
                                          <p:attrName>fillcolor</p:attrName>
                                        </p:attrNameLst>
                                      </p:cBhvr>
                                      <p:by>
                                        <p:hsl h="7200000" s="0" l="0"/>
                                      </p:by>
                                    </p:animClr>
                                    <p:animClr clrSpc="hsl" dir="cw">
                                      <p:cBhvr>
                                        <p:cTn id="19" dur="500" fill="hold"/>
                                        <p:tgtEl>
                                          <p:spTgt spid="83980"/>
                                        </p:tgtEl>
                                        <p:attrNameLst>
                                          <p:attrName>stroke.color</p:attrName>
                                        </p:attrNameLst>
                                      </p:cBhvr>
                                      <p:by>
                                        <p:hsl h="7200000" s="0" l="0"/>
                                      </p:by>
                                    </p:animClr>
                                    <p:set>
                                      <p:cBhvr>
                                        <p:cTn id="20" dur="500" fill="hold"/>
                                        <p:tgtEl>
                                          <p:spTgt spid="83980"/>
                                        </p:tgtEl>
                                        <p:attrNameLst>
                                          <p:attrName>fill.type</p:attrName>
                                        </p:attrNameLst>
                                      </p:cBhvr>
                                      <p:to>
                                        <p:strVal val="solid"/>
                                      </p:to>
                                    </p:set>
                                  </p:childTnLst>
                                </p:cTn>
                              </p:par>
                              <p:par>
                                <p:cTn id="21" presetID="22" presetClass="emph" presetSubtype="0" repeatCount="indefinite" fill="hold" grpId="2" nodeType="withEffect">
                                  <p:stCondLst>
                                    <p:cond delay="0"/>
                                  </p:stCondLst>
                                  <p:childTnLst>
                                    <p:animClr clrSpc="hsl" dir="cw">
                                      <p:cBhvr override="childStyle">
                                        <p:cTn id="22" dur="500" fill="hold"/>
                                        <p:tgtEl>
                                          <p:spTgt spid="83980"/>
                                        </p:tgtEl>
                                        <p:attrNameLst>
                                          <p:attrName>style.color</p:attrName>
                                        </p:attrNameLst>
                                      </p:cBhvr>
                                      <p:by>
                                        <p:hsl h="-7200000" s="0" l="0"/>
                                      </p:by>
                                    </p:animClr>
                                    <p:animClr clrSpc="hsl" dir="cw">
                                      <p:cBhvr>
                                        <p:cTn id="23" dur="500" fill="hold"/>
                                        <p:tgtEl>
                                          <p:spTgt spid="83980"/>
                                        </p:tgtEl>
                                        <p:attrNameLst>
                                          <p:attrName>fillcolor</p:attrName>
                                        </p:attrNameLst>
                                      </p:cBhvr>
                                      <p:by>
                                        <p:hsl h="-7200000" s="0" l="0"/>
                                      </p:by>
                                    </p:animClr>
                                    <p:animClr clrSpc="hsl" dir="cw">
                                      <p:cBhvr>
                                        <p:cTn id="24" dur="500" fill="hold"/>
                                        <p:tgtEl>
                                          <p:spTgt spid="83980"/>
                                        </p:tgtEl>
                                        <p:attrNameLst>
                                          <p:attrName>stroke.color</p:attrName>
                                        </p:attrNameLst>
                                      </p:cBhvr>
                                      <p:by>
                                        <p:hsl h="-7200000" s="0" l="0"/>
                                      </p:by>
                                    </p:animClr>
                                    <p:set>
                                      <p:cBhvr>
                                        <p:cTn id="25" dur="500" fill="hold"/>
                                        <p:tgtEl>
                                          <p:spTgt spid="839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0" grpId="0" animBg="1"/>
      <p:bldP spid="83980" grpId="1" animBg="1"/>
      <p:bldP spid="83980" grpId="2" animBg="1"/>
      <p:bldP spid="839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4800" y="838200"/>
            <a:ext cx="8549024" cy="2554545"/>
          </a:xfrm>
          <a:prstGeom prst="rect">
            <a:avLst/>
          </a:prstGeom>
          <a:noFill/>
        </p:spPr>
        <p:txBody>
          <a:bodyPr wrap="square" rtlCol="0">
            <a:spAutoFit/>
          </a:bodyPr>
          <a:lstStyle/>
          <a:p>
            <a:pPr algn="ctr">
              <a:spcBef>
                <a:spcPts val="1200"/>
              </a:spcBef>
              <a:spcAft>
                <a:spcPts val="1200"/>
              </a:spcAft>
            </a:pPr>
            <a:r>
              <a:rPr lang="en-US" sz="4000" b="1" dirty="0" smtClean="0">
                <a:solidFill>
                  <a:srgbClr val="FF0000"/>
                </a:solidFill>
              </a:rPr>
              <a:t>TIẾT </a:t>
            </a:r>
            <a:r>
              <a:rPr lang="en-US" sz="4000" b="1" dirty="0" smtClean="0">
                <a:solidFill>
                  <a:srgbClr val="FF0000"/>
                </a:solidFill>
              </a:rPr>
              <a:t>21,22,23 </a:t>
            </a:r>
            <a:r>
              <a:rPr lang="en-US" sz="4000" b="1" dirty="0" smtClean="0">
                <a:solidFill>
                  <a:srgbClr val="FF0000"/>
                </a:solidFill>
              </a:rPr>
              <a:t>– BÀI 18,19,20</a:t>
            </a:r>
          </a:p>
          <a:p>
            <a:pPr algn="ctr">
              <a:spcBef>
                <a:spcPts val="1200"/>
              </a:spcBef>
              <a:spcAft>
                <a:spcPts val="1200"/>
              </a:spcAft>
            </a:pPr>
            <a:r>
              <a:rPr lang="en-US" sz="4000" b="1" dirty="0" smtClean="0">
                <a:solidFill>
                  <a:srgbClr val="FF0000"/>
                </a:solidFill>
              </a:rPr>
              <a:t> CHỦ ĐỀ: </a:t>
            </a:r>
          </a:p>
          <a:p>
            <a:pPr algn="ctr">
              <a:spcBef>
                <a:spcPts val="1200"/>
              </a:spcBef>
              <a:spcAft>
                <a:spcPts val="1200"/>
              </a:spcAft>
            </a:pPr>
            <a:r>
              <a:rPr lang="en-US" sz="4000" b="1" dirty="0" smtClean="0">
                <a:solidFill>
                  <a:srgbClr val="FF0000"/>
                </a:solidFill>
              </a:rPr>
              <a:t>SỰ NỞ VÌ NHIÊT CỦA CÁC CHẤT </a:t>
            </a:r>
            <a:endParaRPr lang="en-US" sz="4000" b="1" dirty="0">
              <a:solidFill>
                <a:srgbClr val="FF0000"/>
              </a:solidFill>
            </a:endParaRPr>
          </a:p>
        </p:txBody>
      </p:sp>
    </p:spTree>
    <p:extLst>
      <p:ext uri="{BB962C8B-B14F-4D97-AF65-F5344CB8AC3E}">
        <p14:creationId xmlns:p14="http://schemas.microsoft.com/office/powerpoint/2010/main" val="81125211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 y="0"/>
            <a:ext cx="9372600" cy="533400"/>
          </a:xfrm>
          <a:solidFill>
            <a:srgbClr val="FFFF66"/>
          </a:solidFill>
          <a:ln>
            <a:solidFill>
              <a:srgbClr val="FFFF66"/>
            </a:solidFill>
          </a:ln>
        </p:spPr>
        <p:txBody>
          <a:bodyPr/>
          <a:lstStyle/>
          <a:p>
            <a:pPr eaLnBrk="1" hangingPunct="1"/>
            <a:r>
              <a:rPr lang="en-US" sz="3000" b="1" dirty="0" err="1" smtClean="0">
                <a:solidFill>
                  <a:srgbClr val="FF0000"/>
                </a:solidFill>
              </a:rPr>
              <a:t>Tiết</a:t>
            </a:r>
            <a:r>
              <a:rPr lang="en-US" sz="3000" b="1" dirty="0" smtClean="0">
                <a:solidFill>
                  <a:srgbClr val="FF0000"/>
                </a:solidFill>
              </a:rPr>
              <a:t> 22,23,24: </a:t>
            </a:r>
            <a:r>
              <a:rPr lang="en-US" sz="3000" b="1" dirty="0" err="1" smtClean="0">
                <a:solidFill>
                  <a:srgbClr val="FF0000"/>
                </a:solidFill>
              </a:rPr>
              <a:t>Chủ</a:t>
            </a:r>
            <a:r>
              <a:rPr lang="en-US" sz="3000" b="1" dirty="0" smtClean="0">
                <a:solidFill>
                  <a:srgbClr val="FF0000"/>
                </a:solidFill>
              </a:rPr>
              <a:t> </a:t>
            </a:r>
            <a:r>
              <a:rPr lang="en-US" sz="3000" b="1" dirty="0" err="1" smtClean="0">
                <a:solidFill>
                  <a:srgbClr val="FF0000"/>
                </a:solidFill>
              </a:rPr>
              <a:t>đề</a:t>
            </a:r>
            <a:r>
              <a:rPr lang="en-US" sz="3000" b="1" dirty="0" smtClean="0">
                <a:solidFill>
                  <a:srgbClr val="FF0000"/>
                </a:solidFill>
              </a:rPr>
              <a:t>: </a:t>
            </a:r>
            <a:r>
              <a:rPr lang="en-US" sz="3000" b="1" dirty="0" err="1" smtClean="0">
                <a:solidFill>
                  <a:srgbClr val="FF0000"/>
                </a:solidFill>
              </a:rPr>
              <a:t>Sự</a:t>
            </a:r>
            <a:r>
              <a:rPr lang="en-US" sz="3000" b="1" dirty="0" smtClean="0">
                <a:solidFill>
                  <a:srgbClr val="FF0000"/>
                </a:solidFill>
              </a:rPr>
              <a:t> </a:t>
            </a:r>
            <a:r>
              <a:rPr lang="en-US" sz="3000" b="1" dirty="0" err="1" smtClean="0">
                <a:solidFill>
                  <a:srgbClr val="FF0000"/>
                </a:solidFill>
              </a:rPr>
              <a:t>nở</a:t>
            </a:r>
            <a:r>
              <a:rPr lang="en-US" sz="3000" b="1" dirty="0" smtClean="0">
                <a:solidFill>
                  <a:srgbClr val="FF0000"/>
                </a:solidFill>
              </a:rPr>
              <a:t> </a:t>
            </a:r>
            <a:r>
              <a:rPr lang="en-US" sz="3000" b="1" dirty="0" err="1" smtClean="0">
                <a:solidFill>
                  <a:srgbClr val="FF0000"/>
                </a:solidFill>
              </a:rPr>
              <a:t>vì</a:t>
            </a:r>
            <a:r>
              <a:rPr lang="en-US" sz="3000" b="1" dirty="0" smtClean="0">
                <a:solidFill>
                  <a:srgbClr val="FF0000"/>
                </a:solidFill>
              </a:rPr>
              <a:t> </a:t>
            </a:r>
            <a:r>
              <a:rPr lang="en-US" sz="3000" b="1" dirty="0" err="1" smtClean="0">
                <a:solidFill>
                  <a:srgbClr val="FF0000"/>
                </a:solidFill>
              </a:rPr>
              <a:t>nhiệt</a:t>
            </a:r>
            <a:r>
              <a:rPr lang="en-US" sz="3000" b="1" dirty="0" smtClean="0">
                <a:solidFill>
                  <a:srgbClr val="FF0000"/>
                </a:solidFill>
              </a:rPr>
              <a:t> </a:t>
            </a:r>
            <a:r>
              <a:rPr lang="en-US" sz="3000" b="1" dirty="0" err="1" smtClean="0">
                <a:solidFill>
                  <a:srgbClr val="FF0000"/>
                </a:solidFill>
              </a:rPr>
              <a:t>của</a:t>
            </a:r>
            <a:r>
              <a:rPr lang="en-US" sz="3000" b="1" dirty="0" smtClean="0">
                <a:solidFill>
                  <a:srgbClr val="FF0000"/>
                </a:solidFill>
              </a:rPr>
              <a:t> </a:t>
            </a:r>
            <a:r>
              <a:rPr lang="en-US" sz="3000" b="1" dirty="0" err="1" smtClean="0">
                <a:solidFill>
                  <a:srgbClr val="FF0000"/>
                </a:solidFill>
              </a:rPr>
              <a:t>các</a:t>
            </a:r>
            <a:r>
              <a:rPr lang="en-US" sz="3000" b="1" dirty="0" smtClean="0">
                <a:solidFill>
                  <a:srgbClr val="FF0000"/>
                </a:solidFill>
              </a:rPr>
              <a:t> </a:t>
            </a:r>
            <a:r>
              <a:rPr lang="en-US" sz="3000" b="1" dirty="0" err="1" smtClean="0">
                <a:solidFill>
                  <a:srgbClr val="FF0000"/>
                </a:solidFill>
              </a:rPr>
              <a:t>chất</a:t>
            </a:r>
            <a:r>
              <a:rPr lang="en-US" sz="3000" b="1" dirty="0" smtClean="0">
                <a:solidFill>
                  <a:srgbClr val="FF0000"/>
                </a:solidFill>
              </a:rPr>
              <a:t> </a:t>
            </a:r>
          </a:p>
        </p:txBody>
      </p:sp>
      <p:sp>
        <p:nvSpPr>
          <p:cNvPr id="3077" name="Rectangle 192"/>
          <p:cNvSpPr>
            <a:spLocks noChangeArrowheads="1"/>
          </p:cNvSpPr>
          <p:nvPr/>
        </p:nvSpPr>
        <p:spPr bwMode="auto">
          <a:xfrm>
            <a:off x="0" y="4205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 name="TextBox 2"/>
          <p:cNvSpPr txBox="1"/>
          <p:nvPr/>
        </p:nvSpPr>
        <p:spPr>
          <a:xfrm>
            <a:off x="152400" y="609600"/>
            <a:ext cx="6705600" cy="523220"/>
          </a:xfrm>
          <a:prstGeom prst="rect">
            <a:avLst/>
          </a:prstGeom>
          <a:noFill/>
        </p:spPr>
        <p:txBody>
          <a:bodyPr wrap="square" rtlCol="0">
            <a:spAutoFit/>
          </a:bodyPr>
          <a:lstStyle/>
          <a:p>
            <a:r>
              <a:rPr lang="en-US" sz="2800" b="1" dirty="0" smtClean="0">
                <a:solidFill>
                  <a:srgbClr val="002060"/>
                </a:solidFill>
                <a:latin typeface="Times New Roman" pitchFamily="18" charset="0"/>
                <a:cs typeface="Times New Roman" pitchFamily="18" charset="0"/>
              </a:rPr>
              <a:t>I. SỰ NỞ VÌ NHIỆT CỦA CHẤT RẮN</a:t>
            </a:r>
            <a:endParaRPr lang="en-US" sz="2800" b="1" dirty="0">
              <a:solidFill>
                <a:srgbClr val="002060"/>
              </a:solidFill>
              <a:latin typeface="Times New Roman" pitchFamily="18" charset="0"/>
              <a:cs typeface="Times New Roman" pitchFamily="18" charset="0"/>
            </a:endParaRPr>
          </a:p>
        </p:txBody>
      </p:sp>
      <p:sp>
        <p:nvSpPr>
          <p:cNvPr id="5" name="TextBox 4"/>
          <p:cNvSpPr txBox="1"/>
          <p:nvPr/>
        </p:nvSpPr>
        <p:spPr>
          <a:xfrm>
            <a:off x="304800" y="1076980"/>
            <a:ext cx="5029200" cy="523220"/>
          </a:xfrm>
          <a:prstGeom prst="rect">
            <a:avLst/>
          </a:prstGeom>
          <a:noFill/>
        </p:spPr>
        <p:txBody>
          <a:bodyPr wrap="square" rtlCol="0">
            <a:spAutoFit/>
          </a:bodyPr>
          <a:lstStyle/>
          <a:p>
            <a:r>
              <a:rPr lang="en-US" sz="2800" dirty="0" smtClean="0">
                <a:solidFill>
                  <a:srgbClr val="008000"/>
                </a:solidFill>
              </a:rPr>
              <a:t>1/ </a:t>
            </a:r>
            <a:r>
              <a:rPr lang="en-US" sz="2800" dirty="0" err="1" smtClean="0">
                <a:solidFill>
                  <a:srgbClr val="008000"/>
                </a:solidFill>
              </a:rPr>
              <a:t>Thí</a:t>
            </a:r>
            <a:r>
              <a:rPr lang="en-US" sz="2800" dirty="0" smtClean="0">
                <a:solidFill>
                  <a:srgbClr val="008000"/>
                </a:solidFill>
              </a:rPr>
              <a:t> </a:t>
            </a:r>
            <a:r>
              <a:rPr lang="en-US" sz="2800" dirty="0" err="1" smtClean="0">
                <a:solidFill>
                  <a:srgbClr val="008000"/>
                </a:solidFill>
              </a:rPr>
              <a:t>nghiệm</a:t>
            </a:r>
            <a:r>
              <a:rPr lang="en-US" sz="2800" dirty="0" smtClean="0">
                <a:solidFill>
                  <a:srgbClr val="008000"/>
                </a:solidFill>
              </a:rPr>
              <a:t> (</a:t>
            </a:r>
            <a:r>
              <a:rPr lang="en-US" sz="2800" dirty="0" err="1" smtClean="0">
                <a:solidFill>
                  <a:srgbClr val="008000"/>
                </a:solidFill>
              </a:rPr>
              <a:t>sgk</a:t>
            </a:r>
            <a:r>
              <a:rPr lang="en-US" sz="2800" dirty="0" smtClean="0">
                <a:solidFill>
                  <a:srgbClr val="008000"/>
                </a:solidFill>
              </a:rPr>
              <a:t>/58) </a:t>
            </a:r>
            <a:endParaRPr lang="en-US" sz="2800" dirty="0">
              <a:solidFill>
                <a:srgbClr val="008000"/>
              </a:solidFill>
            </a:endParaRPr>
          </a:p>
        </p:txBody>
      </p:sp>
      <p:sp>
        <p:nvSpPr>
          <p:cNvPr id="6" name="Rectangle 5"/>
          <p:cNvSpPr/>
          <p:nvPr/>
        </p:nvSpPr>
        <p:spPr>
          <a:xfrm>
            <a:off x="5334000" y="1094151"/>
            <a:ext cx="3200400" cy="646331"/>
          </a:xfrm>
          <a:prstGeom prst="rect">
            <a:avLst/>
          </a:prstGeom>
        </p:spPr>
        <p:txBody>
          <a:bodyPr wrap="square">
            <a:spAutoFit/>
          </a:bodyPr>
          <a:lstStyle/>
          <a:p>
            <a:r>
              <a:rPr lang="en-US" dirty="0">
                <a:hlinkClick r:id="rId2"/>
              </a:rPr>
              <a:t>https://www.youtube.com/watch?v=09181WcgcgA</a:t>
            </a:r>
            <a:endParaRPr lang="en-US" dirty="0"/>
          </a:p>
        </p:txBody>
      </p:sp>
      <p:sp>
        <p:nvSpPr>
          <p:cNvPr id="67" name="Text Box 213"/>
          <p:cNvSpPr txBox="1">
            <a:spLocks noChangeArrowheads="1"/>
          </p:cNvSpPr>
          <p:nvPr/>
        </p:nvSpPr>
        <p:spPr bwMode="auto">
          <a:xfrm>
            <a:off x="152401" y="1600200"/>
            <a:ext cx="8763000" cy="293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ts val="600"/>
              </a:spcBef>
            </a:pPr>
            <a:r>
              <a:rPr lang="en-US" sz="4000" kern="600" dirty="0" smtClean="0">
                <a:solidFill>
                  <a:srgbClr val="0000FF"/>
                </a:solidFill>
                <a:sym typeface="Wingdings"/>
              </a:rPr>
              <a:t>  </a:t>
            </a:r>
            <a:r>
              <a:rPr lang="en-US" sz="2800" kern="600" dirty="0" smtClean="0">
                <a:solidFill>
                  <a:srgbClr val="0000FF"/>
                </a:solidFill>
                <a:sym typeface="Wingdings"/>
              </a:rPr>
              <a:t>* </a:t>
            </a:r>
            <a:r>
              <a:rPr lang="en-US" sz="2800" kern="600" dirty="0" err="1" smtClean="0">
                <a:solidFill>
                  <a:srgbClr val="0000FF"/>
                </a:solidFill>
                <a:sym typeface="Wingdings"/>
              </a:rPr>
              <a:t>Hiện</a:t>
            </a:r>
            <a:r>
              <a:rPr lang="en-US" sz="2800" kern="600" dirty="0" smtClean="0">
                <a:solidFill>
                  <a:srgbClr val="0000FF"/>
                </a:solidFill>
                <a:sym typeface="Wingdings"/>
              </a:rPr>
              <a:t> </a:t>
            </a:r>
            <a:r>
              <a:rPr lang="en-US" sz="2800" kern="600" dirty="0" err="1" smtClean="0">
                <a:solidFill>
                  <a:srgbClr val="0000FF"/>
                </a:solidFill>
                <a:sym typeface="Wingdings"/>
              </a:rPr>
              <a:t>tượng</a:t>
            </a:r>
            <a:endParaRPr lang="en-US" sz="2800" kern="600" dirty="0" smtClean="0">
              <a:solidFill>
                <a:srgbClr val="0000FF"/>
              </a:solidFill>
            </a:endParaRPr>
          </a:p>
          <a:p>
            <a:pPr marL="342900" indent="-342900" algn="just" eaLnBrk="1" hangingPunct="1">
              <a:spcBef>
                <a:spcPts val="600"/>
              </a:spcBef>
              <a:buFontTx/>
              <a:buChar char="-"/>
            </a:pPr>
            <a:r>
              <a:rPr lang="en-US" sz="2600" kern="600" dirty="0" err="1" smtClean="0">
                <a:solidFill>
                  <a:srgbClr val="0000FF"/>
                </a:solidFill>
              </a:rPr>
              <a:t>Trước</a:t>
            </a:r>
            <a:r>
              <a:rPr lang="en-US" sz="2600" kern="600" dirty="0" smtClean="0">
                <a:solidFill>
                  <a:srgbClr val="0000FF"/>
                </a:solidFill>
              </a:rPr>
              <a:t> </a:t>
            </a:r>
            <a:r>
              <a:rPr lang="en-US" sz="2600" kern="600" dirty="0">
                <a:solidFill>
                  <a:srgbClr val="0000FF"/>
                </a:solidFill>
              </a:rPr>
              <a:t>khi </a:t>
            </a:r>
            <a:r>
              <a:rPr lang="en-US" sz="2600" kern="600" dirty="0" err="1">
                <a:solidFill>
                  <a:srgbClr val="0000FF"/>
                </a:solidFill>
              </a:rPr>
              <a:t>hơ</a:t>
            </a:r>
            <a:r>
              <a:rPr lang="en-US" sz="2600" kern="600" dirty="0">
                <a:solidFill>
                  <a:srgbClr val="0000FF"/>
                </a:solidFill>
              </a:rPr>
              <a:t> </a:t>
            </a:r>
            <a:r>
              <a:rPr lang="en-US" sz="2600" kern="600" dirty="0" err="1" smtClean="0">
                <a:solidFill>
                  <a:srgbClr val="0000FF"/>
                </a:solidFill>
              </a:rPr>
              <a:t>nóng</a:t>
            </a:r>
            <a:r>
              <a:rPr lang="en-US" sz="2600" kern="600" dirty="0" smtClean="0">
                <a:solidFill>
                  <a:srgbClr val="0000FF"/>
                </a:solidFill>
              </a:rPr>
              <a:t>, ………………………...</a:t>
            </a:r>
            <a:r>
              <a:rPr lang="en-US" sz="2600" kern="600" dirty="0" err="1" smtClean="0">
                <a:solidFill>
                  <a:srgbClr val="0000FF"/>
                </a:solidFill>
              </a:rPr>
              <a:t>vòng</a:t>
            </a:r>
            <a:r>
              <a:rPr lang="en-US" sz="2600" kern="600" dirty="0" smtClean="0">
                <a:solidFill>
                  <a:srgbClr val="0000FF"/>
                </a:solidFill>
              </a:rPr>
              <a:t> </a:t>
            </a:r>
            <a:r>
              <a:rPr lang="en-US" sz="2600" kern="600" dirty="0">
                <a:solidFill>
                  <a:srgbClr val="0000FF"/>
                </a:solidFill>
              </a:rPr>
              <a:t>kim </a:t>
            </a:r>
            <a:r>
              <a:rPr lang="en-US" sz="2600" kern="600" dirty="0" err="1">
                <a:solidFill>
                  <a:srgbClr val="0000FF"/>
                </a:solidFill>
              </a:rPr>
              <a:t>loại</a:t>
            </a:r>
            <a:r>
              <a:rPr lang="en-US" sz="2600" kern="600" dirty="0" smtClean="0">
                <a:solidFill>
                  <a:srgbClr val="0000FF"/>
                </a:solidFill>
              </a:rPr>
              <a:t>.</a:t>
            </a:r>
          </a:p>
          <a:p>
            <a:pPr marL="342900" indent="-342900" algn="just" eaLnBrk="1" hangingPunct="1">
              <a:spcBef>
                <a:spcPts val="600"/>
              </a:spcBef>
              <a:buFontTx/>
              <a:buChar char="-"/>
            </a:pPr>
            <a:r>
              <a:rPr lang="en-US" sz="2600" kern="600" dirty="0" err="1" smtClean="0">
                <a:solidFill>
                  <a:srgbClr val="0000FF"/>
                </a:solidFill>
              </a:rPr>
              <a:t>Sau</a:t>
            </a:r>
            <a:r>
              <a:rPr lang="en-US" sz="2600" kern="600" dirty="0" smtClean="0">
                <a:solidFill>
                  <a:srgbClr val="0000FF"/>
                </a:solidFill>
              </a:rPr>
              <a:t> </a:t>
            </a:r>
            <a:r>
              <a:rPr lang="en-US" sz="2600" kern="600" dirty="0" err="1">
                <a:solidFill>
                  <a:srgbClr val="0000FF"/>
                </a:solidFill>
              </a:rPr>
              <a:t>khi</a:t>
            </a:r>
            <a:r>
              <a:rPr lang="en-US" sz="2600" kern="600" dirty="0">
                <a:solidFill>
                  <a:srgbClr val="0000FF"/>
                </a:solidFill>
              </a:rPr>
              <a:t> </a:t>
            </a:r>
            <a:r>
              <a:rPr lang="en-US" sz="2600" kern="600" dirty="0" err="1">
                <a:solidFill>
                  <a:srgbClr val="0000FF"/>
                </a:solidFill>
              </a:rPr>
              <a:t>hơ</a:t>
            </a:r>
            <a:r>
              <a:rPr lang="en-US" sz="2600" kern="600" dirty="0">
                <a:solidFill>
                  <a:srgbClr val="0000FF"/>
                </a:solidFill>
              </a:rPr>
              <a:t> </a:t>
            </a:r>
            <a:r>
              <a:rPr lang="en-US" sz="2600" kern="600" dirty="0" err="1">
                <a:solidFill>
                  <a:srgbClr val="0000FF"/>
                </a:solidFill>
              </a:rPr>
              <a:t>nóng</a:t>
            </a:r>
            <a:r>
              <a:rPr lang="en-US" sz="2600" kern="600" dirty="0">
                <a:solidFill>
                  <a:srgbClr val="0000FF"/>
                </a:solidFill>
              </a:rPr>
              <a:t> </a:t>
            </a:r>
            <a:r>
              <a:rPr lang="en-US" sz="2600" kern="600" dirty="0" err="1">
                <a:solidFill>
                  <a:srgbClr val="0000FF"/>
                </a:solidFill>
              </a:rPr>
              <a:t>quả</a:t>
            </a:r>
            <a:r>
              <a:rPr lang="en-US" sz="2600" kern="600" dirty="0">
                <a:solidFill>
                  <a:srgbClr val="0000FF"/>
                </a:solidFill>
              </a:rPr>
              <a:t> </a:t>
            </a:r>
            <a:r>
              <a:rPr lang="en-US" sz="2400" kern="600" dirty="0" err="1">
                <a:solidFill>
                  <a:srgbClr val="0000FF"/>
                </a:solidFill>
              </a:rPr>
              <a:t>cầu</a:t>
            </a:r>
            <a:r>
              <a:rPr lang="en-US" sz="2400" kern="600" dirty="0">
                <a:solidFill>
                  <a:srgbClr val="0000FF"/>
                </a:solidFill>
              </a:rPr>
              <a:t>, </a:t>
            </a:r>
            <a:r>
              <a:rPr lang="en-US" sz="2400" kern="600" dirty="0" smtClean="0">
                <a:solidFill>
                  <a:srgbClr val="0000FF"/>
                </a:solidFill>
              </a:rPr>
              <a:t>………………………………. </a:t>
            </a:r>
            <a:r>
              <a:rPr lang="en-US" sz="2600" kern="600" dirty="0" err="1" smtClean="0">
                <a:solidFill>
                  <a:srgbClr val="0000FF"/>
                </a:solidFill>
              </a:rPr>
              <a:t>vòng</a:t>
            </a:r>
            <a:r>
              <a:rPr lang="en-US" sz="2600" kern="600" dirty="0" smtClean="0">
                <a:solidFill>
                  <a:srgbClr val="0000FF"/>
                </a:solidFill>
              </a:rPr>
              <a:t> </a:t>
            </a:r>
            <a:r>
              <a:rPr lang="en-US" sz="2600" kern="600" dirty="0" err="1">
                <a:solidFill>
                  <a:srgbClr val="0000FF"/>
                </a:solidFill>
              </a:rPr>
              <a:t>kim</a:t>
            </a:r>
            <a:r>
              <a:rPr lang="en-US" sz="2600" kern="600" dirty="0">
                <a:solidFill>
                  <a:srgbClr val="0000FF"/>
                </a:solidFill>
              </a:rPr>
              <a:t> </a:t>
            </a:r>
            <a:r>
              <a:rPr lang="en-US" sz="2600" kern="600" dirty="0" err="1">
                <a:solidFill>
                  <a:srgbClr val="0000FF"/>
                </a:solidFill>
              </a:rPr>
              <a:t>loại</a:t>
            </a:r>
            <a:r>
              <a:rPr lang="en-US" sz="2600" kern="600" dirty="0" smtClean="0">
                <a:solidFill>
                  <a:srgbClr val="0000FF"/>
                </a:solidFill>
              </a:rPr>
              <a:t>.</a:t>
            </a:r>
          </a:p>
          <a:p>
            <a:pPr marL="342900" indent="-342900" algn="just" eaLnBrk="1" hangingPunct="1">
              <a:spcBef>
                <a:spcPts val="600"/>
              </a:spcBef>
              <a:buFontTx/>
              <a:buChar char="-"/>
            </a:pPr>
            <a:r>
              <a:rPr lang="en-US" sz="2600" kern="600" dirty="0" err="1" smtClean="0">
                <a:solidFill>
                  <a:srgbClr val="0000FF"/>
                </a:solidFill>
              </a:rPr>
              <a:t>Sau</a:t>
            </a:r>
            <a:r>
              <a:rPr lang="en-US" sz="2600" kern="600" dirty="0" smtClean="0">
                <a:solidFill>
                  <a:srgbClr val="0000FF"/>
                </a:solidFill>
              </a:rPr>
              <a:t> </a:t>
            </a:r>
            <a:r>
              <a:rPr lang="en-US" sz="2600" kern="600" dirty="0" err="1">
                <a:solidFill>
                  <a:srgbClr val="0000FF"/>
                </a:solidFill>
              </a:rPr>
              <a:t>khi</a:t>
            </a:r>
            <a:r>
              <a:rPr lang="en-US" sz="2600" kern="600" dirty="0">
                <a:solidFill>
                  <a:srgbClr val="0000FF"/>
                </a:solidFill>
              </a:rPr>
              <a:t> </a:t>
            </a:r>
            <a:r>
              <a:rPr lang="en-US" sz="2600" kern="600" dirty="0" err="1">
                <a:solidFill>
                  <a:srgbClr val="0000FF"/>
                </a:solidFill>
              </a:rPr>
              <a:t>nhúng</a:t>
            </a:r>
            <a:r>
              <a:rPr lang="en-US" sz="2600" kern="600" dirty="0">
                <a:solidFill>
                  <a:srgbClr val="0000FF"/>
                </a:solidFill>
              </a:rPr>
              <a:t> </a:t>
            </a:r>
            <a:r>
              <a:rPr lang="en-US" sz="2600" kern="600" dirty="0" err="1">
                <a:solidFill>
                  <a:srgbClr val="0000FF"/>
                </a:solidFill>
              </a:rPr>
              <a:t>quả</a:t>
            </a:r>
            <a:r>
              <a:rPr lang="en-US" sz="2600" kern="600" dirty="0">
                <a:solidFill>
                  <a:srgbClr val="0000FF"/>
                </a:solidFill>
              </a:rPr>
              <a:t> </a:t>
            </a:r>
            <a:r>
              <a:rPr lang="en-US" sz="2600" kern="600" dirty="0" err="1">
                <a:solidFill>
                  <a:srgbClr val="0000FF"/>
                </a:solidFill>
              </a:rPr>
              <a:t>cầu</a:t>
            </a:r>
            <a:r>
              <a:rPr lang="en-US" sz="2600" kern="600" dirty="0">
                <a:solidFill>
                  <a:srgbClr val="0000FF"/>
                </a:solidFill>
              </a:rPr>
              <a:t> </a:t>
            </a:r>
            <a:r>
              <a:rPr lang="en-US" sz="2600" kern="600" dirty="0" err="1">
                <a:solidFill>
                  <a:srgbClr val="0000FF"/>
                </a:solidFill>
              </a:rPr>
              <a:t>vào</a:t>
            </a:r>
            <a:r>
              <a:rPr lang="en-US" sz="2600" kern="600" dirty="0">
                <a:solidFill>
                  <a:srgbClr val="0000FF"/>
                </a:solidFill>
              </a:rPr>
              <a:t> </a:t>
            </a:r>
            <a:r>
              <a:rPr lang="en-US" sz="2600" kern="600" dirty="0" err="1">
                <a:solidFill>
                  <a:srgbClr val="0000FF"/>
                </a:solidFill>
              </a:rPr>
              <a:t>nước</a:t>
            </a:r>
            <a:r>
              <a:rPr lang="en-US" sz="2600" kern="600" dirty="0">
                <a:solidFill>
                  <a:srgbClr val="0000FF"/>
                </a:solidFill>
              </a:rPr>
              <a:t> </a:t>
            </a:r>
            <a:r>
              <a:rPr lang="en-US" sz="2600" kern="600" dirty="0" err="1">
                <a:solidFill>
                  <a:srgbClr val="0000FF"/>
                </a:solidFill>
              </a:rPr>
              <a:t>lạnh</a:t>
            </a:r>
            <a:r>
              <a:rPr lang="en-US" sz="2600" kern="600" dirty="0">
                <a:solidFill>
                  <a:srgbClr val="0000FF"/>
                </a:solidFill>
              </a:rPr>
              <a:t>, </a:t>
            </a:r>
            <a:r>
              <a:rPr lang="en-US" sz="2600" kern="600" dirty="0" smtClean="0">
                <a:solidFill>
                  <a:srgbClr val="0000FF"/>
                </a:solidFill>
              </a:rPr>
              <a:t>……………….. </a:t>
            </a:r>
            <a:r>
              <a:rPr lang="en-US" sz="2600" kern="600" dirty="0" err="1" smtClean="0">
                <a:solidFill>
                  <a:srgbClr val="0000FF"/>
                </a:solidFill>
              </a:rPr>
              <a:t>vòng</a:t>
            </a:r>
            <a:r>
              <a:rPr lang="en-US" sz="2600" kern="600" dirty="0" smtClean="0">
                <a:solidFill>
                  <a:srgbClr val="0000FF"/>
                </a:solidFill>
              </a:rPr>
              <a:t> </a:t>
            </a:r>
            <a:r>
              <a:rPr lang="en-US" sz="2600" kern="600" dirty="0" err="1">
                <a:solidFill>
                  <a:srgbClr val="0000FF"/>
                </a:solidFill>
              </a:rPr>
              <a:t>kim</a:t>
            </a:r>
            <a:r>
              <a:rPr lang="en-US" sz="2600" kern="600" dirty="0">
                <a:solidFill>
                  <a:srgbClr val="0000FF"/>
                </a:solidFill>
              </a:rPr>
              <a:t> </a:t>
            </a:r>
            <a:r>
              <a:rPr lang="en-US" sz="2600" kern="600" dirty="0" err="1">
                <a:solidFill>
                  <a:srgbClr val="0000FF"/>
                </a:solidFill>
              </a:rPr>
              <a:t>loại</a:t>
            </a:r>
            <a:r>
              <a:rPr lang="en-US" sz="2600" kern="600" dirty="0" smtClean="0">
                <a:solidFill>
                  <a:srgbClr val="0000FF"/>
                </a:solidFill>
              </a:rPr>
              <a:t>.</a:t>
            </a:r>
            <a:endParaRPr lang="en-US" sz="2600" kern="600" dirty="0">
              <a:solidFill>
                <a:srgbClr val="0000FF"/>
              </a:solidFill>
            </a:endParaRPr>
          </a:p>
        </p:txBody>
      </p:sp>
      <p:sp>
        <p:nvSpPr>
          <p:cNvPr id="2" name="Rectangle 1"/>
          <p:cNvSpPr/>
          <p:nvPr/>
        </p:nvSpPr>
        <p:spPr>
          <a:xfrm>
            <a:off x="3505200" y="2209800"/>
            <a:ext cx="3223959" cy="523220"/>
          </a:xfrm>
          <a:prstGeom prst="rect">
            <a:avLst/>
          </a:prstGeom>
        </p:spPr>
        <p:txBody>
          <a:bodyPr wrap="none">
            <a:spAutoFit/>
          </a:bodyPr>
          <a:lstStyle/>
          <a:p>
            <a:r>
              <a:rPr lang="en-US" sz="2800" kern="600" dirty="0" err="1">
                <a:solidFill>
                  <a:srgbClr val="FF3300"/>
                </a:solidFill>
              </a:rPr>
              <a:t>quả</a:t>
            </a:r>
            <a:r>
              <a:rPr lang="en-US" sz="2800" kern="600" dirty="0">
                <a:solidFill>
                  <a:srgbClr val="FF3300"/>
                </a:solidFill>
              </a:rPr>
              <a:t> </a:t>
            </a:r>
            <a:r>
              <a:rPr lang="en-US" sz="2800" kern="600" dirty="0" err="1">
                <a:solidFill>
                  <a:srgbClr val="FF3300"/>
                </a:solidFill>
              </a:rPr>
              <a:t>cầu</a:t>
            </a:r>
            <a:r>
              <a:rPr lang="en-US" sz="2800" kern="600" dirty="0">
                <a:solidFill>
                  <a:srgbClr val="0000FF"/>
                </a:solidFill>
              </a:rPr>
              <a:t> </a:t>
            </a:r>
            <a:r>
              <a:rPr lang="en-US" sz="2800" kern="600" dirty="0" err="1">
                <a:solidFill>
                  <a:srgbClr val="FF0000"/>
                </a:solidFill>
              </a:rPr>
              <a:t>có</a:t>
            </a:r>
            <a:r>
              <a:rPr lang="en-US" sz="2800" kern="600" dirty="0">
                <a:solidFill>
                  <a:srgbClr val="0000FF"/>
                </a:solidFill>
              </a:rPr>
              <a:t> </a:t>
            </a:r>
            <a:r>
              <a:rPr lang="en-US" sz="2800" kern="600" dirty="0" err="1">
                <a:solidFill>
                  <a:srgbClr val="FF3300"/>
                </a:solidFill>
              </a:rPr>
              <a:t>lọt</a:t>
            </a:r>
            <a:r>
              <a:rPr lang="en-US" sz="2800" kern="600" dirty="0">
                <a:solidFill>
                  <a:srgbClr val="FF3300"/>
                </a:solidFill>
              </a:rPr>
              <a:t> qua</a:t>
            </a:r>
            <a:r>
              <a:rPr lang="en-US" sz="2800" kern="600" dirty="0">
                <a:solidFill>
                  <a:srgbClr val="0000FF"/>
                </a:solidFill>
              </a:rPr>
              <a:t> </a:t>
            </a:r>
            <a:endParaRPr lang="en-US" sz="2800" dirty="0"/>
          </a:p>
        </p:txBody>
      </p:sp>
      <p:sp>
        <p:nvSpPr>
          <p:cNvPr id="4" name="Rectangle 3"/>
          <p:cNvSpPr/>
          <p:nvPr/>
        </p:nvSpPr>
        <p:spPr>
          <a:xfrm>
            <a:off x="4867841" y="2743200"/>
            <a:ext cx="4198585" cy="492443"/>
          </a:xfrm>
          <a:prstGeom prst="rect">
            <a:avLst/>
          </a:prstGeom>
        </p:spPr>
        <p:txBody>
          <a:bodyPr wrap="none">
            <a:spAutoFit/>
          </a:bodyPr>
          <a:lstStyle/>
          <a:p>
            <a:r>
              <a:rPr lang="en-US" sz="2600" kern="600" dirty="0" err="1">
                <a:solidFill>
                  <a:srgbClr val="FF3300"/>
                </a:solidFill>
              </a:rPr>
              <a:t>quả</a:t>
            </a:r>
            <a:r>
              <a:rPr lang="en-US" sz="2600" kern="600" dirty="0">
                <a:solidFill>
                  <a:srgbClr val="FF3300"/>
                </a:solidFill>
              </a:rPr>
              <a:t> </a:t>
            </a:r>
            <a:r>
              <a:rPr lang="en-US" sz="2600" kern="600" dirty="0" err="1">
                <a:solidFill>
                  <a:srgbClr val="FF3300"/>
                </a:solidFill>
              </a:rPr>
              <a:t>cầu</a:t>
            </a:r>
            <a:r>
              <a:rPr lang="en-US" sz="2600" kern="600" dirty="0">
                <a:solidFill>
                  <a:srgbClr val="0000FF"/>
                </a:solidFill>
              </a:rPr>
              <a:t> </a:t>
            </a:r>
            <a:r>
              <a:rPr lang="en-US" sz="2600" kern="600" dirty="0" err="1">
                <a:solidFill>
                  <a:srgbClr val="FF3300"/>
                </a:solidFill>
              </a:rPr>
              <a:t>không</a:t>
            </a:r>
            <a:r>
              <a:rPr lang="en-US" sz="2600" kern="600" dirty="0">
                <a:solidFill>
                  <a:srgbClr val="0000FF"/>
                </a:solidFill>
              </a:rPr>
              <a:t> </a:t>
            </a:r>
            <a:r>
              <a:rPr lang="en-US" sz="2600" kern="600" dirty="0" err="1">
                <a:solidFill>
                  <a:srgbClr val="FF3300"/>
                </a:solidFill>
              </a:rPr>
              <a:t>còn</a:t>
            </a:r>
            <a:r>
              <a:rPr lang="en-US" sz="2600" kern="600" dirty="0">
                <a:solidFill>
                  <a:srgbClr val="0000FF"/>
                </a:solidFill>
              </a:rPr>
              <a:t> </a:t>
            </a:r>
            <a:r>
              <a:rPr lang="en-US" sz="2600" kern="600" dirty="0" err="1">
                <a:solidFill>
                  <a:srgbClr val="FF3300"/>
                </a:solidFill>
              </a:rPr>
              <a:t>lọt</a:t>
            </a:r>
            <a:r>
              <a:rPr lang="en-US" sz="2600" kern="600" dirty="0">
                <a:solidFill>
                  <a:srgbClr val="FF3300"/>
                </a:solidFill>
              </a:rPr>
              <a:t> </a:t>
            </a:r>
            <a:r>
              <a:rPr lang="en-US" sz="2600" kern="600" dirty="0" smtClean="0">
                <a:solidFill>
                  <a:srgbClr val="FF3300"/>
                </a:solidFill>
              </a:rPr>
              <a:t>qua</a:t>
            </a:r>
            <a:r>
              <a:rPr lang="en-US" sz="2600" kern="600" dirty="0" smtClean="0">
                <a:solidFill>
                  <a:srgbClr val="0000FF"/>
                </a:solidFill>
              </a:rPr>
              <a:t> </a:t>
            </a:r>
            <a:endParaRPr lang="en-US" sz="2600" dirty="0"/>
          </a:p>
        </p:txBody>
      </p:sp>
      <p:sp>
        <p:nvSpPr>
          <p:cNvPr id="7" name="Rectangle 6"/>
          <p:cNvSpPr/>
          <p:nvPr/>
        </p:nvSpPr>
        <p:spPr>
          <a:xfrm>
            <a:off x="6477000" y="3581400"/>
            <a:ext cx="2770310" cy="461665"/>
          </a:xfrm>
          <a:prstGeom prst="rect">
            <a:avLst/>
          </a:prstGeom>
        </p:spPr>
        <p:txBody>
          <a:bodyPr wrap="none">
            <a:spAutoFit/>
          </a:bodyPr>
          <a:lstStyle/>
          <a:p>
            <a:r>
              <a:rPr lang="en-US" sz="2400" kern="600" dirty="0" err="1">
                <a:solidFill>
                  <a:srgbClr val="FF3300"/>
                </a:solidFill>
              </a:rPr>
              <a:t>quả</a:t>
            </a:r>
            <a:r>
              <a:rPr lang="en-US" sz="2400" kern="600" dirty="0">
                <a:solidFill>
                  <a:srgbClr val="FF3300"/>
                </a:solidFill>
              </a:rPr>
              <a:t> </a:t>
            </a:r>
            <a:r>
              <a:rPr lang="en-US" sz="2400" kern="600" dirty="0" err="1">
                <a:solidFill>
                  <a:srgbClr val="FF3300"/>
                </a:solidFill>
              </a:rPr>
              <a:t>cầu</a:t>
            </a:r>
            <a:r>
              <a:rPr lang="en-US" sz="2400" kern="600" dirty="0">
                <a:solidFill>
                  <a:srgbClr val="0000FF"/>
                </a:solidFill>
              </a:rPr>
              <a:t> </a:t>
            </a:r>
            <a:r>
              <a:rPr lang="en-US" sz="2400" kern="600" dirty="0" err="1">
                <a:solidFill>
                  <a:srgbClr val="FF3300"/>
                </a:solidFill>
              </a:rPr>
              <a:t>lại</a:t>
            </a:r>
            <a:r>
              <a:rPr lang="en-US" sz="2400" kern="600" dirty="0">
                <a:solidFill>
                  <a:srgbClr val="0000FF"/>
                </a:solidFill>
              </a:rPr>
              <a:t> </a:t>
            </a:r>
            <a:r>
              <a:rPr lang="en-US" sz="2400" kern="600" dirty="0" err="1">
                <a:solidFill>
                  <a:srgbClr val="FF3300"/>
                </a:solidFill>
              </a:rPr>
              <a:t>lọt</a:t>
            </a:r>
            <a:r>
              <a:rPr lang="en-US" sz="2400" kern="600" dirty="0">
                <a:solidFill>
                  <a:srgbClr val="FF3300"/>
                </a:solidFill>
              </a:rPr>
              <a:t> qua</a:t>
            </a:r>
            <a:r>
              <a:rPr lang="en-US" sz="2400" kern="600" dirty="0">
                <a:solidFill>
                  <a:srgbClr val="0000FF"/>
                </a:solidFill>
              </a:rPr>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ox(in)">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anim calcmode="lin" valueType="num">
                                      <p:cBhvr>
                                        <p:cTn id="2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7" grpId="0"/>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81" name="Rectangle 56"/>
          <p:cNvSpPr>
            <a:spLocks noChangeArrowheads="1"/>
          </p:cNvSpPr>
          <p:nvPr/>
        </p:nvSpPr>
        <p:spPr bwMode="auto">
          <a:xfrm>
            <a:off x="76200" y="152400"/>
            <a:ext cx="716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pPr>
            <a:endParaRPr lang="en-US" sz="1200" b="1">
              <a:solidFill>
                <a:srgbClr val="0000FF"/>
              </a:solidFill>
            </a:endParaRPr>
          </a:p>
        </p:txBody>
      </p:sp>
      <p:sp>
        <p:nvSpPr>
          <p:cNvPr id="27863" name="Text Box 215"/>
          <p:cNvSpPr txBox="1">
            <a:spLocks noChangeArrowheads="1"/>
          </p:cNvSpPr>
          <p:nvPr/>
        </p:nvSpPr>
        <p:spPr bwMode="auto">
          <a:xfrm>
            <a:off x="152400" y="2003048"/>
            <a:ext cx="854452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2400" dirty="0"/>
              <a:t>  </a:t>
            </a:r>
            <a:r>
              <a:rPr lang="en-US" sz="2600" dirty="0" smtClean="0"/>
              <a:t>C1: Tại </a:t>
            </a:r>
            <a:r>
              <a:rPr lang="en-US" sz="2600" dirty="0"/>
              <a:t>sao khi bị hơ nóng, quả cầu lại </a:t>
            </a:r>
            <a:r>
              <a:rPr lang="en-US" sz="2600" dirty="0">
                <a:solidFill>
                  <a:srgbClr val="FF3300"/>
                </a:solidFill>
              </a:rPr>
              <a:t>không lọt</a:t>
            </a:r>
            <a:r>
              <a:rPr lang="en-US" sz="2600" dirty="0"/>
              <a:t> qua vòng kim loại. </a:t>
            </a:r>
          </a:p>
        </p:txBody>
      </p:sp>
      <p:sp>
        <p:nvSpPr>
          <p:cNvPr id="27864" name="Text Box 216"/>
          <p:cNvSpPr txBox="1">
            <a:spLocks noChangeArrowheads="1"/>
          </p:cNvSpPr>
          <p:nvPr/>
        </p:nvSpPr>
        <p:spPr bwMode="auto">
          <a:xfrm>
            <a:off x="281409" y="2015810"/>
            <a:ext cx="89387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3200" dirty="0" smtClean="0">
                <a:solidFill>
                  <a:srgbClr val="0000FF"/>
                </a:solidFill>
                <a:sym typeface="Wingdings"/>
              </a:rPr>
              <a:t></a:t>
            </a:r>
            <a:r>
              <a:rPr lang="en-US" sz="2400" dirty="0" smtClean="0">
                <a:solidFill>
                  <a:srgbClr val="0000FF"/>
                </a:solidFill>
              </a:rPr>
              <a:t>C1: </a:t>
            </a:r>
            <a:r>
              <a:rPr lang="en-US" sz="2400" dirty="0">
                <a:solidFill>
                  <a:srgbClr val="0000FF"/>
                </a:solidFill>
              </a:rPr>
              <a:t>Vì quả cầu </a:t>
            </a:r>
            <a:r>
              <a:rPr lang="en-US" sz="2400" dirty="0">
                <a:solidFill>
                  <a:srgbClr val="FF3300"/>
                </a:solidFill>
              </a:rPr>
              <a:t>nở ra</a:t>
            </a:r>
            <a:r>
              <a:rPr lang="en-US" sz="2400" dirty="0">
                <a:solidFill>
                  <a:srgbClr val="0000FF"/>
                </a:solidFill>
              </a:rPr>
              <a:t> khi nóng lên.</a:t>
            </a:r>
          </a:p>
        </p:txBody>
      </p:sp>
      <p:sp>
        <p:nvSpPr>
          <p:cNvPr id="27869" name="Text Box 221"/>
          <p:cNvSpPr txBox="1">
            <a:spLocks noChangeArrowheads="1"/>
          </p:cNvSpPr>
          <p:nvPr/>
        </p:nvSpPr>
        <p:spPr bwMode="auto">
          <a:xfrm>
            <a:off x="0" y="2841248"/>
            <a:ext cx="903971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2600" dirty="0"/>
              <a:t>   </a:t>
            </a:r>
            <a:r>
              <a:rPr lang="en-US" sz="2600" dirty="0" smtClean="0"/>
              <a:t>C2: </a:t>
            </a:r>
            <a:r>
              <a:rPr lang="en-US" sz="2600" dirty="0"/>
              <a:t>Tại sao khi được nhúng vào nước lạnh, quả cầu lại</a:t>
            </a:r>
            <a:r>
              <a:rPr lang="en-US" sz="2600" dirty="0">
                <a:solidFill>
                  <a:srgbClr val="FF3300"/>
                </a:solidFill>
              </a:rPr>
              <a:t> lọt</a:t>
            </a:r>
            <a:r>
              <a:rPr lang="en-US" sz="2600" dirty="0"/>
              <a:t> qua vòng kim loại. </a:t>
            </a:r>
          </a:p>
        </p:txBody>
      </p:sp>
      <p:sp>
        <p:nvSpPr>
          <p:cNvPr id="27870" name="Text Box 222"/>
          <p:cNvSpPr txBox="1">
            <a:spLocks noChangeArrowheads="1"/>
          </p:cNvSpPr>
          <p:nvPr/>
        </p:nvSpPr>
        <p:spPr bwMode="auto">
          <a:xfrm>
            <a:off x="304800" y="2819400"/>
            <a:ext cx="8967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2800" dirty="0" smtClean="0">
                <a:solidFill>
                  <a:srgbClr val="0000FF"/>
                </a:solidFill>
                <a:sym typeface="Wingdings"/>
              </a:rPr>
              <a:t></a:t>
            </a:r>
            <a:r>
              <a:rPr lang="en-US" sz="2400" dirty="0" smtClean="0">
                <a:solidFill>
                  <a:srgbClr val="0000FF"/>
                </a:solidFill>
              </a:rPr>
              <a:t>C2: </a:t>
            </a:r>
            <a:r>
              <a:rPr lang="en-US" sz="2400" dirty="0">
                <a:solidFill>
                  <a:srgbClr val="0000FF"/>
                </a:solidFill>
              </a:rPr>
              <a:t>Vì quả cầu </a:t>
            </a:r>
            <a:r>
              <a:rPr lang="en-US" sz="2400" dirty="0">
                <a:solidFill>
                  <a:srgbClr val="FF3300"/>
                </a:solidFill>
              </a:rPr>
              <a:t>co lại</a:t>
            </a:r>
            <a:r>
              <a:rPr lang="en-US" sz="2400" dirty="0">
                <a:solidFill>
                  <a:srgbClr val="0000FF"/>
                </a:solidFill>
              </a:rPr>
              <a:t> khi lạnh đi.</a:t>
            </a:r>
          </a:p>
        </p:txBody>
      </p:sp>
      <p:sp>
        <p:nvSpPr>
          <p:cNvPr id="27875" name="Text Box 227"/>
          <p:cNvSpPr txBox="1">
            <a:spLocks noChangeArrowheads="1"/>
          </p:cNvSpPr>
          <p:nvPr/>
        </p:nvSpPr>
        <p:spPr bwMode="auto">
          <a:xfrm>
            <a:off x="76200" y="3352800"/>
            <a:ext cx="746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dirty="0" smtClean="0">
                <a:solidFill>
                  <a:srgbClr val="0000FF"/>
                </a:solidFill>
                <a:sym typeface="Wingdings"/>
              </a:rPr>
              <a:t>C3: </a:t>
            </a:r>
            <a:r>
              <a:rPr lang="en-US" sz="2400" dirty="0" smtClean="0">
                <a:solidFill>
                  <a:srgbClr val="0000FF"/>
                </a:solidFill>
              </a:rPr>
              <a:t>a</a:t>
            </a:r>
            <a:r>
              <a:rPr lang="en-US" sz="2400" dirty="0">
                <a:solidFill>
                  <a:srgbClr val="0000FF"/>
                </a:solidFill>
              </a:rPr>
              <a:t>) Thể tích quả </a:t>
            </a:r>
            <a:r>
              <a:rPr lang="en-US" sz="2400" dirty="0" err="1">
                <a:solidFill>
                  <a:srgbClr val="0000FF"/>
                </a:solidFill>
              </a:rPr>
              <a:t>cầu</a:t>
            </a:r>
            <a:r>
              <a:rPr lang="en-US" sz="2400" dirty="0">
                <a:solidFill>
                  <a:srgbClr val="0000FF"/>
                </a:solidFill>
              </a:rPr>
              <a:t> </a:t>
            </a:r>
            <a:r>
              <a:rPr lang="en-US" sz="2400" dirty="0" smtClean="0">
                <a:solidFill>
                  <a:srgbClr val="0000FF"/>
                </a:solidFill>
              </a:rPr>
              <a:t>……….</a:t>
            </a:r>
            <a:r>
              <a:rPr lang="en-US" sz="2400" dirty="0" err="1" smtClean="0">
                <a:solidFill>
                  <a:srgbClr val="0000FF"/>
                </a:solidFill>
              </a:rPr>
              <a:t>khi</a:t>
            </a:r>
            <a:r>
              <a:rPr lang="en-US" sz="2400" dirty="0" smtClean="0">
                <a:solidFill>
                  <a:srgbClr val="0000FF"/>
                </a:solidFill>
              </a:rPr>
              <a:t> </a:t>
            </a:r>
            <a:r>
              <a:rPr lang="en-US" sz="2400" dirty="0">
                <a:solidFill>
                  <a:srgbClr val="0000FF"/>
                </a:solidFill>
              </a:rPr>
              <a:t>quả cầu nóng lên.</a:t>
            </a:r>
          </a:p>
        </p:txBody>
      </p:sp>
      <p:sp>
        <p:nvSpPr>
          <p:cNvPr id="27876" name="Text Box 228"/>
          <p:cNvSpPr txBox="1">
            <a:spLocks noChangeArrowheads="1"/>
          </p:cNvSpPr>
          <p:nvPr/>
        </p:nvSpPr>
        <p:spPr bwMode="auto">
          <a:xfrm>
            <a:off x="762000" y="3881735"/>
            <a:ext cx="7086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dirty="0" smtClean="0">
                <a:solidFill>
                  <a:srgbClr val="0000FF"/>
                </a:solidFill>
              </a:rPr>
              <a:t>b</a:t>
            </a:r>
            <a:r>
              <a:rPr lang="en-US" sz="2400" dirty="0">
                <a:solidFill>
                  <a:srgbClr val="0000FF"/>
                </a:solidFill>
              </a:rPr>
              <a:t>) Thể tích quả cầu giảm khi quả cầu ………......</a:t>
            </a:r>
          </a:p>
        </p:txBody>
      </p:sp>
      <p:sp>
        <p:nvSpPr>
          <p:cNvPr id="224" name="Rectangle 2"/>
          <p:cNvSpPr txBox="1">
            <a:spLocks noChangeArrowheads="1"/>
          </p:cNvSpPr>
          <p:nvPr/>
        </p:nvSpPr>
        <p:spPr>
          <a:xfrm>
            <a:off x="-76200" y="0"/>
            <a:ext cx="9372600" cy="533400"/>
          </a:xfrm>
          <a:prstGeom prst="rect">
            <a:avLst/>
          </a:prstGeom>
          <a:solidFill>
            <a:srgbClr val="FFFF66"/>
          </a:solidFill>
          <a:ln>
            <a:solidFill>
              <a:srgbClr val="FFFF66"/>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3000" b="1" dirty="0" err="1" smtClean="0">
                <a:solidFill>
                  <a:srgbClr val="FF0000"/>
                </a:solidFill>
              </a:rPr>
              <a:t>Tiết</a:t>
            </a:r>
            <a:r>
              <a:rPr lang="en-US" sz="3000" b="1" dirty="0" smtClean="0">
                <a:solidFill>
                  <a:srgbClr val="FF0000"/>
                </a:solidFill>
              </a:rPr>
              <a:t> </a:t>
            </a:r>
            <a:r>
              <a:rPr lang="en-US" sz="3000" b="1" dirty="0" smtClean="0">
                <a:solidFill>
                  <a:srgbClr val="FF0000"/>
                </a:solidFill>
              </a:rPr>
              <a:t>21,22,23: </a:t>
            </a:r>
            <a:r>
              <a:rPr lang="en-US" sz="3000" b="1" dirty="0" err="1" smtClean="0">
                <a:solidFill>
                  <a:srgbClr val="FF0000"/>
                </a:solidFill>
              </a:rPr>
              <a:t>Chủ</a:t>
            </a:r>
            <a:r>
              <a:rPr lang="en-US" sz="3000" b="1" dirty="0" smtClean="0">
                <a:solidFill>
                  <a:srgbClr val="FF0000"/>
                </a:solidFill>
              </a:rPr>
              <a:t> </a:t>
            </a:r>
            <a:r>
              <a:rPr lang="en-US" sz="3000" b="1" dirty="0" err="1" smtClean="0">
                <a:solidFill>
                  <a:srgbClr val="FF0000"/>
                </a:solidFill>
              </a:rPr>
              <a:t>đề</a:t>
            </a:r>
            <a:r>
              <a:rPr lang="en-US" sz="3000" b="1" dirty="0" smtClean="0">
                <a:solidFill>
                  <a:srgbClr val="FF0000"/>
                </a:solidFill>
              </a:rPr>
              <a:t>: </a:t>
            </a:r>
            <a:r>
              <a:rPr lang="en-US" sz="3000" b="1" dirty="0" err="1" smtClean="0">
                <a:solidFill>
                  <a:srgbClr val="FF0000"/>
                </a:solidFill>
              </a:rPr>
              <a:t>Sự</a:t>
            </a:r>
            <a:r>
              <a:rPr lang="en-US" sz="3000" b="1" dirty="0" smtClean="0">
                <a:solidFill>
                  <a:srgbClr val="FF0000"/>
                </a:solidFill>
              </a:rPr>
              <a:t> </a:t>
            </a:r>
            <a:r>
              <a:rPr lang="en-US" sz="3000" b="1" dirty="0" err="1" smtClean="0">
                <a:solidFill>
                  <a:srgbClr val="FF0000"/>
                </a:solidFill>
              </a:rPr>
              <a:t>nở</a:t>
            </a:r>
            <a:r>
              <a:rPr lang="en-US" sz="3000" b="1" dirty="0" smtClean="0">
                <a:solidFill>
                  <a:srgbClr val="FF0000"/>
                </a:solidFill>
              </a:rPr>
              <a:t> </a:t>
            </a:r>
            <a:r>
              <a:rPr lang="en-US" sz="3000" b="1" dirty="0" err="1" smtClean="0">
                <a:solidFill>
                  <a:srgbClr val="FF0000"/>
                </a:solidFill>
              </a:rPr>
              <a:t>vì</a:t>
            </a:r>
            <a:r>
              <a:rPr lang="en-US" sz="3000" b="1" dirty="0" smtClean="0">
                <a:solidFill>
                  <a:srgbClr val="FF0000"/>
                </a:solidFill>
              </a:rPr>
              <a:t> </a:t>
            </a:r>
            <a:r>
              <a:rPr lang="en-US" sz="3000" b="1" dirty="0" err="1" smtClean="0">
                <a:solidFill>
                  <a:srgbClr val="FF0000"/>
                </a:solidFill>
              </a:rPr>
              <a:t>nhiệt</a:t>
            </a:r>
            <a:r>
              <a:rPr lang="en-US" sz="3000" b="1" dirty="0" smtClean="0">
                <a:solidFill>
                  <a:srgbClr val="FF0000"/>
                </a:solidFill>
              </a:rPr>
              <a:t> </a:t>
            </a:r>
            <a:r>
              <a:rPr lang="en-US" sz="3000" b="1" dirty="0" err="1" smtClean="0">
                <a:solidFill>
                  <a:srgbClr val="FF0000"/>
                </a:solidFill>
              </a:rPr>
              <a:t>của</a:t>
            </a:r>
            <a:r>
              <a:rPr lang="en-US" sz="3000" b="1" dirty="0" smtClean="0">
                <a:solidFill>
                  <a:srgbClr val="FF0000"/>
                </a:solidFill>
              </a:rPr>
              <a:t> </a:t>
            </a:r>
            <a:r>
              <a:rPr lang="en-US" sz="3000" b="1" dirty="0" err="1" smtClean="0">
                <a:solidFill>
                  <a:srgbClr val="FF0000"/>
                </a:solidFill>
              </a:rPr>
              <a:t>các</a:t>
            </a:r>
            <a:r>
              <a:rPr lang="en-US" sz="3000" b="1" dirty="0" smtClean="0">
                <a:solidFill>
                  <a:srgbClr val="FF0000"/>
                </a:solidFill>
              </a:rPr>
              <a:t> </a:t>
            </a:r>
            <a:r>
              <a:rPr lang="en-US" sz="3000" b="1" dirty="0" err="1" smtClean="0">
                <a:solidFill>
                  <a:srgbClr val="FF0000"/>
                </a:solidFill>
              </a:rPr>
              <a:t>chất</a:t>
            </a:r>
            <a:r>
              <a:rPr lang="en-US" sz="3000" b="1" dirty="0" smtClean="0">
                <a:solidFill>
                  <a:srgbClr val="FF0000"/>
                </a:solidFill>
              </a:rPr>
              <a:t> </a:t>
            </a:r>
          </a:p>
        </p:txBody>
      </p:sp>
      <p:sp>
        <p:nvSpPr>
          <p:cNvPr id="228" name="TextBox 227"/>
          <p:cNvSpPr txBox="1"/>
          <p:nvPr/>
        </p:nvSpPr>
        <p:spPr>
          <a:xfrm>
            <a:off x="304800" y="1534180"/>
            <a:ext cx="5029200" cy="523220"/>
          </a:xfrm>
          <a:prstGeom prst="rect">
            <a:avLst/>
          </a:prstGeom>
          <a:noFill/>
        </p:spPr>
        <p:txBody>
          <a:bodyPr wrap="square" rtlCol="0">
            <a:spAutoFit/>
          </a:bodyPr>
          <a:lstStyle/>
          <a:p>
            <a:r>
              <a:rPr lang="en-US" sz="2800" dirty="0" smtClean="0">
                <a:solidFill>
                  <a:srgbClr val="FF3300"/>
                </a:solidFill>
              </a:rPr>
              <a:t>2/ </a:t>
            </a:r>
            <a:r>
              <a:rPr lang="en-US" sz="2800" dirty="0" err="1" smtClean="0">
                <a:solidFill>
                  <a:srgbClr val="FF3300"/>
                </a:solidFill>
              </a:rPr>
              <a:t>Trả</a:t>
            </a:r>
            <a:r>
              <a:rPr lang="en-US" sz="2800" dirty="0" smtClean="0">
                <a:solidFill>
                  <a:srgbClr val="FF3300"/>
                </a:solidFill>
              </a:rPr>
              <a:t> </a:t>
            </a:r>
            <a:r>
              <a:rPr lang="en-US" sz="2800" dirty="0" err="1" smtClean="0">
                <a:solidFill>
                  <a:srgbClr val="FF3300"/>
                </a:solidFill>
              </a:rPr>
              <a:t>lời</a:t>
            </a:r>
            <a:r>
              <a:rPr lang="en-US" sz="2800" dirty="0" smtClean="0">
                <a:solidFill>
                  <a:srgbClr val="FF3300"/>
                </a:solidFill>
              </a:rPr>
              <a:t> </a:t>
            </a:r>
            <a:r>
              <a:rPr lang="en-US" sz="2800" dirty="0" err="1" smtClean="0">
                <a:solidFill>
                  <a:srgbClr val="FF3300"/>
                </a:solidFill>
              </a:rPr>
              <a:t>câu</a:t>
            </a:r>
            <a:r>
              <a:rPr lang="en-US" sz="2800" dirty="0" smtClean="0">
                <a:solidFill>
                  <a:srgbClr val="FF3300"/>
                </a:solidFill>
              </a:rPr>
              <a:t> </a:t>
            </a:r>
            <a:r>
              <a:rPr lang="en-US" sz="2800" dirty="0" err="1" smtClean="0">
                <a:solidFill>
                  <a:srgbClr val="FF3300"/>
                </a:solidFill>
              </a:rPr>
              <a:t>hỏi</a:t>
            </a:r>
            <a:r>
              <a:rPr lang="en-US" sz="2800" dirty="0" smtClean="0">
                <a:solidFill>
                  <a:srgbClr val="FF3300"/>
                </a:solidFill>
              </a:rPr>
              <a:t> </a:t>
            </a:r>
            <a:endParaRPr lang="en-US" sz="2800" dirty="0">
              <a:solidFill>
                <a:srgbClr val="FF3300"/>
              </a:solidFill>
            </a:endParaRPr>
          </a:p>
        </p:txBody>
      </p:sp>
      <p:sp>
        <p:nvSpPr>
          <p:cNvPr id="3" name="Rectangle 2"/>
          <p:cNvSpPr/>
          <p:nvPr/>
        </p:nvSpPr>
        <p:spPr>
          <a:xfrm>
            <a:off x="7467600" y="3352800"/>
            <a:ext cx="1572118" cy="1890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n</a:t>
            </a:r>
            <a:r>
              <a:rPr lang="en-US" sz="2800" dirty="0" err="1" smtClean="0">
                <a:solidFill>
                  <a:srgbClr val="FF0000"/>
                </a:solidFill>
              </a:rPr>
              <a:t>óng</a:t>
            </a:r>
            <a:r>
              <a:rPr lang="en-US" sz="2800" dirty="0" smtClean="0">
                <a:solidFill>
                  <a:srgbClr val="FF0000"/>
                </a:solidFill>
              </a:rPr>
              <a:t> </a:t>
            </a:r>
            <a:r>
              <a:rPr lang="en-US" sz="2800" dirty="0" err="1" smtClean="0">
                <a:solidFill>
                  <a:srgbClr val="FF0000"/>
                </a:solidFill>
              </a:rPr>
              <a:t>lên</a:t>
            </a:r>
            <a:endParaRPr lang="en-US" sz="2800" dirty="0" smtClean="0">
              <a:solidFill>
                <a:srgbClr val="FF0000"/>
              </a:solidFill>
            </a:endParaRPr>
          </a:p>
          <a:p>
            <a:pPr algn="ctr"/>
            <a:r>
              <a:rPr lang="en-US" sz="2800" dirty="0" err="1">
                <a:solidFill>
                  <a:srgbClr val="FF0000"/>
                </a:solidFill>
              </a:rPr>
              <a:t>l</a:t>
            </a:r>
            <a:r>
              <a:rPr lang="en-US" sz="2800" dirty="0" err="1" smtClean="0">
                <a:solidFill>
                  <a:srgbClr val="FF0000"/>
                </a:solidFill>
              </a:rPr>
              <a:t>ạnh</a:t>
            </a:r>
            <a:r>
              <a:rPr lang="en-US" sz="2800" dirty="0" smtClean="0">
                <a:solidFill>
                  <a:srgbClr val="FF0000"/>
                </a:solidFill>
              </a:rPr>
              <a:t> </a:t>
            </a:r>
            <a:r>
              <a:rPr lang="en-US" sz="2800" dirty="0" err="1" smtClean="0">
                <a:solidFill>
                  <a:srgbClr val="FF0000"/>
                </a:solidFill>
              </a:rPr>
              <a:t>đi</a:t>
            </a:r>
            <a:endParaRPr lang="en-US" sz="2800" dirty="0" smtClean="0">
              <a:solidFill>
                <a:srgbClr val="FF0000"/>
              </a:solidFill>
            </a:endParaRPr>
          </a:p>
          <a:p>
            <a:pPr algn="ctr"/>
            <a:r>
              <a:rPr lang="en-US" sz="2800" dirty="0" err="1">
                <a:solidFill>
                  <a:srgbClr val="FF0000"/>
                </a:solidFill>
              </a:rPr>
              <a:t>t</a:t>
            </a:r>
            <a:r>
              <a:rPr lang="en-US" sz="2800" dirty="0" err="1" smtClean="0">
                <a:solidFill>
                  <a:srgbClr val="FF0000"/>
                </a:solidFill>
              </a:rPr>
              <a:t>ăng</a:t>
            </a:r>
            <a:endParaRPr lang="en-US" sz="2800" dirty="0" smtClean="0">
              <a:solidFill>
                <a:srgbClr val="FF0000"/>
              </a:solidFill>
            </a:endParaRPr>
          </a:p>
          <a:p>
            <a:pPr algn="ctr"/>
            <a:r>
              <a:rPr lang="en-US" sz="2800" dirty="0" err="1">
                <a:solidFill>
                  <a:srgbClr val="FF0000"/>
                </a:solidFill>
              </a:rPr>
              <a:t>g</a:t>
            </a:r>
            <a:r>
              <a:rPr lang="en-US" sz="2800" dirty="0" err="1" smtClean="0">
                <a:solidFill>
                  <a:srgbClr val="FF0000"/>
                </a:solidFill>
              </a:rPr>
              <a:t>iảm</a:t>
            </a:r>
            <a:r>
              <a:rPr lang="en-US" sz="2800" dirty="0" smtClean="0">
                <a:solidFill>
                  <a:srgbClr val="FF0000"/>
                </a:solidFill>
              </a:rPr>
              <a:t> </a:t>
            </a:r>
          </a:p>
        </p:txBody>
      </p:sp>
      <p:sp>
        <p:nvSpPr>
          <p:cNvPr id="4" name="TextBox 3"/>
          <p:cNvSpPr txBox="1"/>
          <p:nvPr/>
        </p:nvSpPr>
        <p:spPr>
          <a:xfrm>
            <a:off x="3505200" y="3276600"/>
            <a:ext cx="1447800" cy="523220"/>
          </a:xfrm>
          <a:prstGeom prst="rect">
            <a:avLst/>
          </a:prstGeom>
          <a:noFill/>
        </p:spPr>
        <p:txBody>
          <a:bodyPr wrap="square" rtlCol="0">
            <a:spAutoFit/>
          </a:bodyPr>
          <a:lstStyle/>
          <a:p>
            <a:r>
              <a:rPr lang="en-US" sz="2800" dirty="0" err="1" smtClean="0">
                <a:solidFill>
                  <a:srgbClr val="FF0000"/>
                </a:solidFill>
              </a:rPr>
              <a:t>tăng</a:t>
            </a:r>
            <a:endParaRPr lang="en-US" sz="2800" dirty="0">
              <a:solidFill>
                <a:srgbClr val="FF0000"/>
              </a:solidFill>
            </a:endParaRPr>
          </a:p>
        </p:txBody>
      </p:sp>
      <p:sp>
        <p:nvSpPr>
          <p:cNvPr id="5" name="TextBox 4"/>
          <p:cNvSpPr txBox="1"/>
          <p:nvPr/>
        </p:nvSpPr>
        <p:spPr>
          <a:xfrm>
            <a:off x="5867400" y="3743980"/>
            <a:ext cx="1600200" cy="523220"/>
          </a:xfrm>
          <a:prstGeom prst="rect">
            <a:avLst/>
          </a:prstGeom>
          <a:noFill/>
        </p:spPr>
        <p:txBody>
          <a:bodyPr wrap="square" rtlCol="0">
            <a:spAutoFit/>
          </a:bodyPr>
          <a:lstStyle/>
          <a:p>
            <a:r>
              <a:rPr lang="en-US" sz="2800" dirty="0" err="1">
                <a:solidFill>
                  <a:srgbClr val="FF0000"/>
                </a:solidFill>
              </a:rPr>
              <a:t>l</a:t>
            </a:r>
            <a:r>
              <a:rPr lang="en-US" sz="2800" dirty="0" err="1" smtClean="0">
                <a:solidFill>
                  <a:srgbClr val="FF0000"/>
                </a:solidFill>
              </a:rPr>
              <a:t>ạnh</a:t>
            </a:r>
            <a:r>
              <a:rPr lang="en-US" sz="2800" dirty="0" smtClean="0">
                <a:solidFill>
                  <a:srgbClr val="FF0000"/>
                </a:solidFill>
              </a:rPr>
              <a:t> </a:t>
            </a:r>
            <a:r>
              <a:rPr lang="en-US" sz="2800" dirty="0" err="1" smtClean="0">
                <a:solidFill>
                  <a:srgbClr val="FF0000"/>
                </a:solidFill>
              </a:rPr>
              <a:t>đi</a:t>
            </a:r>
            <a:endParaRPr lang="en-US" sz="2800" dirty="0">
              <a:solidFill>
                <a:srgbClr val="FF0000"/>
              </a:solidFill>
            </a:endParaRPr>
          </a:p>
        </p:txBody>
      </p:sp>
      <p:sp>
        <p:nvSpPr>
          <p:cNvPr id="20" name="TextBox 19"/>
          <p:cNvSpPr txBox="1"/>
          <p:nvPr/>
        </p:nvSpPr>
        <p:spPr>
          <a:xfrm>
            <a:off x="152400" y="609600"/>
            <a:ext cx="6705600" cy="523220"/>
          </a:xfrm>
          <a:prstGeom prst="rect">
            <a:avLst/>
          </a:prstGeom>
          <a:noFill/>
        </p:spPr>
        <p:txBody>
          <a:bodyPr wrap="square" rtlCol="0">
            <a:spAutoFit/>
          </a:bodyPr>
          <a:lstStyle/>
          <a:p>
            <a:r>
              <a:rPr lang="en-US" sz="2800" b="1" dirty="0" smtClean="0">
                <a:solidFill>
                  <a:srgbClr val="002060"/>
                </a:solidFill>
                <a:latin typeface="Times New Roman" pitchFamily="18" charset="0"/>
                <a:cs typeface="Times New Roman" pitchFamily="18" charset="0"/>
              </a:rPr>
              <a:t>I. SỰ NỞ VÌ NHIỆT CỦA CHẤT RẮN</a:t>
            </a:r>
            <a:endParaRPr lang="en-US" sz="2800" b="1" dirty="0">
              <a:solidFill>
                <a:srgbClr val="002060"/>
              </a:solidFill>
              <a:latin typeface="Times New Roman" pitchFamily="18" charset="0"/>
              <a:cs typeface="Times New Roman" pitchFamily="18" charset="0"/>
            </a:endParaRPr>
          </a:p>
        </p:txBody>
      </p:sp>
      <p:sp>
        <p:nvSpPr>
          <p:cNvPr id="21" name="TextBox 20"/>
          <p:cNvSpPr txBox="1"/>
          <p:nvPr/>
        </p:nvSpPr>
        <p:spPr>
          <a:xfrm>
            <a:off x="304800" y="1076980"/>
            <a:ext cx="5029200" cy="523220"/>
          </a:xfrm>
          <a:prstGeom prst="rect">
            <a:avLst/>
          </a:prstGeom>
          <a:noFill/>
        </p:spPr>
        <p:txBody>
          <a:bodyPr wrap="square" rtlCol="0">
            <a:spAutoFit/>
          </a:bodyPr>
          <a:lstStyle/>
          <a:p>
            <a:r>
              <a:rPr lang="en-US" sz="2800" dirty="0" smtClean="0">
                <a:solidFill>
                  <a:srgbClr val="008000"/>
                </a:solidFill>
              </a:rPr>
              <a:t>1/ </a:t>
            </a:r>
            <a:r>
              <a:rPr lang="en-US" sz="2800" dirty="0" err="1" smtClean="0">
                <a:solidFill>
                  <a:srgbClr val="008000"/>
                </a:solidFill>
              </a:rPr>
              <a:t>Thí</a:t>
            </a:r>
            <a:r>
              <a:rPr lang="en-US" sz="2800" dirty="0" smtClean="0">
                <a:solidFill>
                  <a:srgbClr val="008000"/>
                </a:solidFill>
              </a:rPr>
              <a:t> </a:t>
            </a:r>
            <a:r>
              <a:rPr lang="en-US" sz="2800" dirty="0" err="1" smtClean="0">
                <a:solidFill>
                  <a:srgbClr val="008000"/>
                </a:solidFill>
              </a:rPr>
              <a:t>nghiệm</a:t>
            </a:r>
            <a:r>
              <a:rPr lang="en-US" sz="2800" dirty="0" smtClean="0">
                <a:solidFill>
                  <a:srgbClr val="008000"/>
                </a:solidFill>
              </a:rPr>
              <a:t> (</a:t>
            </a:r>
            <a:r>
              <a:rPr lang="en-US" sz="2800" dirty="0" err="1" smtClean="0">
                <a:solidFill>
                  <a:srgbClr val="008000"/>
                </a:solidFill>
              </a:rPr>
              <a:t>sgk</a:t>
            </a:r>
            <a:r>
              <a:rPr lang="en-US" sz="2800" dirty="0" smtClean="0">
                <a:solidFill>
                  <a:srgbClr val="008000"/>
                </a:solidFill>
              </a:rPr>
              <a:t>/58) </a:t>
            </a:r>
            <a:endParaRPr lang="en-US" sz="2800" dirty="0">
              <a:solidFill>
                <a:srgbClr val="008000"/>
              </a:solidFill>
            </a:endParaRPr>
          </a:p>
        </p:txBody>
      </p:sp>
      <p:sp>
        <p:nvSpPr>
          <p:cNvPr id="22" name="Text Box 43"/>
          <p:cNvSpPr txBox="1">
            <a:spLocks noChangeArrowheads="1"/>
          </p:cNvSpPr>
          <p:nvPr/>
        </p:nvSpPr>
        <p:spPr bwMode="auto">
          <a:xfrm>
            <a:off x="191637" y="4267200"/>
            <a:ext cx="640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dirty="0"/>
              <a:t> </a:t>
            </a:r>
            <a:r>
              <a:rPr lang="en-US" sz="2400" dirty="0" smtClean="0"/>
              <a:t>C4: Từ </a:t>
            </a:r>
            <a:r>
              <a:rPr lang="en-US" sz="2400" dirty="0"/>
              <a:t>bảng trên có thể rút ra nhận xét gì về sự nở vì nhiệt của các chất rắn khác nhau ?</a:t>
            </a:r>
          </a:p>
        </p:txBody>
      </p:sp>
      <p:sp>
        <p:nvSpPr>
          <p:cNvPr id="23" name="Text Box 45"/>
          <p:cNvSpPr txBox="1">
            <a:spLocks noChangeArrowheads="1"/>
          </p:cNvSpPr>
          <p:nvPr/>
        </p:nvSpPr>
        <p:spPr bwMode="auto">
          <a:xfrm>
            <a:off x="281409" y="4394537"/>
            <a:ext cx="81841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2400" dirty="0" smtClean="0">
                <a:solidFill>
                  <a:srgbClr val="0000FF"/>
                </a:solidFill>
              </a:rPr>
              <a:t>C4</a:t>
            </a:r>
            <a:r>
              <a:rPr lang="en-US" sz="2400" dirty="0" smtClean="0"/>
              <a:t>: </a:t>
            </a:r>
            <a:r>
              <a:rPr lang="en-US" sz="2400" dirty="0">
                <a:solidFill>
                  <a:srgbClr val="0000FF"/>
                </a:solidFill>
              </a:rPr>
              <a:t>Các chất rắn khác nhau nở vì nhiệt </a:t>
            </a:r>
            <a:r>
              <a:rPr lang="en-US" sz="2400" dirty="0">
                <a:solidFill>
                  <a:srgbClr val="FF3300"/>
                </a:solidFill>
              </a:rPr>
              <a:t>khác nhau</a:t>
            </a:r>
            <a:r>
              <a:rPr lang="en-US" sz="2400" dirty="0">
                <a:solidFill>
                  <a:srgbClr val="0000FF"/>
                </a:solidFill>
              </a:rPr>
              <a:t>. </a:t>
            </a:r>
            <a:endParaRPr lang="en-US" sz="2400" dirty="0" smtClean="0">
              <a:solidFill>
                <a:srgbClr val="0000FF"/>
              </a:solidFill>
            </a:endParaRPr>
          </a:p>
          <a:p>
            <a:pPr algn="just" eaLnBrk="1" hangingPunct="1">
              <a:spcBef>
                <a:spcPct val="50000"/>
              </a:spcBef>
            </a:pPr>
            <a:r>
              <a:rPr lang="en-US" sz="2400" dirty="0" err="1" smtClean="0">
                <a:solidFill>
                  <a:srgbClr val="0000FF"/>
                </a:solidFill>
              </a:rPr>
              <a:t>Nhôm</a:t>
            </a:r>
            <a:r>
              <a:rPr lang="en-US" sz="2400" dirty="0" smtClean="0">
                <a:solidFill>
                  <a:srgbClr val="0000FF"/>
                </a:solidFill>
              </a:rPr>
              <a:t> </a:t>
            </a:r>
            <a:r>
              <a:rPr lang="en-US" sz="2400" dirty="0">
                <a:solidFill>
                  <a:srgbClr val="0000FF"/>
                </a:solidFill>
              </a:rPr>
              <a:t>nở nhiều nhất, rồi đến đồng, sắt.</a:t>
            </a:r>
          </a:p>
        </p:txBody>
      </p:sp>
      <p:graphicFrame>
        <p:nvGraphicFramePr>
          <p:cNvPr id="24" name="Group 58"/>
          <p:cNvGraphicFramePr>
            <a:graphicFrameLocks noGrp="1"/>
          </p:cNvGraphicFramePr>
          <p:nvPr>
            <p:extLst>
              <p:ext uri="{D42A27DB-BD31-4B8C-83A1-F6EECF244321}">
                <p14:modId xmlns:p14="http://schemas.microsoft.com/office/powerpoint/2010/main" val="1014388973"/>
              </p:ext>
            </p:extLst>
          </p:nvPr>
        </p:nvGraphicFramePr>
        <p:xfrm>
          <a:off x="6667500" y="4495800"/>
          <a:ext cx="2471951" cy="1371678"/>
        </p:xfrm>
        <a:graphic>
          <a:graphicData uri="http://schemas.openxmlformats.org/drawingml/2006/table">
            <a:tbl>
              <a:tblPr/>
              <a:tblGrid>
                <a:gridCol w="1059408"/>
                <a:gridCol w="1412543"/>
              </a:tblGrid>
              <a:tr h="3658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rgbClr val="0000FF"/>
                          </a:solidFill>
                          <a:effectLst/>
                          <a:latin typeface="Arial" charset="0"/>
                          <a:cs typeface="Arial" charset="0"/>
                        </a:rPr>
                        <a:t>Nhôm</a:t>
                      </a:r>
                      <a:endParaRPr kumimoji="0" lang="en-US" sz="2400" b="0" i="0" u="none" strike="noStrike" cap="none" normalizeH="0" baseline="0" dirty="0" smtClean="0">
                        <a:ln>
                          <a:noFill/>
                        </a:ln>
                        <a:solidFill>
                          <a:srgbClr val="0000FF"/>
                        </a:solidFill>
                        <a:effectLst/>
                        <a:latin typeface="Arial" charset="0"/>
                        <a:cs typeface="Arial" charset="0"/>
                      </a:endParaRP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3300"/>
                          </a:solidFill>
                          <a:effectLst/>
                          <a:latin typeface="Arial" charset="0"/>
                          <a:cs typeface="Arial" charset="0"/>
                        </a:rPr>
                        <a:t>0,12</a:t>
                      </a:r>
                      <a:r>
                        <a:rPr kumimoji="0" lang="en-US" sz="2400" b="0" i="0" u="none" strike="noStrike" cap="none" normalizeH="0" baseline="0" smtClean="0">
                          <a:ln>
                            <a:noFill/>
                          </a:ln>
                          <a:solidFill>
                            <a:srgbClr val="0000FF"/>
                          </a:solidFill>
                          <a:effectLst/>
                          <a:latin typeface="Arial" charset="0"/>
                          <a:cs typeface="Arial" charset="0"/>
                        </a:rPr>
                        <a:t>cm</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FF"/>
                          </a:solidFill>
                          <a:effectLst/>
                          <a:latin typeface="Arial" charset="0"/>
                          <a:cs typeface="Arial" charset="0"/>
                        </a:rPr>
                        <a:t>Đồng</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3300"/>
                          </a:solidFill>
                          <a:effectLst/>
                          <a:latin typeface="Arial" charset="0"/>
                          <a:cs typeface="Arial" charset="0"/>
                        </a:rPr>
                        <a:t>0,086</a:t>
                      </a:r>
                      <a:r>
                        <a:rPr kumimoji="0" lang="en-US" sz="2400" b="0" i="0" u="none" strike="noStrike" cap="none" normalizeH="0" baseline="0" smtClean="0">
                          <a:ln>
                            <a:noFill/>
                          </a:ln>
                          <a:solidFill>
                            <a:srgbClr val="0000FF"/>
                          </a:solidFill>
                          <a:effectLst/>
                          <a:latin typeface="Arial" charset="0"/>
                          <a:cs typeface="Arial" charset="0"/>
                        </a:rPr>
                        <a:t>cm</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FF"/>
                          </a:solidFill>
                          <a:effectLst/>
                          <a:latin typeface="Arial" charset="0"/>
                          <a:cs typeface="Arial" charset="0"/>
                        </a:rPr>
                        <a:t>Sắt</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3300"/>
                          </a:solidFill>
                          <a:effectLst/>
                          <a:latin typeface="Arial" charset="0"/>
                          <a:cs typeface="Arial" charset="0"/>
                        </a:rPr>
                        <a:t>0,060</a:t>
                      </a:r>
                      <a:r>
                        <a:rPr kumimoji="0" lang="en-US" sz="2400" b="0" i="0" u="none" strike="noStrike" cap="none" normalizeH="0" baseline="0" dirty="0" smtClean="0">
                          <a:ln>
                            <a:noFill/>
                          </a:ln>
                          <a:solidFill>
                            <a:srgbClr val="0000FF"/>
                          </a:solidFill>
                          <a:effectLst/>
                          <a:latin typeface="Arial" charset="0"/>
                          <a:cs typeface="Arial" charset="0"/>
                        </a:rPr>
                        <a:t>cm</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 name="Rectangle 5"/>
          <p:cNvSpPr>
            <a:spLocks noChangeArrowheads="1"/>
          </p:cNvSpPr>
          <p:nvPr/>
        </p:nvSpPr>
        <p:spPr bwMode="auto">
          <a:xfrm>
            <a:off x="-608217" y="6003167"/>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nvGrpSpPr>
          <p:cNvPr id="45" name="Group 21"/>
          <p:cNvGrpSpPr>
            <a:grpSpLocks/>
          </p:cNvGrpSpPr>
          <p:nvPr/>
        </p:nvGrpSpPr>
        <p:grpSpPr bwMode="auto">
          <a:xfrm>
            <a:off x="382382" y="5029200"/>
            <a:ext cx="3581401" cy="959679"/>
            <a:chOff x="1536" y="2724"/>
            <a:chExt cx="1200" cy="531"/>
          </a:xfrm>
        </p:grpSpPr>
        <p:grpSp>
          <p:nvGrpSpPr>
            <p:cNvPr id="46" name="Group 22"/>
            <p:cNvGrpSpPr>
              <a:grpSpLocks/>
            </p:cNvGrpSpPr>
            <p:nvPr/>
          </p:nvGrpSpPr>
          <p:grpSpPr bwMode="auto">
            <a:xfrm>
              <a:off x="1824" y="2832"/>
              <a:ext cx="912" cy="336"/>
              <a:chOff x="1824" y="2832"/>
              <a:chExt cx="912" cy="336"/>
            </a:xfrm>
          </p:grpSpPr>
          <p:sp>
            <p:nvSpPr>
              <p:cNvPr id="51" name="Rectangle 23"/>
              <p:cNvSpPr>
                <a:spLocks noChangeArrowheads="1"/>
              </p:cNvSpPr>
              <p:nvPr/>
            </p:nvSpPr>
            <p:spPr bwMode="auto">
              <a:xfrm>
                <a:off x="1824" y="2832"/>
                <a:ext cx="912" cy="48"/>
              </a:xfrm>
              <a:prstGeom prst="rect">
                <a:avLst/>
              </a:prstGeom>
              <a:solidFill>
                <a:srgbClr val="CCFF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52" name="Rectangle 24"/>
              <p:cNvSpPr>
                <a:spLocks noChangeArrowheads="1"/>
              </p:cNvSpPr>
              <p:nvPr/>
            </p:nvSpPr>
            <p:spPr bwMode="auto">
              <a:xfrm>
                <a:off x="1824" y="2976"/>
                <a:ext cx="912" cy="48"/>
              </a:xfrm>
              <a:prstGeom prst="rect">
                <a:avLst/>
              </a:prstGeom>
              <a:solidFill>
                <a:srgbClr val="FF99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53" name="Rectangle 25"/>
              <p:cNvSpPr>
                <a:spLocks noChangeArrowheads="1"/>
              </p:cNvSpPr>
              <p:nvPr/>
            </p:nvSpPr>
            <p:spPr bwMode="auto">
              <a:xfrm>
                <a:off x="1824" y="3120"/>
                <a:ext cx="912" cy="48"/>
              </a:xfrm>
              <a:prstGeom prst="rect">
                <a:avLst/>
              </a:prstGeom>
              <a:solidFill>
                <a:schemeClr val="bg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grpSp>
          <p:nvGrpSpPr>
            <p:cNvPr id="47" name="Group 26"/>
            <p:cNvGrpSpPr>
              <a:grpSpLocks/>
            </p:cNvGrpSpPr>
            <p:nvPr/>
          </p:nvGrpSpPr>
          <p:grpSpPr bwMode="auto">
            <a:xfrm>
              <a:off x="1536" y="2724"/>
              <a:ext cx="479" cy="531"/>
              <a:chOff x="1536" y="2724"/>
              <a:chExt cx="479" cy="531"/>
            </a:xfrm>
          </p:grpSpPr>
          <p:sp>
            <p:nvSpPr>
              <p:cNvPr id="48" name="Text Box 27"/>
              <p:cNvSpPr txBox="1">
                <a:spLocks noChangeArrowheads="1"/>
              </p:cNvSpPr>
              <p:nvPr/>
            </p:nvSpPr>
            <p:spPr bwMode="auto">
              <a:xfrm>
                <a:off x="1536" y="2724"/>
                <a:ext cx="479"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err="1" smtClean="0"/>
                  <a:t>Nhôm</a:t>
                </a:r>
                <a:endParaRPr lang="en-US" dirty="0"/>
              </a:p>
            </p:txBody>
          </p:sp>
          <p:sp>
            <p:nvSpPr>
              <p:cNvPr id="49" name="Text Box 28"/>
              <p:cNvSpPr txBox="1">
                <a:spLocks noChangeArrowheads="1"/>
              </p:cNvSpPr>
              <p:nvPr/>
            </p:nvSpPr>
            <p:spPr bwMode="auto">
              <a:xfrm>
                <a:off x="1536" y="2880"/>
                <a:ext cx="35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err="1" smtClean="0"/>
                  <a:t>Đồng</a:t>
                </a:r>
                <a:endParaRPr lang="en-US" dirty="0"/>
              </a:p>
            </p:txBody>
          </p:sp>
          <p:sp>
            <p:nvSpPr>
              <p:cNvPr id="50" name="Text Box 29"/>
              <p:cNvSpPr txBox="1">
                <a:spLocks noChangeArrowheads="1"/>
              </p:cNvSpPr>
              <p:nvPr/>
            </p:nvSpPr>
            <p:spPr bwMode="auto">
              <a:xfrm>
                <a:off x="1536" y="3024"/>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err="1" smtClean="0"/>
                  <a:t>Sắt</a:t>
                </a:r>
                <a:endParaRPr lang="en-US" dirty="0"/>
              </a:p>
            </p:txBody>
          </p:sp>
        </p:grpSp>
      </p:grpSp>
      <p:grpSp>
        <p:nvGrpSpPr>
          <p:cNvPr id="54" name="Group 30"/>
          <p:cNvGrpSpPr>
            <a:grpSpLocks/>
          </p:cNvGrpSpPr>
          <p:nvPr/>
        </p:nvGrpSpPr>
        <p:grpSpPr bwMode="auto">
          <a:xfrm>
            <a:off x="381000" y="5988879"/>
            <a:ext cx="5257800" cy="842963"/>
            <a:chOff x="1536" y="3453"/>
            <a:chExt cx="1824" cy="531"/>
          </a:xfrm>
        </p:grpSpPr>
        <p:grpSp>
          <p:nvGrpSpPr>
            <p:cNvPr id="55" name="Group 31"/>
            <p:cNvGrpSpPr>
              <a:grpSpLocks/>
            </p:cNvGrpSpPr>
            <p:nvPr/>
          </p:nvGrpSpPr>
          <p:grpSpPr bwMode="auto">
            <a:xfrm>
              <a:off x="1824" y="3518"/>
              <a:ext cx="1536" cy="370"/>
              <a:chOff x="1824" y="3518"/>
              <a:chExt cx="1536" cy="370"/>
            </a:xfrm>
          </p:grpSpPr>
          <p:sp>
            <p:nvSpPr>
              <p:cNvPr id="60" name="Rectangle 32"/>
              <p:cNvSpPr>
                <a:spLocks noChangeArrowheads="1"/>
              </p:cNvSpPr>
              <p:nvPr/>
            </p:nvSpPr>
            <p:spPr bwMode="auto">
              <a:xfrm>
                <a:off x="1824" y="3518"/>
                <a:ext cx="1536" cy="82"/>
              </a:xfrm>
              <a:prstGeom prst="rect">
                <a:avLst/>
              </a:prstGeom>
              <a:solidFill>
                <a:srgbClr val="CCFF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61" name="Rectangle 33"/>
              <p:cNvSpPr>
                <a:spLocks noChangeArrowheads="1"/>
              </p:cNvSpPr>
              <p:nvPr/>
            </p:nvSpPr>
            <p:spPr bwMode="auto">
              <a:xfrm>
                <a:off x="1824" y="3678"/>
                <a:ext cx="1248" cy="66"/>
              </a:xfrm>
              <a:prstGeom prst="rect">
                <a:avLst/>
              </a:prstGeom>
              <a:solidFill>
                <a:srgbClr val="FF99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62" name="Rectangle 34"/>
              <p:cNvSpPr>
                <a:spLocks noChangeArrowheads="1"/>
              </p:cNvSpPr>
              <p:nvPr/>
            </p:nvSpPr>
            <p:spPr bwMode="auto">
              <a:xfrm>
                <a:off x="1824" y="3830"/>
                <a:ext cx="1104" cy="58"/>
              </a:xfrm>
              <a:prstGeom prst="rect">
                <a:avLst/>
              </a:prstGeom>
              <a:solidFill>
                <a:schemeClr val="bg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grpSp>
          <p:nvGrpSpPr>
            <p:cNvPr id="56" name="Group 35"/>
            <p:cNvGrpSpPr>
              <a:grpSpLocks/>
            </p:cNvGrpSpPr>
            <p:nvPr/>
          </p:nvGrpSpPr>
          <p:grpSpPr bwMode="auto">
            <a:xfrm>
              <a:off x="1536" y="3453"/>
              <a:ext cx="412" cy="531"/>
              <a:chOff x="1536" y="2724"/>
              <a:chExt cx="412" cy="531"/>
            </a:xfrm>
          </p:grpSpPr>
          <p:sp>
            <p:nvSpPr>
              <p:cNvPr id="57" name="Text Box 36"/>
              <p:cNvSpPr txBox="1">
                <a:spLocks noChangeArrowheads="1"/>
              </p:cNvSpPr>
              <p:nvPr/>
            </p:nvSpPr>
            <p:spPr bwMode="auto">
              <a:xfrm>
                <a:off x="1536" y="2724"/>
                <a:ext cx="41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err="1" smtClean="0"/>
                  <a:t>Nhôm</a:t>
                </a:r>
                <a:endParaRPr lang="en-US" dirty="0"/>
              </a:p>
            </p:txBody>
          </p:sp>
          <p:sp>
            <p:nvSpPr>
              <p:cNvPr id="58" name="Text Box 37"/>
              <p:cNvSpPr txBox="1">
                <a:spLocks noChangeArrowheads="1"/>
              </p:cNvSpPr>
              <p:nvPr/>
            </p:nvSpPr>
            <p:spPr bwMode="auto">
              <a:xfrm>
                <a:off x="1536" y="2880"/>
                <a:ext cx="35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err="1" smtClean="0"/>
                  <a:t>Đồng</a:t>
                </a:r>
                <a:endParaRPr lang="en-US" dirty="0"/>
              </a:p>
            </p:txBody>
          </p:sp>
          <p:sp>
            <p:nvSpPr>
              <p:cNvPr id="59" name="Text Box 38"/>
              <p:cNvSpPr txBox="1">
                <a:spLocks noChangeArrowheads="1"/>
              </p:cNvSpPr>
              <p:nvPr/>
            </p:nvSpPr>
            <p:spPr bwMode="auto">
              <a:xfrm>
                <a:off x="1536" y="3024"/>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err="1" smtClean="0"/>
                  <a:t>Sắt</a:t>
                </a:r>
                <a:endParaRPr lang="en-US" dirty="0"/>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1000"/>
                                        <p:tgtEl>
                                          <p:spTgt spid="228"/>
                                        </p:tgtEl>
                                      </p:cBhvr>
                                    </p:animEffect>
                                    <p:anim calcmode="lin" valueType="num">
                                      <p:cBhvr>
                                        <p:cTn id="8" dur="1000" fill="hold"/>
                                        <p:tgtEl>
                                          <p:spTgt spid="228"/>
                                        </p:tgtEl>
                                        <p:attrNameLst>
                                          <p:attrName>ppt_x</p:attrName>
                                        </p:attrNameLst>
                                      </p:cBhvr>
                                      <p:tavLst>
                                        <p:tav tm="0">
                                          <p:val>
                                            <p:strVal val="#ppt_x"/>
                                          </p:val>
                                        </p:tav>
                                        <p:tav tm="100000">
                                          <p:val>
                                            <p:strVal val="#ppt_x"/>
                                          </p:val>
                                        </p:tav>
                                      </p:tavLst>
                                    </p:anim>
                                    <p:anim calcmode="lin" valueType="num">
                                      <p:cBhvr>
                                        <p:cTn id="9" dur="1000" fill="hold"/>
                                        <p:tgtEl>
                                          <p:spTgt spid="2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863"/>
                                        </p:tgtEl>
                                        <p:attrNameLst>
                                          <p:attrName>style.visibility</p:attrName>
                                        </p:attrNameLst>
                                      </p:cBhvr>
                                      <p:to>
                                        <p:strVal val="visible"/>
                                      </p:to>
                                    </p:set>
                                    <p:animEffect transition="in" filter="fade">
                                      <p:cBhvr>
                                        <p:cTn id="14" dur="1000"/>
                                        <p:tgtEl>
                                          <p:spTgt spid="27863"/>
                                        </p:tgtEl>
                                      </p:cBhvr>
                                    </p:animEffect>
                                    <p:anim calcmode="lin" valueType="num">
                                      <p:cBhvr>
                                        <p:cTn id="15" dur="1000" fill="hold"/>
                                        <p:tgtEl>
                                          <p:spTgt spid="27863"/>
                                        </p:tgtEl>
                                        <p:attrNameLst>
                                          <p:attrName>ppt_x</p:attrName>
                                        </p:attrNameLst>
                                      </p:cBhvr>
                                      <p:tavLst>
                                        <p:tav tm="0">
                                          <p:val>
                                            <p:strVal val="#ppt_x"/>
                                          </p:val>
                                        </p:tav>
                                        <p:tav tm="100000">
                                          <p:val>
                                            <p:strVal val="#ppt_x"/>
                                          </p:val>
                                        </p:tav>
                                      </p:tavLst>
                                    </p:anim>
                                    <p:anim calcmode="lin" valueType="num">
                                      <p:cBhvr>
                                        <p:cTn id="16" dur="1000" fill="hold"/>
                                        <p:tgtEl>
                                          <p:spTgt spid="2786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7869"/>
                                        </p:tgtEl>
                                        <p:attrNameLst>
                                          <p:attrName>style.visibility</p:attrName>
                                        </p:attrNameLst>
                                      </p:cBhvr>
                                      <p:to>
                                        <p:strVal val="visible"/>
                                      </p:to>
                                    </p:set>
                                    <p:animEffect transition="in" filter="fade">
                                      <p:cBhvr>
                                        <p:cTn id="19" dur="1000"/>
                                        <p:tgtEl>
                                          <p:spTgt spid="27869"/>
                                        </p:tgtEl>
                                      </p:cBhvr>
                                    </p:animEffect>
                                    <p:anim calcmode="lin" valueType="num">
                                      <p:cBhvr>
                                        <p:cTn id="20" dur="1000" fill="hold"/>
                                        <p:tgtEl>
                                          <p:spTgt spid="27869"/>
                                        </p:tgtEl>
                                        <p:attrNameLst>
                                          <p:attrName>ppt_x</p:attrName>
                                        </p:attrNameLst>
                                      </p:cBhvr>
                                      <p:tavLst>
                                        <p:tav tm="0">
                                          <p:val>
                                            <p:strVal val="#ppt_x"/>
                                          </p:val>
                                        </p:tav>
                                        <p:tav tm="100000">
                                          <p:val>
                                            <p:strVal val="#ppt_x"/>
                                          </p:val>
                                        </p:tav>
                                      </p:tavLst>
                                    </p:anim>
                                    <p:anim calcmode="lin" valueType="num">
                                      <p:cBhvr>
                                        <p:cTn id="21" dur="1000" fill="hold"/>
                                        <p:tgtEl>
                                          <p:spTgt spid="2786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1" nodeType="clickEffect">
                                  <p:stCondLst>
                                    <p:cond delay="0"/>
                                  </p:stCondLst>
                                  <p:childTnLst>
                                    <p:anim calcmode="lin" valueType="num">
                                      <p:cBhvr additive="base">
                                        <p:cTn id="25" dur="500"/>
                                        <p:tgtEl>
                                          <p:spTgt spid="27863"/>
                                        </p:tgtEl>
                                        <p:attrNameLst>
                                          <p:attrName>ppt_x</p:attrName>
                                        </p:attrNameLst>
                                      </p:cBhvr>
                                      <p:tavLst>
                                        <p:tav tm="0">
                                          <p:val>
                                            <p:strVal val="ppt_x"/>
                                          </p:val>
                                        </p:tav>
                                        <p:tav tm="100000">
                                          <p:val>
                                            <p:strVal val="ppt_x"/>
                                          </p:val>
                                        </p:tav>
                                      </p:tavLst>
                                    </p:anim>
                                    <p:anim calcmode="lin" valueType="num">
                                      <p:cBhvr additive="base">
                                        <p:cTn id="26" dur="500"/>
                                        <p:tgtEl>
                                          <p:spTgt spid="27863"/>
                                        </p:tgtEl>
                                        <p:attrNameLst>
                                          <p:attrName>ppt_y</p:attrName>
                                        </p:attrNameLst>
                                      </p:cBhvr>
                                      <p:tavLst>
                                        <p:tav tm="0">
                                          <p:val>
                                            <p:strVal val="ppt_y"/>
                                          </p:val>
                                        </p:tav>
                                        <p:tav tm="100000">
                                          <p:val>
                                            <p:strVal val="1+ppt_h/2"/>
                                          </p:val>
                                        </p:tav>
                                      </p:tavLst>
                                    </p:anim>
                                    <p:set>
                                      <p:cBhvr>
                                        <p:cTn id="27" dur="1" fill="hold">
                                          <p:stCondLst>
                                            <p:cond delay="499"/>
                                          </p:stCondLst>
                                        </p:cTn>
                                        <p:tgtEl>
                                          <p:spTgt spid="27863"/>
                                        </p:tgtEl>
                                        <p:attrNameLst>
                                          <p:attrName>style.visibility</p:attrName>
                                        </p:attrNameLst>
                                      </p:cBhvr>
                                      <p:to>
                                        <p:strVal val="hidden"/>
                                      </p:to>
                                    </p:set>
                                  </p:childTnLst>
                                </p:cTn>
                              </p:par>
                              <p:par>
                                <p:cTn id="28" presetID="2" presetClass="exit" presetSubtype="4" fill="hold" grpId="1" nodeType="withEffect">
                                  <p:stCondLst>
                                    <p:cond delay="0"/>
                                  </p:stCondLst>
                                  <p:childTnLst>
                                    <p:anim calcmode="lin" valueType="num">
                                      <p:cBhvr additive="base">
                                        <p:cTn id="29" dur="500"/>
                                        <p:tgtEl>
                                          <p:spTgt spid="27869"/>
                                        </p:tgtEl>
                                        <p:attrNameLst>
                                          <p:attrName>ppt_x</p:attrName>
                                        </p:attrNameLst>
                                      </p:cBhvr>
                                      <p:tavLst>
                                        <p:tav tm="0">
                                          <p:val>
                                            <p:strVal val="ppt_x"/>
                                          </p:val>
                                        </p:tav>
                                        <p:tav tm="100000">
                                          <p:val>
                                            <p:strVal val="ppt_x"/>
                                          </p:val>
                                        </p:tav>
                                      </p:tavLst>
                                    </p:anim>
                                    <p:anim calcmode="lin" valueType="num">
                                      <p:cBhvr additive="base">
                                        <p:cTn id="30" dur="500"/>
                                        <p:tgtEl>
                                          <p:spTgt spid="27869"/>
                                        </p:tgtEl>
                                        <p:attrNameLst>
                                          <p:attrName>ppt_y</p:attrName>
                                        </p:attrNameLst>
                                      </p:cBhvr>
                                      <p:tavLst>
                                        <p:tav tm="0">
                                          <p:val>
                                            <p:strVal val="ppt_y"/>
                                          </p:val>
                                        </p:tav>
                                        <p:tav tm="100000">
                                          <p:val>
                                            <p:strVal val="1+ppt_h/2"/>
                                          </p:val>
                                        </p:tav>
                                      </p:tavLst>
                                    </p:anim>
                                    <p:set>
                                      <p:cBhvr>
                                        <p:cTn id="31" dur="1" fill="hold">
                                          <p:stCondLst>
                                            <p:cond delay="499"/>
                                          </p:stCondLst>
                                        </p:cTn>
                                        <p:tgtEl>
                                          <p:spTgt spid="27869"/>
                                        </p:tgtEl>
                                        <p:attrNameLst>
                                          <p:attrName>style.visibility</p:attrName>
                                        </p:attrNameLst>
                                      </p:cBhvr>
                                      <p:to>
                                        <p:strVal val="hidden"/>
                                      </p:to>
                                    </p:set>
                                  </p:childTnLst>
                                </p:cTn>
                              </p:par>
                              <p:par>
                                <p:cTn id="32" presetID="6" presetClass="entr" presetSubtype="16" fill="hold" grpId="0" nodeType="withEffect">
                                  <p:stCondLst>
                                    <p:cond delay="0"/>
                                  </p:stCondLst>
                                  <p:childTnLst>
                                    <p:set>
                                      <p:cBhvr>
                                        <p:cTn id="33" dur="1" fill="hold">
                                          <p:stCondLst>
                                            <p:cond delay="0"/>
                                          </p:stCondLst>
                                        </p:cTn>
                                        <p:tgtEl>
                                          <p:spTgt spid="27864"/>
                                        </p:tgtEl>
                                        <p:attrNameLst>
                                          <p:attrName>style.visibility</p:attrName>
                                        </p:attrNameLst>
                                      </p:cBhvr>
                                      <p:to>
                                        <p:strVal val="visible"/>
                                      </p:to>
                                    </p:set>
                                    <p:animEffect transition="in" filter="circle(in)">
                                      <p:cBhvr>
                                        <p:cTn id="34" dur="1000"/>
                                        <p:tgtEl>
                                          <p:spTgt spid="27864"/>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7870"/>
                                        </p:tgtEl>
                                        <p:attrNameLst>
                                          <p:attrName>style.visibility</p:attrName>
                                        </p:attrNameLst>
                                      </p:cBhvr>
                                      <p:to>
                                        <p:strVal val="visible"/>
                                      </p:to>
                                    </p:set>
                                    <p:animEffect transition="in" filter="circle(in)">
                                      <p:cBhvr>
                                        <p:cTn id="37" dur="1000"/>
                                        <p:tgtEl>
                                          <p:spTgt spid="27870"/>
                                        </p:tgtEl>
                                      </p:cBhvr>
                                    </p:animEffect>
                                  </p:childTnLst>
                                </p:cTn>
                              </p:par>
                            </p:childTnLst>
                          </p:cTn>
                        </p:par>
                      </p:childTnLst>
                    </p:cTn>
                  </p:par>
                  <p:par>
                    <p:cTn id="38" fill="hold">
                      <p:stCondLst>
                        <p:cond delay="indefinite"/>
                      </p:stCondLst>
                      <p:childTnLst>
                        <p:par>
                          <p:cTn id="39" fill="hold" nodeType="after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7875"/>
                                        </p:tgtEl>
                                        <p:attrNameLst>
                                          <p:attrName>style.visibility</p:attrName>
                                        </p:attrNameLst>
                                      </p:cBhvr>
                                      <p:to>
                                        <p:strVal val="visible"/>
                                      </p:to>
                                    </p:set>
                                    <p:animEffect transition="in" filter="box(in)">
                                      <p:cBhvr>
                                        <p:cTn id="42" dur="500"/>
                                        <p:tgtEl>
                                          <p:spTgt spid="27875"/>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27876"/>
                                        </p:tgtEl>
                                        <p:attrNameLst>
                                          <p:attrName>style.visibility</p:attrName>
                                        </p:attrNameLst>
                                      </p:cBhvr>
                                      <p:to>
                                        <p:strVal val="visible"/>
                                      </p:to>
                                    </p:set>
                                    <p:animEffect transition="in" filter="box(in)">
                                      <p:cBhvr>
                                        <p:cTn id="45" dur="500"/>
                                        <p:tgtEl>
                                          <p:spTgt spid="27876"/>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circle(in)">
                                      <p:cBhvr>
                                        <p:cTn id="48" dur="10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heel(1)">
                                      <p:cBhvr>
                                        <p:cTn id="53" dur="1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heel(1)">
                                      <p:cBhvr>
                                        <p:cTn id="58" dur="10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grpId="1" nodeType="clickEffect">
                                  <p:stCondLst>
                                    <p:cond delay="0"/>
                                  </p:stCondLst>
                                  <p:childTnLst>
                                    <p:anim calcmode="lin" valueType="num">
                                      <p:cBhvr additive="base">
                                        <p:cTn id="62" dur="500"/>
                                        <p:tgtEl>
                                          <p:spTgt spid="3"/>
                                        </p:tgtEl>
                                        <p:attrNameLst>
                                          <p:attrName>ppt_x</p:attrName>
                                        </p:attrNameLst>
                                      </p:cBhvr>
                                      <p:tavLst>
                                        <p:tav tm="0">
                                          <p:val>
                                            <p:strVal val="ppt_x"/>
                                          </p:val>
                                        </p:tav>
                                        <p:tav tm="100000">
                                          <p:val>
                                            <p:strVal val="ppt_x"/>
                                          </p:val>
                                        </p:tav>
                                      </p:tavLst>
                                    </p:anim>
                                    <p:anim calcmode="lin" valueType="num">
                                      <p:cBhvr additive="base">
                                        <p:cTn id="63" dur="500"/>
                                        <p:tgtEl>
                                          <p:spTgt spid="3"/>
                                        </p:tgtEl>
                                        <p:attrNameLst>
                                          <p:attrName>ppt_y</p:attrName>
                                        </p:attrNameLst>
                                      </p:cBhvr>
                                      <p:tavLst>
                                        <p:tav tm="0">
                                          <p:val>
                                            <p:strVal val="ppt_y"/>
                                          </p:val>
                                        </p:tav>
                                        <p:tav tm="100000">
                                          <p:val>
                                            <p:strVal val="1+ppt_h/2"/>
                                          </p:val>
                                        </p:tav>
                                      </p:tavLst>
                                    </p:anim>
                                    <p:set>
                                      <p:cBhvr>
                                        <p:cTn id="64" dur="1" fill="hold">
                                          <p:stCondLst>
                                            <p:cond delay="499"/>
                                          </p:stCondLst>
                                        </p:cTn>
                                        <p:tgtEl>
                                          <p:spTgt spid="3"/>
                                        </p:tgtEl>
                                        <p:attrNameLst>
                                          <p:attrName>style.visibility</p:attrName>
                                        </p:attrNameLst>
                                      </p:cBhvr>
                                      <p:to>
                                        <p:strVal val="hidden"/>
                                      </p:to>
                                    </p:set>
                                  </p:childTnLst>
                                </p:cTn>
                              </p:par>
                              <p:par>
                                <p:cTn id="65" presetID="4" presetClass="entr" presetSubtype="16"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ox(in)">
                                      <p:cBhvr>
                                        <p:cTn id="67" dur="500"/>
                                        <p:tgtEl>
                                          <p:spTgt spid="22"/>
                                        </p:tgtEl>
                                      </p:cBhvr>
                                    </p:animEffect>
                                  </p:childTnLst>
                                </p:cTn>
                              </p:par>
                              <p:par>
                                <p:cTn id="68" presetID="4" presetClass="entr" presetSubtype="16" fill="hold"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box(in)">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nodeType="click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box(in)">
                                      <p:cBhvr>
                                        <p:cTn id="75" dur="500"/>
                                        <p:tgtEl>
                                          <p:spTgt spid="45"/>
                                        </p:tgtEl>
                                      </p:cBhvr>
                                    </p:animEffect>
                                  </p:childTnLst>
                                </p:cTn>
                              </p:par>
                            </p:childTnLst>
                          </p:cTn>
                        </p:par>
                        <p:par>
                          <p:cTn id="76" fill="hold">
                            <p:stCondLst>
                              <p:cond delay="500"/>
                            </p:stCondLst>
                            <p:childTnLst>
                              <p:par>
                                <p:cTn id="77" presetID="4" presetClass="entr" presetSubtype="16" fill="hold" nodeType="after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box(in)">
                                      <p:cBhvr>
                                        <p:cTn id="79" dur="500"/>
                                        <p:tgtEl>
                                          <p:spTgt spid="54"/>
                                        </p:tgtEl>
                                      </p:cBhvr>
                                    </p:animEffect>
                                  </p:childTnLst>
                                </p:cTn>
                              </p:par>
                            </p:childTnLst>
                          </p:cTn>
                        </p:par>
                      </p:childTnLst>
                    </p:cTn>
                  </p:par>
                  <p:par>
                    <p:cTn id="80" fill="hold">
                      <p:stCondLst>
                        <p:cond delay="indefinite"/>
                      </p:stCondLst>
                      <p:childTnLst>
                        <p:par>
                          <p:cTn id="81" fill="hold">
                            <p:stCondLst>
                              <p:cond delay="0"/>
                            </p:stCondLst>
                            <p:childTnLst>
                              <p:par>
                                <p:cTn id="82" presetID="41" presetClass="entr" presetSubtype="0" fill="hold" grpId="0" nodeType="clickEffect">
                                  <p:stCondLst>
                                    <p:cond delay="0"/>
                                  </p:stCondLst>
                                  <p:iterate type="lt">
                                    <p:tmPct val="10000"/>
                                  </p:iterate>
                                  <p:childTnLst>
                                    <p:set>
                                      <p:cBhvr>
                                        <p:cTn id="83" dur="1" fill="hold">
                                          <p:stCondLst>
                                            <p:cond delay="0"/>
                                          </p:stCondLst>
                                        </p:cTn>
                                        <p:tgtEl>
                                          <p:spTgt spid="23"/>
                                        </p:tgtEl>
                                        <p:attrNameLst>
                                          <p:attrName>style.visibility</p:attrName>
                                        </p:attrNameLst>
                                      </p:cBhvr>
                                      <p:to>
                                        <p:strVal val="visible"/>
                                      </p:to>
                                    </p:set>
                                    <p:anim calcmode="lin" valueType="num">
                                      <p:cBhvr>
                                        <p:cTn id="8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23"/>
                                        </p:tgtEl>
                                        <p:attrNameLst>
                                          <p:attrName>ppt_y</p:attrName>
                                        </p:attrNameLst>
                                      </p:cBhvr>
                                      <p:tavLst>
                                        <p:tav tm="0">
                                          <p:val>
                                            <p:strVal val="#ppt_y"/>
                                          </p:val>
                                        </p:tav>
                                        <p:tav tm="100000">
                                          <p:val>
                                            <p:strVal val="#ppt_y"/>
                                          </p:val>
                                        </p:tav>
                                      </p:tavLst>
                                    </p:anim>
                                    <p:anim calcmode="lin" valueType="num">
                                      <p:cBhvr>
                                        <p:cTn id="8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23"/>
                                        </p:tgtEl>
                                      </p:cBhvr>
                                    </p:animEffect>
                                  </p:childTnLst>
                                </p:cTn>
                              </p:par>
                              <p:par>
                                <p:cTn id="89" presetID="2" presetClass="exit" presetSubtype="4" fill="hold" grpId="1" nodeType="withEffect">
                                  <p:stCondLst>
                                    <p:cond delay="0"/>
                                  </p:stCondLst>
                                  <p:childTnLst>
                                    <p:anim calcmode="lin" valueType="num">
                                      <p:cBhvr additive="base">
                                        <p:cTn id="90" dur="500"/>
                                        <p:tgtEl>
                                          <p:spTgt spid="22"/>
                                        </p:tgtEl>
                                        <p:attrNameLst>
                                          <p:attrName>ppt_x</p:attrName>
                                        </p:attrNameLst>
                                      </p:cBhvr>
                                      <p:tavLst>
                                        <p:tav tm="0">
                                          <p:val>
                                            <p:strVal val="ppt_x"/>
                                          </p:val>
                                        </p:tav>
                                        <p:tav tm="100000">
                                          <p:val>
                                            <p:strVal val="ppt_x"/>
                                          </p:val>
                                        </p:tav>
                                      </p:tavLst>
                                    </p:anim>
                                    <p:anim calcmode="lin" valueType="num">
                                      <p:cBhvr additive="base">
                                        <p:cTn id="91" dur="500"/>
                                        <p:tgtEl>
                                          <p:spTgt spid="22"/>
                                        </p:tgtEl>
                                        <p:attrNameLst>
                                          <p:attrName>ppt_y</p:attrName>
                                        </p:attrNameLst>
                                      </p:cBhvr>
                                      <p:tavLst>
                                        <p:tav tm="0">
                                          <p:val>
                                            <p:strVal val="ppt_y"/>
                                          </p:val>
                                        </p:tav>
                                        <p:tav tm="100000">
                                          <p:val>
                                            <p:strVal val="1+ppt_h/2"/>
                                          </p:val>
                                        </p:tav>
                                      </p:tavLst>
                                    </p:anim>
                                    <p:set>
                                      <p:cBhvr>
                                        <p:cTn id="92" dur="1" fill="hold">
                                          <p:stCondLst>
                                            <p:cond delay="499"/>
                                          </p:stCondLst>
                                        </p:cTn>
                                        <p:tgtEl>
                                          <p:spTgt spid="22"/>
                                        </p:tgtEl>
                                        <p:attrNameLst>
                                          <p:attrName>style.visibility</p:attrName>
                                        </p:attrNameLst>
                                      </p:cBhvr>
                                      <p:to>
                                        <p:strVal val="hidden"/>
                                      </p:to>
                                    </p:set>
                                  </p:childTnLst>
                                </p:cTn>
                              </p:par>
                              <p:par>
                                <p:cTn id="93" presetID="2" presetClass="exit" presetSubtype="4" fill="hold" nodeType="withEffect">
                                  <p:stCondLst>
                                    <p:cond delay="0"/>
                                  </p:stCondLst>
                                  <p:childTnLst>
                                    <p:anim calcmode="lin" valueType="num">
                                      <p:cBhvr additive="base">
                                        <p:cTn id="94" dur="500"/>
                                        <p:tgtEl>
                                          <p:spTgt spid="24"/>
                                        </p:tgtEl>
                                        <p:attrNameLst>
                                          <p:attrName>ppt_x</p:attrName>
                                        </p:attrNameLst>
                                      </p:cBhvr>
                                      <p:tavLst>
                                        <p:tav tm="0">
                                          <p:val>
                                            <p:strVal val="ppt_x"/>
                                          </p:val>
                                        </p:tav>
                                        <p:tav tm="100000">
                                          <p:val>
                                            <p:strVal val="ppt_x"/>
                                          </p:val>
                                        </p:tav>
                                      </p:tavLst>
                                    </p:anim>
                                    <p:anim calcmode="lin" valueType="num">
                                      <p:cBhvr additive="base">
                                        <p:cTn id="95" dur="500"/>
                                        <p:tgtEl>
                                          <p:spTgt spid="24"/>
                                        </p:tgtEl>
                                        <p:attrNameLst>
                                          <p:attrName>ppt_y</p:attrName>
                                        </p:attrNameLst>
                                      </p:cBhvr>
                                      <p:tavLst>
                                        <p:tav tm="0">
                                          <p:val>
                                            <p:strVal val="ppt_y"/>
                                          </p:val>
                                        </p:tav>
                                        <p:tav tm="100000">
                                          <p:val>
                                            <p:strVal val="1+ppt_h/2"/>
                                          </p:val>
                                        </p:tav>
                                      </p:tavLst>
                                    </p:anim>
                                    <p:set>
                                      <p:cBhvr>
                                        <p:cTn id="96" dur="1" fill="hold">
                                          <p:stCondLst>
                                            <p:cond delay="499"/>
                                          </p:stCondLst>
                                        </p:cTn>
                                        <p:tgtEl>
                                          <p:spTgt spid="24"/>
                                        </p:tgtEl>
                                        <p:attrNameLst>
                                          <p:attrName>style.visibility</p:attrName>
                                        </p:attrNameLst>
                                      </p:cBhvr>
                                      <p:to>
                                        <p:strVal val="hidden"/>
                                      </p:to>
                                    </p:set>
                                  </p:childTnLst>
                                </p:cTn>
                              </p:par>
                              <p:par>
                                <p:cTn id="97" presetID="2" presetClass="exit" presetSubtype="4" fill="hold" nodeType="withEffect">
                                  <p:stCondLst>
                                    <p:cond delay="0"/>
                                  </p:stCondLst>
                                  <p:childTnLst>
                                    <p:anim calcmode="lin" valueType="num">
                                      <p:cBhvr additive="base">
                                        <p:cTn id="98" dur="500"/>
                                        <p:tgtEl>
                                          <p:spTgt spid="45"/>
                                        </p:tgtEl>
                                        <p:attrNameLst>
                                          <p:attrName>ppt_x</p:attrName>
                                        </p:attrNameLst>
                                      </p:cBhvr>
                                      <p:tavLst>
                                        <p:tav tm="0">
                                          <p:val>
                                            <p:strVal val="ppt_x"/>
                                          </p:val>
                                        </p:tav>
                                        <p:tav tm="100000">
                                          <p:val>
                                            <p:strVal val="ppt_x"/>
                                          </p:val>
                                        </p:tav>
                                      </p:tavLst>
                                    </p:anim>
                                    <p:anim calcmode="lin" valueType="num">
                                      <p:cBhvr additive="base">
                                        <p:cTn id="99" dur="500"/>
                                        <p:tgtEl>
                                          <p:spTgt spid="45"/>
                                        </p:tgtEl>
                                        <p:attrNameLst>
                                          <p:attrName>ppt_y</p:attrName>
                                        </p:attrNameLst>
                                      </p:cBhvr>
                                      <p:tavLst>
                                        <p:tav tm="0">
                                          <p:val>
                                            <p:strVal val="ppt_y"/>
                                          </p:val>
                                        </p:tav>
                                        <p:tav tm="100000">
                                          <p:val>
                                            <p:strVal val="1+ppt_h/2"/>
                                          </p:val>
                                        </p:tav>
                                      </p:tavLst>
                                    </p:anim>
                                    <p:set>
                                      <p:cBhvr>
                                        <p:cTn id="100" dur="1" fill="hold">
                                          <p:stCondLst>
                                            <p:cond delay="499"/>
                                          </p:stCondLst>
                                        </p:cTn>
                                        <p:tgtEl>
                                          <p:spTgt spid="45"/>
                                        </p:tgtEl>
                                        <p:attrNameLst>
                                          <p:attrName>style.visibility</p:attrName>
                                        </p:attrNameLst>
                                      </p:cBhvr>
                                      <p:to>
                                        <p:strVal val="hidden"/>
                                      </p:to>
                                    </p:set>
                                  </p:childTnLst>
                                </p:cTn>
                              </p:par>
                              <p:par>
                                <p:cTn id="101" presetID="2" presetClass="exit" presetSubtype="4" fill="hold" nodeType="withEffect">
                                  <p:stCondLst>
                                    <p:cond delay="0"/>
                                  </p:stCondLst>
                                  <p:childTnLst>
                                    <p:anim calcmode="lin" valueType="num">
                                      <p:cBhvr additive="base">
                                        <p:cTn id="102" dur="500"/>
                                        <p:tgtEl>
                                          <p:spTgt spid="54"/>
                                        </p:tgtEl>
                                        <p:attrNameLst>
                                          <p:attrName>ppt_x</p:attrName>
                                        </p:attrNameLst>
                                      </p:cBhvr>
                                      <p:tavLst>
                                        <p:tav tm="0">
                                          <p:val>
                                            <p:strVal val="ppt_x"/>
                                          </p:val>
                                        </p:tav>
                                        <p:tav tm="100000">
                                          <p:val>
                                            <p:strVal val="ppt_x"/>
                                          </p:val>
                                        </p:tav>
                                      </p:tavLst>
                                    </p:anim>
                                    <p:anim calcmode="lin" valueType="num">
                                      <p:cBhvr additive="base">
                                        <p:cTn id="103" dur="500"/>
                                        <p:tgtEl>
                                          <p:spTgt spid="54"/>
                                        </p:tgtEl>
                                        <p:attrNameLst>
                                          <p:attrName>ppt_y</p:attrName>
                                        </p:attrNameLst>
                                      </p:cBhvr>
                                      <p:tavLst>
                                        <p:tav tm="0">
                                          <p:val>
                                            <p:strVal val="ppt_y"/>
                                          </p:val>
                                        </p:tav>
                                        <p:tav tm="100000">
                                          <p:val>
                                            <p:strVal val="1+ppt_h/2"/>
                                          </p:val>
                                        </p:tav>
                                      </p:tavLst>
                                    </p:anim>
                                    <p:set>
                                      <p:cBhvr>
                                        <p:cTn id="104"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63" grpId="0"/>
      <p:bldP spid="27863" grpId="1"/>
      <p:bldP spid="27864" grpId="0"/>
      <p:bldP spid="27869" grpId="0"/>
      <p:bldP spid="27869" grpId="1"/>
      <p:bldP spid="27870" grpId="0"/>
      <p:bldP spid="27875" grpId="0"/>
      <p:bldP spid="27876" grpId="0"/>
      <p:bldP spid="228" grpId="0"/>
      <p:bldP spid="3" grpId="0" animBg="1"/>
      <p:bldP spid="3" grpId="1" animBg="1"/>
      <p:bldP spid="4" grpId="0"/>
      <p:bldP spid="5" grpId="0"/>
      <p:bldP spid="22" grpId="0"/>
      <p:bldP spid="22" grpId="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534180"/>
            <a:ext cx="5029200" cy="523220"/>
          </a:xfrm>
          <a:prstGeom prst="rect">
            <a:avLst/>
          </a:prstGeom>
          <a:noFill/>
        </p:spPr>
        <p:txBody>
          <a:bodyPr wrap="square" rtlCol="0">
            <a:spAutoFit/>
          </a:bodyPr>
          <a:lstStyle/>
          <a:p>
            <a:r>
              <a:rPr lang="en-US" sz="2800" dirty="0" smtClean="0">
                <a:solidFill>
                  <a:srgbClr val="FF3300"/>
                </a:solidFill>
              </a:rPr>
              <a:t>2/ </a:t>
            </a:r>
            <a:r>
              <a:rPr lang="en-US" sz="2800" dirty="0" err="1" smtClean="0">
                <a:solidFill>
                  <a:srgbClr val="FF3300"/>
                </a:solidFill>
              </a:rPr>
              <a:t>Trả</a:t>
            </a:r>
            <a:r>
              <a:rPr lang="en-US" sz="2800" dirty="0" smtClean="0">
                <a:solidFill>
                  <a:srgbClr val="FF3300"/>
                </a:solidFill>
              </a:rPr>
              <a:t> </a:t>
            </a:r>
            <a:r>
              <a:rPr lang="en-US" sz="2800" dirty="0" err="1" smtClean="0">
                <a:solidFill>
                  <a:srgbClr val="FF3300"/>
                </a:solidFill>
              </a:rPr>
              <a:t>lời</a:t>
            </a:r>
            <a:r>
              <a:rPr lang="en-US" sz="2800" dirty="0" smtClean="0">
                <a:solidFill>
                  <a:srgbClr val="FF3300"/>
                </a:solidFill>
              </a:rPr>
              <a:t> </a:t>
            </a:r>
            <a:r>
              <a:rPr lang="en-US" sz="2800" dirty="0" err="1" smtClean="0">
                <a:solidFill>
                  <a:srgbClr val="FF3300"/>
                </a:solidFill>
              </a:rPr>
              <a:t>câu</a:t>
            </a:r>
            <a:r>
              <a:rPr lang="en-US" sz="2800" dirty="0" smtClean="0">
                <a:solidFill>
                  <a:srgbClr val="FF3300"/>
                </a:solidFill>
              </a:rPr>
              <a:t> </a:t>
            </a:r>
            <a:r>
              <a:rPr lang="en-US" sz="2800" dirty="0" err="1" smtClean="0">
                <a:solidFill>
                  <a:srgbClr val="FF3300"/>
                </a:solidFill>
              </a:rPr>
              <a:t>hỏi</a:t>
            </a:r>
            <a:r>
              <a:rPr lang="en-US" sz="2800" dirty="0" smtClean="0">
                <a:solidFill>
                  <a:srgbClr val="FF3300"/>
                </a:solidFill>
              </a:rPr>
              <a:t> </a:t>
            </a:r>
            <a:endParaRPr lang="en-US" sz="2800" dirty="0">
              <a:solidFill>
                <a:srgbClr val="FF3300"/>
              </a:solidFill>
            </a:endParaRPr>
          </a:p>
        </p:txBody>
      </p:sp>
      <p:sp>
        <p:nvSpPr>
          <p:cNvPr id="4" name="TextBox 3"/>
          <p:cNvSpPr txBox="1"/>
          <p:nvPr/>
        </p:nvSpPr>
        <p:spPr>
          <a:xfrm>
            <a:off x="152400" y="609600"/>
            <a:ext cx="6705600" cy="523220"/>
          </a:xfrm>
          <a:prstGeom prst="rect">
            <a:avLst/>
          </a:prstGeom>
          <a:noFill/>
        </p:spPr>
        <p:txBody>
          <a:bodyPr wrap="square" rtlCol="0">
            <a:spAutoFit/>
          </a:bodyPr>
          <a:lstStyle/>
          <a:p>
            <a:r>
              <a:rPr lang="en-US" sz="2800" b="1" dirty="0" smtClean="0">
                <a:solidFill>
                  <a:srgbClr val="002060"/>
                </a:solidFill>
                <a:latin typeface="Times New Roman" pitchFamily="18" charset="0"/>
                <a:cs typeface="Times New Roman" pitchFamily="18" charset="0"/>
              </a:rPr>
              <a:t>I. SỰ NỞ VÌ NHIỆT CỦA CHẤT RẮN</a:t>
            </a:r>
            <a:endParaRPr lang="en-US" sz="2800" b="1" dirty="0">
              <a:solidFill>
                <a:srgbClr val="002060"/>
              </a:solidFill>
              <a:latin typeface="Times New Roman" pitchFamily="18" charset="0"/>
              <a:cs typeface="Times New Roman" pitchFamily="18" charset="0"/>
            </a:endParaRPr>
          </a:p>
        </p:txBody>
      </p:sp>
      <p:sp>
        <p:nvSpPr>
          <p:cNvPr id="5" name="TextBox 4"/>
          <p:cNvSpPr txBox="1"/>
          <p:nvPr/>
        </p:nvSpPr>
        <p:spPr>
          <a:xfrm>
            <a:off x="304800" y="1076980"/>
            <a:ext cx="5029200" cy="523220"/>
          </a:xfrm>
          <a:prstGeom prst="rect">
            <a:avLst/>
          </a:prstGeom>
          <a:noFill/>
        </p:spPr>
        <p:txBody>
          <a:bodyPr wrap="square" rtlCol="0">
            <a:spAutoFit/>
          </a:bodyPr>
          <a:lstStyle/>
          <a:p>
            <a:r>
              <a:rPr lang="en-US" sz="2800" dirty="0" smtClean="0">
                <a:solidFill>
                  <a:srgbClr val="008000"/>
                </a:solidFill>
              </a:rPr>
              <a:t>1/ </a:t>
            </a:r>
            <a:r>
              <a:rPr lang="en-US" sz="2800" dirty="0" err="1" smtClean="0">
                <a:solidFill>
                  <a:srgbClr val="008000"/>
                </a:solidFill>
              </a:rPr>
              <a:t>Thí</a:t>
            </a:r>
            <a:r>
              <a:rPr lang="en-US" sz="2800" dirty="0" smtClean="0">
                <a:solidFill>
                  <a:srgbClr val="008000"/>
                </a:solidFill>
              </a:rPr>
              <a:t> </a:t>
            </a:r>
            <a:r>
              <a:rPr lang="en-US" sz="2800" dirty="0" err="1" smtClean="0">
                <a:solidFill>
                  <a:srgbClr val="008000"/>
                </a:solidFill>
              </a:rPr>
              <a:t>nghiệm</a:t>
            </a:r>
            <a:r>
              <a:rPr lang="en-US" sz="2800" dirty="0" smtClean="0">
                <a:solidFill>
                  <a:srgbClr val="008000"/>
                </a:solidFill>
              </a:rPr>
              <a:t> </a:t>
            </a:r>
            <a:endParaRPr lang="en-US" sz="2800" dirty="0">
              <a:solidFill>
                <a:srgbClr val="008000"/>
              </a:solidFill>
            </a:endParaRPr>
          </a:p>
        </p:txBody>
      </p:sp>
      <p:sp>
        <p:nvSpPr>
          <p:cNvPr id="6" name="TextBox 5"/>
          <p:cNvSpPr txBox="1"/>
          <p:nvPr/>
        </p:nvSpPr>
        <p:spPr>
          <a:xfrm>
            <a:off x="304800" y="2067580"/>
            <a:ext cx="5029200" cy="523220"/>
          </a:xfrm>
          <a:prstGeom prst="rect">
            <a:avLst/>
          </a:prstGeom>
          <a:noFill/>
        </p:spPr>
        <p:txBody>
          <a:bodyPr wrap="square" rtlCol="0">
            <a:spAutoFit/>
          </a:bodyPr>
          <a:lstStyle/>
          <a:p>
            <a:r>
              <a:rPr lang="en-US" sz="2800" dirty="0" smtClean="0">
                <a:solidFill>
                  <a:srgbClr val="009900"/>
                </a:solidFill>
              </a:rPr>
              <a:t>3/ </a:t>
            </a:r>
            <a:r>
              <a:rPr lang="en-US" sz="2800" dirty="0" err="1" smtClean="0">
                <a:solidFill>
                  <a:srgbClr val="009900"/>
                </a:solidFill>
              </a:rPr>
              <a:t>Kết</a:t>
            </a:r>
            <a:r>
              <a:rPr lang="en-US" sz="2800" dirty="0" smtClean="0">
                <a:solidFill>
                  <a:srgbClr val="009900"/>
                </a:solidFill>
              </a:rPr>
              <a:t> </a:t>
            </a:r>
            <a:r>
              <a:rPr lang="en-US" sz="2800" dirty="0" err="1" smtClean="0">
                <a:solidFill>
                  <a:srgbClr val="009900"/>
                </a:solidFill>
              </a:rPr>
              <a:t>luận</a:t>
            </a:r>
            <a:r>
              <a:rPr lang="en-US" sz="2800" dirty="0" smtClean="0">
                <a:solidFill>
                  <a:srgbClr val="009900"/>
                </a:solidFill>
              </a:rPr>
              <a:t> </a:t>
            </a:r>
            <a:endParaRPr lang="en-US" sz="2800" dirty="0">
              <a:solidFill>
                <a:srgbClr val="009900"/>
              </a:solidFill>
            </a:endParaRPr>
          </a:p>
        </p:txBody>
      </p:sp>
      <p:sp>
        <p:nvSpPr>
          <p:cNvPr id="7" name="TextBox 6"/>
          <p:cNvSpPr txBox="1"/>
          <p:nvPr/>
        </p:nvSpPr>
        <p:spPr>
          <a:xfrm>
            <a:off x="304800" y="2895600"/>
            <a:ext cx="8534400" cy="1246495"/>
          </a:xfrm>
          <a:prstGeom prst="rect">
            <a:avLst/>
          </a:prstGeom>
          <a:noFill/>
        </p:spPr>
        <p:txBody>
          <a:bodyPr wrap="square" rtlCol="0">
            <a:spAutoFit/>
          </a:bodyPr>
          <a:lstStyle/>
          <a:p>
            <a:pPr>
              <a:spcBef>
                <a:spcPts val="1200"/>
              </a:spcBef>
              <a:spcAft>
                <a:spcPts val="600"/>
              </a:spcAft>
            </a:pPr>
            <a:r>
              <a:rPr lang="en-US" sz="3000" dirty="0" err="1" smtClean="0">
                <a:solidFill>
                  <a:srgbClr val="0000FF"/>
                </a:solidFill>
              </a:rPr>
              <a:t>Chất</a:t>
            </a:r>
            <a:r>
              <a:rPr lang="en-US" sz="3000" dirty="0" smtClean="0">
                <a:solidFill>
                  <a:srgbClr val="0000FF"/>
                </a:solidFill>
              </a:rPr>
              <a:t> </a:t>
            </a:r>
            <a:r>
              <a:rPr lang="en-US" sz="3000" dirty="0" err="1" smtClean="0">
                <a:solidFill>
                  <a:srgbClr val="0000FF"/>
                </a:solidFill>
              </a:rPr>
              <a:t>rắn</a:t>
            </a:r>
            <a:r>
              <a:rPr lang="en-US" sz="3000" dirty="0" smtClean="0">
                <a:solidFill>
                  <a:srgbClr val="0000FF"/>
                </a:solidFill>
              </a:rPr>
              <a:t> …………</a:t>
            </a:r>
            <a:r>
              <a:rPr lang="en-US" sz="3000" dirty="0" err="1" smtClean="0">
                <a:solidFill>
                  <a:srgbClr val="0000FF"/>
                </a:solidFill>
              </a:rPr>
              <a:t>khi</a:t>
            </a:r>
            <a:r>
              <a:rPr lang="en-US" sz="3000" dirty="0" smtClean="0">
                <a:solidFill>
                  <a:srgbClr val="0000FF"/>
                </a:solidFill>
              </a:rPr>
              <a:t> </a:t>
            </a:r>
            <a:r>
              <a:rPr lang="en-US" sz="3000" dirty="0" err="1" smtClean="0">
                <a:solidFill>
                  <a:srgbClr val="0000FF"/>
                </a:solidFill>
              </a:rPr>
              <a:t>nóng</a:t>
            </a:r>
            <a:r>
              <a:rPr lang="en-US" sz="3000" dirty="0" smtClean="0">
                <a:solidFill>
                  <a:srgbClr val="0000FF"/>
                </a:solidFill>
              </a:rPr>
              <a:t> </a:t>
            </a:r>
            <a:r>
              <a:rPr lang="en-US" sz="3000" dirty="0" err="1" smtClean="0">
                <a:solidFill>
                  <a:srgbClr val="0000FF"/>
                </a:solidFill>
              </a:rPr>
              <a:t>lên</a:t>
            </a:r>
            <a:r>
              <a:rPr lang="en-US" sz="3000" dirty="0" smtClean="0">
                <a:solidFill>
                  <a:srgbClr val="0000FF"/>
                </a:solidFill>
              </a:rPr>
              <a:t>, co </a:t>
            </a:r>
            <a:r>
              <a:rPr lang="en-US" sz="3000" dirty="0" err="1" smtClean="0">
                <a:solidFill>
                  <a:srgbClr val="0000FF"/>
                </a:solidFill>
              </a:rPr>
              <a:t>lại</a:t>
            </a:r>
            <a:r>
              <a:rPr lang="en-US" sz="3000" dirty="0" smtClean="0">
                <a:solidFill>
                  <a:srgbClr val="0000FF"/>
                </a:solidFill>
              </a:rPr>
              <a:t> </a:t>
            </a:r>
            <a:r>
              <a:rPr lang="en-US" sz="3000" dirty="0" err="1" smtClean="0">
                <a:solidFill>
                  <a:srgbClr val="0000FF"/>
                </a:solidFill>
              </a:rPr>
              <a:t>khi</a:t>
            </a:r>
            <a:r>
              <a:rPr lang="en-US" sz="3000" dirty="0" smtClean="0">
                <a:solidFill>
                  <a:srgbClr val="0000FF"/>
                </a:solidFill>
              </a:rPr>
              <a:t> ………</a:t>
            </a:r>
          </a:p>
          <a:p>
            <a:pPr>
              <a:spcBef>
                <a:spcPts val="1200"/>
              </a:spcBef>
              <a:spcAft>
                <a:spcPts val="600"/>
              </a:spcAft>
            </a:pPr>
            <a:r>
              <a:rPr lang="en-US" sz="3000" dirty="0" err="1" smtClean="0">
                <a:solidFill>
                  <a:srgbClr val="0000FF"/>
                </a:solidFill>
              </a:rPr>
              <a:t>Các</a:t>
            </a:r>
            <a:r>
              <a:rPr lang="en-US" sz="3000" dirty="0" smtClean="0">
                <a:solidFill>
                  <a:srgbClr val="0000FF"/>
                </a:solidFill>
              </a:rPr>
              <a:t> </a:t>
            </a:r>
            <a:r>
              <a:rPr lang="en-US" sz="3000" dirty="0" err="1" smtClean="0">
                <a:solidFill>
                  <a:srgbClr val="0000FF"/>
                </a:solidFill>
              </a:rPr>
              <a:t>chất</a:t>
            </a:r>
            <a:r>
              <a:rPr lang="en-US" sz="3000" dirty="0" smtClean="0">
                <a:solidFill>
                  <a:srgbClr val="0000FF"/>
                </a:solidFill>
              </a:rPr>
              <a:t> </a:t>
            </a:r>
            <a:r>
              <a:rPr lang="en-US" sz="3000" dirty="0" err="1" smtClean="0">
                <a:solidFill>
                  <a:srgbClr val="0000FF"/>
                </a:solidFill>
              </a:rPr>
              <a:t>rắn</a:t>
            </a:r>
            <a:r>
              <a:rPr lang="en-US" sz="3000" dirty="0" smtClean="0">
                <a:solidFill>
                  <a:srgbClr val="0000FF"/>
                </a:solidFill>
              </a:rPr>
              <a:t> </a:t>
            </a:r>
            <a:r>
              <a:rPr lang="en-US" sz="3000" dirty="0" err="1" smtClean="0">
                <a:solidFill>
                  <a:srgbClr val="0000FF"/>
                </a:solidFill>
              </a:rPr>
              <a:t>khác</a:t>
            </a:r>
            <a:r>
              <a:rPr lang="en-US" sz="3000" dirty="0" smtClean="0">
                <a:solidFill>
                  <a:srgbClr val="0000FF"/>
                </a:solidFill>
              </a:rPr>
              <a:t> </a:t>
            </a:r>
            <a:r>
              <a:rPr lang="en-US" sz="3000" dirty="0" err="1" smtClean="0">
                <a:solidFill>
                  <a:srgbClr val="0000FF"/>
                </a:solidFill>
              </a:rPr>
              <a:t>nhau</a:t>
            </a:r>
            <a:r>
              <a:rPr lang="en-US" sz="3000" dirty="0" smtClean="0">
                <a:solidFill>
                  <a:srgbClr val="0000FF"/>
                </a:solidFill>
              </a:rPr>
              <a:t> </a:t>
            </a:r>
            <a:r>
              <a:rPr lang="en-US" sz="3000" dirty="0" err="1" smtClean="0">
                <a:solidFill>
                  <a:srgbClr val="0000FF"/>
                </a:solidFill>
              </a:rPr>
              <a:t>nở</a:t>
            </a:r>
            <a:r>
              <a:rPr lang="en-US" sz="3000" dirty="0" smtClean="0">
                <a:solidFill>
                  <a:srgbClr val="0000FF"/>
                </a:solidFill>
              </a:rPr>
              <a:t> </a:t>
            </a:r>
            <a:r>
              <a:rPr lang="en-US" sz="3000" dirty="0" err="1" smtClean="0">
                <a:solidFill>
                  <a:srgbClr val="0000FF"/>
                </a:solidFill>
              </a:rPr>
              <a:t>vì</a:t>
            </a:r>
            <a:r>
              <a:rPr lang="en-US" sz="3000" dirty="0" smtClean="0">
                <a:solidFill>
                  <a:srgbClr val="0000FF"/>
                </a:solidFill>
              </a:rPr>
              <a:t> </a:t>
            </a:r>
            <a:r>
              <a:rPr lang="en-US" sz="3000" dirty="0" err="1" smtClean="0">
                <a:solidFill>
                  <a:srgbClr val="0000FF"/>
                </a:solidFill>
              </a:rPr>
              <a:t>nhiệt</a:t>
            </a:r>
            <a:r>
              <a:rPr lang="en-US" sz="3000" dirty="0" smtClean="0">
                <a:solidFill>
                  <a:srgbClr val="0000FF"/>
                </a:solidFill>
              </a:rPr>
              <a:t> ……………..</a:t>
            </a:r>
            <a:endParaRPr lang="en-US" sz="3000" dirty="0">
              <a:solidFill>
                <a:srgbClr val="0000FF"/>
              </a:solidFill>
            </a:endParaRPr>
          </a:p>
        </p:txBody>
      </p:sp>
      <p:sp>
        <p:nvSpPr>
          <p:cNvPr id="8" name="TextBox 7"/>
          <p:cNvSpPr txBox="1"/>
          <p:nvPr/>
        </p:nvSpPr>
        <p:spPr>
          <a:xfrm>
            <a:off x="1981200" y="2819400"/>
            <a:ext cx="1447800" cy="584775"/>
          </a:xfrm>
          <a:prstGeom prst="rect">
            <a:avLst/>
          </a:prstGeom>
          <a:noFill/>
        </p:spPr>
        <p:txBody>
          <a:bodyPr wrap="square" rtlCol="0">
            <a:spAutoFit/>
          </a:bodyPr>
          <a:lstStyle/>
          <a:p>
            <a:r>
              <a:rPr lang="en-US" sz="3200" dirty="0" err="1">
                <a:solidFill>
                  <a:srgbClr val="FF0000"/>
                </a:solidFill>
              </a:rPr>
              <a:t>n</a:t>
            </a:r>
            <a:r>
              <a:rPr lang="en-US" sz="3200" dirty="0" err="1" smtClean="0">
                <a:solidFill>
                  <a:srgbClr val="FF0000"/>
                </a:solidFill>
              </a:rPr>
              <a:t>ở</a:t>
            </a:r>
            <a:r>
              <a:rPr lang="en-US" sz="3200" dirty="0" smtClean="0">
                <a:solidFill>
                  <a:srgbClr val="FF0000"/>
                </a:solidFill>
              </a:rPr>
              <a:t> </a:t>
            </a:r>
            <a:r>
              <a:rPr lang="en-US" sz="3200" dirty="0" err="1" smtClean="0">
                <a:solidFill>
                  <a:srgbClr val="FF0000"/>
                </a:solidFill>
              </a:rPr>
              <a:t>ra</a:t>
            </a:r>
            <a:endParaRPr lang="en-US" sz="3200" dirty="0">
              <a:solidFill>
                <a:srgbClr val="FF0000"/>
              </a:solidFill>
            </a:endParaRPr>
          </a:p>
        </p:txBody>
      </p:sp>
      <p:sp>
        <p:nvSpPr>
          <p:cNvPr id="9" name="TextBox 8"/>
          <p:cNvSpPr txBox="1"/>
          <p:nvPr/>
        </p:nvSpPr>
        <p:spPr>
          <a:xfrm>
            <a:off x="7315200" y="2844225"/>
            <a:ext cx="1447800" cy="584775"/>
          </a:xfrm>
          <a:prstGeom prst="rect">
            <a:avLst/>
          </a:prstGeom>
          <a:noFill/>
        </p:spPr>
        <p:txBody>
          <a:bodyPr wrap="square" rtlCol="0">
            <a:spAutoFit/>
          </a:bodyPr>
          <a:lstStyle/>
          <a:p>
            <a:r>
              <a:rPr lang="en-US" sz="3200" dirty="0" err="1" smtClean="0">
                <a:solidFill>
                  <a:srgbClr val="FF0000"/>
                </a:solidFill>
              </a:rPr>
              <a:t>lạnh</a:t>
            </a:r>
            <a:r>
              <a:rPr lang="en-US" sz="3200" dirty="0" smtClean="0">
                <a:solidFill>
                  <a:srgbClr val="FF0000"/>
                </a:solidFill>
              </a:rPr>
              <a:t> </a:t>
            </a:r>
            <a:r>
              <a:rPr lang="en-US" sz="3200" dirty="0" err="1" smtClean="0">
                <a:solidFill>
                  <a:srgbClr val="FF0000"/>
                </a:solidFill>
              </a:rPr>
              <a:t>đi</a:t>
            </a:r>
            <a:endParaRPr lang="en-US" sz="3200" dirty="0">
              <a:solidFill>
                <a:srgbClr val="FF0000"/>
              </a:solidFill>
            </a:endParaRPr>
          </a:p>
        </p:txBody>
      </p:sp>
      <p:sp>
        <p:nvSpPr>
          <p:cNvPr id="10" name="TextBox 9"/>
          <p:cNvSpPr txBox="1"/>
          <p:nvPr/>
        </p:nvSpPr>
        <p:spPr>
          <a:xfrm>
            <a:off x="6477000" y="3527004"/>
            <a:ext cx="2286000" cy="584775"/>
          </a:xfrm>
          <a:prstGeom prst="rect">
            <a:avLst/>
          </a:prstGeom>
          <a:noFill/>
        </p:spPr>
        <p:txBody>
          <a:bodyPr wrap="square" rtlCol="0">
            <a:spAutoFit/>
          </a:bodyPr>
          <a:lstStyle/>
          <a:p>
            <a:r>
              <a:rPr lang="en-US" sz="3200" dirty="0" err="1">
                <a:solidFill>
                  <a:srgbClr val="FF0000"/>
                </a:solidFill>
              </a:rPr>
              <a:t>k</a:t>
            </a:r>
            <a:r>
              <a:rPr lang="en-US" sz="3200" dirty="0" err="1" smtClean="0">
                <a:solidFill>
                  <a:srgbClr val="FF0000"/>
                </a:solidFill>
              </a:rPr>
              <a:t>hác</a:t>
            </a:r>
            <a:r>
              <a:rPr lang="en-US" sz="3200" dirty="0" smtClean="0">
                <a:solidFill>
                  <a:srgbClr val="FF0000"/>
                </a:solidFill>
              </a:rPr>
              <a:t> </a:t>
            </a:r>
            <a:r>
              <a:rPr lang="en-US" sz="3200" dirty="0" err="1" smtClean="0">
                <a:solidFill>
                  <a:srgbClr val="FF0000"/>
                </a:solidFill>
              </a:rPr>
              <a:t>nhau</a:t>
            </a:r>
            <a:endParaRPr lang="en-US" sz="3200" dirty="0">
              <a:solidFill>
                <a:srgbClr val="FF0000"/>
              </a:solidFill>
            </a:endParaRPr>
          </a:p>
        </p:txBody>
      </p:sp>
      <p:sp>
        <p:nvSpPr>
          <p:cNvPr id="11" name="Rectangle 2"/>
          <p:cNvSpPr txBox="1">
            <a:spLocks noChangeArrowheads="1"/>
          </p:cNvSpPr>
          <p:nvPr/>
        </p:nvSpPr>
        <p:spPr>
          <a:xfrm>
            <a:off x="-76200" y="0"/>
            <a:ext cx="9372600" cy="533400"/>
          </a:xfrm>
          <a:prstGeom prst="rect">
            <a:avLst/>
          </a:prstGeom>
          <a:solidFill>
            <a:srgbClr val="FFFF66"/>
          </a:solidFill>
          <a:ln>
            <a:solidFill>
              <a:srgbClr val="FFFF66"/>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3000" b="1" dirty="0" err="1" smtClean="0">
                <a:solidFill>
                  <a:srgbClr val="FF0000"/>
                </a:solidFill>
              </a:rPr>
              <a:t>Tiết</a:t>
            </a:r>
            <a:r>
              <a:rPr lang="en-US" sz="3000" b="1" dirty="0" smtClean="0">
                <a:solidFill>
                  <a:srgbClr val="FF0000"/>
                </a:solidFill>
              </a:rPr>
              <a:t> </a:t>
            </a:r>
            <a:r>
              <a:rPr lang="en-US" sz="3000" b="1" dirty="0" smtClean="0">
                <a:solidFill>
                  <a:srgbClr val="FF0000"/>
                </a:solidFill>
              </a:rPr>
              <a:t>21,22,23: </a:t>
            </a:r>
            <a:r>
              <a:rPr lang="en-US" sz="3000" b="1" dirty="0" err="1" smtClean="0">
                <a:solidFill>
                  <a:srgbClr val="FF0000"/>
                </a:solidFill>
              </a:rPr>
              <a:t>Chủ</a:t>
            </a:r>
            <a:r>
              <a:rPr lang="en-US" sz="3000" b="1" dirty="0" smtClean="0">
                <a:solidFill>
                  <a:srgbClr val="FF0000"/>
                </a:solidFill>
              </a:rPr>
              <a:t> </a:t>
            </a:r>
            <a:r>
              <a:rPr lang="en-US" sz="3000" b="1" dirty="0" err="1" smtClean="0">
                <a:solidFill>
                  <a:srgbClr val="FF0000"/>
                </a:solidFill>
              </a:rPr>
              <a:t>đề</a:t>
            </a:r>
            <a:r>
              <a:rPr lang="en-US" sz="3000" b="1" dirty="0" smtClean="0">
                <a:solidFill>
                  <a:srgbClr val="FF0000"/>
                </a:solidFill>
              </a:rPr>
              <a:t>: </a:t>
            </a:r>
            <a:r>
              <a:rPr lang="en-US" sz="3000" b="1" dirty="0" err="1" smtClean="0">
                <a:solidFill>
                  <a:srgbClr val="FF0000"/>
                </a:solidFill>
              </a:rPr>
              <a:t>Sự</a:t>
            </a:r>
            <a:r>
              <a:rPr lang="en-US" sz="3000" b="1" dirty="0" smtClean="0">
                <a:solidFill>
                  <a:srgbClr val="FF0000"/>
                </a:solidFill>
              </a:rPr>
              <a:t> </a:t>
            </a:r>
            <a:r>
              <a:rPr lang="en-US" sz="3000" b="1" dirty="0" err="1" smtClean="0">
                <a:solidFill>
                  <a:srgbClr val="FF0000"/>
                </a:solidFill>
              </a:rPr>
              <a:t>nở</a:t>
            </a:r>
            <a:r>
              <a:rPr lang="en-US" sz="3000" b="1" dirty="0" smtClean="0">
                <a:solidFill>
                  <a:srgbClr val="FF0000"/>
                </a:solidFill>
              </a:rPr>
              <a:t> </a:t>
            </a:r>
            <a:r>
              <a:rPr lang="en-US" sz="3000" b="1" dirty="0" err="1" smtClean="0">
                <a:solidFill>
                  <a:srgbClr val="FF0000"/>
                </a:solidFill>
              </a:rPr>
              <a:t>vì</a:t>
            </a:r>
            <a:r>
              <a:rPr lang="en-US" sz="3000" b="1" dirty="0" smtClean="0">
                <a:solidFill>
                  <a:srgbClr val="FF0000"/>
                </a:solidFill>
              </a:rPr>
              <a:t> </a:t>
            </a:r>
            <a:r>
              <a:rPr lang="en-US" sz="3000" b="1" dirty="0" err="1" smtClean="0">
                <a:solidFill>
                  <a:srgbClr val="FF0000"/>
                </a:solidFill>
              </a:rPr>
              <a:t>nhiệt</a:t>
            </a:r>
            <a:r>
              <a:rPr lang="en-US" sz="3000" b="1" dirty="0" smtClean="0">
                <a:solidFill>
                  <a:srgbClr val="FF0000"/>
                </a:solidFill>
              </a:rPr>
              <a:t> </a:t>
            </a:r>
            <a:r>
              <a:rPr lang="en-US" sz="3000" b="1" dirty="0" err="1" smtClean="0">
                <a:solidFill>
                  <a:srgbClr val="FF0000"/>
                </a:solidFill>
              </a:rPr>
              <a:t>của</a:t>
            </a:r>
            <a:r>
              <a:rPr lang="en-US" sz="3000" b="1" dirty="0" smtClean="0">
                <a:solidFill>
                  <a:srgbClr val="FF0000"/>
                </a:solidFill>
              </a:rPr>
              <a:t> </a:t>
            </a:r>
            <a:r>
              <a:rPr lang="en-US" sz="3000" b="1" dirty="0" err="1" smtClean="0">
                <a:solidFill>
                  <a:srgbClr val="FF0000"/>
                </a:solidFill>
              </a:rPr>
              <a:t>các</a:t>
            </a:r>
            <a:r>
              <a:rPr lang="en-US" sz="3000" b="1" dirty="0" smtClean="0">
                <a:solidFill>
                  <a:srgbClr val="FF0000"/>
                </a:solidFill>
              </a:rPr>
              <a:t> </a:t>
            </a:r>
            <a:r>
              <a:rPr lang="en-US" sz="3000" b="1" dirty="0" err="1" smtClean="0">
                <a:solidFill>
                  <a:srgbClr val="FF0000"/>
                </a:solidFill>
              </a:rPr>
              <a:t>chất</a:t>
            </a:r>
            <a:r>
              <a:rPr lang="en-US" sz="3000" b="1" dirty="0" smtClean="0">
                <a:solidFill>
                  <a:srgbClr val="FF0000"/>
                </a:solidFill>
              </a:rPr>
              <a:t> </a:t>
            </a:r>
          </a:p>
        </p:txBody>
      </p:sp>
    </p:spTree>
    <p:extLst>
      <p:ext uri="{BB962C8B-B14F-4D97-AF65-F5344CB8AC3E}">
        <p14:creationId xmlns:p14="http://schemas.microsoft.com/office/powerpoint/2010/main" val="307663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75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anim calcmode="lin" valueType="num">
                                      <p:cBhvr>
                                        <p:cTn id="20" dur="750" fill="hold"/>
                                        <p:tgtEl>
                                          <p:spTgt spid="8"/>
                                        </p:tgtEl>
                                        <p:attrNameLst>
                                          <p:attrName>ppt_x</p:attrName>
                                        </p:attrNameLst>
                                      </p:cBhvr>
                                      <p:tavLst>
                                        <p:tav tm="0">
                                          <p:val>
                                            <p:strVal val="#ppt_x"/>
                                          </p:val>
                                        </p:tav>
                                        <p:tav tm="100000">
                                          <p:val>
                                            <p:strVal val="#ppt_x"/>
                                          </p:val>
                                        </p:tav>
                                      </p:tavLst>
                                    </p:anim>
                                    <p:anim calcmode="lin" valueType="num">
                                      <p:cBhvr>
                                        <p:cTn id="21"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1" name="Rectangle 56"/>
          <p:cNvSpPr>
            <a:spLocks noChangeArrowheads="1"/>
          </p:cNvSpPr>
          <p:nvPr/>
        </p:nvSpPr>
        <p:spPr bwMode="auto">
          <a:xfrm>
            <a:off x="76200" y="152400"/>
            <a:ext cx="716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pPr>
            <a:endParaRPr lang="en-US" sz="1200" b="1">
              <a:solidFill>
                <a:srgbClr val="0000FF"/>
              </a:solidFill>
            </a:endParaRPr>
          </a:p>
        </p:txBody>
      </p:sp>
      <p:sp>
        <p:nvSpPr>
          <p:cNvPr id="27863" name="Text Box 215"/>
          <p:cNvSpPr txBox="1">
            <a:spLocks noChangeArrowheads="1"/>
          </p:cNvSpPr>
          <p:nvPr/>
        </p:nvSpPr>
        <p:spPr bwMode="auto">
          <a:xfrm>
            <a:off x="152400" y="2079248"/>
            <a:ext cx="854452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2400" dirty="0"/>
              <a:t>  </a:t>
            </a:r>
            <a:r>
              <a:rPr lang="en-US" sz="2600" dirty="0" smtClean="0"/>
              <a:t>C1: </a:t>
            </a:r>
            <a:r>
              <a:rPr lang="en-US" sz="2600" dirty="0" err="1" smtClean="0"/>
              <a:t>Có</a:t>
            </a:r>
            <a:r>
              <a:rPr lang="en-US" sz="2600" dirty="0" smtClean="0"/>
              <a:t> </a:t>
            </a:r>
            <a:r>
              <a:rPr lang="en-US" sz="2600" dirty="0" err="1" smtClean="0"/>
              <a:t>hiện</a:t>
            </a:r>
            <a:r>
              <a:rPr lang="en-US" sz="2600" dirty="0" smtClean="0"/>
              <a:t> </a:t>
            </a:r>
            <a:r>
              <a:rPr lang="en-US" sz="2600" dirty="0" err="1" smtClean="0"/>
              <a:t>tượng</a:t>
            </a:r>
            <a:r>
              <a:rPr lang="en-US" sz="2600" dirty="0" smtClean="0"/>
              <a:t> </a:t>
            </a:r>
            <a:r>
              <a:rPr lang="en-US" sz="2600" dirty="0" err="1" smtClean="0"/>
              <a:t>gì</a:t>
            </a:r>
            <a:r>
              <a:rPr lang="en-US" sz="2600" dirty="0" smtClean="0"/>
              <a:t> </a:t>
            </a:r>
            <a:r>
              <a:rPr lang="en-US" sz="2600" dirty="0" err="1" smtClean="0"/>
              <a:t>xảy</a:t>
            </a:r>
            <a:r>
              <a:rPr lang="en-US" sz="2600" dirty="0" smtClean="0"/>
              <a:t> </a:t>
            </a:r>
            <a:r>
              <a:rPr lang="en-US" sz="2600" dirty="0" err="1" smtClean="0"/>
              <a:t>ra</a:t>
            </a:r>
            <a:r>
              <a:rPr lang="en-US" sz="2600" dirty="0" smtClean="0"/>
              <a:t> </a:t>
            </a:r>
            <a:r>
              <a:rPr lang="en-US" sz="2600" dirty="0" err="1" smtClean="0"/>
              <a:t>với</a:t>
            </a:r>
            <a:r>
              <a:rPr lang="en-US" sz="2600" dirty="0" smtClean="0"/>
              <a:t> </a:t>
            </a:r>
            <a:r>
              <a:rPr lang="en-US" sz="2600" dirty="0" err="1" smtClean="0"/>
              <a:t>mực</a:t>
            </a:r>
            <a:r>
              <a:rPr lang="en-US" sz="2600" dirty="0" smtClean="0"/>
              <a:t> </a:t>
            </a:r>
            <a:r>
              <a:rPr lang="en-US" sz="2600" dirty="0" err="1" smtClean="0"/>
              <a:t>nước</a:t>
            </a:r>
            <a:r>
              <a:rPr lang="en-US" sz="2600" dirty="0" smtClean="0"/>
              <a:t> </a:t>
            </a:r>
            <a:r>
              <a:rPr lang="en-US" sz="2600" dirty="0" err="1" smtClean="0"/>
              <a:t>trong</a:t>
            </a:r>
            <a:r>
              <a:rPr lang="en-US" sz="2600" dirty="0" smtClean="0"/>
              <a:t> </a:t>
            </a:r>
            <a:r>
              <a:rPr lang="en-US" sz="2600" dirty="0" err="1" smtClean="0"/>
              <a:t>ống</a:t>
            </a:r>
            <a:r>
              <a:rPr lang="en-US" sz="2600" dirty="0" smtClean="0"/>
              <a:t> </a:t>
            </a:r>
            <a:r>
              <a:rPr lang="en-US" sz="2600" dirty="0" err="1" smtClean="0"/>
              <a:t>thủy</a:t>
            </a:r>
            <a:r>
              <a:rPr lang="en-US" sz="2600" dirty="0" smtClean="0"/>
              <a:t> </a:t>
            </a:r>
            <a:r>
              <a:rPr lang="en-US" sz="2600" dirty="0" err="1" smtClean="0"/>
              <a:t>tinh</a:t>
            </a:r>
            <a:r>
              <a:rPr lang="en-US" sz="2600" dirty="0" smtClean="0"/>
              <a:t> </a:t>
            </a:r>
            <a:r>
              <a:rPr lang="en-US" sz="2600" dirty="0" err="1" smtClean="0"/>
              <a:t>khi</a:t>
            </a:r>
            <a:r>
              <a:rPr lang="en-US" sz="2600" dirty="0" smtClean="0"/>
              <a:t> ta </a:t>
            </a:r>
            <a:r>
              <a:rPr lang="en-US" sz="2600" dirty="0" err="1" smtClean="0"/>
              <a:t>đặt</a:t>
            </a:r>
            <a:r>
              <a:rPr lang="en-US" sz="2600" dirty="0" smtClean="0"/>
              <a:t> </a:t>
            </a:r>
            <a:r>
              <a:rPr lang="en-US" sz="2600" dirty="0" err="1" smtClean="0"/>
              <a:t>bình</a:t>
            </a:r>
            <a:r>
              <a:rPr lang="en-US" sz="2600" dirty="0" smtClean="0"/>
              <a:t> </a:t>
            </a:r>
            <a:r>
              <a:rPr lang="en-US" sz="2600" dirty="0" err="1" smtClean="0"/>
              <a:t>vào</a:t>
            </a:r>
            <a:r>
              <a:rPr lang="en-US" sz="2600" dirty="0" smtClean="0"/>
              <a:t> </a:t>
            </a:r>
            <a:r>
              <a:rPr lang="en-US" sz="2600" dirty="0" err="1" smtClean="0"/>
              <a:t>chậu</a:t>
            </a:r>
            <a:r>
              <a:rPr lang="en-US" sz="2600" dirty="0" smtClean="0"/>
              <a:t> </a:t>
            </a:r>
            <a:r>
              <a:rPr lang="en-US" sz="2600" dirty="0" err="1" smtClean="0"/>
              <a:t>nước</a:t>
            </a:r>
            <a:r>
              <a:rPr lang="en-US" sz="2600" dirty="0" smtClean="0"/>
              <a:t> </a:t>
            </a:r>
            <a:r>
              <a:rPr lang="en-US" sz="2600" dirty="0" err="1" smtClean="0"/>
              <a:t>nóng</a:t>
            </a:r>
            <a:r>
              <a:rPr lang="en-US" sz="2600" dirty="0" smtClean="0"/>
              <a:t>? </a:t>
            </a:r>
            <a:r>
              <a:rPr lang="en-US" sz="2600" dirty="0" err="1" smtClean="0"/>
              <a:t>Giải</a:t>
            </a:r>
            <a:r>
              <a:rPr lang="en-US" sz="2600" dirty="0" smtClean="0"/>
              <a:t> </a:t>
            </a:r>
            <a:r>
              <a:rPr lang="en-US" sz="2600" dirty="0" err="1" smtClean="0"/>
              <a:t>thích</a:t>
            </a:r>
            <a:r>
              <a:rPr lang="en-US" sz="2600" dirty="0" smtClean="0"/>
              <a:t>.</a:t>
            </a:r>
            <a:endParaRPr lang="en-US" sz="2600" dirty="0"/>
          </a:p>
        </p:txBody>
      </p:sp>
      <p:sp>
        <p:nvSpPr>
          <p:cNvPr id="27864" name="Text Box 216"/>
          <p:cNvSpPr txBox="1">
            <a:spLocks noChangeArrowheads="1"/>
          </p:cNvSpPr>
          <p:nvPr/>
        </p:nvSpPr>
        <p:spPr bwMode="auto">
          <a:xfrm>
            <a:off x="0" y="1981200"/>
            <a:ext cx="893879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3200" dirty="0" smtClean="0">
                <a:solidFill>
                  <a:srgbClr val="0000FF"/>
                </a:solidFill>
                <a:sym typeface="Wingdings"/>
              </a:rPr>
              <a:t></a:t>
            </a:r>
            <a:r>
              <a:rPr lang="en-US" sz="2800" dirty="0" smtClean="0">
                <a:solidFill>
                  <a:srgbClr val="0000FF"/>
                </a:solidFill>
              </a:rPr>
              <a:t>C1: </a:t>
            </a:r>
            <a:r>
              <a:rPr lang="en-US" sz="2800" dirty="0" err="1" smtClean="0">
                <a:solidFill>
                  <a:srgbClr val="0000FF"/>
                </a:solidFill>
              </a:rPr>
              <a:t>Mực</a:t>
            </a:r>
            <a:r>
              <a:rPr lang="en-US" sz="2800" dirty="0" smtClean="0">
                <a:solidFill>
                  <a:srgbClr val="0000FF"/>
                </a:solidFill>
              </a:rPr>
              <a:t> </a:t>
            </a:r>
            <a:r>
              <a:rPr lang="en-US" sz="2800" dirty="0" err="1" smtClean="0">
                <a:solidFill>
                  <a:srgbClr val="0000FF"/>
                </a:solidFill>
              </a:rPr>
              <a:t>nước</a:t>
            </a:r>
            <a:r>
              <a:rPr lang="en-US" sz="2800" dirty="0" smtClean="0">
                <a:solidFill>
                  <a:srgbClr val="0000FF"/>
                </a:solidFill>
              </a:rPr>
              <a:t> </a:t>
            </a:r>
            <a:r>
              <a:rPr lang="en-US" sz="2800" dirty="0" err="1" smtClean="0">
                <a:solidFill>
                  <a:srgbClr val="0000FF"/>
                </a:solidFill>
              </a:rPr>
              <a:t>trong</a:t>
            </a:r>
            <a:r>
              <a:rPr lang="en-US" sz="2800" dirty="0" smtClean="0">
                <a:solidFill>
                  <a:srgbClr val="0000FF"/>
                </a:solidFill>
              </a:rPr>
              <a:t> </a:t>
            </a:r>
            <a:r>
              <a:rPr lang="en-US" sz="2800" dirty="0" err="1" smtClean="0">
                <a:solidFill>
                  <a:srgbClr val="0000FF"/>
                </a:solidFill>
              </a:rPr>
              <a:t>ống</a:t>
            </a:r>
            <a:r>
              <a:rPr lang="en-US" sz="2800" dirty="0" smtClean="0">
                <a:solidFill>
                  <a:srgbClr val="0000FF"/>
                </a:solidFill>
              </a:rPr>
              <a:t> </a:t>
            </a:r>
            <a:r>
              <a:rPr lang="en-US" sz="2800" dirty="0" err="1" smtClean="0">
                <a:solidFill>
                  <a:srgbClr val="0000FF"/>
                </a:solidFill>
              </a:rPr>
              <a:t>thủy</a:t>
            </a:r>
            <a:r>
              <a:rPr lang="en-US" sz="2800" dirty="0" smtClean="0">
                <a:solidFill>
                  <a:srgbClr val="0000FF"/>
                </a:solidFill>
              </a:rPr>
              <a:t> </a:t>
            </a:r>
            <a:r>
              <a:rPr lang="en-US" sz="2800" dirty="0" err="1" smtClean="0">
                <a:solidFill>
                  <a:srgbClr val="0000FF"/>
                </a:solidFill>
              </a:rPr>
              <a:t>tinh</a:t>
            </a:r>
            <a:r>
              <a:rPr lang="en-US" sz="2800" dirty="0" smtClean="0">
                <a:solidFill>
                  <a:srgbClr val="0000FF"/>
                </a:solidFill>
              </a:rPr>
              <a:t> </a:t>
            </a:r>
            <a:r>
              <a:rPr lang="en-US" sz="2800" dirty="0" err="1" smtClean="0">
                <a:solidFill>
                  <a:srgbClr val="0000FF"/>
                </a:solidFill>
              </a:rPr>
              <a:t>dâng</a:t>
            </a:r>
            <a:r>
              <a:rPr lang="en-US" sz="2800" dirty="0" smtClean="0">
                <a:solidFill>
                  <a:srgbClr val="0000FF"/>
                </a:solidFill>
              </a:rPr>
              <a:t> </a:t>
            </a:r>
            <a:r>
              <a:rPr lang="en-US" sz="2800" dirty="0" err="1" smtClean="0">
                <a:solidFill>
                  <a:srgbClr val="0000FF"/>
                </a:solidFill>
              </a:rPr>
              <a:t>lên</a:t>
            </a:r>
            <a:r>
              <a:rPr lang="en-US" sz="2800" dirty="0" smtClean="0">
                <a:solidFill>
                  <a:srgbClr val="0000FF"/>
                </a:solidFill>
              </a:rPr>
              <a:t>, </a:t>
            </a:r>
            <a:r>
              <a:rPr lang="en-US" sz="2800" dirty="0" err="1" smtClean="0">
                <a:solidFill>
                  <a:srgbClr val="0000FF"/>
                </a:solidFill>
              </a:rPr>
              <a:t>vì</a:t>
            </a:r>
            <a:r>
              <a:rPr lang="en-US" sz="2800" dirty="0" smtClean="0">
                <a:solidFill>
                  <a:srgbClr val="0000FF"/>
                </a:solidFill>
              </a:rPr>
              <a:t> </a:t>
            </a:r>
            <a:r>
              <a:rPr lang="en-US" sz="2800" dirty="0" err="1" smtClean="0">
                <a:solidFill>
                  <a:srgbClr val="0000FF"/>
                </a:solidFill>
              </a:rPr>
              <a:t>nước</a:t>
            </a:r>
            <a:r>
              <a:rPr lang="en-US" sz="2800" dirty="0" smtClean="0">
                <a:solidFill>
                  <a:srgbClr val="0000FF"/>
                </a:solidFill>
              </a:rPr>
              <a:t> </a:t>
            </a:r>
            <a:r>
              <a:rPr lang="en-US" sz="2800" dirty="0" err="1" smtClean="0">
                <a:solidFill>
                  <a:srgbClr val="0000FF"/>
                </a:solidFill>
              </a:rPr>
              <a:t>nóng</a:t>
            </a:r>
            <a:r>
              <a:rPr lang="en-US" sz="2800" dirty="0" smtClean="0">
                <a:solidFill>
                  <a:srgbClr val="0000FF"/>
                </a:solidFill>
              </a:rPr>
              <a:t> </a:t>
            </a:r>
            <a:r>
              <a:rPr lang="en-US" sz="2800" dirty="0" err="1" smtClean="0">
                <a:solidFill>
                  <a:srgbClr val="0000FF"/>
                </a:solidFill>
              </a:rPr>
              <a:t>lên</a:t>
            </a:r>
            <a:r>
              <a:rPr lang="en-US" sz="2800" dirty="0" smtClean="0">
                <a:solidFill>
                  <a:srgbClr val="0000FF"/>
                </a:solidFill>
              </a:rPr>
              <a:t> </a:t>
            </a:r>
            <a:r>
              <a:rPr lang="en-US" sz="2800" dirty="0" err="1" smtClean="0">
                <a:solidFill>
                  <a:srgbClr val="0000FF"/>
                </a:solidFill>
              </a:rPr>
              <a:t>và</a:t>
            </a:r>
            <a:r>
              <a:rPr lang="en-US" sz="2800" dirty="0" smtClean="0">
                <a:solidFill>
                  <a:srgbClr val="0000FF"/>
                </a:solidFill>
              </a:rPr>
              <a:t> </a:t>
            </a:r>
            <a:r>
              <a:rPr lang="en-US" sz="2800" dirty="0" err="1" smtClean="0">
                <a:solidFill>
                  <a:srgbClr val="0000FF"/>
                </a:solidFill>
              </a:rPr>
              <a:t>nở</a:t>
            </a:r>
            <a:r>
              <a:rPr lang="en-US" sz="2800" dirty="0" smtClean="0">
                <a:solidFill>
                  <a:srgbClr val="0000FF"/>
                </a:solidFill>
              </a:rPr>
              <a:t> </a:t>
            </a:r>
            <a:r>
              <a:rPr lang="en-US" sz="2800" dirty="0" err="1" smtClean="0">
                <a:solidFill>
                  <a:srgbClr val="0000FF"/>
                </a:solidFill>
              </a:rPr>
              <a:t>ra</a:t>
            </a:r>
            <a:endParaRPr lang="en-US" sz="2800" dirty="0">
              <a:solidFill>
                <a:srgbClr val="0000FF"/>
              </a:solidFill>
            </a:endParaRPr>
          </a:p>
        </p:txBody>
      </p:sp>
      <p:sp>
        <p:nvSpPr>
          <p:cNvPr id="27869" name="Text Box 221"/>
          <p:cNvSpPr txBox="1">
            <a:spLocks noChangeArrowheads="1"/>
          </p:cNvSpPr>
          <p:nvPr/>
        </p:nvSpPr>
        <p:spPr bwMode="auto">
          <a:xfrm>
            <a:off x="0" y="2993648"/>
            <a:ext cx="903971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2600" dirty="0"/>
              <a:t>   </a:t>
            </a:r>
            <a:r>
              <a:rPr lang="en-US" sz="2600" dirty="0" smtClean="0"/>
              <a:t>C2: </a:t>
            </a:r>
            <a:r>
              <a:rPr lang="en-US" sz="2600" dirty="0" err="1" smtClean="0"/>
              <a:t>Sau</a:t>
            </a:r>
            <a:r>
              <a:rPr lang="en-US" sz="2600" dirty="0" smtClean="0"/>
              <a:t> </a:t>
            </a:r>
            <a:r>
              <a:rPr lang="en-US" sz="2600" dirty="0" err="1" smtClean="0"/>
              <a:t>đó</a:t>
            </a:r>
            <a:r>
              <a:rPr lang="en-US" sz="2600" dirty="0" smtClean="0"/>
              <a:t> </a:t>
            </a:r>
            <a:r>
              <a:rPr lang="en-US" sz="2600" dirty="0" err="1" smtClean="0"/>
              <a:t>đặt</a:t>
            </a:r>
            <a:r>
              <a:rPr lang="en-US" sz="2600" dirty="0" smtClean="0"/>
              <a:t> </a:t>
            </a:r>
            <a:r>
              <a:rPr lang="en-US" sz="2600" dirty="0" err="1" smtClean="0"/>
              <a:t>bình</a:t>
            </a:r>
            <a:r>
              <a:rPr lang="en-US" sz="2600" dirty="0" smtClean="0"/>
              <a:t> </a:t>
            </a:r>
            <a:r>
              <a:rPr lang="en-US" sz="2600" dirty="0" err="1" smtClean="0"/>
              <a:t>cầu</a:t>
            </a:r>
            <a:r>
              <a:rPr lang="en-US" sz="2600" dirty="0" smtClean="0"/>
              <a:t> </a:t>
            </a:r>
            <a:r>
              <a:rPr lang="en-US" sz="2600" dirty="0" err="1" smtClean="0"/>
              <a:t>vào</a:t>
            </a:r>
            <a:r>
              <a:rPr lang="en-US" sz="2600" dirty="0" smtClean="0"/>
              <a:t> </a:t>
            </a:r>
            <a:r>
              <a:rPr lang="en-US" sz="2600" dirty="0" err="1" smtClean="0"/>
              <a:t>nước</a:t>
            </a:r>
            <a:r>
              <a:rPr lang="en-US" sz="2600" dirty="0" smtClean="0"/>
              <a:t> </a:t>
            </a:r>
            <a:r>
              <a:rPr lang="en-US" sz="2600" dirty="0" err="1" smtClean="0"/>
              <a:t>lạnh</a:t>
            </a:r>
            <a:r>
              <a:rPr lang="en-US" sz="2600" dirty="0" smtClean="0"/>
              <a:t> </a:t>
            </a:r>
            <a:r>
              <a:rPr lang="en-US" sz="2600" dirty="0" err="1" smtClean="0"/>
              <a:t>thì</a:t>
            </a:r>
            <a:r>
              <a:rPr lang="en-US" sz="2600" dirty="0" smtClean="0"/>
              <a:t> </a:t>
            </a:r>
            <a:r>
              <a:rPr lang="en-US" sz="2600" dirty="0" err="1" smtClean="0"/>
              <a:t>có</a:t>
            </a:r>
            <a:r>
              <a:rPr lang="en-US" sz="2600" dirty="0" smtClean="0"/>
              <a:t> </a:t>
            </a:r>
            <a:r>
              <a:rPr lang="en-US" sz="2600" dirty="0" err="1" smtClean="0"/>
              <a:t>hiện</a:t>
            </a:r>
            <a:r>
              <a:rPr lang="en-US" sz="2600" dirty="0" smtClean="0"/>
              <a:t> </a:t>
            </a:r>
            <a:r>
              <a:rPr lang="en-US" sz="2600" dirty="0" err="1" smtClean="0"/>
              <a:t>tượng</a:t>
            </a:r>
            <a:r>
              <a:rPr lang="en-US" sz="2600" dirty="0" smtClean="0"/>
              <a:t> </a:t>
            </a:r>
            <a:r>
              <a:rPr lang="en-US" sz="2600" dirty="0" err="1" smtClean="0"/>
              <a:t>gì</a:t>
            </a:r>
            <a:r>
              <a:rPr lang="en-US" sz="2600" dirty="0" smtClean="0"/>
              <a:t> </a:t>
            </a:r>
            <a:r>
              <a:rPr lang="en-US" sz="2600" dirty="0" err="1" smtClean="0"/>
              <a:t>xảy</a:t>
            </a:r>
            <a:r>
              <a:rPr lang="en-US" sz="2600" dirty="0" smtClean="0"/>
              <a:t> </a:t>
            </a:r>
            <a:r>
              <a:rPr lang="en-US" sz="2600" dirty="0" err="1" smtClean="0"/>
              <a:t>ra</a:t>
            </a:r>
            <a:r>
              <a:rPr lang="en-US" sz="2600" dirty="0" smtClean="0"/>
              <a:t> </a:t>
            </a:r>
            <a:r>
              <a:rPr lang="en-US" sz="2600" dirty="0" err="1" smtClean="0"/>
              <a:t>với</a:t>
            </a:r>
            <a:r>
              <a:rPr lang="en-US" sz="2600" dirty="0" smtClean="0"/>
              <a:t> </a:t>
            </a:r>
            <a:r>
              <a:rPr lang="en-US" sz="2600" dirty="0" err="1" smtClean="0"/>
              <a:t>mực</a:t>
            </a:r>
            <a:r>
              <a:rPr lang="en-US" sz="2600" dirty="0" smtClean="0"/>
              <a:t> </a:t>
            </a:r>
            <a:r>
              <a:rPr lang="en-US" sz="2600" dirty="0" err="1" smtClean="0"/>
              <a:t>nước</a:t>
            </a:r>
            <a:r>
              <a:rPr lang="en-US" sz="2600" dirty="0" smtClean="0"/>
              <a:t> </a:t>
            </a:r>
            <a:r>
              <a:rPr lang="en-US" sz="2600" dirty="0" err="1" smtClean="0"/>
              <a:t>trong</a:t>
            </a:r>
            <a:r>
              <a:rPr lang="en-US" sz="2600" dirty="0" smtClean="0"/>
              <a:t> </a:t>
            </a:r>
            <a:r>
              <a:rPr lang="en-US" sz="2600" dirty="0" err="1" smtClean="0"/>
              <a:t>ống</a:t>
            </a:r>
            <a:r>
              <a:rPr lang="en-US" sz="2600" dirty="0" smtClean="0"/>
              <a:t> </a:t>
            </a:r>
            <a:r>
              <a:rPr lang="en-US" sz="2600" dirty="0" err="1" smtClean="0"/>
              <a:t>thủy</a:t>
            </a:r>
            <a:r>
              <a:rPr lang="en-US" sz="2600" dirty="0" smtClean="0"/>
              <a:t> </a:t>
            </a:r>
            <a:r>
              <a:rPr lang="en-US" sz="2600" dirty="0" err="1" smtClean="0"/>
              <a:t>tinh</a:t>
            </a:r>
            <a:r>
              <a:rPr lang="en-US" sz="2600" dirty="0" smtClean="0"/>
              <a:t>? </a:t>
            </a:r>
            <a:r>
              <a:rPr lang="en-US" sz="2600" dirty="0" err="1" smtClean="0"/>
              <a:t>Giải</a:t>
            </a:r>
            <a:r>
              <a:rPr lang="en-US" sz="2600" dirty="0" smtClean="0"/>
              <a:t> </a:t>
            </a:r>
            <a:r>
              <a:rPr lang="en-US" sz="2600" dirty="0" err="1" smtClean="0"/>
              <a:t>thích</a:t>
            </a:r>
            <a:r>
              <a:rPr lang="en-US" sz="2600" dirty="0" smtClean="0"/>
              <a:t>. </a:t>
            </a:r>
            <a:endParaRPr lang="en-US" sz="2600" dirty="0"/>
          </a:p>
        </p:txBody>
      </p:sp>
      <p:sp>
        <p:nvSpPr>
          <p:cNvPr id="27870" name="Text Box 222"/>
          <p:cNvSpPr txBox="1">
            <a:spLocks noChangeArrowheads="1"/>
          </p:cNvSpPr>
          <p:nvPr/>
        </p:nvSpPr>
        <p:spPr bwMode="auto">
          <a:xfrm>
            <a:off x="-52525" y="2993648"/>
            <a:ext cx="89679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2800" dirty="0" smtClean="0">
                <a:solidFill>
                  <a:srgbClr val="0000FF"/>
                </a:solidFill>
                <a:sym typeface="Wingdings"/>
              </a:rPr>
              <a:t></a:t>
            </a:r>
            <a:r>
              <a:rPr lang="en-US" sz="2800" dirty="0" smtClean="0">
                <a:solidFill>
                  <a:srgbClr val="0000FF"/>
                </a:solidFill>
              </a:rPr>
              <a:t>C2: </a:t>
            </a:r>
            <a:r>
              <a:rPr lang="en-US" sz="2800" dirty="0" err="1" smtClean="0">
                <a:solidFill>
                  <a:srgbClr val="0000FF"/>
                </a:solidFill>
              </a:rPr>
              <a:t>Mực</a:t>
            </a:r>
            <a:r>
              <a:rPr lang="en-US" sz="2800" dirty="0" smtClean="0">
                <a:solidFill>
                  <a:srgbClr val="0000FF"/>
                </a:solidFill>
              </a:rPr>
              <a:t> </a:t>
            </a:r>
            <a:r>
              <a:rPr lang="en-US" sz="2800" dirty="0" err="1" smtClean="0">
                <a:solidFill>
                  <a:srgbClr val="0000FF"/>
                </a:solidFill>
              </a:rPr>
              <a:t>nước</a:t>
            </a:r>
            <a:r>
              <a:rPr lang="en-US" sz="2800" dirty="0" smtClean="0">
                <a:solidFill>
                  <a:srgbClr val="0000FF"/>
                </a:solidFill>
              </a:rPr>
              <a:t> </a:t>
            </a:r>
            <a:r>
              <a:rPr lang="en-US" sz="2800" dirty="0" err="1" smtClean="0">
                <a:solidFill>
                  <a:srgbClr val="0000FF"/>
                </a:solidFill>
              </a:rPr>
              <a:t>trong</a:t>
            </a:r>
            <a:r>
              <a:rPr lang="en-US" sz="2800" dirty="0" smtClean="0">
                <a:solidFill>
                  <a:srgbClr val="0000FF"/>
                </a:solidFill>
              </a:rPr>
              <a:t> </a:t>
            </a:r>
            <a:r>
              <a:rPr lang="en-US" sz="2800" dirty="0" err="1" smtClean="0">
                <a:solidFill>
                  <a:srgbClr val="0000FF"/>
                </a:solidFill>
              </a:rPr>
              <a:t>ống</a:t>
            </a:r>
            <a:r>
              <a:rPr lang="en-US" sz="2800" dirty="0" smtClean="0">
                <a:solidFill>
                  <a:srgbClr val="0000FF"/>
                </a:solidFill>
              </a:rPr>
              <a:t> </a:t>
            </a:r>
            <a:r>
              <a:rPr lang="en-US" sz="2800" dirty="0" err="1" smtClean="0">
                <a:solidFill>
                  <a:srgbClr val="0000FF"/>
                </a:solidFill>
              </a:rPr>
              <a:t>thủy</a:t>
            </a:r>
            <a:r>
              <a:rPr lang="en-US" sz="2800" dirty="0" smtClean="0">
                <a:solidFill>
                  <a:srgbClr val="0000FF"/>
                </a:solidFill>
              </a:rPr>
              <a:t> </a:t>
            </a:r>
            <a:r>
              <a:rPr lang="en-US" sz="2800" dirty="0" err="1" smtClean="0">
                <a:solidFill>
                  <a:srgbClr val="0000FF"/>
                </a:solidFill>
              </a:rPr>
              <a:t>tinh</a:t>
            </a:r>
            <a:r>
              <a:rPr lang="en-US" sz="2800" dirty="0" smtClean="0">
                <a:solidFill>
                  <a:srgbClr val="0000FF"/>
                </a:solidFill>
              </a:rPr>
              <a:t> </a:t>
            </a:r>
            <a:r>
              <a:rPr lang="en-US" sz="2800" dirty="0" err="1" smtClean="0">
                <a:solidFill>
                  <a:srgbClr val="0000FF"/>
                </a:solidFill>
              </a:rPr>
              <a:t>hạ</a:t>
            </a:r>
            <a:r>
              <a:rPr lang="en-US" sz="2800" dirty="0" smtClean="0">
                <a:solidFill>
                  <a:srgbClr val="0000FF"/>
                </a:solidFill>
              </a:rPr>
              <a:t> </a:t>
            </a:r>
            <a:r>
              <a:rPr lang="en-US" sz="2800" dirty="0" err="1" smtClean="0">
                <a:solidFill>
                  <a:srgbClr val="0000FF"/>
                </a:solidFill>
              </a:rPr>
              <a:t>xuống</a:t>
            </a:r>
            <a:r>
              <a:rPr lang="en-US" sz="2800" dirty="0" smtClean="0">
                <a:solidFill>
                  <a:srgbClr val="0000FF"/>
                </a:solidFill>
              </a:rPr>
              <a:t>, </a:t>
            </a:r>
            <a:r>
              <a:rPr lang="en-US" sz="2800" dirty="0" err="1" smtClean="0">
                <a:solidFill>
                  <a:srgbClr val="0000FF"/>
                </a:solidFill>
              </a:rPr>
              <a:t>vì</a:t>
            </a:r>
            <a:r>
              <a:rPr lang="en-US" sz="2800" dirty="0" smtClean="0">
                <a:solidFill>
                  <a:srgbClr val="0000FF"/>
                </a:solidFill>
              </a:rPr>
              <a:t> </a:t>
            </a:r>
            <a:r>
              <a:rPr lang="en-US" sz="2800" dirty="0" err="1" smtClean="0">
                <a:solidFill>
                  <a:srgbClr val="0000FF"/>
                </a:solidFill>
              </a:rPr>
              <a:t>nước</a:t>
            </a:r>
            <a:r>
              <a:rPr lang="en-US" sz="2800" dirty="0" smtClean="0">
                <a:solidFill>
                  <a:srgbClr val="0000FF"/>
                </a:solidFill>
              </a:rPr>
              <a:t> </a:t>
            </a:r>
            <a:r>
              <a:rPr lang="en-US" sz="2800" dirty="0" err="1" smtClean="0">
                <a:solidFill>
                  <a:srgbClr val="0000FF"/>
                </a:solidFill>
              </a:rPr>
              <a:t>lạnh</a:t>
            </a:r>
            <a:r>
              <a:rPr lang="en-US" sz="2800" dirty="0" smtClean="0">
                <a:solidFill>
                  <a:srgbClr val="0000FF"/>
                </a:solidFill>
              </a:rPr>
              <a:t> </a:t>
            </a:r>
            <a:r>
              <a:rPr lang="en-US" sz="2800" dirty="0" err="1" smtClean="0">
                <a:solidFill>
                  <a:srgbClr val="0000FF"/>
                </a:solidFill>
              </a:rPr>
              <a:t>đi</a:t>
            </a:r>
            <a:r>
              <a:rPr lang="en-US" sz="2800" dirty="0" smtClean="0">
                <a:solidFill>
                  <a:srgbClr val="0000FF"/>
                </a:solidFill>
              </a:rPr>
              <a:t> </a:t>
            </a:r>
            <a:r>
              <a:rPr lang="en-US" sz="2800" dirty="0" err="1" smtClean="0">
                <a:solidFill>
                  <a:srgbClr val="0000FF"/>
                </a:solidFill>
              </a:rPr>
              <a:t>và</a:t>
            </a:r>
            <a:r>
              <a:rPr lang="en-US" sz="2800" dirty="0" smtClean="0">
                <a:solidFill>
                  <a:srgbClr val="0000FF"/>
                </a:solidFill>
              </a:rPr>
              <a:t> co </a:t>
            </a:r>
            <a:r>
              <a:rPr lang="en-US" sz="2800" dirty="0" err="1" smtClean="0">
                <a:solidFill>
                  <a:srgbClr val="0000FF"/>
                </a:solidFill>
              </a:rPr>
              <a:t>lại</a:t>
            </a:r>
            <a:r>
              <a:rPr lang="en-US" sz="2800" dirty="0" smtClean="0">
                <a:solidFill>
                  <a:srgbClr val="0000FF"/>
                </a:solidFill>
              </a:rPr>
              <a:t> </a:t>
            </a:r>
            <a:endParaRPr lang="en-US" sz="2800" dirty="0">
              <a:solidFill>
                <a:srgbClr val="0000FF"/>
              </a:solidFill>
            </a:endParaRPr>
          </a:p>
        </p:txBody>
      </p:sp>
      <p:sp>
        <p:nvSpPr>
          <p:cNvPr id="228" name="TextBox 227"/>
          <p:cNvSpPr txBox="1"/>
          <p:nvPr/>
        </p:nvSpPr>
        <p:spPr>
          <a:xfrm>
            <a:off x="304800" y="1534180"/>
            <a:ext cx="5029200" cy="523220"/>
          </a:xfrm>
          <a:prstGeom prst="rect">
            <a:avLst/>
          </a:prstGeom>
          <a:noFill/>
        </p:spPr>
        <p:txBody>
          <a:bodyPr wrap="square" rtlCol="0">
            <a:spAutoFit/>
          </a:bodyPr>
          <a:lstStyle/>
          <a:p>
            <a:r>
              <a:rPr lang="en-US" sz="2800" dirty="0" smtClean="0">
                <a:solidFill>
                  <a:srgbClr val="FF3300"/>
                </a:solidFill>
              </a:rPr>
              <a:t>2/ </a:t>
            </a:r>
            <a:r>
              <a:rPr lang="en-US" sz="2800" dirty="0" err="1" smtClean="0">
                <a:solidFill>
                  <a:srgbClr val="FF3300"/>
                </a:solidFill>
              </a:rPr>
              <a:t>Trả</a:t>
            </a:r>
            <a:r>
              <a:rPr lang="en-US" sz="2800" dirty="0" smtClean="0">
                <a:solidFill>
                  <a:srgbClr val="FF3300"/>
                </a:solidFill>
              </a:rPr>
              <a:t> </a:t>
            </a:r>
            <a:r>
              <a:rPr lang="en-US" sz="2800" dirty="0" err="1" smtClean="0">
                <a:solidFill>
                  <a:srgbClr val="FF3300"/>
                </a:solidFill>
              </a:rPr>
              <a:t>lời</a:t>
            </a:r>
            <a:r>
              <a:rPr lang="en-US" sz="2800" dirty="0" smtClean="0">
                <a:solidFill>
                  <a:srgbClr val="FF3300"/>
                </a:solidFill>
              </a:rPr>
              <a:t> </a:t>
            </a:r>
            <a:r>
              <a:rPr lang="en-US" sz="2800" dirty="0" err="1" smtClean="0">
                <a:solidFill>
                  <a:srgbClr val="FF3300"/>
                </a:solidFill>
              </a:rPr>
              <a:t>câu</a:t>
            </a:r>
            <a:r>
              <a:rPr lang="en-US" sz="2800" dirty="0" smtClean="0">
                <a:solidFill>
                  <a:srgbClr val="FF3300"/>
                </a:solidFill>
              </a:rPr>
              <a:t> </a:t>
            </a:r>
            <a:r>
              <a:rPr lang="en-US" sz="2800" dirty="0" err="1" smtClean="0">
                <a:solidFill>
                  <a:srgbClr val="FF3300"/>
                </a:solidFill>
              </a:rPr>
              <a:t>hỏi</a:t>
            </a:r>
            <a:r>
              <a:rPr lang="en-US" sz="2800" dirty="0" smtClean="0">
                <a:solidFill>
                  <a:srgbClr val="FF3300"/>
                </a:solidFill>
              </a:rPr>
              <a:t> </a:t>
            </a:r>
            <a:endParaRPr lang="en-US" sz="2800" dirty="0">
              <a:solidFill>
                <a:srgbClr val="FF3300"/>
              </a:solidFill>
            </a:endParaRPr>
          </a:p>
        </p:txBody>
      </p:sp>
      <p:sp>
        <p:nvSpPr>
          <p:cNvPr id="3" name="Rectangle 2"/>
          <p:cNvSpPr/>
          <p:nvPr/>
        </p:nvSpPr>
        <p:spPr>
          <a:xfrm>
            <a:off x="6840371" y="4205243"/>
            <a:ext cx="2303629" cy="1890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rgbClr val="FF0000"/>
                </a:solidFill>
              </a:rPr>
              <a:t>-</a:t>
            </a:r>
            <a:r>
              <a:rPr lang="en-US" sz="2600" dirty="0">
                <a:solidFill>
                  <a:srgbClr val="FF0000"/>
                </a:solidFill>
              </a:rPr>
              <a:t> </a:t>
            </a:r>
            <a:r>
              <a:rPr lang="en-US" sz="2600" dirty="0" err="1" smtClean="0">
                <a:solidFill>
                  <a:srgbClr val="FF0000"/>
                </a:solidFill>
              </a:rPr>
              <a:t>tăng</a:t>
            </a:r>
            <a:endParaRPr lang="en-US" sz="2600" dirty="0" smtClean="0">
              <a:solidFill>
                <a:srgbClr val="FF0000"/>
              </a:solidFill>
            </a:endParaRPr>
          </a:p>
          <a:p>
            <a:pPr algn="ctr"/>
            <a:r>
              <a:rPr lang="en-US" sz="2600" dirty="0" smtClean="0">
                <a:solidFill>
                  <a:srgbClr val="FF0000"/>
                </a:solidFill>
              </a:rPr>
              <a:t>- </a:t>
            </a:r>
            <a:r>
              <a:rPr lang="en-US" sz="2600" dirty="0" err="1" smtClean="0">
                <a:solidFill>
                  <a:srgbClr val="FF0000"/>
                </a:solidFill>
              </a:rPr>
              <a:t>giảm</a:t>
            </a:r>
            <a:endParaRPr lang="en-US" sz="2600" dirty="0" smtClean="0">
              <a:solidFill>
                <a:srgbClr val="FF0000"/>
              </a:solidFill>
            </a:endParaRPr>
          </a:p>
          <a:p>
            <a:pPr algn="ctr"/>
            <a:r>
              <a:rPr lang="en-US" sz="2600" dirty="0" smtClean="0">
                <a:solidFill>
                  <a:srgbClr val="FF0000"/>
                </a:solidFill>
              </a:rPr>
              <a:t>- </a:t>
            </a:r>
            <a:r>
              <a:rPr lang="en-US" sz="2600" dirty="0" err="1" smtClean="0">
                <a:solidFill>
                  <a:srgbClr val="FF0000"/>
                </a:solidFill>
              </a:rPr>
              <a:t>giống</a:t>
            </a:r>
            <a:r>
              <a:rPr lang="en-US" sz="2600" dirty="0" smtClean="0">
                <a:solidFill>
                  <a:srgbClr val="FF0000"/>
                </a:solidFill>
              </a:rPr>
              <a:t> </a:t>
            </a:r>
            <a:r>
              <a:rPr lang="en-US" sz="2600" dirty="0" err="1" smtClean="0">
                <a:solidFill>
                  <a:srgbClr val="FF0000"/>
                </a:solidFill>
              </a:rPr>
              <a:t>nhau</a:t>
            </a:r>
            <a:endParaRPr lang="en-US" sz="2600" dirty="0" smtClean="0">
              <a:solidFill>
                <a:srgbClr val="FF0000"/>
              </a:solidFill>
            </a:endParaRPr>
          </a:p>
          <a:p>
            <a:pPr algn="ctr"/>
            <a:r>
              <a:rPr lang="en-US" sz="2600" dirty="0" smtClean="0">
                <a:solidFill>
                  <a:srgbClr val="FF0000"/>
                </a:solidFill>
              </a:rPr>
              <a:t>- </a:t>
            </a:r>
            <a:r>
              <a:rPr lang="en-US" sz="2600" dirty="0" err="1" smtClean="0">
                <a:solidFill>
                  <a:srgbClr val="FF0000"/>
                </a:solidFill>
              </a:rPr>
              <a:t>không</a:t>
            </a:r>
            <a:r>
              <a:rPr lang="en-US" sz="2600" dirty="0" smtClean="0">
                <a:solidFill>
                  <a:srgbClr val="FF0000"/>
                </a:solidFill>
              </a:rPr>
              <a:t> </a:t>
            </a:r>
            <a:r>
              <a:rPr lang="en-US" sz="2600" dirty="0" err="1" smtClean="0">
                <a:solidFill>
                  <a:srgbClr val="FF0000"/>
                </a:solidFill>
              </a:rPr>
              <a:t>giống</a:t>
            </a:r>
            <a:r>
              <a:rPr lang="en-US" sz="2600" dirty="0" smtClean="0">
                <a:solidFill>
                  <a:srgbClr val="FF0000"/>
                </a:solidFill>
              </a:rPr>
              <a:t> </a:t>
            </a:r>
            <a:r>
              <a:rPr lang="en-US" sz="2600" dirty="0" err="1" smtClean="0">
                <a:solidFill>
                  <a:srgbClr val="FF0000"/>
                </a:solidFill>
              </a:rPr>
              <a:t>nhau</a:t>
            </a:r>
            <a:r>
              <a:rPr lang="en-US" sz="2600" dirty="0" smtClean="0">
                <a:solidFill>
                  <a:srgbClr val="FF0000"/>
                </a:solidFill>
              </a:rPr>
              <a:t>  </a:t>
            </a:r>
          </a:p>
        </p:txBody>
      </p:sp>
      <p:sp>
        <p:nvSpPr>
          <p:cNvPr id="4" name="TextBox 3"/>
          <p:cNvSpPr txBox="1"/>
          <p:nvPr/>
        </p:nvSpPr>
        <p:spPr>
          <a:xfrm>
            <a:off x="4953000" y="4267200"/>
            <a:ext cx="1447800" cy="523220"/>
          </a:xfrm>
          <a:prstGeom prst="rect">
            <a:avLst/>
          </a:prstGeom>
          <a:noFill/>
        </p:spPr>
        <p:txBody>
          <a:bodyPr wrap="square" rtlCol="0">
            <a:spAutoFit/>
          </a:bodyPr>
          <a:lstStyle/>
          <a:p>
            <a:r>
              <a:rPr lang="en-US" sz="2800" dirty="0" err="1" smtClean="0">
                <a:solidFill>
                  <a:srgbClr val="FF0000"/>
                </a:solidFill>
              </a:rPr>
              <a:t>tăng</a:t>
            </a:r>
            <a:endParaRPr lang="en-US" sz="2800" dirty="0">
              <a:solidFill>
                <a:srgbClr val="FF0000"/>
              </a:solidFill>
            </a:endParaRPr>
          </a:p>
        </p:txBody>
      </p:sp>
      <p:sp>
        <p:nvSpPr>
          <p:cNvPr id="5" name="TextBox 4"/>
          <p:cNvSpPr txBox="1"/>
          <p:nvPr/>
        </p:nvSpPr>
        <p:spPr>
          <a:xfrm>
            <a:off x="1828800" y="4724400"/>
            <a:ext cx="1600200" cy="523220"/>
          </a:xfrm>
          <a:prstGeom prst="rect">
            <a:avLst/>
          </a:prstGeom>
          <a:noFill/>
        </p:spPr>
        <p:txBody>
          <a:bodyPr wrap="square" rtlCol="0">
            <a:spAutoFit/>
          </a:bodyPr>
          <a:lstStyle/>
          <a:p>
            <a:r>
              <a:rPr lang="en-US" sz="2800" dirty="0" err="1">
                <a:solidFill>
                  <a:srgbClr val="FF0000"/>
                </a:solidFill>
              </a:rPr>
              <a:t>g</a:t>
            </a:r>
            <a:r>
              <a:rPr lang="en-US" sz="2800" dirty="0" err="1" smtClean="0">
                <a:solidFill>
                  <a:srgbClr val="FF0000"/>
                </a:solidFill>
              </a:rPr>
              <a:t>iảm</a:t>
            </a:r>
            <a:endParaRPr lang="en-US" sz="2800" dirty="0">
              <a:solidFill>
                <a:srgbClr val="FF0000"/>
              </a:solidFill>
            </a:endParaRPr>
          </a:p>
        </p:txBody>
      </p:sp>
      <p:sp>
        <p:nvSpPr>
          <p:cNvPr id="20" name="TextBox 19"/>
          <p:cNvSpPr txBox="1"/>
          <p:nvPr/>
        </p:nvSpPr>
        <p:spPr>
          <a:xfrm>
            <a:off x="134771" y="619780"/>
            <a:ext cx="6705600" cy="523220"/>
          </a:xfrm>
          <a:prstGeom prst="rect">
            <a:avLst/>
          </a:prstGeom>
          <a:noFill/>
        </p:spPr>
        <p:txBody>
          <a:bodyPr wrap="square" rtlCol="0">
            <a:spAutoFit/>
          </a:bodyPr>
          <a:lstStyle/>
          <a:p>
            <a:r>
              <a:rPr lang="en-US" sz="2800" b="1" dirty="0" smtClean="0">
                <a:solidFill>
                  <a:srgbClr val="002060"/>
                </a:solidFill>
                <a:latin typeface="Times New Roman" pitchFamily="18" charset="0"/>
                <a:cs typeface="Times New Roman" pitchFamily="18" charset="0"/>
              </a:rPr>
              <a:t>II. SỰ NỞ VÌ NHIỆT CỦA CHẤT LỎNG</a:t>
            </a:r>
            <a:endParaRPr lang="en-US" sz="2800" b="1" dirty="0">
              <a:solidFill>
                <a:srgbClr val="002060"/>
              </a:solidFill>
              <a:latin typeface="Times New Roman" pitchFamily="18" charset="0"/>
              <a:cs typeface="Times New Roman" pitchFamily="18" charset="0"/>
            </a:endParaRPr>
          </a:p>
        </p:txBody>
      </p:sp>
      <p:sp>
        <p:nvSpPr>
          <p:cNvPr id="21" name="TextBox 20"/>
          <p:cNvSpPr txBox="1"/>
          <p:nvPr/>
        </p:nvSpPr>
        <p:spPr>
          <a:xfrm>
            <a:off x="304800" y="1076980"/>
            <a:ext cx="5029200" cy="523220"/>
          </a:xfrm>
          <a:prstGeom prst="rect">
            <a:avLst/>
          </a:prstGeom>
          <a:noFill/>
        </p:spPr>
        <p:txBody>
          <a:bodyPr wrap="square" rtlCol="0">
            <a:spAutoFit/>
          </a:bodyPr>
          <a:lstStyle/>
          <a:p>
            <a:r>
              <a:rPr lang="en-US" sz="2800" dirty="0" smtClean="0">
                <a:solidFill>
                  <a:srgbClr val="008000"/>
                </a:solidFill>
              </a:rPr>
              <a:t>1/ </a:t>
            </a:r>
            <a:r>
              <a:rPr lang="en-US" sz="2800" dirty="0" err="1" smtClean="0">
                <a:solidFill>
                  <a:srgbClr val="008000"/>
                </a:solidFill>
              </a:rPr>
              <a:t>Thí</a:t>
            </a:r>
            <a:r>
              <a:rPr lang="en-US" sz="2800" dirty="0" smtClean="0">
                <a:solidFill>
                  <a:srgbClr val="008000"/>
                </a:solidFill>
              </a:rPr>
              <a:t> </a:t>
            </a:r>
            <a:r>
              <a:rPr lang="en-US" sz="2800" dirty="0" err="1" smtClean="0">
                <a:solidFill>
                  <a:srgbClr val="008000"/>
                </a:solidFill>
              </a:rPr>
              <a:t>nghiệm</a:t>
            </a:r>
            <a:r>
              <a:rPr lang="en-US" sz="2800" dirty="0" smtClean="0">
                <a:solidFill>
                  <a:srgbClr val="008000"/>
                </a:solidFill>
              </a:rPr>
              <a:t> (</a:t>
            </a:r>
            <a:r>
              <a:rPr lang="en-US" sz="2800" dirty="0" err="1" smtClean="0">
                <a:solidFill>
                  <a:srgbClr val="008000"/>
                </a:solidFill>
              </a:rPr>
              <a:t>sgk</a:t>
            </a:r>
            <a:r>
              <a:rPr lang="en-US" sz="2800" dirty="0" smtClean="0">
                <a:solidFill>
                  <a:srgbClr val="008000"/>
                </a:solidFill>
              </a:rPr>
              <a:t>/60) </a:t>
            </a:r>
            <a:endParaRPr lang="en-US" sz="2800" dirty="0">
              <a:solidFill>
                <a:srgbClr val="008000"/>
              </a:solidFill>
            </a:endParaRPr>
          </a:p>
        </p:txBody>
      </p:sp>
      <p:sp>
        <p:nvSpPr>
          <p:cNvPr id="44" name="Rectangle 5"/>
          <p:cNvSpPr>
            <a:spLocks noChangeArrowheads="1"/>
          </p:cNvSpPr>
          <p:nvPr/>
        </p:nvSpPr>
        <p:spPr bwMode="auto">
          <a:xfrm>
            <a:off x="-608217" y="6003167"/>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6" name="TextBox 5"/>
          <p:cNvSpPr txBox="1"/>
          <p:nvPr/>
        </p:nvSpPr>
        <p:spPr>
          <a:xfrm>
            <a:off x="247650" y="3925431"/>
            <a:ext cx="7010400" cy="2477601"/>
          </a:xfrm>
          <a:prstGeom prst="rect">
            <a:avLst/>
          </a:prstGeom>
          <a:noFill/>
        </p:spPr>
        <p:txBody>
          <a:bodyPr wrap="square" rtlCol="0">
            <a:spAutoFit/>
          </a:bodyPr>
          <a:lstStyle/>
          <a:p>
            <a:r>
              <a:rPr lang="en-US" sz="2800" dirty="0" smtClean="0">
                <a:solidFill>
                  <a:srgbClr val="0000FF"/>
                </a:solidFill>
              </a:rPr>
              <a:t>C4: </a:t>
            </a:r>
          </a:p>
          <a:p>
            <a:pPr>
              <a:spcBef>
                <a:spcPts val="600"/>
              </a:spcBef>
              <a:spcAft>
                <a:spcPts val="600"/>
              </a:spcAft>
            </a:pPr>
            <a:r>
              <a:rPr lang="en-US" sz="2800" dirty="0" smtClean="0">
                <a:solidFill>
                  <a:srgbClr val="0000FF"/>
                </a:solidFill>
              </a:rPr>
              <a:t>a/ </a:t>
            </a:r>
            <a:r>
              <a:rPr lang="en-US" sz="2800" dirty="0" err="1" smtClean="0">
                <a:solidFill>
                  <a:srgbClr val="0000FF"/>
                </a:solidFill>
              </a:rPr>
              <a:t>Thể</a:t>
            </a:r>
            <a:r>
              <a:rPr lang="en-US" sz="2800" dirty="0" smtClean="0">
                <a:solidFill>
                  <a:srgbClr val="0000FF"/>
                </a:solidFill>
              </a:rPr>
              <a:t> </a:t>
            </a:r>
            <a:r>
              <a:rPr lang="en-US" sz="2800" dirty="0" err="1" smtClean="0">
                <a:solidFill>
                  <a:srgbClr val="0000FF"/>
                </a:solidFill>
              </a:rPr>
              <a:t>tích</a:t>
            </a:r>
            <a:r>
              <a:rPr lang="en-US" sz="2800" dirty="0" smtClean="0">
                <a:solidFill>
                  <a:srgbClr val="0000FF"/>
                </a:solidFill>
              </a:rPr>
              <a:t> </a:t>
            </a:r>
            <a:r>
              <a:rPr lang="en-US" sz="2800" dirty="0" err="1" smtClean="0">
                <a:solidFill>
                  <a:srgbClr val="0000FF"/>
                </a:solidFill>
              </a:rPr>
              <a:t>nước</a:t>
            </a:r>
            <a:r>
              <a:rPr lang="en-US" sz="2800" dirty="0" smtClean="0">
                <a:solidFill>
                  <a:srgbClr val="0000FF"/>
                </a:solidFill>
              </a:rPr>
              <a:t> </a:t>
            </a:r>
            <a:r>
              <a:rPr lang="en-US" sz="2800" dirty="0" err="1" smtClean="0">
                <a:solidFill>
                  <a:srgbClr val="0000FF"/>
                </a:solidFill>
              </a:rPr>
              <a:t>trong</a:t>
            </a:r>
            <a:r>
              <a:rPr lang="en-US" sz="2800" dirty="0" smtClean="0">
                <a:solidFill>
                  <a:srgbClr val="0000FF"/>
                </a:solidFill>
              </a:rPr>
              <a:t> </a:t>
            </a:r>
            <a:r>
              <a:rPr lang="en-US" sz="2800" dirty="0" err="1" smtClean="0">
                <a:solidFill>
                  <a:srgbClr val="0000FF"/>
                </a:solidFill>
              </a:rPr>
              <a:t>bình</a:t>
            </a:r>
            <a:r>
              <a:rPr lang="en-US" sz="2800" dirty="0" smtClean="0">
                <a:solidFill>
                  <a:srgbClr val="0000FF"/>
                </a:solidFill>
              </a:rPr>
              <a:t> ...… …</a:t>
            </a:r>
            <a:r>
              <a:rPr lang="en-US" sz="2800" dirty="0" err="1" smtClean="0">
                <a:solidFill>
                  <a:srgbClr val="0000FF"/>
                </a:solidFill>
              </a:rPr>
              <a:t>khi</a:t>
            </a:r>
            <a:r>
              <a:rPr lang="en-US" sz="2800" dirty="0" smtClean="0">
                <a:solidFill>
                  <a:srgbClr val="0000FF"/>
                </a:solidFill>
              </a:rPr>
              <a:t> </a:t>
            </a:r>
            <a:r>
              <a:rPr lang="en-US" sz="2800" dirty="0" err="1" smtClean="0">
                <a:solidFill>
                  <a:srgbClr val="0000FF"/>
                </a:solidFill>
              </a:rPr>
              <a:t>nóng</a:t>
            </a:r>
            <a:r>
              <a:rPr lang="en-US" sz="2800" dirty="0" smtClean="0">
                <a:solidFill>
                  <a:srgbClr val="0000FF"/>
                </a:solidFill>
              </a:rPr>
              <a:t> </a:t>
            </a:r>
            <a:r>
              <a:rPr lang="en-US" sz="2800" dirty="0" err="1" smtClean="0">
                <a:solidFill>
                  <a:srgbClr val="0000FF"/>
                </a:solidFill>
              </a:rPr>
              <a:t>lên</a:t>
            </a:r>
            <a:r>
              <a:rPr lang="en-US" sz="2800" dirty="0" smtClean="0">
                <a:solidFill>
                  <a:srgbClr val="0000FF"/>
                </a:solidFill>
              </a:rPr>
              <a:t>, ………. </a:t>
            </a:r>
            <a:r>
              <a:rPr lang="en-US" sz="2800" dirty="0" err="1">
                <a:solidFill>
                  <a:srgbClr val="0000FF"/>
                </a:solidFill>
              </a:rPr>
              <a:t>k</a:t>
            </a:r>
            <a:r>
              <a:rPr lang="en-US" sz="2800" dirty="0" err="1" smtClean="0">
                <a:solidFill>
                  <a:srgbClr val="0000FF"/>
                </a:solidFill>
              </a:rPr>
              <a:t>hi</a:t>
            </a:r>
            <a:r>
              <a:rPr lang="en-US" sz="2800" dirty="0" smtClean="0">
                <a:solidFill>
                  <a:srgbClr val="0000FF"/>
                </a:solidFill>
              </a:rPr>
              <a:t> </a:t>
            </a:r>
            <a:r>
              <a:rPr lang="en-US" sz="2800" dirty="0" err="1" smtClean="0">
                <a:solidFill>
                  <a:srgbClr val="0000FF"/>
                </a:solidFill>
              </a:rPr>
              <a:t>lạnh</a:t>
            </a:r>
            <a:r>
              <a:rPr lang="en-US" sz="2800" dirty="0" smtClean="0">
                <a:solidFill>
                  <a:srgbClr val="0000FF"/>
                </a:solidFill>
              </a:rPr>
              <a:t> </a:t>
            </a:r>
            <a:r>
              <a:rPr lang="en-US" sz="2800" dirty="0" err="1" smtClean="0">
                <a:solidFill>
                  <a:srgbClr val="0000FF"/>
                </a:solidFill>
              </a:rPr>
              <a:t>đi</a:t>
            </a:r>
            <a:r>
              <a:rPr lang="en-US" sz="2800" dirty="0" smtClean="0">
                <a:solidFill>
                  <a:srgbClr val="0000FF"/>
                </a:solidFill>
              </a:rPr>
              <a:t> </a:t>
            </a:r>
          </a:p>
          <a:p>
            <a:pPr>
              <a:spcBef>
                <a:spcPts val="600"/>
              </a:spcBef>
              <a:spcAft>
                <a:spcPts val="600"/>
              </a:spcAft>
            </a:pPr>
            <a:r>
              <a:rPr lang="en-US" sz="2800" dirty="0" smtClean="0">
                <a:solidFill>
                  <a:srgbClr val="0000FF"/>
                </a:solidFill>
              </a:rPr>
              <a:t>b/ </a:t>
            </a:r>
            <a:r>
              <a:rPr lang="en-US" sz="2800" dirty="0" err="1" smtClean="0">
                <a:solidFill>
                  <a:srgbClr val="0000FF"/>
                </a:solidFill>
              </a:rPr>
              <a:t>Các</a:t>
            </a:r>
            <a:r>
              <a:rPr lang="en-US" sz="2800" dirty="0" smtClean="0">
                <a:solidFill>
                  <a:srgbClr val="0000FF"/>
                </a:solidFill>
              </a:rPr>
              <a:t> </a:t>
            </a:r>
            <a:r>
              <a:rPr lang="en-US" sz="2800" dirty="0" err="1" smtClean="0">
                <a:solidFill>
                  <a:srgbClr val="0000FF"/>
                </a:solidFill>
              </a:rPr>
              <a:t>chất</a:t>
            </a:r>
            <a:r>
              <a:rPr lang="en-US" sz="2800" dirty="0" smtClean="0">
                <a:solidFill>
                  <a:srgbClr val="0000FF"/>
                </a:solidFill>
              </a:rPr>
              <a:t> </a:t>
            </a:r>
            <a:r>
              <a:rPr lang="en-US" sz="2800" dirty="0" err="1" smtClean="0">
                <a:solidFill>
                  <a:srgbClr val="0000FF"/>
                </a:solidFill>
              </a:rPr>
              <a:t>lỏng</a:t>
            </a:r>
            <a:r>
              <a:rPr lang="en-US" sz="2800" dirty="0" smtClean="0">
                <a:solidFill>
                  <a:srgbClr val="0000FF"/>
                </a:solidFill>
              </a:rPr>
              <a:t> </a:t>
            </a:r>
            <a:r>
              <a:rPr lang="en-US" sz="2800" dirty="0" err="1" smtClean="0">
                <a:solidFill>
                  <a:srgbClr val="0000FF"/>
                </a:solidFill>
              </a:rPr>
              <a:t>khác</a:t>
            </a:r>
            <a:r>
              <a:rPr lang="en-US" sz="2800" dirty="0" smtClean="0">
                <a:solidFill>
                  <a:srgbClr val="0000FF"/>
                </a:solidFill>
              </a:rPr>
              <a:t> </a:t>
            </a:r>
            <a:r>
              <a:rPr lang="en-US" sz="2800" dirty="0" err="1" smtClean="0">
                <a:solidFill>
                  <a:srgbClr val="0000FF"/>
                </a:solidFill>
              </a:rPr>
              <a:t>nhau</a:t>
            </a:r>
            <a:r>
              <a:rPr lang="en-US" sz="2800" dirty="0" smtClean="0">
                <a:solidFill>
                  <a:srgbClr val="0000FF"/>
                </a:solidFill>
              </a:rPr>
              <a:t> </a:t>
            </a:r>
            <a:r>
              <a:rPr lang="en-US" sz="2800" dirty="0" err="1" smtClean="0">
                <a:solidFill>
                  <a:srgbClr val="0000FF"/>
                </a:solidFill>
              </a:rPr>
              <a:t>nở</a:t>
            </a:r>
            <a:r>
              <a:rPr lang="en-US" sz="2800" dirty="0" smtClean="0">
                <a:solidFill>
                  <a:srgbClr val="0000FF"/>
                </a:solidFill>
              </a:rPr>
              <a:t> </a:t>
            </a:r>
            <a:r>
              <a:rPr lang="en-US" sz="2800" dirty="0" err="1" smtClean="0">
                <a:solidFill>
                  <a:srgbClr val="0000FF"/>
                </a:solidFill>
              </a:rPr>
              <a:t>vì</a:t>
            </a:r>
            <a:r>
              <a:rPr lang="en-US" sz="2800" dirty="0" smtClean="0">
                <a:solidFill>
                  <a:srgbClr val="0000FF"/>
                </a:solidFill>
              </a:rPr>
              <a:t> </a:t>
            </a:r>
            <a:r>
              <a:rPr lang="en-US" sz="2800" dirty="0" err="1" smtClean="0">
                <a:solidFill>
                  <a:srgbClr val="0000FF"/>
                </a:solidFill>
              </a:rPr>
              <a:t>nhiệt</a:t>
            </a:r>
            <a:r>
              <a:rPr lang="en-US" sz="2800" dirty="0" smtClean="0">
                <a:solidFill>
                  <a:srgbClr val="0000FF"/>
                </a:solidFill>
              </a:rPr>
              <a:t> ………………..</a:t>
            </a:r>
            <a:endParaRPr lang="en-US" sz="2800" dirty="0">
              <a:solidFill>
                <a:srgbClr val="0000FF"/>
              </a:solidFill>
            </a:endParaRPr>
          </a:p>
        </p:txBody>
      </p:sp>
      <p:sp>
        <p:nvSpPr>
          <p:cNvPr id="7" name="TextBox 6"/>
          <p:cNvSpPr txBox="1"/>
          <p:nvPr/>
        </p:nvSpPr>
        <p:spPr>
          <a:xfrm>
            <a:off x="323850" y="5834390"/>
            <a:ext cx="3333750" cy="523220"/>
          </a:xfrm>
          <a:prstGeom prst="rect">
            <a:avLst/>
          </a:prstGeom>
          <a:noFill/>
        </p:spPr>
        <p:txBody>
          <a:bodyPr wrap="square" rtlCol="0">
            <a:spAutoFit/>
          </a:bodyPr>
          <a:lstStyle/>
          <a:p>
            <a:r>
              <a:rPr lang="en-US" sz="2800" dirty="0" err="1">
                <a:solidFill>
                  <a:srgbClr val="FF0000"/>
                </a:solidFill>
              </a:rPr>
              <a:t>k</a:t>
            </a:r>
            <a:r>
              <a:rPr lang="en-US" sz="2800" dirty="0" err="1" smtClean="0">
                <a:solidFill>
                  <a:srgbClr val="FF0000"/>
                </a:solidFill>
              </a:rPr>
              <a:t>hông</a:t>
            </a:r>
            <a:r>
              <a:rPr lang="en-US" sz="2800" dirty="0" smtClean="0">
                <a:solidFill>
                  <a:srgbClr val="FF0000"/>
                </a:solidFill>
              </a:rPr>
              <a:t> </a:t>
            </a:r>
            <a:r>
              <a:rPr lang="en-US" sz="2800" dirty="0" err="1" smtClean="0">
                <a:solidFill>
                  <a:srgbClr val="FF0000"/>
                </a:solidFill>
              </a:rPr>
              <a:t>giống</a:t>
            </a:r>
            <a:r>
              <a:rPr lang="en-US" sz="2800" dirty="0" smtClean="0">
                <a:solidFill>
                  <a:srgbClr val="FF0000"/>
                </a:solidFill>
              </a:rPr>
              <a:t> </a:t>
            </a:r>
            <a:r>
              <a:rPr lang="en-US" sz="2800" dirty="0" err="1" smtClean="0">
                <a:solidFill>
                  <a:srgbClr val="FF0000"/>
                </a:solidFill>
              </a:rPr>
              <a:t>nhau</a:t>
            </a:r>
            <a:endParaRPr lang="en-US" sz="2800" dirty="0">
              <a:solidFill>
                <a:srgbClr val="FF0000"/>
              </a:solidFill>
            </a:endParaRPr>
          </a:p>
        </p:txBody>
      </p:sp>
      <p:sp>
        <p:nvSpPr>
          <p:cNvPr id="17" name="Rectangle 2"/>
          <p:cNvSpPr txBox="1">
            <a:spLocks noChangeArrowheads="1"/>
          </p:cNvSpPr>
          <p:nvPr/>
        </p:nvSpPr>
        <p:spPr>
          <a:xfrm>
            <a:off x="-76200" y="0"/>
            <a:ext cx="9372600" cy="533400"/>
          </a:xfrm>
          <a:prstGeom prst="rect">
            <a:avLst/>
          </a:prstGeom>
          <a:solidFill>
            <a:srgbClr val="FFFF66"/>
          </a:solidFill>
          <a:ln>
            <a:solidFill>
              <a:srgbClr val="FFFF66"/>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3000" b="1" dirty="0" err="1" smtClean="0">
                <a:solidFill>
                  <a:srgbClr val="FF0000"/>
                </a:solidFill>
              </a:rPr>
              <a:t>Tiết</a:t>
            </a:r>
            <a:r>
              <a:rPr lang="en-US" sz="3000" b="1" dirty="0" smtClean="0">
                <a:solidFill>
                  <a:srgbClr val="FF0000"/>
                </a:solidFill>
              </a:rPr>
              <a:t> </a:t>
            </a:r>
            <a:r>
              <a:rPr lang="en-US" sz="3000" b="1" dirty="0" smtClean="0">
                <a:solidFill>
                  <a:srgbClr val="FF0000"/>
                </a:solidFill>
              </a:rPr>
              <a:t>21,22,23: </a:t>
            </a:r>
            <a:r>
              <a:rPr lang="en-US" sz="3000" b="1" dirty="0" err="1" smtClean="0">
                <a:solidFill>
                  <a:srgbClr val="FF0000"/>
                </a:solidFill>
              </a:rPr>
              <a:t>Chủ</a:t>
            </a:r>
            <a:r>
              <a:rPr lang="en-US" sz="3000" b="1" dirty="0" smtClean="0">
                <a:solidFill>
                  <a:srgbClr val="FF0000"/>
                </a:solidFill>
              </a:rPr>
              <a:t> </a:t>
            </a:r>
            <a:r>
              <a:rPr lang="en-US" sz="3000" b="1" dirty="0" err="1" smtClean="0">
                <a:solidFill>
                  <a:srgbClr val="FF0000"/>
                </a:solidFill>
              </a:rPr>
              <a:t>đề</a:t>
            </a:r>
            <a:r>
              <a:rPr lang="en-US" sz="3000" b="1" dirty="0" smtClean="0">
                <a:solidFill>
                  <a:srgbClr val="FF0000"/>
                </a:solidFill>
              </a:rPr>
              <a:t>: </a:t>
            </a:r>
            <a:r>
              <a:rPr lang="en-US" sz="3000" b="1" dirty="0" err="1" smtClean="0">
                <a:solidFill>
                  <a:srgbClr val="FF0000"/>
                </a:solidFill>
              </a:rPr>
              <a:t>Sự</a:t>
            </a:r>
            <a:r>
              <a:rPr lang="en-US" sz="3000" b="1" dirty="0" smtClean="0">
                <a:solidFill>
                  <a:srgbClr val="FF0000"/>
                </a:solidFill>
              </a:rPr>
              <a:t> </a:t>
            </a:r>
            <a:r>
              <a:rPr lang="en-US" sz="3000" b="1" dirty="0" err="1" smtClean="0">
                <a:solidFill>
                  <a:srgbClr val="FF0000"/>
                </a:solidFill>
              </a:rPr>
              <a:t>nở</a:t>
            </a:r>
            <a:r>
              <a:rPr lang="en-US" sz="3000" b="1" dirty="0" smtClean="0">
                <a:solidFill>
                  <a:srgbClr val="FF0000"/>
                </a:solidFill>
              </a:rPr>
              <a:t> </a:t>
            </a:r>
            <a:r>
              <a:rPr lang="en-US" sz="3000" b="1" dirty="0" err="1" smtClean="0">
                <a:solidFill>
                  <a:srgbClr val="FF0000"/>
                </a:solidFill>
              </a:rPr>
              <a:t>vì</a:t>
            </a:r>
            <a:r>
              <a:rPr lang="en-US" sz="3000" b="1" dirty="0" smtClean="0">
                <a:solidFill>
                  <a:srgbClr val="FF0000"/>
                </a:solidFill>
              </a:rPr>
              <a:t> </a:t>
            </a:r>
            <a:r>
              <a:rPr lang="en-US" sz="3000" b="1" dirty="0" err="1" smtClean="0">
                <a:solidFill>
                  <a:srgbClr val="FF0000"/>
                </a:solidFill>
              </a:rPr>
              <a:t>nhiệt</a:t>
            </a:r>
            <a:r>
              <a:rPr lang="en-US" sz="3000" b="1" dirty="0" smtClean="0">
                <a:solidFill>
                  <a:srgbClr val="FF0000"/>
                </a:solidFill>
              </a:rPr>
              <a:t> </a:t>
            </a:r>
            <a:r>
              <a:rPr lang="en-US" sz="3000" b="1" dirty="0" err="1" smtClean="0">
                <a:solidFill>
                  <a:srgbClr val="FF0000"/>
                </a:solidFill>
              </a:rPr>
              <a:t>của</a:t>
            </a:r>
            <a:r>
              <a:rPr lang="en-US" sz="3000" b="1" dirty="0" smtClean="0">
                <a:solidFill>
                  <a:srgbClr val="FF0000"/>
                </a:solidFill>
              </a:rPr>
              <a:t> </a:t>
            </a:r>
            <a:r>
              <a:rPr lang="en-US" sz="3000" b="1" dirty="0" err="1" smtClean="0">
                <a:solidFill>
                  <a:srgbClr val="FF0000"/>
                </a:solidFill>
              </a:rPr>
              <a:t>các</a:t>
            </a:r>
            <a:r>
              <a:rPr lang="en-US" sz="3000" b="1" dirty="0" smtClean="0">
                <a:solidFill>
                  <a:srgbClr val="FF0000"/>
                </a:solidFill>
              </a:rPr>
              <a:t> </a:t>
            </a:r>
            <a:r>
              <a:rPr lang="en-US" sz="3000" b="1" dirty="0" err="1" smtClean="0">
                <a:solidFill>
                  <a:srgbClr val="FF0000"/>
                </a:solidFill>
              </a:rPr>
              <a:t>chất</a:t>
            </a:r>
            <a:r>
              <a:rPr lang="en-US" sz="3000" b="1" dirty="0" smtClean="0">
                <a:solidFill>
                  <a:srgbClr val="FF0000"/>
                </a:solidFill>
              </a:rPr>
              <a:t> </a:t>
            </a:r>
          </a:p>
        </p:txBody>
      </p:sp>
    </p:spTree>
    <p:extLst>
      <p:ext uri="{BB962C8B-B14F-4D97-AF65-F5344CB8AC3E}">
        <p14:creationId xmlns:p14="http://schemas.microsoft.com/office/powerpoint/2010/main" val="21394471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28"/>
                                        </p:tgtEl>
                                        <p:attrNameLst>
                                          <p:attrName>style.visibility</p:attrName>
                                        </p:attrNameLst>
                                      </p:cBhvr>
                                      <p:to>
                                        <p:strVal val="visible"/>
                                      </p:to>
                                    </p:set>
                                    <p:animEffect transition="in" filter="fade">
                                      <p:cBhvr>
                                        <p:cTn id="17" dur="1000"/>
                                        <p:tgtEl>
                                          <p:spTgt spid="228"/>
                                        </p:tgtEl>
                                      </p:cBhvr>
                                    </p:animEffect>
                                    <p:anim calcmode="lin" valueType="num">
                                      <p:cBhvr>
                                        <p:cTn id="18" dur="1000" fill="hold"/>
                                        <p:tgtEl>
                                          <p:spTgt spid="228"/>
                                        </p:tgtEl>
                                        <p:attrNameLst>
                                          <p:attrName>ppt_x</p:attrName>
                                        </p:attrNameLst>
                                      </p:cBhvr>
                                      <p:tavLst>
                                        <p:tav tm="0">
                                          <p:val>
                                            <p:strVal val="#ppt_x"/>
                                          </p:val>
                                        </p:tav>
                                        <p:tav tm="100000">
                                          <p:val>
                                            <p:strVal val="#ppt_x"/>
                                          </p:val>
                                        </p:tav>
                                      </p:tavLst>
                                    </p:anim>
                                    <p:anim calcmode="lin" valueType="num">
                                      <p:cBhvr>
                                        <p:cTn id="19" dur="1000" fill="hold"/>
                                        <p:tgtEl>
                                          <p:spTgt spid="22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863"/>
                                        </p:tgtEl>
                                        <p:attrNameLst>
                                          <p:attrName>style.visibility</p:attrName>
                                        </p:attrNameLst>
                                      </p:cBhvr>
                                      <p:to>
                                        <p:strVal val="visible"/>
                                      </p:to>
                                    </p:set>
                                    <p:animEffect transition="in" filter="fade">
                                      <p:cBhvr>
                                        <p:cTn id="24" dur="1000"/>
                                        <p:tgtEl>
                                          <p:spTgt spid="27863"/>
                                        </p:tgtEl>
                                      </p:cBhvr>
                                    </p:animEffect>
                                    <p:anim calcmode="lin" valueType="num">
                                      <p:cBhvr>
                                        <p:cTn id="25" dur="1000" fill="hold"/>
                                        <p:tgtEl>
                                          <p:spTgt spid="27863"/>
                                        </p:tgtEl>
                                        <p:attrNameLst>
                                          <p:attrName>ppt_x</p:attrName>
                                        </p:attrNameLst>
                                      </p:cBhvr>
                                      <p:tavLst>
                                        <p:tav tm="0">
                                          <p:val>
                                            <p:strVal val="#ppt_x"/>
                                          </p:val>
                                        </p:tav>
                                        <p:tav tm="100000">
                                          <p:val>
                                            <p:strVal val="#ppt_x"/>
                                          </p:val>
                                        </p:tav>
                                      </p:tavLst>
                                    </p:anim>
                                    <p:anim calcmode="lin" valueType="num">
                                      <p:cBhvr>
                                        <p:cTn id="26" dur="1000" fill="hold"/>
                                        <p:tgtEl>
                                          <p:spTgt spid="2786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7869"/>
                                        </p:tgtEl>
                                        <p:attrNameLst>
                                          <p:attrName>style.visibility</p:attrName>
                                        </p:attrNameLst>
                                      </p:cBhvr>
                                      <p:to>
                                        <p:strVal val="visible"/>
                                      </p:to>
                                    </p:set>
                                    <p:animEffect transition="in" filter="fade">
                                      <p:cBhvr>
                                        <p:cTn id="29" dur="1000"/>
                                        <p:tgtEl>
                                          <p:spTgt spid="27869"/>
                                        </p:tgtEl>
                                      </p:cBhvr>
                                    </p:animEffect>
                                    <p:anim calcmode="lin" valueType="num">
                                      <p:cBhvr>
                                        <p:cTn id="30" dur="1000" fill="hold"/>
                                        <p:tgtEl>
                                          <p:spTgt spid="27869"/>
                                        </p:tgtEl>
                                        <p:attrNameLst>
                                          <p:attrName>ppt_x</p:attrName>
                                        </p:attrNameLst>
                                      </p:cBhvr>
                                      <p:tavLst>
                                        <p:tav tm="0">
                                          <p:val>
                                            <p:strVal val="#ppt_x"/>
                                          </p:val>
                                        </p:tav>
                                        <p:tav tm="100000">
                                          <p:val>
                                            <p:strVal val="#ppt_x"/>
                                          </p:val>
                                        </p:tav>
                                      </p:tavLst>
                                    </p:anim>
                                    <p:anim calcmode="lin" valueType="num">
                                      <p:cBhvr>
                                        <p:cTn id="31" dur="1000" fill="hold"/>
                                        <p:tgtEl>
                                          <p:spTgt spid="2786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27863"/>
                                        </p:tgtEl>
                                        <p:attrNameLst>
                                          <p:attrName>ppt_x</p:attrName>
                                        </p:attrNameLst>
                                      </p:cBhvr>
                                      <p:tavLst>
                                        <p:tav tm="0">
                                          <p:val>
                                            <p:strVal val="ppt_x"/>
                                          </p:val>
                                        </p:tav>
                                        <p:tav tm="100000">
                                          <p:val>
                                            <p:strVal val="ppt_x"/>
                                          </p:val>
                                        </p:tav>
                                      </p:tavLst>
                                    </p:anim>
                                    <p:anim calcmode="lin" valueType="num">
                                      <p:cBhvr additive="base">
                                        <p:cTn id="36" dur="500"/>
                                        <p:tgtEl>
                                          <p:spTgt spid="27863"/>
                                        </p:tgtEl>
                                        <p:attrNameLst>
                                          <p:attrName>ppt_y</p:attrName>
                                        </p:attrNameLst>
                                      </p:cBhvr>
                                      <p:tavLst>
                                        <p:tav tm="0">
                                          <p:val>
                                            <p:strVal val="ppt_y"/>
                                          </p:val>
                                        </p:tav>
                                        <p:tav tm="100000">
                                          <p:val>
                                            <p:strVal val="1+ppt_h/2"/>
                                          </p:val>
                                        </p:tav>
                                      </p:tavLst>
                                    </p:anim>
                                    <p:set>
                                      <p:cBhvr>
                                        <p:cTn id="37" dur="1" fill="hold">
                                          <p:stCondLst>
                                            <p:cond delay="499"/>
                                          </p:stCondLst>
                                        </p:cTn>
                                        <p:tgtEl>
                                          <p:spTgt spid="27863"/>
                                        </p:tgtEl>
                                        <p:attrNameLst>
                                          <p:attrName>style.visibility</p:attrName>
                                        </p:attrNameLst>
                                      </p:cBhvr>
                                      <p:to>
                                        <p:strVal val="hidden"/>
                                      </p:to>
                                    </p:set>
                                  </p:childTnLst>
                                </p:cTn>
                              </p:par>
                              <p:par>
                                <p:cTn id="38" presetID="2" presetClass="exit" presetSubtype="4" fill="hold" grpId="1" nodeType="withEffect">
                                  <p:stCondLst>
                                    <p:cond delay="0"/>
                                  </p:stCondLst>
                                  <p:childTnLst>
                                    <p:anim calcmode="lin" valueType="num">
                                      <p:cBhvr additive="base">
                                        <p:cTn id="39" dur="500"/>
                                        <p:tgtEl>
                                          <p:spTgt spid="27869"/>
                                        </p:tgtEl>
                                        <p:attrNameLst>
                                          <p:attrName>ppt_x</p:attrName>
                                        </p:attrNameLst>
                                      </p:cBhvr>
                                      <p:tavLst>
                                        <p:tav tm="0">
                                          <p:val>
                                            <p:strVal val="ppt_x"/>
                                          </p:val>
                                        </p:tav>
                                        <p:tav tm="100000">
                                          <p:val>
                                            <p:strVal val="ppt_x"/>
                                          </p:val>
                                        </p:tav>
                                      </p:tavLst>
                                    </p:anim>
                                    <p:anim calcmode="lin" valueType="num">
                                      <p:cBhvr additive="base">
                                        <p:cTn id="40" dur="500"/>
                                        <p:tgtEl>
                                          <p:spTgt spid="27869"/>
                                        </p:tgtEl>
                                        <p:attrNameLst>
                                          <p:attrName>ppt_y</p:attrName>
                                        </p:attrNameLst>
                                      </p:cBhvr>
                                      <p:tavLst>
                                        <p:tav tm="0">
                                          <p:val>
                                            <p:strVal val="ppt_y"/>
                                          </p:val>
                                        </p:tav>
                                        <p:tav tm="100000">
                                          <p:val>
                                            <p:strVal val="1+ppt_h/2"/>
                                          </p:val>
                                        </p:tav>
                                      </p:tavLst>
                                    </p:anim>
                                    <p:set>
                                      <p:cBhvr>
                                        <p:cTn id="41" dur="1" fill="hold">
                                          <p:stCondLst>
                                            <p:cond delay="499"/>
                                          </p:stCondLst>
                                        </p:cTn>
                                        <p:tgtEl>
                                          <p:spTgt spid="27869"/>
                                        </p:tgtEl>
                                        <p:attrNameLst>
                                          <p:attrName>style.visibility</p:attrName>
                                        </p:attrNameLst>
                                      </p:cBhvr>
                                      <p:to>
                                        <p:strVal val="hidden"/>
                                      </p:to>
                                    </p:set>
                                  </p:childTnLst>
                                </p:cTn>
                              </p:par>
                              <p:par>
                                <p:cTn id="42" presetID="6" presetClass="entr" presetSubtype="16" fill="hold" grpId="0" nodeType="withEffect">
                                  <p:stCondLst>
                                    <p:cond delay="0"/>
                                  </p:stCondLst>
                                  <p:childTnLst>
                                    <p:set>
                                      <p:cBhvr>
                                        <p:cTn id="43" dur="1" fill="hold">
                                          <p:stCondLst>
                                            <p:cond delay="0"/>
                                          </p:stCondLst>
                                        </p:cTn>
                                        <p:tgtEl>
                                          <p:spTgt spid="27864"/>
                                        </p:tgtEl>
                                        <p:attrNameLst>
                                          <p:attrName>style.visibility</p:attrName>
                                        </p:attrNameLst>
                                      </p:cBhvr>
                                      <p:to>
                                        <p:strVal val="visible"/>
                                      </p:to>
                                    </p:set>
                                    <p:animEffect transition="in" filter="circle(in)">
                                      <p:cBhvr>
                                        <p:cTn id="44" dur="1000"/>
                                        <p:tgtEl>
                                          <p:spTgt spid="27864"/>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27870"/>
                                        </p:tgtEl>
                                        <p:attrNameLst>
                                          <p:attrName>style.visibility</p:attrName>
                                        </p:attrNameLst>
                                      </p:cBhvr>
                                      <p:to>
                                        <p:strVal val="visible"/>
                                      </p:to>
                                    </p:set>
                                    <p:animEffect transition="in" filter="circle(in)">
                                      <p:cBhvr>
                                        <p:cTn id="47" dur="1000"/>
                                        <p:tgtEl>
                                          <p:spTgt spid="2787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circle(in)">
                                      <p:cBhvr>
                                        <p:cTn id="52" dur="10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heel(1)">
                                      <p:cBhvr>
                                        <p:cTn id="62" dur="1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heel(1)">
                                      <p:cBhvr>
                                        <p:cTn id="67" dur="10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1000"/>
                                        <p:tgtEl>
                                          <p:spTgt spid="7"/>
                                        </p:tgtEl>
                                      </p:cBhvr>
                                    </p:animEffect>
                                    <p:anim calcmode="lin" valueType="num">
                                      <p:cBhvr>
                                        <p:cTn id="73" dur="1000" fill="hold"/>
                                        <p:tgtEl>
                                          <p:spTgt spid="7"/>
                                        </p:tgtEl>
                                        <p:attrNameLst>
                                          <p:attrName>ppt_x</p:attrName>
                                        </p:attrNameLst>
                                      </p:cBhvr>
                                      <p:tavLst>
                                        <p:tav tm="0">
                                          <p:val>
                                            <p:strVal val="#ppt_x"/>
                                          </p:val>
                                        </p:tav>
                                        <p:tav tm="100000">
                                          <p:val>
                                            <p:strVal val="#ppt_x"/>
                                          </p:val>
                                        </p:tav>
                                      </p:tavLst>
                                    </p:anim>
                                    <p:anim calcmode="lin" valueType="num">
                                      <p:cBhvr>
                                        <p:cTn id="74" dur="1000" fill="hold"/>
                                        <p:tgtEl>
                                          <p:spTgt spid="7"/>
                                        </p:tgtEl>
                                        <p:attrNameLst>
                                          <p:attrName>ppt_y</p:attrName>
                                        </p:attrNameLst>
                                      </p:cBhvr>
                                      <p:tavLst>
                                        <p:tav tm="0">
                                          <p:val>
                                            <p:strVal val="#ppt_y+.1"/>
                                          </p:val>
                                        </p:tav>
                                        <p:tav tm="100000">
                                          <p:val>
                                            <p:strVal val="#ppt_y"/>
                                          </p:val>
                                        </p:tav>
                                      </p:tavLst>
                                    </p:anim>
                                  </p:childTnLst>
                                </p:cTn>
                              </p:par>
                              <p:par>
                                <p:cTn id="75" presetID="2" presetClass="exit" presetSubtype="4" fill="hold" grpId="1" nodeType="withEffect">
                                  <p:stCondLst>
                                    <p:cond delay="0"/>
                                  </p:stCondLst>
                                  <p:childTnLst>
                                    <p:anim calcmode="lin" valueType="num">
                                      <p:cBhvr additive="base">
                                        <p:cTn id="76" dur="500"/>
                                        <p:tgtEl>
                                          <p:spTgt spid="3"/>
                                        </p:tgtEl>
                                        <p:attrNameLst>
                                          <p:attrName>ppt_x</p:attrName>
                                        </p:attrNameLst>
                                      </p:cBhvr>
                                      <p:tavLst>
                                        <p:tav tm="0">
                                          <p:val>
                                            <p:strVal val="ppt_x"/>
                                          </p:val>
                                        </p:tav>
                                        <p:tav tm="100000">
                                          <p:val>
                                            <p:strVal val="ppt_x"/>
                                          </p:val>
                                        </p:tav>
                                      </p:tavLst>
                                    </p:anim>
                                    <p:anim calcmode="lin" valueType="num">
                                      <p:cBhvr additive="base">
                                        <p:cTn id="77" dur="500"/>
                                        <p:tgtEl>
                                          <p:spTgt spid="3"/>
                                        </p:tgtEl>
                                        <p:attrNameLst>
                                          <p:attrName>ppt_y</p:attrName>
                                        </p:attrNameLst>
                                      </p:cBhvr>
                                      <p:tavLst>
                                        <p:tav tm="0">
                                          <p:val>
                                            <p:strVal val="ppt_y"/>
                                          </p:val>
                                        </p:tav>
                                        <p:tav tm="100000">
                                          <p:val>
                                            <p:strVal val="1+ppt_h/2"/>
                                          </p:val>
                                        </p:tav>
                                      </p:tavLst>
                                    </p:anim>
                                    <p:set>
                                      <p:cBhvr>
                                        <p:cTn id="7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63" grpId="0"/>
      <p:bldP spid="27863" grpId="1"/>
      <p:bldP spid="27864" grpId="0"/>
      <p:bldP spid="27869" grpId="0"/>
      <p:bldP spid="27869" grpId="1"/>
      <p:bldP spid="27870" grpId="0"/>
      <p:bldP spid="228" grpId="0"/>
      <p:bldP spid="3" grpId="0" animBg="1"/>
      <p:bldP spid="3" grpId="1" animBg="1"/>
      <p:bldP spid="4" grpId="0"/>
      <p:bldP spid="5" grpId="0"/>
      <p:bldP spid="20" grpId="0"/>
      <p:bldP spid="21" grpId="0"/>
      <p:bldP spid="6" grpId="0"/>
      <p:bldP spid="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1232</TotalTime>
  <Words>1786</Words>
  <Application>Microsoft Office PowerPoint</Application>
  <PresentationFormat>On-screen Show (4:3)</PresentationFormat>
  <Paragraphs>180</Paragraphs>
  <Slides>26</Slides>
  <Notes>1</Notes>
  <HiddenSlides>0</HiddenSlides>
  <MMClips>0</MMClips>
  <ScaleCrop>false</ScaleCrop>
  <HeadingPairs>
    <vt:vector size="4" baseType="variant">
      <vt:variant>
        <vt:lpstr>Theme</vt:lpstr>
      </vt:variant>
      <vt:variant>
        <vt:i4>11</vt:i4>
      </vt:variant>
      <vt:variant>
        <vt:lpstr>Slide Titles</vt:lpstr>
      </vt:variant>
      <vt:variant>
        <vt:i4>26</vt:i4>
      </vt:variant>
    </vt:vector>
  </HeadingPairs>
  <TitlesOfParts>
    <vt:vector size="37" baseType="lpstr">
      <vt:lpstr>Default Design</vt:lpstr>
      <vt:lpstr>Blank</vt:lpstr>
      <vt:lpstr>1_Blank</vt:lpstr>
      <vt:lpstr>2_Blank</vt:lpstr>
      <vt:lpstr>3_Blank</vt:lpstr>
      <vt:lpstr>4_Blank</vt:lpstr>
      <vt:lpstr>5_Blank</vt:lpstr>
      <vt:lpstr>6_Blank</vt:lpstr>
      <vt:lpstr>7_Blank</vt:lpstr>
      <vt:lpstr>8_Blank</vt:lpstr>
      <vt:lpstr>9_Blank</vt:lpstr>
      <vt:lpstr>PowerPoint Presentation</vt:lpstr>
      <vt:lpstr>PowerPoint Presentation</vt:lpstr>
      <vt:lpstr>PowerPoint Presentation</vt:lpstr>
      <vt:lpstr>PowerPoint Presentation</vt:lpstr>
      <vt:lpstr>PowerPoint Presentation</vt:lpstr>
      <vt:lpstr>Tiết 22,23,24: Chủ đề: Sự nở vì nhiệt của các chất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Nền nhiệt độ liên tục thay đổi</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83</cp:revision>
  <dcterms:created xsi:type="dcterms:W3CDTF">2010-10-15T01:08:37Z</dcterms:created>
  <dcterms:modified xsi:type="dcterms:W3CDTF">2020-04-09T07:37:05Z</dcterms:modified>
</cp:coreProperties>
</file>