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6" r:id="rId2"/>
    <p:sldId id="257" r:id="rId3"/>
    <p:sldId id="258" r:id="rId4"/>
    <p:sldId id="259" r:id="rId5"/>
    <p:sldId id="256" r:id="rId6"/>
    <p:sldId id="261" r:id="rId7"/>
    <p:sldId id="263" r:id="rId8"/>
    <p:sldId id="262" r:id="rId9"/>
    <p:sldId id="264" r:id="rId10"/>
    <p:sldId id="273" r:id="rId11"/>
    <p:sldId id="275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CCA73-29E8-4B65-BF31-0100B99B9280}" type="datetimeFigureOut">
              <a:rPr lang="en-US" smtClean="0"/>
              <a:t>02/02/2021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36A92-CF56-4A1D-92F6-F5F5E6F37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207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495F95-556A-4E1F-B6FD-70AAFCF9ACB9}" type="slidenum">
              <a:rPr lang="vi-VN" sz="1200" b="0" smtClean="0"/>
              <a:pPr eaLnBrk="1" hangingPunct="1"/>
              <a:t>1</a:t>
            </a:fld>
            <a:endParaRPr lang="vi-VN" sz="1200" b="0" smtClean="0"/>
          </a:p>
        </p:txBody>
      </p:sp>
      <p:sp>
        <p:nvSpPr>
          <p:cNvPr id="215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7DB101A-931E-475F-9353-081C5E2B13DE}" type="slidenum">
              <a:rPr lang="en-US" sz="1200" b="0"/>
              <a:pPr algn="r" eaLnBrk="1" hangingPunct="1">
                <a:spcBef>
                  <a:spcPct val="0"/>
                </a:spcBef>
              </a:pPr>
              <a:t>1</a:t>
            </a:fld>
            <a:endParaRPr lang="en-US" sz="1200" b="0"/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EBF5-CF30-4CBA-9036-1759E5D9DCF1}" type="datetimeFigureOut">
              <a:rPr lang="en-US" smtClean="0"/>
              <a:t>02/02/2021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298B-2DB5-4130-B066-BC22820C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5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EBF5-CF30-4CBA-9036-1759E5D9DCF1}" type="datetimeFigureOut">
              <a:rPr lang="en-US" smtClean="0"/>
              <a:t>02/02/2021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298B-2DB5-4130-B066-BC22820C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903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EBF5-CF30-4CBA-9036-1759E5D9DCF1}" type="datetimeFigureOut">
              <a:rPr lang="en-US" smtClean="0"/>
              <a:t>02/02/2021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298B-2DB5-4130-B066-BC22820C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84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EBF5-CF30-4CBA-9036-1759E5D9DCF1}" type="datetimeFigureOut">
              <a:rPr lang="en-US" smtClean="0"/>
              <a:t>02/02/2021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298B-2DB5-4130-B066-BC22820C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73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EBF5-CF30-4CBA-9036-1759E5D9DCF1}" type="datetimeFigureOut">
              <a:rPr lang="en-US" smtClean="0"/>
              <a:t>02/02/2021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298B-2DB5-4130-B066-BC22820C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99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EBF5-CF30-4CBA-9036-1759E5D9DCF1}" type="datetimeFigureOut">
              <a:rPr lang="en-US" smtClean="0"/>
              <a:t>02/02/2021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298B-2DB5-4130-B066-BC22820C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94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EBF5-CF30-4CBA-9036-1759E5D9DCF1}" type="datetimeFigureOut">
              <a:rPr lang="en-US" smtClean="0"/>
              <a:t>02/02/2021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298B-2DB5-4130-B066-BC22820C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442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EBF5-CF30-4CBA-9036-1759E5D9DCF1}" type="datetimeFigureOut">
              <a:rPr lang="en-US" smtClean="0"/>
              <a:t>02/02/2021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298B-2DB5-4130-B066-BC22820C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13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EBF5-CF30-4CBA-9036-1759E5D9DCF1}" type="datetimeFigureOut">
              <a:rPr lang="en-US" smtClean="0"/>
              <a:t>02/02/2021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298B-2DB5-4130-B066-BC22820C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EBF5-CF30-4CBA-9036-1759E5D9DCF1}" type="datetimeFigureOut">
              <a:rPr lang="en-US" smtClean="0"/>
              <a:t>02/02/2021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298B-2DB5-4130-B066-BC22820C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7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EBF5-CF30-4CBA-9036-1759E5D9DCF1}" type="datetimeFigureOut">
              <a:rPr lang="en-US" smtClean="0"/>
              <a:t>02/02/2021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298B-2DB5-4130-B066-BC22820C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79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AEBF5-CF30-4CBA-9036-1759E5D9DCF1}" type="datetimeFigureOut">
              <a:rPr lang="en-US" smtClean="0"/>
              <a:t>02/02/2021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3298B-2DB5-4130-B066-BC22820C1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himbay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70163"/>
            <a:ext cx="3405188" cy="245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4" descr="http://dulichvietnam.info/a/b/c/d/e/dich_vu_botro/ve_tau_hoa/vietnam_train%20ex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90800"/>
            <a:ext cx="51816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WordArt 6"/>
          <p:cNvSpPr>
            <a:spLocks noChangeArrowheads="1" noChangeShapeType="1" noTextEdit="1"/>
          </p:cNvSpPr>
          <p:nvPr/>
        </p:nvSpPr>
        <p:spPr bwMode="auto">
          <a:xfrm>
            <a:off x="5334000" y="5715000"/>
            <a:ext cx="2767012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i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GV: </a:t>
            </a:r>
            <a:r>
              <a:rPr lang="en-US" sz="3200" i="1" kern="10" dirty="0" err="1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Đoàn</a:t>
            </a:r>
            <a:r>
              <a:rPr lang="en-US" sz="3200" i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i="1" kern="10" dirty="0" err="1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Thúy</a:t>
            </a:r>
            <a:r>
              <a:rPr lang="en-US" sz="3200" i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i="1" kern="10" dirty="0" err="1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Hòa</a:t>
            </a:r>
            <a:endParaRPr lang="vi-VN" sz="3200" i="1" kern="10" dirty="0">
              <a:ln w="19050">
                <a:solidFill>
                  <a:srgbClr val="FFFF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3200" i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THCS </a:t>
            </a:r>
            <a:r>
              <a:rPr lang="en-US" sz="3200" i="1" kern="10" dirty="0" err="1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Đình</a:t>
            </a:r>
            <a:r>
              <a:rPr lang="en-US" sz="3200" i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i="1" kern="10" dirty="0" err="1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Xuyên</a:t>
            </a:r>
            <a:endParaRPr lang="en-US" sz="3200" i="1" kern="10" dirty="0">
              <a:ln w="19050">
                <a:solidFill>
                  <a:srgbClr val="FFFF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" name="Text Box 26"/>
          <p:cNvSpPr txBox="1">
            <a:spLocks noChangeArrowheads="1"/>
          </p:cNvSpPr>
          <p:nvPr/>
        </p:nvSpPr>
        <p:spPr bwMode="auto">
          <a:xfrm>
            <a:off x="1045028" y="1186543"/>
            <a:ext cx="7772400" cy="58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6" tIns="45714" rIns="91426" bIns="45714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VỀ CÔNG - CÔNG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</a:p>
        </p:txBody>
      </p:sp>
      <p:sp>
        <p:nvSpPr>
          <p:cNvPr id="14" name="Text Box 26"/>
          <p:cNvSpPr txBox="1">
            <a:spLocks noChangeArrowheads="1"/>
          </p:cNvSpPr>
          <p:nvPr/>
        </p:nvSpPr>
        <p:spPr bwMode="auto">
          <a:xfrm>
            <a:off x="2286000" y="558237"/>
            <a:ext cx="3733800" cy="58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6" tIns="45714" rIns="91426" bIns="45714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TIẾT: 21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304800" y="19812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6" tIns="45714" rIns="91426" bIns="45714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I. KIẾN THỨC CẦN NHỚ</a:t>
            </a:r>
            <a:endParaRPr lang="en-US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1499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17827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ròng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ròng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20 m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 = 450 N.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2393536"/>
            <a:ext cx="861060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Hướng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dẫn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giải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phải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thực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để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nâng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vật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26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toàn</a:t>
            </a:r>
            <a:r>
              <a:rPr kumimoji="0" lang="en-US" sz="26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phần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= F.s = F.2.h = 450.2.20 = 18000 J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để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thắng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lực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26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hao</a:t>
            </a:r>
            <a:r>
              <a:rPr kumimoji="0" lang="en-US" sz="26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phí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=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en-US" sz="26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cản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.s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F</a:t>
            </a:r>
            <a:r>
              <a:rPr kumimoji="0" lang="en-US" sz="26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.2.h = 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20.2.20 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800 J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ích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để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nâng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vật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26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ci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=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26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toàn</a:t>
            </a:r>
            <a:r>
              <a:rPr kumimoji="0" lang="en-US" sz="26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phần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-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26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hao</a:t>
            </a:r>
            <a:r>
              <a:rPr kumimoji="0" lang="en-US" sz="26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phí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= 18000 – 800 = 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17 200 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Vậy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khối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lượng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vật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26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ci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= 10.m.h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18957" y="6086855"/>
            <a:ext cx="402706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Khối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lượng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vật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86kg</a:t>
            </a: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26"/>
          <p:cNvSpPr txBox="1">
            <a:spLocks noChangeArrowheads="1"/>
          </p:cNvSpPr>
          <p:nvPr/>
        </p:nvSpPr>
        <p:spPr bwMode="auto">
          <a:xfrm>
            <a:off x="-914400" y="228598"/>
            <a:ext cx="7315200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6" tIns="45714" rIns="91426" bIns="45714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III. BÀI TẬP TỰ LUẬN</a:t>
            </a:r>
            <a:endParaRPr lang="en-US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1722079"/>
              </p:ext>
            </p:extLst>
          </p:nvPr>
        </p:nvGraphicFramePr>
        <p:xfrm>
          <a:off x="990600" y="5763828"/>
          <a:ext cx="3200400" cy="793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1587240" imgH="393480" progId="Equation.DSMT4">
                  <p:embed/>
                </p:oleObj>
              </mc:Choice>
              <mc:Fallback>
                <p:oleObj name="Equation" r:id="rId3" imgW="1587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5763828"/>
                        <a:ext cx="3200400" cy="7936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709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5370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38"/>
            <a:ext cx="9144000" cy="683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885" name="Text Box 5"/>
          <p:cNvSpPr txBox="1">
            <a:spLocks noChangeArrowheads="1"/>
          </p:cNvSpPr>
          <p:nvPr/>
        </p:nvSpPr>
        <p:spPr bwMode="auto">
          <a:xfrm>
            <a:off x="1157288" y="2590800"/>
            <a:ext cx="745331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Chúc</a:t>
            </a:r>
            <a:r>
              <a:rPr 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các</a:t>
            </a:r>
            <a:r>
              <a:rPr 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em</a:t>
            </a:r>
            <a: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học</a:t>
            </a:r>
            <a: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sinh</a:t>
            </a:r>
            <a:r>
              <a:rPr 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và</a:t>
            </a:r>
            <a:r>
              <a:rPr 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gia</a:t>
            </a:r>
            <a:r>
              <a:rPr 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đình</a:t>
            </a:r>
            <a:r>
              <a:rPr 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đón</a:t>
            </a:r>
            <a:r>
              <a:rPr 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tết</a:t>
            </a:r>
            <a:r>
              <a:rPr 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vui</a:t>
            </a:r>
            <a:r>
              <a:rPr 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vẻ</a:t>
            </a:r>
            <a:r>
              <a:rPr 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  <a:endParaRPr lang="en-US" sz="54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6" descr="EARTH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417638"/>
            <a:ext cx="144780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787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24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85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457006"/>
            <a:ext cx="8305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F.s</a:t>
            </a: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(N)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(m)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Jun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J): 1J = 1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N.m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3441680"/>
            <a:ext cx="8610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u="sng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b="1" i="1" u="sng" dirty="0">
                <a:latin typeface="Times New Roman" pitchFamily="18" charset="0"/>
                <a:cs typeface="Times New Roman" pitchFamily="18" charset="0"/>
              </a:rPr>
              <a:t> ý: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 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 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 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F.s.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 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kW.h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học:1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kW.h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3600000J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891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28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91883" y="1428929"/>
            <a:ext cx="82840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gặp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Ròng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59226" y="2556968"/>
            <a:ext cx="8436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Ròng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ròng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419097" y="3387965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nghiêng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511629" y="3849630"/>
            <a:ext cx="8196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bẩy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" name="Picture 6" descr="Vật Lí lớp 8 | Chuyên đề: Lý thuyết - Bài tập Vật Lý 8 có đáp á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568119"/>
            <a:ext cx="2178050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Vật Lí lớp 8 | Chuyên đề: Lý thuyết - Bài tập Vật Lý 8 có đáp á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097" y="3505200"/>
            <a:ext cx="37909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Vật Lí lớp 8 | Chuyên đề: Lý thuyết - Bài tập Vật Lý 8 có đáp án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3936544"/>
            <a:ext cx="2819400" cy="242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Vật Lí lớp 8 | Chuyên đề: Lý thuyết - Bài tập Vật Lý 8 có đáp án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70136" y="4311295"/>
            <a:ext cx="413385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997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2400" y="381000"/>
            <a:ext cx="883920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suất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máy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cơ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đơn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thực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ở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máy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cơ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đơn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giờ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cũng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sát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Do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thực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phải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dùng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thắng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sát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nâng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vật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lên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này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gọi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toàn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phần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nâng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vật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lên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ích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thắng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sát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phí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toàn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phần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ích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phí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Tỉ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giữa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ích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(A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toàn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phần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(A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gọi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suất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máy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5" name="Picture 203" descr="Description: Vật Lí lớp 8 | Chuyên đề: Lý thuyết - Bài tập Vật Lý 8 có đáp á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191000"/>
            <a:ext cx="2743200" cy="133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6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152400"/>
            <a:ext cx="8610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suất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niệm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(J)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(s)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400" dirty="0" smtClean="0">
                <a:latin typeface="Times New Roman" pitchFamily="18" charset="0"/>
                <a:cs typeface="Times New Roman" pitchFamily="18" charset="0"/>
              </a:rPr>
              <a:t>(W)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736819"/>
              </p:ext>
            </p:extLst>
          </p:nvPr>
        </p:nvGraphicFramePr>
        <p:xfrm>
          <a:off x="2438400" y="1828800"/>
          <a:ext cx="990600" cy="903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431640" imgH="393480" progId="Equation.DSMT4">
                  <p:embed/>
                </p:oleObj>
              </mc:Choice>
              <mc:Fallback>
                <p:oleObj name="Equation" r:id="rId3" imgW="431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38400" y="1828800"/>
                        <a:ext cx="990600" cy="903194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1"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293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6"/>
          <p:cNvSpPr txBox="1">
            <a:spLocks noChangeArrowheads="1"/>
          </p:cNvSpPr>
          <p:nvPr/>
        </p:nvSpPr>
        <p:spPr bwMode="auto">
          <a:xfrm>
            <a:off x="-762000" y="228599"/>
            <a:ext cx="7315200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6" tIns="45714" rIns="91426" bIns="45714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II. BÀI TẬP TRẮC NGHIỆM</a:t>
            </a:r>
            <a:endParaRPr lang="en-US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914400"/>
            <a:ext cx="8229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indent="45720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chắn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bắp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bục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Oval 2"/>
          <p:cNvSpPr>
            <a:spLocks noChangeArrowheads="1"/>
          </p:cNvSpPr>
          <p:nvPr/>
        </p:nvSpPr>
        <p:spPr bwMode="auto">
          <a:xfrm>
            <a:off x="1039133" y="3886200"/>
            <a:ext cx="4572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5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762000" y="1981200"/>
            <a:ext cx="4572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805543" y="5497056"/>
            <a:ext cx="4572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4800" y="152400"/>
            <a:ext cx="8534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indent="45720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So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B. So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C. So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	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3276600"/>
            <a:ext cx="8610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P =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400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ròng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rọc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457200">
              <a:buAutoNum type="alphaU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N, h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m, A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4000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J	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457200">
              <a:buAutoNum type="alphaU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400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N, h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m, A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4000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J</a:t>
            </a:r>
          </a:p>
          <a:p>
            <a:pPr indent="45720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C. F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N, h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m, A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2000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J	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F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N, h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m, A = 2000 J</a:t>
            </a:r>
          </a:p>
        </p:txBody>
      </p:sp>
    </p:spTree>
    <p:extLst>
      <p:ext uri="{BB962C8B-B14F-4D97-AF65-F5344CB8AC3E}">
        <p14:creationId xmlns:p14="http://schemas.microsoft.com/office/powerpoint/2010/main" val="14285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685800" y="1616333"/>
            <a:ext cx="4572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763248" y="4119502"/>
            <a:ext cx="4572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8600" y="499408"/>
            <a:ext cx="8610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lửa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toa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F =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8000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toa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s =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3km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457200">
              <a:buAutoNum type="alphaU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24000 KJ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   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B. A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2400 kJ</a:t>
            </a:r>
          </a:p>
          <a:p>
            <a:pPr indent="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       	D. A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2 400 000J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63248" y="3421796"/>
            <a:ext cx="731520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6" tIns="45714" rIns="91426" bIns="45714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 dirty="0">
                <a:latin typeface="Times New Roman" pitchFamily="18" charset="0"/>
                <a:cs typeface="Times New Roman" pitchFamily="18" charset="0"/>
              </a:rPr>
              <a:t>A.	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500J</a:t>
            </a:r>
            <a:r>
              <a:rPr lang="en-US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b="0" dirty="0">
                <a:latin typeface="Times New Roman" pitchFamily="18" charset="0"/>
                <a:cs typeface="Times New Roman" pitchFamily="18" charset="0"/>
              </a:rPr>
              <a:t>B.	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5000J</a:t>
            </a:r>
            <a:endParaRPr lang="en-US" b="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b="0" dirty="0">
                <a:latin typeface="Times New Roman" pitchFamily="18" charset="0"/>
                <a:cs typeface="Times New Roman" pitchFamily="18" charset="0"/>
              </a:rPr>
              <a:t>C.	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50J</a:t>
            </a:r>
            <a:r>
              <a:rPr lang="en-US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b="0" dirty="0">
                <a:latin typeface="Times New Roman" pitchFamily="18" charset="0"/>
                <a:cs typeface="Times New Roman" pitchFamily="18" charset="0"/>
              </a:rPr>
              <a:t>D.	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50000 J</a:t>
            </a:r>
            <a:endParaRPr lang="en-US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6829" y="2590800"/>
            <a:ext cx="84280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500W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10s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4285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6"/>
          <p:cNvSpPr txBox="1">
            <a:spLocks noChangeArrowheads="1"/>
          </p:cNvSpPr>
          <p:nvPr/>
        </p:nvSpPr>
        <p:spPr bwMode="auto">
          <a:xfrm>
            <a:off x="-914400" y="228597"/>
            <a:ext cx="7315200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6" tIns="45714" rIns="91426" bIns="45714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III. BÀI TẬP TỰ LUẬN</a:t>
            </a:r>
            <a:endParaRPr lang="en-US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4800" y="681967"/>
            <a:ext cx="8686800" cy="13849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Một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người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kéo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đều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một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vật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giếng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sâu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 m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30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giây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Người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ấy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phải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dùng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một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lực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 = 180 N.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suất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người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kéo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nhiêu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9" name="Picture 232" descr="Description: Trắc nghiệm: Công suất | Lý thuyết, Bài tập Vật Lí lớp 8 có đáp á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662" y="4108417"/>
            <a:ext cx="3122937" cy="82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5754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2270764"/>
            <a:ext cx="8534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Hướng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dẫn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người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thực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= F.s = 180.8 = 1440 J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suất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người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kéo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09800" y="5115933"/>
            <a:ext cx="27703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ĐS: 1440 J; 48W</a:t>
            </a:r>
          </a:p>
        </p:txBody>
      </p:sp>
    </p:spTree>
    <p:extLst>
      <p:ext uri="{BB962C8B-B14F-4D97-AF65-F5344CB8AC3E}">
        <p14:creationId xmlns:p14="http://schemas.microsoft.com/office/powerpoint/2010/main" val="14285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771</Words>
  <Application>Microsoft Office PowerPoint</Application>
  <PresentationFormat>On-screen Show (4:3)</PresentationFormat>
  <Paragraphs>83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Dùng một ròng rọc động và một ròng rọc cố định để nâng một vật lên cao 20 m người ta phải kéo đầu dây một lực F = 450 N. Tính: a) Công phải thực hiện để nâng vật b) Khối lượng của vật. Biết độ lớn của lực cản 20 N.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Nhulam</dc:creator>
  <cp:lastModifiedBy>Nhulam</cp:lastModifiedBy>
  <cp:revision>8</cp:revision>
  <dcterms:created xsi:type="dcterms:W3CDTF">2021-02-02T02:44:25Z</dcterms:created>
  <dcterms:modified xsi:type="dcterms:W3CDTF">2021-02-02T08:31:09Z</dcterms:modified>
</cp:coreProperties>
</file>