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72" r:id="rId3"/>
    <p:sldId id="258" r:id="rId4"/>
    <p:sldId id="259" r:id="rId5"/>
    <p:sldId id="261" r:id="rId6"/>
    <p:sldId id="278" r:id="rId7"/>
    <p:sldId id="274" r:id="rId8"/>
    <p:sldId id="263" r:id="rId9"/>
    <p:sldId id="275" r:id="rId10"/>
    <p:sldId id="279" r:id="rId11"/>
    <p:sldId id="264" r:id="rId12"/>
    <p:sldId id="267" r:id="rId13"/>
    <p:sldId id="280" r:id="rId14"/>
    <p:sldId id="269" r:id="rId15"/>
    <p:sldId id="270" r:id="rId16"/>
    <p:sldId id="271" r:id="rId1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917"/>
    <a:srgbClr val="1C2C12"/>
    <a:srgbClr val="111B0B"/>
    <a:srgbClr val="233616"/>
    <a:srgbClr val="1D2C12"/>
    <a:srgbClr val="325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3" d="100"/>
          <a:sy n="63" d="100"/>
        </p:scale>
        <p:origin x="-71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ED42D-31DF-4464-89DA-06560082BCCB}" type="datetimeFigureOut">
              <a:rPr lang="en-US"/>
              <a:pPr>
                <a:defRPr/>
              </a:pPr>
              <a:t>9/10/2021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18036-5FC4-4CAC-9B77-37CF3237965A}" type="slidenum">
              <a:rPr lang="en-US"/>
              <a:pPr>
                <a:defRPr/>
              </a:pPr>
              <a:t>‹#›</a:t>
            </a:fld>
            <a:endParaRPr lang="en-US"/>
          </a:p>
        </p:txBody>
      </p:sp>
    </p:spTree>
    <p:extLst>
      <p:ext uri="{BB962C8B-B14F-4D97-AF65-F5344CB8AC3E}">
        <p14:creationId xmlns:p14="http://schemas.microsoft.com/office/powerpoint/2010/main" val="173686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A11B33-0252-40C5-9444-D4F810C0B516}" type="datetimeFigureOut">
              <a:rPr lang="en-US"/>
              <a:pPr>
                <a:defRPr/>
              </a:pPr>
              <a:t>9/10/2021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7B52F8-C420-440F-94C7-923BCF9A8969}" type="slidenum">
              <a:rPr lang="en-US"/>
              <a:pPr>
                <a:defRPr/>
              </a:pPr>
              <a:t>‹#›</a:t>
            </a:fld>
            <a:endParaRPr lang="en-US"/>
          </a:p>
        </p:txBody>
      </p:sp>
    </p:spTree>
    <p:extLst>
      <p:ext uri="{BB962C8B-B14F-4D97-AF65-F5344CB8AC3E}">
        <p14:creationId xmlns:p14="http://schemas.microsoft.com/office/powerpoint/2010/main" val="230584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AB3A78-FF64-4CF3-AA5D-0CFD4EB7DF8C}" type="datetimeFigureOut">
              <a:rPr lang="en-US"/>
              <a:pPr>
                <a:defRPr/>
              </a:pPr>
              <a:t>9/10/2021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FC8DDE-0363-4026-9AF6-EDCE47553EEE}" type="slidenum">
              <a:rPr lang="en-US"/>
              <a:pPr>
                <a:defRPr/>
              </a:pPr>
              <a:t>‹#›</a:t>
            </a:fld>
            <a:endParaRPr lang="en-US"/>
          </a:p>
        </p:txBody>
      </p:sp>
    </p:spTree>
    <p:extLst>
      <p:ext uri="{BB962C8B-B14F-4D97-AF65-F5344CB8AC3E}">
        <p14:creationId xmlns:p14="http://schemas.microsoft.com/office/powerpoint/2010/main" val="339099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869144-CF7E-4B9F-9FCC-0CC44B8E8BE6}" type="datetimeFigureOut">
              <a:rPr lang="en-US"/>
              <a:pPr>
                <a:defRPr/>
              </a:pPr>
              <a:t>9/10/2021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CD6FA-715B-4D7E-A3EB-6766F5F2EA68}" type="slidenum">
              <a:rPr lang="en-US"/>
              <a:pPr>
                <a:defRPr/>
              </a:pPr>
              <a:t>‹#›</a:t>
            </a:fld>
            <a:endParaRPr lang="en-US"/>
          </a:p>
        </p:txBody>
      </p:sp>
    </p:spTree>
    <p:extLst>
      <p:ext uri="{BB962C8B-B14F-4D97-AF65-F5344CB8AC3E}">
        <p14:creationId xmlns:p14="http://schemas.microsoft.com/office/powerpoint/2010/main" val="214708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B0BBA7-E692-4F44-9D56-6A790E4A1F32}" type="datetimeFigureOut">
              <a:rPr lang="en-US"/>
              <a:pPr>
                <a:defRPr/>
              </a:pPr>
              <a:t>9/10/2021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5FE924-B164-4EA2-ACC1-2959C5A82F2A}" type="slidenum">
              <a:rPr lang="en-US"/>
              <a:pPr>
                <a:defRPr/>
              </a:pPr>
              <a:t>‹#›</a:t>
            </a:fld>
            <a:endParaRPr lang="en-US"/>
          </a:p>
        </p:txBody>
      </p:sp>
    </p:spTree>
    <p:extLst>
      <p:ext uri="{BB962C8B-B14F-4D97-AF65-F5344CB8AC3E}">
        <p14:creationId xmlns:p14="http://schemas.microsoft.com/office/powerpoint/2010/main" val="241216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5CCC9A-2A26-4E28-A1BC-159ED0385F5B}" type="datetimeFigureOut">
              <a:rPr lang="en-US"/>
              <a:pPr>
                <a:defRPr/>
              </a:pPr>
              <a:t>9/10/2021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3FE329-0574-4918-81F0-D832AC944033}" type="slidenum">
              <a:rPr lang="en-US"/>
              <a:pPr>
                <a:defRPr/>
              </a:pPr>
              <a:t>‹#›</a:t>
            </a:fld>
            <a:endParaRPr lang="en-US"/>
          </a:p>
        </p:txBody>
      </p:sp>
    </p:spTree>
    <p:extLst>
      <p:ext uri="{BB962C8B-B14F-4D97-AF65-F5344CB8AC3E}">
        <p14:creationId xmlns:p14="http://schemas.microsoft.com/office/powerpoint/2010/main" val="165658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97D702D-7E72-4C65-B88C-01C99CA7758A}" type="datetimeFigureOut">
              <a:rPr lang="en-US"/>
              <a:pPr>
                <a:defRPr/>
              </a:pPr>
              <a:t>9/10/2021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7B09BE-336F-4247-98BB-B78960832A59}" type="slidenum">
              <a:rPr lang="en-US"/>
              <a:pPr>
                <a:defRPr/>
              </a:pPr>
              <a:t>‹#›</a:t>
            </a:fld>
            <a:endParaRPr lang="en-US"/>
          </a:p>
        </p:txBody>
      </p:sp>
    </p:spTree>
    <p:extLst>
      <p:ext uri="{BB962C8B-B14F-4D97-AF65-F5344CB8AC3E}">
        <p14:creationId xmlns:p14="http://schemas.microsoft.com/office/powerpoint/2010/main" val="85230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3E31752-3D8F-495F-82E5-5E98C93332D7}" type="datetimeFigureOut">
              <a:rPr lang="en-US"/>
              <a:pPr>
                <a:defRPr/>
              </a:pPr>
              <a:t>9/10/2021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40D42F-EDE8-4290-BB3D-6BDF4E725F3B}" type="slidenum">
              <a:rPr lang="en-US"/>
              <a:pPr>
                <a:defRPr/>
              </a:pPr>
              <a:t>‹#›</a:t>
            </a:fld>
            <a:endParaRPr lang="en-US"/>
          </a:p>
        </p:txBody>
      </p:sp>
    </p:spTree>
    <p:extLst>
      <p:ext uri="{BB962C8B-B14F-4D97-AF65-F5344CB8AC3E}">
        <p14:creationId xmlns:p14="http://schemas.microsoft.com/office/powerpoint/2010/main" val="337182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9/10/2021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4566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4B58B-82E8-4BA6-9A31-41066825C19E}" type="datetimeFigureOut">
              <a:rPr lang="en-US"/>
              <a:pPr>
                <a:defRPr/>
              </a:pPr>
              <a:t>9/10/2021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3899AA-1287-4101-B361-9655D2DC0D40}" type="slidenum">
              <a:rPr lang="en-US"/>
              <a:pPr>
                <a:defRPr/>
              </a:pPr>
              <a:t>‹#›</a:t>
            </a:fld>
            <a:endParaRPr lang="en-US"/>
          </a:p>
        </p:txBody>
      </p:sp>
    </p:spTree>
    <p:extLst>
      <p:ext uri="{BB962C8B-B14F-4D97-AF65-F5344CB8AC3E}">
        <p14:creationId xmlns:p14="http://schemas.microsoft.com/office/powerpoint/2010/main" val="378274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278A4A-FA67-464E-AD50-67E75C9089EC}" type="datetimeFigureOut">
              <a:rPr lang="en-US"/>
              <a:pPr>
                <a:defRPr/>
              </a:pPr>
              <a:t>9/10/2021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1A35BF-9EAE-4988-AE78-26C05976D037}" type="slidenum">
              <a:rPr lang="en-US"/>
              <a:pPr>
                <a:defRPr/>
              </a:pPr>
              <a:t>‹#›</a:t>
            </a:fld>
            <a:endParaRPr lang="en-US"/>
          </a:p>
        </p:txBody>
      </p:sp>
    </p:spTree>
    <p:extLst>
      <p:ext uri="{BB962C8B-B14F-4D97-AF65-F5344CB8AC3E}">
        <p14:creationId xmlns:p14="http://schemas.microsoft.com/office/powerpoint/2010/main" val="320215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a:defRPr/>
            </a:pPr>
            <a:fld id="{B7EA8432-4A21-4184-BF29-DDA5DAFD4CAD}" type="datetimeFigureOut">
              <a:rPr lang="en-US"/>
              <a:pPr>
                <a:defRPr/>
              </a:pPr>
              <a:t>9/10/2021</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a:defRPr/>
            </a:pPr>
            <a:fld id="{A93B7F9B-0CFB-48CC-A4CC-CA394C691B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oleObject" Target="../embeddings/oleObject2.bin"/><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r>
              <a:rPr lang="en-US" sz="4400" u="sng">
                <a:solidFill>
                  <a:srgbClr val="FF0000"/>
                </a:solidFill>
                <a:latin typeface="Times New Roman" pitchFamily="18" charset="0"/>
                <a:cs typeface="Times New Roman" pitchFamily="18" charset="0"/>
              </a:rPr>
              <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sp>
        <p:nvSpPr>
          <p:cNvPr id="5" name="TextBox 4"/>
          <p:cNvSpPr txBox="1"/>
          <p:nvPr/>
        </p:nvSpPr>
        <p:spPr>
          <a:xfrm>
            <a:off x="738188" y="1538288"/>
            <a:ext cx="8062912" cy="4400550"/>
          </a:xfrm>
          <a:prstGeom prst="rect">
            <a:avLst/>
          </a:prstGeom>
          <a:noFill/>
        </p:spPr>
        <p:txBody>
          <a:bodyPr>
            <a:spAutoFit/>
          </a:bodyPr>
          <a:lstStyle/>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Giao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vụ</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tập</a:t>
            </a:r>
            <a:endParaRPr lang="en-US" sz="28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thành</a:t>
            </a: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4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trang</a:t>
            </a: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16.</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gian</a:t>
            </a: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5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3)</a:t>
            </a:r>
          </a:p>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Đánh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p:txBody>
      </p:sp>
      <p:pic>
        <p:nvPicPr>
          <p:cNvPr id="20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1444625"/>
            <a:ext cx="322103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1493520" y="487363"/>
            <a:ext cx="9418320" cy="2517612"/>
          </a:xfrm>
        </p:spPr>
        <p:txBody>
          <a:bodyPr wrap="square" rtlCol="0">
            <a:spAutoFit/>
          </a:bodyPr>
          <a:lstStyle/>
          <a:p>
            <a:pPr marL="0" indent="0" eaLnBrk="1" fontAlgn="auto" hangingPunct="1">
              <a:spcAft>
                <a:spcPts val="0"/>
              </a:spcAft>
              <a:buFont typeface="Arial" pitchFamily="34" charset="0"/>
              <a:buNone/>
              <a:defRPr/>
            </a:pPr>
            <a:endParaRPr lang="en-US" sz="2800" dirty="0" smtClean="0">
              <a:solidFill>
                <a:srgbClr val="FF0000"/>
              </a:solidFill>
              <a:latin typeface="+mj-lt"/>
            </a:endParaRPr>
          </a:p>
          <a:p>
            <a:pPr marL="0" indent="0" eaLnBrk="1" fontAlgn="auto" hangingPunct="1">
              <a:spcAft>
                <a:spcPts val="0"/>
              </a:spcAft>
              <a:buFont typeface="Arial" pitchFamily="34" charset="0"/>
              <a:buNone/>
              <a:defRPr/>
            </a:pPr>
            <a:r>
              <a:rPr lang="en-US" sz="2800" smtClean="0">
                <a:solidFill>
                  <a:srgbClr val="FF0000"/>
                </a:solidFill>
                <a:latin typeface="+mj-lt"/>
              </a:rPr>
              <a:t>Trả lời các câu hỏi trong hoạt động 3 (SGK-18)</a:t>
            </a:r>
            <a:endParaRPr lang="en-US" sz="2800" dirty="0">
              <a:solidFill>
                <a:srgbClr val="FF0000"/>
              </a:solidFill>
              <a:latin typeface="+mj-lt"/>
            </a:endParaRPr>
          </a:p>
          <a:p>
            <a:pPr eaLnBrk="1" fontAlgn="auto" hangingPunct="1">
              <a:spcAft>
                <a:spcPts val="0"/>
              </a:spcAft>
              <a:buFont typeface="Arial" pitchFamily="34" charset="0"/>
              <a:buChar char="•"/>
              <a:defRPr/>
            </a:pPr>
            <a:endParaRPr lang="en-US" sz="2400" dirty="0">
              <a:solidFill>
                <a:srgbClr val="FF0000"/>
              </a:solidFill>
            </a:endParaRPr>
          </a:p>
          <a:p>
            <a:pPr marL="0" indent="0" eaLnBrk="1" fontAlgn="auto" hangingPunct="1">
              <a:spcAft>
                <a:spcPts val="0"/>
              </a:spcAft>
              <a:buFont typeface="Arial" pitchFamily="34" charset="0"/>
              <a:buNone/>
              <a:defRPr/>
            </a:pPr>
            <a:endParaRPr lang="en-US" sz="2800" dirty="0">
              <a:solidFill>
                <a:srgbClr val="FF0000"/>
              </a:solidFill>
              <a:latin typeface="+mj-lt"/>
            </a:endParaRPr>
          </a:p>
          <a:p>
            <a:pPr marL="0" indent="0" eaLnBrk="1" fontAlgn="auto" hangingPunct="1">
              <a:spcAft>
                <a:spcPts val="0"/>
              </a:spcAft>
              <a:buFont typeface="Arial" pitchFamily="34" charset="0"/>
              <a:buNone/>
              <a:defRPr/>
            </a:pP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315" name="TextBox 6"/>
          <p:cNvSpPr txBox="1">
            <a:spLocks noChangeArrowheads="1"/>
          </p:cNvSpPr>
          <p:nvPr/>
        </p:nvSpPr>
        <p:spPr bwMode="auto">
          <a:xfrm>
            <a:off x="696913" y="115888"/>
            <a:ext cx="7332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696913" y="338138"/>
            <a:ext cx="6573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195869389"/>
              </p:ext>
            </p:extLst>
          </p:nvPr>
        </p:nvGraphicFramePr>
        <p:xfrm>
          <a:off x="696913" y="1658938"/>
          <a:ext cx="11087100" cy="4429125"/>
        </p:xfrm>
        <a:graphic>
          <a:graphicData uri="http://schemas.openxmlformats.org/drawingml/2006/table">
            <a:tbl>
              <a:tblPr firstRow="1" bandRow="1">
                <a:tableStyleId>{5C22544A-7EE6-4342-B048-85BDC9FD1C3A}</a:tableStyleId>
              </a:tblPr>
              <a:tblGrid>
                <a:gridCol w="11087100"/>
              </a:tblGrid>
              <a:tr h="576479">
                <a:tc>
                  <a:txBody>
                    <a:bodyPr/>
                    <a:lstStyle/>
                    <a:p>
                      <a:pPr algn="ctr"/>
                      <a:endParaRPr lang="en-US" sz="2800" dirty="0">
                        <a:solidFill>
                          <a:srgbClr val="FF0000"/>
                        </a:solidFill>
                        <a:latin typeface="Times New Roman" panose="02020603050405020304" pitchFamily="18" charset="0"/>
                        <a:cs typeface="Times New Roman" panose="02020603050405020304" pitchFamily="18" charset="0"/>
                      </a:endParaRPr>
                    </a:p>
                  </a:txBody>
                  <a:tcPr marT="45715" marB="45715">
                    <a:blipFill>
                      <a:blip r:embed="rId2"/>
                      <a:tile tx="0" ty="0" sx="100000" sy="100000" flip="none" algn="tl"/>
                    </a:blipFill>
                  </a:tcPr>
                </a:tc>
              </a:tr>
              <a:tr h="385264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b="1" i="1" u="sng" kern="120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smtClean="0">
                          <a:solidFill>
                            <a:srgbClr val="FF0000"/>
                          </a:solidFill>
                          <a:effectLst/>
                          <a:latin typeface="Times New Roman" panose="02020603050405020304" pitchFamily="18" charset="0"/>
                          <a:ea typeface="+mn-ea"/>
                          <a:cs typeface="Times New Roman" panose="02020603050405020304" pitchFamily="18" charset="0"/>
                        </a:rPr>
                        <a:t>Câu </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1.</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đang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nhau</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như</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vật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trung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gian</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txBody>
                  <a:tcPr marT="45715" marB="45715">
                    <a:blipFill>
                      <a:blip r:embed="rId2"/>
                      <a:tile tx="0" ty="0" sx="100000" sy="100000" flip="none" algn="tl"/>
                    </a:blipFill>
                  </a:tcPr>
                </a:tc>
              </a:tr>
            </a:tbl>
          </a:graphicData>
        </a:graphic>
      </p:graphicFrame>
      <p:sp>
        <p:nvSpPr>
          <p:cNvPr id="7" name="TextBox 6"/>
          <p:cNvSpPr txBox="1"/>
          <p:nvPr/>
        </p:nvSpPr>
        <p:spPr>
          <a:xfrm>
            <a:off x="844550" y="3121025"/>
            <a:ext cx="10837863" cy="3384550"/>
          </a:xfrm>
          <a:prstGeom prst="rect">
            <a:avLst/>
          </a:prstGeom>
          <a:noFill/>
        </p:spPr>
        <p:txBody>
          <a:bodyPr>
            <a:spAutoFit/>
          </a:bodyPr>
          <a:lstStyle/>
          <a:p>
            <a:pPr marL="285750" indent="-285750" fontAlgn="auto">
              <a:spcBef>
                <a:spcPts val="0"/>
              </a:spcBef>
              <a:spcAft>
                <a:spcPts val="0"/>
              </a:spcAft>
              <a:buFont typeface="Symbol" panose="05050102010706020507" pitchFamily="18" charset="2"/>
              <a:buChar char="Þ"/>
              <a:defRPr/>
            </a:pPr>
            <a:r>
              <a:rPr lang="en-US" sz="2800" i="1" dirty="0" err="1">
                <a:latin typeface="Times New Roman" panose="02020603050405020304" pitchFamily="18" charset="0"/>
                <a:cs typeface="Times New Roman" panose="02020603050405020304" pitchFamily="18" charset="0"/>
              </a:rPr>
              <a:t>Tất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2.1 </a:t>
            </a:r>
            <a:r>
              <a:rPr lang="en-US" sz="2800" i="1" dirty="0" err="1">
                <a:latin typeface="Times New Roman" panose="02020603050405020304" pitchFamily="18" charset="0"/>
                <a:cs typeface="Times New Roman" panose="02020603050405020304" pitchFamily="18" charset="0"/>
              </a:rPr>
              <a:t>đều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endParaRPr lang="en-US" sz="2800" i="1"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cs typeface="Times New Roman" panose="02020603050405020304" pitchFamily="18" charset="0"/>
              </a:rPr>
              <a:t> </a:t>
            </a:r>
            <a:r>
              <a:rPr lang="en-US" sz="2800" i="1" err="1">
                <a:latin typeface="Times New Roman" panose="02020603050405020304" pitchFamily="18" charset="0"/>
                <a:cs typeface="Times New Roman" panose="02020603050405020304" pitchFamily="18" charset="0"/>
              </a:rPr>
              <a:t>sóng</a:t>
            </a:r>
            <a:r>
              <a:rPr lang="en-US" sz="2800" i="1">
                <a:latin typeface="Times New Roman" panose="02020603050405020304" pitchFamily="18" charset="0"/>
                <a:cs typeface="Times New Roman" panose="02020603050405020304" pitchFamily="18" charset="0"/>
              </a:rPr>
              <a:t> </a:t>
            </a:r>
            <a:r>
              <a:rPr lang="en-US" sz="2800" i="1" smtClean="0">
                <a:latin typeface="Times New Roman" panose="02020603050405020304" pitchFamily="18" charset="0"/>
                <a:cs typeface="Times New Roman" panose="02020603050405020304" pitchFamily="18" charset="0"/>
              </a:rPr>
              <a:t>vô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a:t>
            </a: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000"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1012825"/>
            <a:ext cx="7059613" cy="5627688"/>
          </a:xfrm>
        </p:spPr>
        <p:txBody>
          <a:bodyPr rtlCol="0">
            <a:normAutofit/>
          </a:bodyPr>
          <a:lstStyle/>
          <a:p>
            <a:pPr marL="0" indent="0" algn="just" eaLnBrk="1" fontAlgn="auto" hangingPunct="1">
              <a:spcAft>
                <a:spcPts val="0"/>
              </a:spcAft>
              <a:buFont typeface="Arial" pitchFamily="34" charset="0"/>
              <a:buNone/>
              <a:defRPr/>
            </a:pPr>
            <a:r>
              <a:rPr lang="en-US" sz="2500" i="1"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thành phần của mạng máy tính gồm: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thiết bị đầu cuối (máy tính, điện thoại, máy in, máy ảnh</a:t>
            </a:r>
            <a:r>
              <a:rPr lang="vi-VN" sz="2500" i="1" dirty="0" smtClean="0">
                <a:latin typeface="Times New Roman" panose="02020603050405020304" pitchFamily="18" charset="0"/>
                <a:cs typeface="Times New Roman" panose="02020603050405020304" pitchFamily="18" charset="0"/>
              </a:rPr>
              <a:t>,...).</a:t>
            </a:r>
            <a:endParaRPr lang="en-US" sz="2500" i="1" dirty="0" smtClean="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thiết bị kết nối (đường truyền dữ liệu, bộ chia, bộ chuyển mạch, bộ định tuyến,...).</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Phần mềm mạng (ứng dụng truyền thông và phần mềm điều khiển quá trình truyền dữ liệu.</a:t>
            </a:r>
            <a:endParaRPr lang="en-US" sz="25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dirty="0"/>
          </a:p>
        </p:txBody>
      </p:sp>
      <p:sp>
        <p:nvSpPr>
          <p:cNvPr id="17411" name="TextBox 3"/>
          <p:cNvSpPr txBox="1">
            <a:spLocks noChangeArrowheads="1"/>
          </p:cNvSpPr>
          <p:nvPr/>
        </p:nvSpPr>
        <p:spPr bwMode="auto">
          <a:xfrm>
            <a:off x="463550" y="258763"/>
            <a:ext cx="64500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FF0000"/>
                </a:solidFill>
                <a:latin typeface="Times New Roman" pitchFamily="18" charset="0"/>
                <a:cs typeface="Times New Roman" pitchFamily="18" charset="0"/>
              </a:rPr>
              <a:t>2. Các thành phần của mạng máy tính</a:t>
            </a:r>
            <a:endParaRPr lang="en-US" sz="2800">
              <a:solidFill>
                <a:srgbClr val="FF0000"/>
              </a:solidFill>
              <a:latin typeface="Times New Roman" pitchFamily="18" charset="0"/>
              <a:cs typeface="Times New Roman" pitchFamily="18" charset="0"/>
            </a:endParaRPr>
          </a:p>
          <a:p>
            <a:pPr eaLnBrk="1" hangingPunct="1"/>
            <a:endParaRPr lang="en-US" sz="2000">
              <a:solidFill>
                <a:srgbClr val="FF0000"/>
              </a:solidFill>
            </a:endParaRPr>
          </a:p>
        </p:txBody>
      </p:sp>
      <p:pic>
        <p:nvPicPr>
          <p:cNvPr id="1741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02550" y="814388"/>
            <a:ext cx="4316413"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2346961" y="1181100"/>
            <a:ext cx="8986202" cy="4351338"/>
          </a:xfrm>
        </p:spPr>
        <p:txBody>
          <a:bodyPr/>
          <a:lstStyle/>
          <a:p>
            <a:pPr marL="457200" indent="-457200" eaLnBrk="1" hangingPunct="1">
              <a:buFont typeface="Arial" charset="0"/>
              <a:buAutoNum type="arabicPeriod"/>
            </a:pPr>
            <a:r>
              <a:rPr lang="en-US" sz="2500" b="1" smtClean="0">
                <a:solidFill>
                  <a:schemeClr val="tx1">
                    <a:lumMod val="95000"/>
                    <a:lumOff val="5000"/>
                  </a:schemeClr>
                </a:solidFill>
                <a:latin typeface="Times New Roman" pitchFamily="18" charset="0"/>
                <a:cs typeface="Times New Roman" pitchFamily="18" charset="0"/>
              </a:rPr>
              <a:t>Em hãy quan sát hình 2.1 và cho biết:</a:t>
            </a:r>
          </a:p>
          <a:p>
            <a:pPr marL="457200" indent="-457200" eaLnBrk="1" hangingPunct="1">
              <a:buAutoNum type="alphaLcPeriod"/>
            </a:pPr>
            <a:r>
              <a:rPr lang="en-US" sz="2500" b="1" i="1" u="sng" smtClean="0">
                <a:solidFill>
                  <a:schemeClr val="tx1">
                    <a:lumMod val="95000"/>
                    <a:lumOff val="5000"/>
                  </a:schemeClr>
                </a:solidFill>
                <a:latin typeface="Times New Roman" pitchFamily="18" charset="0"/>
                <a:cs typeface="Times New Roman" pitchFamily="18" charset="0"/>
              </a:rPr>
              <a:t>Tên của các thiết bị đầu cuối.</a:t>
            </a:r>
          </a:p>
          <a:p>
            <a:pPr marL="457200" indent="-457200" eaLnBrk="1" hangingPunct="1">
              <a:buAutoNum type="alphaLcPeriod"/>
            </a:pPr>
            <a:r>
              <a:rPr lang="en-US" sz="2500" b="1" i="1" u="sng" smtClean="0">
                <a:solidFill>
                  <a:schemeClr val="tx1">
                    <a:lumMod val="95000"/>
                    <a:lumOff val="5000"/>
                  </a:schemeClr>
                </a:solidFill>
                <a:latin typeface="Times New Roman" pitchFamily="18" charset="0"/>
                <a:cs typeface="Times New Roman" pitchFamily="18" charset="0"/>
              </a:rPr>
              <a:t>Tên của các thiết bị kết nối.</a:t>
            </a:r>
          </a:p>
          <a:p>
            <a:pPr marL="0" indent="0" eaLnBrk="1" hangingPunct="1">
              <a:buNone/>
            </a:pPr>
            <a:r>
              <a:rPr lang="en-US" sz="2500" b="1" smtClean="0">
                <a:solidFill>
                  <a:schemeClr val="tx1">
                    <a:lumMod val="95000"/>
                    <a:lumOff val="5000"/>
                  </a:schemeClr>
                </a:solidFill>
                <a:latin typeface="Times New Roman" pitchFamily="18" charset="0"/>
                <a:cs typeface="Times New Roman" pitchFamily="18" charset="0"/>
              </a:rPr>
              <a:t>2. Em hãy kể tên một số cách kết nối không dây mà em biết.</a:t>
            </a:r>
          </a:p>
          <a:p>
            <a:pPr marL="0" indent="0" eaLnBrk="1" hangingPunct="1">
              <a:buNone/>
            </a:pPr>
            <a:r>
              <a:rPr lang="en-US" sz="2500" b="1" smtClean="0">
                <a:solidFill>
                  <a:schemeClr val="tx1">
                    <a:lumMod val="95000"/>
                    <a:lumOff val="5000"/>
                  </a:schemeClr>
                </a:solidFill>
                <a:latin typeface="Times New Roman" pitchFamily="18" charset="0"/>
                <a:cs typeface="Times New Roman" pitchFamily="18" charset="0"/>
              </a:rPr>
              <a:t>3. Em hãy nêu ví dụ cho thấy kết nối không dây thuận tiện hơn kết nối có dây</a:t>
            </a:r>
            <a:endParaRPr lang="en-US" sz="2500" smtClean="0">
              <a:solidFill>
                <a:schemeClr val="tx1">
                  <a:lumMod val="95000"/>
                  <a:lumOff val="5000"/>
                </a:schemeClr>
              </a:solidFill>
              <a:latin typeface="Times New Roman" pitchFamily="18" charset="0"/>
              <a:cs typeface="Times New Roman" pitchFamily="18" charset="0"/>
            </a:endParaRPr>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 y="1710690"/>
            <a:ext cx="1211580" cy="121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1350" y="1149350"/>
            <a:ext cx="6894513" cy="4708525"/>
          </a:xfrm>
          <a:prstGeom prst="rect">
            <a:avLst/>
          </a:prstGeom>
          <a:noFill/>
        </p:spPr>
        <p:txBody>
          <a:bodyPr>
            <a:spAutoFit/>
          </a:bodyPr>
          <a:lstStyle/>
          <a:p>
            <a:pPr marL="342900" indent="-342900" fontAlgn="auto">
              <a:spcBef>
                <a:spcPts val="0"/>
              </a:spcBef>
              <a:spcAft>
                <a:spcPts val="0"/>
              </a:spcAft>
              <a:buFontTx/>
              <a:buAutoNum type="arabicPeriod"/>
              <a:defRPr/>
            </a:pP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A.   </a:t>
            </a:r>
            <a:r>
              <a:rPr lang="en-US" sz="2500" dirty="0" err="1">
                <a:latin typeface="Times New Roman" panose="02020603050405020304" pitchFamily="18" charset="0"/>
                <a:cs typeface="Times New Roman" panose="02020603050405020304" pitchFamily="18" charset="0"/>
              </a:rPr>
              <a:t>Chia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Tiết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điện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Trao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liệu</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Thuận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sửa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chữa</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dây</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2.2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AutoNum type="alphaUcPeriod"/>
              <a:defRPr/>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tay</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Điện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thoại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Bộ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tuyến</a:t>
            </a:r>
            <a:endParaRPr lang="en-US" sz="2500" dirty="0">
              <a:latin typeface="Times New Roman" panose="02020603050405020304" pitchFamily="18" charset="0"/>
              <a:cs typeface="Times New Roman" panose="02020603050405020304" pitchFamily="18" charset="0"/>
            </a:endParaRPr>
          </a:p>
        </p:txBody>
      </p:sp>
      <p:pic>
        <p:nvPicPr>
          <p:cNvPr id="2048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2113" y="1012825"/>
            <a:ext cx="50895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1"/>
          <p:cNvSpPr>
            <a:spLocks noChangeArrowheads="1"/>
          </p:cNvSpPr>
          <p:nvPr/>
        </p:nvSpPr>
        <p:spPr bwMode="auto">
          <a:xfrm>
            <a:off x="641350" y="18970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0" name="Oval 11"/>
          <p:cNvSpPr>
            <a:spLocks noChangeArrowheads="1"/>
          </p:cNvSpPr>
          <p:nvPr/>
        </p:nvSpPr>
        <p:spPr bwMode="auto">
          <a:xfrm>
            <a:off x="641350" y="26463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1" name="Oval 11"/>
          <p:cNvSpPr>
            <a:spLocks noChangeArrowheads="1"/>
          </p:cNvSpPr>
          <p:nvPr/>
        </p:nvSpPr>
        <p:spPr bwMode="auto">
          <a:xfrm>
            <a:off x="658813" y="4603750"/>
            <a:ext cx="487362"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2" name="Oval 11"/>
          <p:cNvSpPr>
            <a:spLocks noChangeArrowheads="1"/>
          </p:cNvSpPr>
          <p:nvPr/>
        </p:nvSpPr>
        <p:spPr bwMode="auto">
          <a:xfrm>
            <a:off x="658813" y="4981575"/>
            <a:ext cx="487362" cy="48736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2" name="Title 1"/>
          <p:cNvSpPr>
            <a:spLocks noGrp="1"/>
          </p:cNvSpPr>
          <p:nvPr>
            <p:ph type="title"/>
          </p:nvPr>
        </p:nvSpPr>
        <p:spPr/>
        <p:txBody>
          <a:bodyPr/>
          <a:lstStyle/>
          <a:p>
            <a:endParaRPr 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ChangeArrowheads="1"/>
          </p:cNvSpPr>
          <p:nvPr/>
        </p:nvSpPr>
        <p:spPr bwMode="auto">
          <a:xfrm>
            <a:off x="338138" y="995363"/>
            <a:ext cx="1150143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500">
                <a:latin typeface="Times New Roman" pitchFamily="18" charset="0"/>
                <a:cs typeface="Times New Roman" pitchFamily="18" charset="0"/>
              </a:rPr>
              <a:t>Vận dụng các kiến thức đã học giải quyết 2 tình huống sau: </a:t>
            </a:r>
            <a:endParaRPr lang="en-US" sz="2500" u="sng">
              <a:latin typeface="Times New Roman" pitchFamily="18" charset="0"/>
              <a:cs typeface="Times New Roman" pitchFamily="18" charset="0"/>
            </a:endParaRPr>
          </a:p>
          <a:p>
            <a:pPr algn="just">
              <a:spcAft>
                <a:spcPts val="563"/>
              </a:spcAft>
            </a:pPr>
            <a:r>
              <a:rPr lang="en-US" sz="2800" b="1">
                <a:latin typeface="Times New Roman" pitchFamily="18" charset="0"/>
                <a:cs typeface="Times New Roman" pitchFamily="18" charset="0"/>
              </a:rPr>
              <a:t>? </a:t>
            </a:r>
            <a:r>
              <a:rPr lang="en-US" sz="2500">
                <a:latin typeface="Times New Roman" pitchFamily="18" charset="0"/>
                <a:ea typeface="Arial" charset="0"/>
                <a:cs typeface="Times New Roman" pitchFamily="18" charset="0"/>
              </a:rPr>
              <a:t>TH1: Phòng thư viện của trường có 5 máy tính cần kết nối thành một mạng. Có thế có nhiêu cách kết nối ví dụ như Hình 2.3 sgk.</a:t>
            </a:r>
          </a:p>
          <a:p>
            <a:pPr algn="just">
              <a:spcAft>
                <a:spcPts val="38"/>
              </a:spcAft>
            </a:pPr>
            <a:r>
              <a:rPr lang="en-US" sz="2500">
                <a:latin typeface="Times New Roman" pitchFamily="18" charset="0"/>
                <a:ea typeface="Arial" charset="0"/>
                <a:cs typeface="Times New Roman" pitchFamily="18" charset="0"/>
              </a:rPr>
              <a:t>Em hãy vẽ hai cách khác để kết nối chúng thành một mạng.</a:t>
            </a:r>
          </a:p>
          <a:p>
            <a:pPr algn="just">
              <a:spcAft>
                <a:spcPts val="38"/>
              </a:spcAft>
            </a:pPr>
            <a:r>
              <a:rPr lang="en-US" sz="2500">
                <a:latin typeface="Times New Roman" pitchFamily="18" charset="0"/>
                <a:ea typeface="Arial" charset="0"/>
                <a:cs typeface="Times New Roman" pitchFamily="18" charset="0"/>
              </a:rPr>
              <a:t> </a:t>
            </a:r>
          </a:p>
          <a:p>
            <a:pPr algn="just">
              <a:spcAft>
                <a:spcPts val="38"/>
              </a:spcAft>
            </a:pPr>
            <a:endParaRPr lang="en-US" sz="2500">
              <a:latin typeface="Times New Roman" pitchFamily="18" charset="0"/>
              <a:ea typeface="Arial" charset="0"/>
              <a:cs typeface="Times New Roman" pitchFamily="18" charset="0"/>
            </a:endParaRPr>
          </a:p>
          <a:p>
            <a:pPr algn="just">
              <a:spcAft>
                <a:spcPts val="38"/>
              </a:spcAft>
            </a:pPr>
            <a:endParaRPr lang="en-US" sz="2500">
              <a:latin typeface="Times New Roman" pitchFamily="18" charset="0"/>
              <a:ea typeface="Arial" charset="0"/>
              <a:cs typeface="Times New Roman" pitchFamily="18" charset="0"/>
            </a:endParaRPr>
          </a:p>
          <a:p>
            <a:pPr algn="just"/>
            <a:r>
              <a:rPr lang="en-US" sz="2800" b="1">
                <a:latin typeface="Times New Roman" pitchFamily="18" charset="0"/>
                <a:cs typeface="Times New Roman" pitchFamily="18" charset="0"/>
              </a:rPr>
              <a:t>? </a:t>
            </a:r>
            <a:r>
              <a:rPr lang="en-US" sz="2500">
                <a:latin typeface="Times New Roman" pitchFamily="18" charset="0"/>
                <a:cs typeface="Times New Roman" pitchFamily="18" charset="0"/>
              </a:rPr>
              <a:t>TH2:  Nhà bạn An có điện thoại di động của bố, của mẹ và một máy tính xách tay đang cùng truy cập mạng Internet. Theo em, các thiết bị đó có đang được kết nối thành một mạng máy tính không? Nếu có, em hãy chỉ ra các thiết bị đầu cuối và thiết bị kết nối.</a:t>
            </a:r>
          </a:p>
        </p:txBody>
      </p:sp>
      <p:sp>
        <p:nvSpPr>
          <p:cNvPr id="22532" name="Rectangle 9"/>
          <p:cNvSpPr>
            <a:spLocks noChangeArrowheads="1"/>
          </p:cNvSpPr>
          <p:nvPr/>
        </p:nvSpPr>
        <p:spPr bwMode="auto">
          <a:xfrm>
            <a:off x="539750" y="80327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 name="Object 13"/>
          <p:cNvGraphicFramePr>
            <a:graphicFrameLocks noChangeAspect="1"/>
          </p:cNvGraphicFramePr>
          <p:nvPr/>
        </p:nvGraphicFramePr>
        <p:xfrm>
          <a:off x="1419225" y="2886075"/>
          <a:ext cx="4276725" cy="860425"/>
        </p:xfrm>
        <a:graphic>
          <a:graphicData uri="http://schemas.openxmlformats.org/presentationml/2006/ole">
            <mc:AlternateContent xmlns:mc="http://schemas.openxmlformats.org/markup-compatibility/2006">
              <mc:Choice xmlns:v="urn:schemas-microsoft-com:vml" Requires="v">
                <p:oleObj spid="_x0000_s22543" name="Bitmap Image" r:id="rId3" imgW="3561905" imgH="752381" progId="Paint.Picture">
                  <p:embed/>
                </p:oleObj>
              </mc:Choice>
              <mc:Fallback>
                <p:oleObj name="Bitmap Image" r:id="rId3" imgW="3561905" imgH="752381" progId="Paint.Picture">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225" y="2886075"/>
                        <a:ext cx="42767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13"/>
          <p:cNvSpPr>
            <a:spLocks noChangeArrowheads="1"/>
          </p:cNvSpPr>
          <p:nvPr/>
        </p:nvSpPr>
        <p:spPr bwMode="auto">
          <a:xfrm>
            <a:off x="7304088" y="467042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8" name="Object 17"/>
          <p:cNvGraphicFramePr>
            <a:graphicFrameLocks noChangeAspect="1"/>
          </p:cNvGraphicFramePr>
          <p:nvPr/>
        </p:nvGraphicFramePr>
        <p:xfrm>
          <a:off x="7083425" y="2886075"/>
          <a:ext cx="2709863" cy="923925"/>
        </p:xfrm>
        <a:graphic>
          <a:graphicData uri="http://schemas.openxmlformats.org/presentationml/2006/ole">
            <mc:AlternateContent xmlns:mc="http://schemas.openxmlformats.org/markup-compatibility/2006">
              <mc:Choice xmlns:v="urn:schemas-microsoft-com:vml" Requires="v">
                <p:oleObj spid="_x0000_s22544" name="Bitmap Image" r:id="rId5" imgW="3228571" imgH="1181265" progId="Paint.Picture">
                  <p:embed/>
                </p:oleObj>
              </mc:Choice>
              <mc:Fallback>
                <p:oleObj name="Bitmap Image" r:id="rId5" imgW="3228571" imgH="1181265" progId="Paint.Picture">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3425" y="2886075"/>
                        <a:ext cx="2709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9125" y="74930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HƯỚNG DẪN HỌC TẬP Ở NHÀ</a:t>
            </a:r>
            <a:endParaRPr lang="en-US"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76388" y="2506663"/>
            <a:ext cx="6664325" cy="1712912"/>
          </a:xfrm>
        </p:spPr>
        <p:txBody>
          <a:bodyPr/>
          <a:lstStyle/>
          <a:p>
            <a:pPr marL="0" indent="0" algn="just" eaLnBrk="1" hangingPunct="1">
              <a:buFont typeface="Arial" charset="0"/>
              <a:buNone/>
            </a:pPr>
            <a:r>
              <a:rPr lang="nb-NO" sz="3000" smtClean="0">
                <a:latin typeface="Times New Roman" pitchFamily="18" charset="0"/>
                <a:cs typeface="Times New Roman" pitchFamily="18" charset="0"/>
              </a:rPr>
              <a:t>Hoàn thành phần vận dụng </a:t>
            </a:r>
          </a:p>
          <a:p>
            <a:pPr marL="0" indent="0" algn="just" eaLnBrk="1" hangingPunct="1">
              <a:buFont typeface="Arial" charset="0"/>
              <a:buNone/>
            </a:pPr>
            <a:r>
              <a:rPr lang="nb-NO" sz="3000" smtClean="0">
                <a:latin typeface="Times New Roman" pitchFamily="18" charset="0"/>
                <a:cs typeface="Times New Roman" pitchFamily="18" charset="0"/>
              </a:rPr>
              <a:t>Làm bài tập 1,2,3 trong sbt,</a:t>
            </a:r>
          </a:p>
          <a:p>
            <a:pPr marL="0" indent="0" algn="just" eaLnBrk="1" hangingPunct="1">
              <a:buFont typeface="Arial" charset="0"/>
              <a:buNone/>
            </a:pPr>
            <a:r>
              <a:rPr lang="nb-NO" sz="3000" smtClean="0">
                <a:latin typeface="Times New Roman" pitchFamily="18" charset="0"/>
                <a:cs typeface="Times New Roman" pitchFamily="18" charset="0"/>
              </a:rPr>
              <a:t>Đọc bài tiếp theo để chuẩn bị tiết sau.</a:t>
            </a:r>
            <a:endParaRPr lang="en-US" sz="3000" u="sng"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71038" y="465138"/>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r>
              <a:rPr lang="en-US" sz="4400" u="sng">
                <a:solidFill>
                  <a:srgbClr val="FF0000"/>
                </a:solidFill>
                <a:latin typeface="Times New Roman" pitchFamily="18" charset="0"/>
                <a:cs typeface="Times New Roman" pitchFamily="18" charset="0"/>
              </a:rPr>
              <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graphicFrame>
        <p:nvGraphicFramePr>
          <p:cNvPr id="12" name="Table 11"/>
          <p:cNvGraphicFramePr>
            <a:graphicFrameLocks noGrp="1"/>
          </p:cNvGraphicFramePr>
          <p:nvPr/>
        </p:nvGraphicFramePr>
        <p:xfrm>
          <a:off x="601663" y="1771650"/>
          <a:ext cx="10720387" cy="4773613"/>
        </p:xfrm>
        <a:graphic>
          <a:graphicData uri="http://schemas.openxmlformats.org/drawingml/2006/table">
            <a:tbl>
              <a:tblPr firstRow="1" bandRow="1">
                <a:tableStyleId>{5C22544A-7EE6-4342-B048-85BDC9FD1C3A}</a:tableStyleId>
              </a:tblPr>
              <a:tblGrid>
                <a:gridCol w="5405188"/>
                <a:gridCol w="5315199"/>
              </a:tblGrid>
              <a:tr h="2975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1</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Em</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biết</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có</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những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nào</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khác</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ngoài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giao</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thông</a:t>
                      </a:r>
                      <a:r>
                        <a:rPr lang="en-US" sz="2800" b="0" dirty="0" smtClean="0">
                          <a:solidFill>
                            <a:srgbClr val="7030A0"/>
                          </a:solidFill>
                          <a:latin typeface="Times New Roman" panose="02020603050405020304" pitchFamily="18" charset="0"/>
                          <a:cs typeface="Times New Roman" panose="02020603050405020304" pitchFamily="18" charset="0"/>
                        </a:rPr>
                        <a:t>? </a:t>
                      </a:r>
                    </a:p>
                    <a:p>
                      <a:endParaRPr lang="en-US" sz="2800" b="0" dirty="0">
                        <a:solidFill>
                          <a:schemeClr val="bg1"/>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2</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Những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gì</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được</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vận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chuyển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trên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đó</a:t>
                      </a:r>
                      <a:r>
                        <a:rPr lang="en-US" sz="2800" b="0" dirty="0" smtClean="0">
                          <a:solidFill>
                            <a:srgbClr val="7030A0"/>
                          </a:solidFill>
                          <a:latin typeface="Times New Roman" panose="02020603050405020304" pitchFamily="18" charset="0"/>
                          <a:cs typeface="Times New Roman" panose="02020603050405020304" pitchFamily="18" charset="0"/>
                        </a:rPr>
                        <a:t>?</a:t>
                      </a:r>
                    </a:p>
                  </a:txBody>
                  <a:tcPr marL="91444" marR="91444" marT="45725" marB="45725">
                    <a:blipFill>
                      <a:blip r:embed="rId4"/>
                      <a:tile tx="0" ty="0" sx="100000" sy="100000" flip="none" algn="tl"/>
                    </a:blipFill>
                  </a:tcPr>
                </a:tc>
              </a:tr>
              <a:tr h="1798502">
                <a:tc gridSpan="2">
                  <a:txBody>
                    <a:bodyPr/>
                    <a:lstStyle/>
                    <a:p>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3</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Em</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hãy</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chọn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phương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án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trả</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lời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đúng</a:t>
                      </a:r>
                      <a:endParaRPr lang="en-US" sz="2800" b="0" dirty="0" smtClean="0">
                        <a:solidFill>
                          <a:srgbClr val="7030A0"/>
                        </a:solidFill>
                        <a:latin typeface="Times New Roman" panose="02020603050405020304" pitchFamily="18" charset="0"/>
                        <a:cs typeface="Times New Roman" panose="02020603050405020304" pitchFamily="18" charset="0"/>
                      </a:endParaRPr>
                    </a:p>
                    <a:p>
                      <a:r>
                        <a:rPr lang="en-US" sz="2800" b="0" dirty="0" err="1" smtClean="0">
                          <a:solidFill>
                            <a:srgbClr val="7030A0"/>
                          </a:solidFill>
                          <a:latin typeface="Times New Roman" panose="02020603050405020304" pitchFamily="18" charset="0"/>
                          <a:cs typeface="Times New Roman" panose="02020603050405020304" pitchFamily="18" charset="0"/>
                        </a:rPr>
                        <a:t>Điểm</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chung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của</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những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mạng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lưới</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đó</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là</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gì</a:t>
                      </a:r>
                      <a:r>
                        <a:rPr lang="en-US" sz="2800" b="0" baseline="0" dirty="0" smtClean="0">
                          <a:solidFill>
                            <a:srgbClr val="7030A0"/>
                          </a:solidFill>
                          <a:latin typeface="Times New Roman" panose="02020603050405020304" pitchFamily="18" charset="0"/>
                          <a:cs typeface="Times New Roman" panose="02020603050405020304" pitchFamily="18" charset="0"/>
                        </a:rPr>
                        <a:t> ?</a:t>
                      </a:r>
                      <a:endParaRPr lang="en-US" sz="2800" b="0" dirty="0" smtClean="0">
                        <a:solidFill>
                          <a:srgbClr val="7030A0"/>
                        </a:solidFill>
                        <a:latin typeface="Times New Roman" panose="02020603050405020304" pitchFamily="18" charset="0"/>
                        <a:cs typeface="Times New Roman" panose="02020603050405020304" pitchFamily="18" charset="0"/>
                      </a:endParaRPr>
                    </a:p>
                    <a:p>
                      <a:pPr marL="514350" indent="-514350">
                        <a:buAutoNum type="alphaUcPeriod"/>
                      </a:pP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viên</a:t>
                      </a:r>
                      <a:r>
                        <a:rPr lang="en-US" sz="2800" b="0" dirty="0" smtClean="0">
                          <a:solidFill>
                            <a:srgbClr val="FF0000"/>
                          </a:solidFill>
                          <a:latin typeface="Times New Roman" panose="02020603050405020304" pitchFamily="18" charset="0"/>
                          <a:cs typeface="Times New Roman" panose="02020603050405020304" pitchFamily="18" charset="0"/>
                        </a:rPr>
                        <a:t>                             B. </a:t>
                      </a:r>
                      <a:r>
                        <a:rPr lang="en-US" sz="2800" b="0" dirty="0" err="1" smtClean="0">
                          <a:solidFill>
                            <a:srgbClr val="FF0000"/>
                          </a:solidFill>
                          <a:latin typeface="Times New Roman" panose="02020603050405020304" pitchFamily="18" charset="0"/>
                          <a:cs typeface="Times New Roman" panose="02020603050405020304" pitchFamily="18" charset="0"/>
                        </a:rPr>
                        <a:t>Chia</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sẻ</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tài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nguyên</a:t>
                      </a:r>
                      <a:endParaRPr lang="en-US" sz="2800" b="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2800" b="0" dirty="0" smtClean="0">
                          <a:solidFill>
                            <a:srgbClr val="FF0000"/>
                          </a:solidFill>
                          <a:latin typeface="Times New Roman" panose="02020603050405020304" pitchFamily="18" charset="0"/>
                          <a:cs typeface="Times New Roman" panose="02020603050405020304" pitchFamily="18" charset="0"/>
                        </a:rPr>
                        <a:t>C.   </a:t>
                      </a:r>
                      <a:r>
                        <a:rPr lang="en-US" sz="2800" b="0" dirty="0" err="1" smtClean="0">
                          <a:solidFill>
                            <a:srgbClr val="FF0000"/>
                          </a:solidFill>
                          <a:latin typeface="Times New Roman" panose="02020603050405020304" pitchFamily="18" charset="0"/>
                          <a:cs typeface="Times New Roman" panose="02020603050405020304" pitchFamily="18" charset="0"/>
                        </a:rPr>
                        <a:t>Kết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nối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các</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viên</a:t>
                      </a:r>
                      <a:r>
                        <a:rPr lang="en-US" sz="2800" b="0" dirty="0" smtClean="0">
                          <a:solidFill>
                            <a:srgbClr val="FF0000"/>
                          </a:solidFill>
                          <a:latin typeface="Times New Roman" panose="02020603050405020304" pitchFamily="18" charset="0"/>
                          <a:cs typeface="Times New Roman" panose="02020603050405020304" pitchFamily="18" charset="0"/>
                        </a:rPr>
                        <a:t>                         D. </a:t>
                      </a: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đường</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cắt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nhau</a:t>
                      </a:r>
                      <a:r>
                        <a:rPr lang="en-US" sz="2800" b="0" dirty="0" smtClean="0">
                          <a:solidFill>
                            <a:srgbClr val="FF0000"/>
                          </a:solidFill>
                          <a:latin typeface="Times New Roman" panose="02020603050405020304" pitchFamily="18" charset="0"/>
                          <a:cs typeface="Times New Roman" panose="02020603050405020304" pitchFamily="18" charset="0"/>
                        </a:rPr>
                        <a:t> </a:t>
                      </a:r>
                      <a:endParaRPr lang="en-US" sz="2800" b="0" u="sng" dirty="0" smtClean="0">
                        <a:solidFill>
                          <a:srgbClr val="FF0000"/>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hMerge="1">
                  <a:txBody>
                    <a:bodyPr/>
                    <a:lstStyle/>
                    <a:p>
                      <a:endParaRPr lang="en-US">
                        <a:solidFill>
                          <a:schemeClr val="tx1"/>
                        </a:solidFill>
                      </a:endParaRPr>
                    </a:p>
                  </a:txBody>
                  <a:tcPr>
                    <a:solidFill>
                      <a:schemeClr val="bg1"/>
                    </a:solidFill>
                  </a:tcPr>
                </a:tc>
              </a:tr>
            </a:tbl>
          </a:graphicData>
        </a:graphic>
      </p:graphicFrame>
      <p:sp>
        <p:nvSpPr>
          <p:cNvPr id="2" name="TextBox 1"/>
          <p:cNvSpPr txBox="1">
            <a:spLocks noChangeArrowheads="1"/>
          </p:cNvSpPr>
          <p:nvPr/>
        </p:nvSpPr>
        <p:spPr bwMode="auto">
          <a:xfrm>
            <a:off x="838200" y="2687638"/>
            <a:ext cx="50117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Mạng lưới đường thủy              =&gt;</a:t>
            </a:r>
          </a:p>
          <a:p>
            <a:pPr eaLnBrk="1" hangingPunct="1"/>
            <a:endParaRPr lang="en-US" sz="2500">
              <a:solidFill>
                <a:schemeClr val="bg1"/>
              </a:solidFill>
              <a:latin typeface="Times New Roman" pitchFamily="18" charset="0"/>
              <a:cs typeface="Times New Roman" pitchFamily="18" charset="0"/>
            </a:endParaRPr>
          </a:p>
          <a:p>
            <a:pPr eaLnBrk="1" hangingPunct="1"/>
            <a:r>
              <a:rPr lang="en-US" sz="2500">
                <a:solidFill>
                  <a:srgbClr val="00B050"/>
                </a:solidFill>
                <a:latin typeface="Times New Roman" pitchFamily="18" charset="0"/>
                <a:cs typeface="Times New Roman" pitchFamily="18" charset="0"/>
              </a:rPr>
              <a:t>Mạng ống nước                         =&gt;</a:t>
            </a:r>
          </a:p>
          <a:p>
            <a:pPr eaLnBrk="1" hangingPunct="1"/>
            <a:r>
              <a:rPr lang="en-US" sz="2500">
                <a:solidFill>
                  <a:srgbClr val="002060"/>
                </a:solidFill>
                <a:latin typeface="Times New Roman" pitchFamily="18" charset="0"/>
                <a:cs typeface="Times New Roman" pitchFamily="18" charset="0"/>
              </a:rPr>
              <a:t>Mạng đường sắt                        =&gt;</a:t>
            </a:r>
          </a:p>
          <a:p>
            <a:pPr eaLnBrk="1" hangingPunct="1"/>
            <a:r>
              <a:rPr lang="en-US" sz="2500">
                <a:solidFill>
                  <a:srgbClr val="0070C0"/>
                </a:solidFill>
                <a:latin typeface="Times New Roman" pitchFamily="18" charset="0"/>
                <a:cs typeface="Times New Roman" pitchFamily="18" charset="0"/>
              </a:rPr>
              <a:t>Mạng tải điện,...                        =&gt;</a:t>
            </a:r>
            <a:endParaRPr lang="en-US" sz="2500" u="sng">
              <a:solidFill>
                <a:srgbClr val="0070C0"/>
              </a:solidFill>
              <a:latin typeface="Times New Roman" pitchFamily="18" charset="0"/>
              <a:cs typeface="Times New Roman" pitchFamily="18" charset="0"/>
            </a:endParaRPr>
          </a:p>
        </p:txBody>
      </p:sp>
      <p:sp>
        <p:nvSpPr>
          <p:cNvPr id="3" name="TextBox 2"/>
          <p:cNvSpPr txBox="1">
            <a:spLocks noChangeArrowheads="1"/>
          </p:cNvSpPr>
          <p:nvPr/>
        </p:nvSpPr>
        <p:spPr bwMode="auto">
          <a:xfrm>
            <a:off x="5995988" y="2654300"/>
            <a:ext cx="53689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Tàu, thuyền, ghe, xuồng vận chuyển con người và hàng hóa</a:t>
            </a:r>
          </a:p>
          <a:p>
            <a:pPr eaLnBrk="1" hangingPunct="1"/>
            <a:r>
              <a:rPr lang="en-US" sz="2500">
                <a:solidFill>
                  <a:srgbClr val="00B050"/>
                </a:solidFill>
                <a:latin typeface="Times New Roman" pitchFamily="18" charset="0"/>
                <a:cs typeface="Times New Roman" pitchFamily="18" charset="0"/>
              </a:rPr>
              <a:t>Vận chuyển nước</a:t>
            </a:r>
          </a:p>
          <a:p>
            <a:pPr eaLnBrk="1" hangingPunct="1"/>
            <a:r>
              <a:rPr lang="en-US" sz="2500">
                <a:solidFill>
                  <a:srgbClr val="002060"/>
                </a:solidFill>
                <a:latin typeface="Times New Roman" pitchFamily="18" charset="0"/>
                <a:cs typeface="Times New Roman" pitchFamily="18" charset="0"/>
              </a:rPr>
              <a:t>Tàu vận chuyển con người và hàng hóa</a:t>
            </a:r>
          </a:p>
          <a:p>
            <a:pPr eaLnBrk="1" hangingPunct="1"/>
            <a:r>
              <a:rPr lang="en-US" sz="2500">
                <a:solidFill>
                  <a:srgbClr val="0070C0"/>
                </a:solidFill>
                <a:latin typeface="Times New Roman" pitchFamily="18" charset="0"/>
                <a:cs typeface="Times New Roman" pitchFamily="18" charset="0"/>
              </a:rPr>
              <a:t>Truyền tải và vận chuyển điện năng</a:t>
            </a:r>
          </a:p>
        </p:txBody>
      </p:sp>
      <p:sp>
        <p:nvSpPr>
          <p:cNvPr id="16" name="Oval 11"/>
          <p:cNvSpPr>
            <a:spLocks noChangeArrowheads="1"/>
          </p:cNvSpPr>
          <p:nvPr/>
        </p:nvSpPr>
        <p:spPr bwMode="auto">
          <a:xfrm>
            <a:off x="692150" y="5875338"/>
            <a:ext cx="487363"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smtClean="0">
                <a:solidFill>
                  <a:srgbClr val="FF0000"/>
                </a:solidFill>
                <a:latin typeface="Times New Roman" pitchFamily="18" charset="0"/>
                <a:cs typeface="Times New Roman" pitchFamily="18" charset="0"/>
              </a:rPr>
              <a:t>HOẠT ĐỘNG KHỞI ĐỘNG</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57213" y="1289050"/>
            <a:ext cx="11285537" cy="4933950"/>
          </a:xfrm>
        </p:spPr>
        <p:txBody>
          <a:bodyPr rtlCol="0">
            <a:normAutofit/>
          </a:bodyPr>
          <a:lstStyle/>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thống</a:t>
            </a:r>
            <a:endParaRPr lang="en-US" sz="2800"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Mọi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Cả</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endParaRPr lang="en-US" sz="28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288" y="1219200"/>
            <a:ext cx="1447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2488" y="12192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3276600"/>
            <a:ext cx="137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288" y="32004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3" descr="downloa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888" y="2362200"/>
            <a:ext cx="1000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Line 14"/>
          <p:cNvSpPr>
            <a:spLocks noChangeShapeType="1"/>
          </p:cNvSpPr>
          <p:nvPr/>
        </p:nvSpPr>
        <p:spPr bwMode="auto">
          <a:xfrm flipV="1">
            <a:off x="7446963" y="3048000"/>
            <a:ext cx="5429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15"/>
          <p:cNvSpPr>
            <a:spLocks noChangeShapeType="1"/>
          </p:cNvSpPr>
          <p:nvPr/>
        </p:nvSpPr>
        <p:spPr bwMode="auto">
          <a:xfrm>
            <a:off x="7227888" y="20574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16"/>
          <p:cNvSpPr>
            <a:spLocks noChangeShapeType="1"/>
          </p:cNvSpPr>
          <p:nvPr/>
        </p:nvSpPr>
        <p:spPr bwMode="auto">
          <a:xfrm flipH="1">
            <a:off x="8980488" y="1905000"/>
            <a:ext cx="762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0" name="Line 17"/>
          <p:cNvSpPr>
            <a:spLocks noChangeShapeType="1"/>
          </p:cNvSpPr>
          <p:nvPr/>
        </p:nvSpPr>
        <p:spPr bwMode="auto">
          <a:xfrm flipH="1" flipV="1">
            <a:off x="9056688" y="3048000"/>
            <a:ext cx="685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1" name="Line 23"/>
          <p:cNvSpPr>
            <a:spLocks noChangeShapeType="1"/>
          </p:cNvSpPr>
          <p:nvPr/>
        </p:nvSpPr>
        <p:spPr bwMode="auto">
          <a:xfrm flipV="1">
            <a:off x="7456488" y="1692275"/>
            <a:ext cx="2286000" cy="20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23"/>
          <p:cNvSpPr>
            <a:spLocks noChangeShapeType="1"/>
          </p:cNvSpPr>
          <p:nvPr/>
        </p:nvSpPr>
        <p:spPr bwMode="auto">
          <a:xfrm flipV="1">
            <a:off x="7456488" y="3675063"/>
            <a:ext cx="2286000" cy="206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Line 23"/>
          <p:cNvSpPr>
            <a:spLocks noChangeShapeType="1"/>
          </p:cNvSpPr>
          <p:nvPr/>
        </p:nvSpPr>
        <p:spPr bwMode="auto">
          <a:xfrm>
            <a:off x="6618288" y="2417763"/>
            <a:ext cx="0" cy="7064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4" name="Line 23"/>
          <p:cNvSpPr>
            <a:spLocks noChangeShapeType="1"/>
          </p:cNvSpPr>
          <p:nvPr/>
        </p:nvSpPr>
        <p:spPr bwMode="auto">
          <a:xfrm>
            <a:off x="11190288" y="2362200"/>
            <a:ext cx="0" cy="7064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Rounded Rectangular Callout 30"/>
          <p:cNvSpPr/>
          <p:nvPr/>
        </p:nvSpPr>
        <p:spPr bwMode="auto">
          <a:xfrm>
            <a:off x="527050" y="757238"/>
            <a:ext cx="4895850" cy="3916362"/>
          </a:xfrm>
          <a:prstGeom prst="wedgeRoundRectCallout">
            <a:avLst>
              <a:gd name="adj1" fmla="val -36883"/>
              <a:gd name="adj2" fmla="val 77768"/>
              <a:gd name="adj3" fmla="val 16667"/>
            </a:avLst>
          </a:prstGeom>
          <a:blipFill>
            <a:blip r:embed="rId5"/>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fontAlgn="auto">
              <a:spcBef>
                <a:spcPts val="0"/>
              </a:spcBef>
              <a:spcAft>
                <a:spcPts val="0"/>
              </a:spcAft>
              <a:defRPr/>
            </a:pP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nay,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càng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cs typeface="Times New Roman" panose="02020603050405020304" pitchFamily="18" charset="0"/>
              </a:rPr>
              <a:t>thì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sẻ</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914400" y="1349375"/>
            <a:ext cx="10363200" cy="1470025"/>
          </a:xfrm>
        </p:spPr>
        <p:txBody>
          <a:bodyPr/>
          <a:lstStyle/>
          <a:p>
            <a:pPr eaLnBrk="1" hangingPunct="1"/>
            <a:r>
              <a:rPr lang="en-US" b="1" smtClean="0">
                <a:solidFill>
                  <a:srgbClr val="FF0000"/>
                </a:solidFill>
                <a:latin typeface="Times New Roman" pitchFamily="18" charset="0"/>
                <a:cs typeface="Times New Roman" pitchFamily="18" charset="0"/>
              </a:rPr>
              <a:t>CHỦ ĐỀ 2. MẠNG MÁY TÍNH VÀ INTERNET</a:t>
            </a:r>
            <a:r>
              <a:rPr lang="en-US" smtClean="0">
                <a:solidFill>
                  <a:srgbClr val="FF0000"/>
                </a:solidFill>
                <a:latin typeface="Times New Roman" pitchFamily="18" charset="0"/>
                <a:cs typeface="Times New Roman" pitchFamily="18" charset="0"/>
              </a:rPr>
              <a:t/>
            </a:r>
            <a:br>
              <a:rPr lang="en-US"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TIẾT 6 - </a:t>
            </a:r>
            <a:r>
              <a:rPr lang="en-US" b="1" smtClean="0">
                <a:solidFill>
                  <a:srgbClr val="FF0000"/>
                </a:solidFill>
                <a:latin typeface="Times New Roman" pitchFamily="18" charset="0"/>
                <a:cs typeface="Times New Roman" pitchFamily="18" charset="0"/>
              </a:rPr>
              <a:t>BÀI </a:t>
            </a:r>
            <a:r>
              <a:rPr lang="en-US" b="1" smtClean="0">
                <a:solidFill>
                  <a:srgbClr val="FF0000"/>
                </a:solidFill>
                <a:latin typeface="Times New Roman" pitchFamily="18" charset="0"/>
                <a:cs typeface="Times New Roman" pitchFamily="18" charset="0"/>
              </a:rPr>
              <a:t>4: MẠNG MÁY TÍNH</a:t>
            </a:r>
            <a:r>
              <a:rPr lang="en-US" smtClean="0">
                <a:solidFill>
                  <a:srgbClr val="FF0000"/>
                </a:solidFill>
              </a:rPr>
              <a:t/>
            </a:r>
            <a:br>
              <a:rPr lang="en-US" smtClean="0">
                <a:solidFill>
                  <a:srgbClr val="FF0000"/>
                </a:solidFill>
              </a:rPr>
            </a:br>
            <a:endParaRPr lang="en-US" smtClean="0">
              <a:solidFill>
                <a:srgbClr val="FF0000"/>
              </a:solidFill>
            </a:endParaRPr>
          </a:p>
        </p:txBody>
      </p:sp>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2982913"/>
            <a:ext cx="58134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19112" y="267494"/>
            <a:ext cx="11672888" cy="848520"/>
          </a:xfrm>
        </p:spPr>
        <p:txBody>
          <a:bodyPr/>
          <a:lstStyle/>
          <a:p>
            <a:pPr eaLnBrk="1" hangingPunct="1"/>
            <a:endParaRPr lang="en-US" b="1" smtClean="0">
              <a:solidFill>
                <a:srgbClr val="FF0000"/>
              </a:solidFill>
              <a:latin typeface="Times New Roman" pitchFamily="18" charset="0"/>
              <a:cs typeface="Times New Roman" pitchFamily="18" charset="0"/>
            </a:endParaRPr>
          </a:p>
        </p:txBody>
      </p:sp>
      <p:sp>
        <p:nvSpPr>
          <p:cNvPr id="9219" name="Content Placeholder 4"/>
          <p:cNvSpPr>
            <a:spLocks noGrp="1"/>
          </p:cNvSpPr>
          <p:nvPr>
            <p:ph idx="1"/>
          </p:nvPr>
        </p:nvSpPr>
        <p:spPr>
          <a:xfrm>
            <a:off x="630238" y="1775936"/>
            <a:ext cx="10515600" cy="1557349"/>
          </a:xfrm>
        </p:spPr>
        <p:txBody>
          <a:bodyPr>
            <a:spAutoFit/>
          </a:bodyPr>
          <a:lstStyle/>
          <a:p>
            <a:pPr marL="0" indent="0" eaLnBrk="1" hangingPunct="1">
              <a:buFont typeface="Arial" charset="0"/>
              <a:buNone/>
            </a:pPr>
            <a:r>
              <a:rPr lang="en-US" sz="2800" smtClean="0">
                <a:latin typeface="Times New Roman" pitchFamily="18" charset="0"/>
                <a:cs typeface="Times New Roman" pitchFamily="18" charset="0"/>
              </a:rPr>
              <a:t>Tham </a:t>
            </a:r>
            <a:r>
              <a:rPr lang="en-US" sz="2800" smtClean="0">
                <a:latin typeface="Times New Roman" pitchFamily="18" charset="0"/>
                <a:cs typeface="Times New Roman" pitchFamily="18" charset="0"/>
              </a:rPr>
              <a:t>khảo SGK trong 2 phút</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Trả lời câu hỏi của phiếu học tập số 2</a:t>
            </a:r>
            <a:endParaRPr lang="en-US" sz="2800" u="sng" smtClean="0">
              <a:latin typeface="Times New Roman" pitchFamily="18" charset="0"/>
              <a:cs typeface="Times New Roman" pitchFamily="18" charset="0"/>
            </a:endParaRPr>
          </a:p>
          <a:p>
            <a:pPr marL="0" indent="0" eaLnBrk="1" hangingPunct="1">
              <a:buFont typeface="Arial" charset="0"/>
              <a:buNone/>
            </a:pPr>
            <a:endParaRPr lang="en-US" sz="2800" smtClean="0">
              <a:latin typeface="Times New Roman" pitchFamily="18" charset="0"/>
              <a:cs typeface="Times New Roman" pitchFamily="18" charset="0"/>
            </a:endParaRPr>
          </a:p>
        </p:txBody>
      </p:sp>
      <p:sp>
        <p:nvSpPr>
          <p:cNvPr id="9220" name="TextBox 5"/>
          <p:cNvSpPr txBox="1">
            <a:spLocks noChangeArrowheads="1"/>
          </p:cNvSpPr>
          <p:nvPr/>
        </p:nvSpPr>
        <p:spPr bwMode="auto">
          <a:xfrm>
            <a:off x="1077913" y="1116013"/>
            <a:ext cx="4810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36168" y="1766888"/>
            <a:ext cx="4144962"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69488" y="222250"/>
            <a:ext cx="17970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0"/>
          <p:cNvSpPr txBox="1">
            <a:spLocks noChangeArrowheads="1"/>
          </p:cNvSpPr>
          <p:nvPr/>
        </p:nvSpPr>
        <p:spPr bwMode="auto">
          <a:xfrm>
            <a:off x="998538" y="368300"/>
            <a:ext cx="4687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847823157"/>
              </p:ext>
            </p:extLst>
          </p:nvPr>
        </p:nvGraphicFramePr>
        <p:xfrm>
          <a:off x="260350" y="1168400"/>
          <a:ext cx="11731625" cy="5354638"/>
        </p:xfrm>
        <a:graphic>
          <a:graphicData uri="http://schemas.openxmlformats.org/drawingml/2006/table">
            <a:tbl>
              <a:tblPr firstRow="1" bandRow="1">
                <a:tableStyleId>{5C22544A-7EE6-4342-B048-85BDC9FD1C3A}</a:tableStyleId>
              </a:tblPr>
              <a:tblGrid>
                <a:gridCol w="11731625"/>
              </a:tblGrid>
              <a:tr h="609012">
                <a:tc>
                  <a:txBody>
                    <a:bodyPr/>
                    <a:lstStyle/>
                    <a:p>
                      <a:pPr algn="ctr"/>
                      <a:endParaRPr lang="en-US" sz="2300" dirty="0">
                        <a:solidFill>
                          <a:srgbClr val="FF0000"/>
                        </a:solidFill>
                        <a:latin typeface="Times New Roman" panose="02020603050405020304" pitchFamily="18" charset="0"/>
                        <a:cs typeface="Times New Roman" panose="02020603050405020304" pitchFamily="18" charset="0"/>
                      </a:endParaRPr>
                    </a:p>
                  </a:txBody>
                  <a:tcPr marL="91442" marR="91442" marT="45722" marB="45722">
                    <a:blipFill>
                      <a:blip r:embed="rId4"/>
                      <a:tile tx="0" ty="0" sx="100000" sy="100000" flip="none" algn="tl"/>
                    </a:blipFill>
                  </a:tcPr>
                </a:tc>
              </a:tr>
              <a:tr h="4745626">
                <a:tc>
                  <a:txBody>
                    <a:bodyPr/>
                    <a:lstStyle/>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hiểu</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mát</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chia</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sẻ</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những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endParaRPr lang="en-US" sz="23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hãy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kể</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b="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r>
                        <a:rPr lang="en-US" sz="2300" b="0" i="0" u="none" strike="noStrike" kern="1200" baseline="0" smtClean="0">
                          <a:solidFill>
                            <a:srgbClr val="FF0000"/>
                          </a:solidFill>
                          <a:effectLst/>
                          <a:latin typeface="Times New Roman" panose="02020603050405020304" pitchFamily="18" charset="0"/>
                          <a:ea typeface="+mn-ea"/>
                          <a:cs typeface="Times New Roman" panose="02020603050405020304" pitchFamily="18" charset="0"/>
                        </a:rPr>
                        <a:t>       </a:t>
                      </a:r>
                      <a:r>
                        <a:rPr lang="fr-FR" sz="2300" b="1" i="1" u="sng" strike="noStrike" kern="1200" smtClean="0">
                          <a:solidFill>
                            <a:srgbClr val="FF0000"/>
                          </a:solidFill>
                          <a:effectLst/>
                          <a:latin typeface="Times New Roman" panose="02020603050405020304" pitchFamily="18" charset="0"/>
                          <a:ea typeface="+mn-ea"/>
                          <a:cs typeface="Times New Roman" panose="02020603050405020304" pitchFamily="18" charset="0"/>
                        </a:rPr>
                        <a:t>Câu 4.</a:t>
                      </a:r>
                      <a:r>
                        <a:rPr lang="fr-FR" sz="2300" i="1" u="none" strike="noStrike" kern="120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vài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tế</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đã</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thấy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marL="91442" marR="91442" marT="45722" marB="45722">
                    <a:blipFill>
                      <a:blip r:embed="rId4"/>
                      <a:tile tx="0" ty="0" sx="100000" sy="100000" flip="none" algn="tl"/>
                    </a:blipFill>
                  </a:tcPr>
                </a:tc>
              </a:tr>
            </a:tbl>
          </a:graphicData>
        </a:graphic>
      </p:graphicFrame>
      <p:sp>
        <p:nvSpPr>
          <p:cNvPr id="2" name="TextBox 1"/>
          <p:cNvSpPr txBox="1">
            <a:spLocks noChangeArrowheads="1"/>
          </p:cNvSpPr>
          <p:nvPr/>
        </p:nvSpPr>
        <p:spPr bwMode="auto">
          <a:xfrm>
            <a:off x="260350" y="2082800"/>
            <a:ext cx="117300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Hai hay nhiều máy tính và các thiết bị được kết nối để truyền thông tin cho nhau để tạo thành 1 mạng máy tính.</a:t>
            </a:r>
            <a:endParaRPr lang="en-US" sz="2500" u="sng">
              <a:latin typeface="Times New Roman" pitchFamily="18" charset="0"/>
              <a:cs typeface="Times New Roman" pitchFamily="18" charset="0"/>
            </a:endParaRPr>
          </a:p>
        </p:txBody>
      </p:sp>
      <p:sp>
        <p:nvSpPr>
          <p:cNvPr id="3" name="TextBox 2"/>
          <p:cNvSpPr txBox="1">
            <a:spLocks noChangeArrowheads="1"/>
          </p:cNvSpPr>
          <p:nvPr/>
        </p:nvSpPr>
        <p:spPr bwMode="auto">
          <a:xfrm>
            <a:off x="163513" y="3170238"/>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Mạng máy tính chia sẻ dữ liệu và cho phép người sử dụng dùng chung thiết bị.</a:t>
            </a:r>
            <a:endParaRPr lang="en-US" sz="2500"/>
          </a:p>
        </p:txBody>
      </p:sp>
      <p:sp>
        <p:nvSpPr>
          <p:cNvPr id="4" name="TextBox 3"/>
          <p:cNvSpPr txBox="1">
            <a:spLocks noChangeArrowheads="1"/>
          </p:cNvSpPr>
          <p:nvPr/>
        </p:nvSpPr>
        <p:spPr bwMode="auto">
          <a:xfrm>
            <a:off x="211138" y="3844925"/>
            <a:ext cx="118284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Một số lợi ích của mạng: Các mạng lưới (nói chung) cho phép chia sẻ tài nguyên giữa      con người, giữa những vùng địa lí xa nhau, tiết kiệm thời gian.</a:t>
            </a:r>
            <a:endParaRPr lang="en-US" sz="2500">
              <a:latin typeface="Times New Roman" pitchFamily="18" charset="0"/>
              <a:cs typeface="Times New Roman" pitchFamily="18" charset="0"/>
            </a:endParaRPr>
          </a:p>
        </p:txBody>
      </p:sp>
      <p:sp>
        <p:nvSpPr>
          <p:cNvPr id="6" name="TextBox 5"/>
          <p:cNvSpPr txBox="1">
            <a:spLocks noChangeArrowheads="1"/>
          </p:cNvSpPr>
          <p:nvPr/>
        </p:nvSpPr>
        <p:spPr bwMode="auto">
          <a:xfrm>
            <a:off x="163512" y="5069840"/>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Trao đổi tài liệu qua mail ; trò chuyện qua zalo, facebook,…</a:t>
            </a:r>
            <a:endParaRPr lang="en-US" sz="2500" u="sng">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61338" y="835025"/>
            <a:ext cx="3886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65125" y="1257300"/>
            <a:ext cx="7578725"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2700"/>
              </a:spcBef>
            </a:pPr>
            <a:r>
              <a:rPr lang="en-US" sz="2500" i="1">
                <a:latin typeface="Times New Roman" pitchFamily="18" charset="0"/>
                <a:ea typeface="Calibri" pitchFamily="34" charset="0"/>
                <a:cs typeface="Times New Roman" pitchFamily="18" charset="0"/>
              </a:rPr>
              <a:t>- Đặc điểm chung của các mạng lưới là </a:t>
            </a:r>
            <a:r>
              <a:rPr lang="en-US" sz="2500">
                <a:latin typeface="Times New Roman" pitchFamily="18" charset="0"/>
                <a:ea typeface="Calibri" pitchFamily="34" charset="0"/>
                <a:cs typeface="Times New Roman" pitchFamily="18" charset="0"/>
              </a:rPr>
              <a:t>kết nối</a:t>
            </a:r>
            <a:r>
              <a:rPr lang="en-US" sz="2500" i="1">
                <a:latin typeface="Times New Roman" pitchFamily="18" charset="0"/>
                <a:ea typeface="Calibri" pitchFamily="34" charset="0"/>
                <a:cs typeface="Times New Roman" pitchFamily="18" charset="0"/>
              </a:rPr>
              <a:t> và </a:t>
            </a:r>
            <a:r>
              <a:rPr lang="en-US" sz="2500">
                <a:latin typeface="Times New Roman" pitchFamily="18" charset="0"/>
                <a:ea typeface="Calibri" pitchFamily="34" charset="0"/>
                <a:cs typeface="Times New Roman" pitchFamily="18" charset="0"/>
              </a:rPr>
              <a:t>chia sẻ.</a:t>
            </a:r>
          </a:p>
          <a:p>
            <a:pPr algn="just"/>
            <a:r>
              <a:rPr lang="en-US" sz="2500" i="1">
                <a:latin typeface="Times New Roman" pitchFamily="18" charset="0"/>
                <a:ea typeface="Calibri" pitchFamily="34" charset="0"/>
                <a:cs typeface="Times New Roman" pitchFamily="18" charset="0"/>
              </a:rPr>
              <a:t>- Có mạng vận chuyển theo một </a:t>
            </a:r>
            <a:r>
              <a:rPr lang="en-US" sz="2500" i="1" smtClean="0">
                <a:latin typeface="Times New Roman" pitchFamily="18" charset="0"/>
                <a:ea typeface="Calibri" pitchFamily="34" charset="0"/>
                <a:cs typeface="Times New Roman" pitchFamily="18" charset="0"/>
              </a:rPr>
              <a:t>chiều </a:t>
            </a:r>
            <a:r>
              <a:rPr lang="en-US" sz="2500" i="1">
                <a:latin typeface="Times New Roman" pitchFamily="18" charset="0"/>
                <a:ea typeface="Calibri" pitchFamily="34" charset="0"/>
                <a:cs typeface="Times New Roman" pitchFamily="18" charset="0"/>
              </a:rPr>
              <a:t>và có mạng vận chuyển hai </a:t>
            </a:r>
            <a:r>
              <a:rPr lang="en-US" sz="2500" i="1" smtClean="0">
                <a:latin typeface="Times New Roman" pitchFamily="18" charset="0"/>
                <a:ea typeface="Calibri" pitchFamily="34" charset="0"/>
                <a:cs typeface="Times New Roman" pitchFamily="18" charset="0"/>
              </a:rPr>
              <a:t>chiều</a:t>
            </a:r>
            <a:r>
              <a:rPr lang="en-US" sz="2500" i="1">
                <a:latin typeface="Times New Roman" pitchFamily="18" charset="0"/>
                <a:ea typeface="Calibri" pitchFamily="34" charset="0"/>
                <a:cs typeface="Times New Roman" pitchFamily="18" charset="0"/>
              </a:rPr>
              <a:t>.</a:t>
            </a:r>
            <a:endParaRPr lang="en-US" sz="2500" u="sng">
              <a:latin typeface="Times New Roman" pitchFamily="18" charset="0"/>
              <a:ea typeface="Calibri" pitchFamily="34" charset="0"/>
              <a:cs typeface="Times New Roman" pitchFamily="18" charset="0"/>
            </a:endParaRPr>
          </a:p>
          <a:p>
            <a:pPr algn="just"/>
            <a:r>
              <a:rPr lang="en-US" sz="2500" i="1">
                <a:latin typeface="Times New Roman" pitchFamily="18" charset="0"/>
                <a:ea typeface="Calibri" pitchFamily="34" charset="0"/>
                <a:cs typeface="Times New Roman" pitchFamily="18" charset="0"/>
              </a:rPr>
              <a:t>- Hai hay nhiều máy tính và các thiết bị được kết nối để truyền thông tin cho nhau tạo thành một mạng máy tính.</a:t>
            </a:r>
            <a:endParaRPr lang="en-US" sz="2500" u="sng">
              <a:latin typeface="Times New Roman" pitchFamily="18" charset="0"/>
              <a:ea typeface="Calibri" pitchFamily="34" charset="0"/>
              <a:cs typeface="Times New Roman" pitchFamily="18" charset="0"/>
            </a:endParaRPr>
          </a:p>
          <a:p>
            <a:pPr algn="just"/>
            <a:r>
              <a:rPr lang="en-US" sz="2500" i="1">
                <a:latin typeface="Times New Roman" pitchFamily="18" charset="0"/>
                <a:cs typeface="Calibri" pitchFamily="34" charset="0"/>
              </a:rPr>
              <a:t>- Lợi ích của mạng máy tính: Người sử dụng có thể liên lạc với nhau để trao đổi thông tin, chia sẻ dữ liệu và dùng chung các thiết bị trên mạng.</a:t>
            </a:r>
            <a:endParaRPr lang="en-US" sz="2500" u="sng">
              <a:latin typeface="Times New Roman" pitchFamily="18" charset="0"/>
              <a:cs typeface="Calibri" pitchFamily="34" charset="0"/>
            </a:endParaRPr>
          </a:p>
          <a:p>
            <a:pPr algn="just"/>
            <a:r>
              <a:rPr lang="en-US" sz="2500" i="1">
                <a:latin typeface="Times New Roman" pitchFamily="18" charset="0"/>
                <a:cs typeface="Calibri" pitchFamily="34" charset="0"/>
              </a:rPr>
              <a:t>- Mạng máy tính kết nối với nhau bằng dây dẫn mạng hoặc không dây </a:t>
            </a:r>
            <a:endParaRPr lang="en-US" sz="2500">
              <a:latin typeface="Times New Roman" pitchFamily="18" charset="0"/>
              <a:cs typeface="Calibri" pitchFamily="34" charset="0"/>
            </a:endParaRPr>
          </a:p>
          <a:p>
            <a:pPr algn="just"/>
            <a:r>
              <a:rPr lang="en-US" sz="2500" i="1">
                <a:latin typeface="Times New Roman" pitchFamily="18" charset="0"/>
                <a:cs typeface="Calibri" pitchFamily="34" charset="0"/>
              </a:rPr>
              <a:t>- Mạng máy tính chia sẻ dữ liệu (tài nguyên </a:t>
            </a:r>
            <a:r>
              <a:rPr lang="en-US" sz="2500" i="1" smtClean="0">
                <a:latin typeface="Times New Roman" pitchFamily="18" charset="0"/>
                <a:cs typeface="Calibri" pitchFamily="34" charset="0"/>
              </a:rPr>
              <a:t>mềm</a:t>
            </a:r>
            <a:r>
              <a:rPr lang="en-US" sz="2500" i="1">
                <a:latin typeface="Times New Roman" pitchFamily="18" charset="0"/>
                <a:cs typeface="Calibri" pitchFamily="34" charset="0"/>
              </a:rPr>
              <a:t>) và thiết bị (tài nguyên cứng)</a:t>
            </a:r>
            <a:endParaRPr lang="en-US" sz="2500">
              <a:latin typeface="Times New Roman" pitchFamily="18" charset="0"/>
              <a:cs typeface="Calibri" pitchFamily="34" charset="0"/>
            </a:endParaRPr>
          </a:p>
        </p:txBody>
      </p:sp>
      <p:sp>
        <p:nvSpPr>
          <p:cNvPr id="11268" name="TextBox 8"/>
          <p:cNvSpPr txBox="1">
            <a:spLocks noChangeArrowheads="1"/>
          </p:cNvSpPr>
          <p:nvPr/>
        </p:nvSpPr>
        <p:spPr bwMode="auto">
          <a:xfrm>
            <a:off x="1154113" y="658813"/>
            <a:ext cx="3863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1. Mạng máy tính là gì?</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98750" y="1600200"/>
            <a:ext cx="6794500" cy="4525963"/>
          </a:xfrm>
          <a:noFill/>
        </p:spPr>
      </p:pic>
      <p:sp>
        <p:nvSpPr>
          <p:cNvPr id="5" name="Cloud Callout 4"/>
          <p:cNvSpPr/>
          <p:nvPr/>
        </p:nvSpPr>
        <p:spPr bwMode="auto">
          <a:xfrm flipH="1">
            <a:off x="274638" y="1531938"/>
            <a:ext cx="7107237" cy="3419475"/>
          </a:xfrm>
          <a:prstGeom prst="cloudCallout">
            <a:avLst>
              <a:gd name="adj1" fmla="val 18229"/>
              <a:gd name="adj2" fmla="val 54885"/>
            </a:avLst>
          </a:prstGeom>
          <a:blipFill>
            <a:blip r:embed="rId3"/>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fontAlgn="auto">
              <a:spcBef>
                <a:spcPts val="0"/>
              </a:spcBef>
              <a:spcAft>
                <a:spcPts val="0"/>
              </a:spcAft>
              <a:defRPr/>
            </a:pPr>
            <a:r>
              <a:rPr lang="en-US" sz="2800" b="1" i="1"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xuất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lĩnh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p>
        </p:txBody>
      </p:sp>
      <p:pic>
        <p:nvPicPr>
          <p:cNvPr id="122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10513" y="0"/>
            <a:ext cx="4281487"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407</TotalTime>
  <Words>1133</Words>
  <Application>Microsoft Office PowerPoint</Application>
  <PresentationFormat>Custom</PresentationFormat>
  <Paragraphs>107</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Bitmap Image</vt:lpstr>
      <vt:lpstr>PowerPoint Presentation</vt:lpstr>
      <vt:lpstr>PowerPoint Presentation</vt:lpstr>
      <vt:lpstr>HOẠT ĐỘNG KHỞI ĐỘNG </vt:lpstr>
      <vt:lpstr>PowerPoint Presentation</vt:lpstr>
      <vt:lpstr>CHỦ ĐỀ 2. MẠNG MÁY TÍNH VÀ INTERNET TIẾT 6 - BÀI 4: MẠNG MÁY TÍNH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HỌC TẬP Ở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B. MẠNG MÁY TÍNH VÀ INTERNET BÀI 4: MẠNG MÁY TÍNH</dc:title>
  <dc:creator>Admin</dc:creator>
  <cp:lastModifiedBy>Admin</cp:lastModifiedBy>
  <cp:revision>48</cp:revision>
  <dcterms:created xsi:type="dcterms:W3CDTF">2021-07-10T14:44:17Z</dcterms:created>
  <dcterms:modified xsi:type="dcterms:W3CDTF">2021-10-09T15:24:29Z</dcterms:modified>
</cp:coreProperties>
</file>