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3" r:id="rId2"/>
    <p:sldId id="376" r:id="rId3"/>
    <p:sldId id="259" r:id="rId4"/>
    <p:sldId id="260" r:id="rId5"/>
    <p:sldId id="347" r:id="rId6"/>
    <p:sldId id="377" r:id="rId7"/>
    <p:sldId id="349" r:id="rId8"/>
    <p:sldId id="350" r:id="rId9"/>
    <p:sldId id="351" r:id="rId10"/>
    <p:sldId id="352" r:id="rId11"/>
    <p:sldId id="353" r:id="rId12"/>
    <p:sldId id="356" r:id="rId13"/>
    <p:sldId id="355" r:id="rId14"/>
    <p:sldId id="371" r:id="rId15"/>
    <p:sldId id="374" r:id="rId16"/>
    <p:sldId id="372" r:id="rId17"/>
    <p:sldId id="360" r:id="rId18"/>
    <p:sldId id="373" r:id="rId19"/>
    <p:sldId id="271" r:id="rId20"/>
    <p:sldId id="341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  <a:srgbClr val="FFF3CD"/>
    <a:srgbClr val="D2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312ED0A2-2DF7-49EC-A9FF-B06625FF142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0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Thân Thị Diệp Nga- Bình Dương</a:t>
            </a: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BF6C23-A569-4432-9100-F10040800C1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C270DDD2-FA02-4885-948E-1B9A6B9B05D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085D-7841-493B-84E3-49A387EEE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6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60495C3-1E08-42AF-B935-03436101F9B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22DD97-B358-47DE-B3D2-4488FCBAC45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C7E45388-9939-4C8D-A19F-94EC8F84BFC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3E20B435-3987-401F-8E9D-0EF14A017F7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3C8B6ACB-E898-436D-B814-1EDAA4238AD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F303BA38-0600-4C49-A356-8B30BE80A27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tretoday.net/tintuc/news_images/hostvn/07_2007/14/images1363325_kiemtra.jpg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thoiaotrang.com/images/rose1.gif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openxmlformats.org/officeDocument/2006/relationships/image" Target="../media/image33.wm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490" y="381000"/>
            <a:ext cx="7924800" cy="1143000"/>
          </a:xfrm>
        </p:spPr>
        <p:txBody>
          <a:bodyPr/>
          <a:lstStyle/>
          <a:p>
            <a:r>
              <a:rPr lang="en-US" sz="5400"/>
              <a:t>KIỂM TRA BÀI CŨ</a:t>
            </a:r>
            <a:endParaRPr lang="en-US" sz="5400" smtClean="0">
              <a:solidFill>
                <a:srgbClr val="FF33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693025" cy="1447800"/>
          </a:xfrm>
        </p:spPr>
        <p:txBody>
          <a:bodyPr>
            <a:normAutofit fontScale="92500"/>
          </a:bodyPr>
          <a:lstStyle/>
          <a:p>
            <a:r>
              <a:rPr lang="en-US" sz="3600" b="1" smtClean="0">
                <a:solidFill>
                  <a:srgbClr val="FF3300"/>
                </a:solidFill>
              </a:rPr>
              <a:t>1. </a:t>
            </a:r>
            <a:r>
              <a:rPr lang="vi-VN" sz="3600" b="1"/>
              <a:t>Trùng biến hình di chuyển, bắt mồi và tiêu hóa mồi như thế nào?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3124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ts val="4400"/>
              <a:buFont typeface="Arial"/>
              <a:buChar char="•"/>
            </a:pPr>
            <a:r>
              <a:rPr lang="en-US" smtClean="0"/>
              <a:t>ĐÁP ÁN</a:t>
            </a:r>
          </a:p>
          <a:p>
            <a:pPr algn="just">
              <a:buSzPts val="3600"/>
              <a:buFont typeface="Times New Roman"/>
              <a:buChar char="•"/>
            </a:pPr>
            <a:r>
              <a:rPr lang="vi-VN" smtClean="0"/>
              <a:t>Trùng biến hình nhờ dòng chất nguyên sinh dồn về một phía tạo thành chân giả để di chuyển, bắt mồi và tiêu hóa chúng, nhờ dịch tiêu hóa ở không bào tiêu hóa.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8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 descr="maiphuongcom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352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0" name="Picture 6" descr="che%20bi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5029200" cy="3200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2" name="Picture 8" descr="4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4" name="Picture 10" descr="article70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72000" cy="3200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754626" y="4949826"/>
            <a:ext cx="8278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300"/>
                </a:solidFill>
              </a:rPr>
              <a:t> </a:t>
            </a:r>
            <a:r>
              <a:rPr lang="vi-VN" sz="2800" b="1"/>
              <a:t>Giữ gìn vệ sinh ăn uống và môi trường.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754626" y="1338590"/>
            <a:ext cx="7545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vi-VN" sz="2800" b="1"/>
              <a:t>Ngoài môi trường trùng kiết lị kết bào xác</a:t>
            </a:r>
            <a:r>
              <a:rPr lang="en-US" sz="2800" b="1" smtClean="0">
                <a:solidFill>
                  <a:srgbClr val="003300"/>
                </a:solidFill>
              </a:rPr>
              <a:t>.</a:t>
            </a:r>
            <a:endParaRPr lang="en-US" sz="2800" b="1">
              <a:solidFill>
                <a:srgbClr val="003300"/>
              </a:solidFill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002020" y="4119652"/>
            <a:ext cx="6389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4.</a:t>
            </a:r>
            <a:r>
              <a:rPr lang="en-US" sz="3200" b="1" u="sng"/>
              <a:t> Biện pháp phòng chống </a:t>
            </a:r>
            <a:r>
              <a:rPr lang="en-US" sz="3200" b="1" u="sng" smtClean="0">
                <a:solidFill>
                  <a:srgbClr val="0000FF"/>
                </a:solidFill>
              </a:rPr>
              <a:t>: </a:t>
            </a:r>
            <a:endParaRPr lang="en-US" sz="3200" b="1" u="sng">
              <a:solidFill>
                <a:srgbClr val="0000FF"/>
              </a:solidFill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03153" y="2057400"/>
            <a:ext cx="7848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smtClean="0"/>
              <a:t>- </a:t>
            </a:r>
            <a:r>
              <a:rPr lang="vi-VN" sz="2800" b="1" smtClean="0"/>
              <a:t>Trong </a:t>
            </a:r>
            <a:r>
              <a:rPr lang="vi-VN" sz="2800" b="1"/>
              <a:t>ruột người, trùng kiết lị sẽ gây nên các vết loét ở niêm mạc ruột, nuốt hồng cầu, sinh sản rất nhanh --&gt; gây đau bụng, đi ngoài.</a:t>
            </a:r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609600" y="5576887"/>
            <a:ext cx="8278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300"/>
                </a:solidFill>
              </a:rPr>
              <a:t> </a:t>
            </a:r>
            <a:r>
              <a:rPr lang="vi-VN" sz="2800" b="1"/>
              <a:t>Khi đã mắc bệnh phải uống thuốc.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43000" y="457200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/>
              <a:t>3. </a:t>
            </a:r>
            <a:r>
              <a:rPr lang="en-US" sz="3200" b="1" u="sng"/>
              <a:t>Phát triển</a:t>
            </a:r>
            <a:r>
              <a:rPr lang="en-US" sz="320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4042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9" grpId="0"/>
      <p:bldP spid="17414" grpId="0"/>
      <p:bldP spid="17416" grpId="0"/>
      <p:bldP spid="17417" grpId="0"/>
      <p:bldP spid="26932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914400" y="2590800"/>
            <a:ext cx="6519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00"/>
                </a:solidFill>
              </a:rPr>
              <a:t>- </a:t>
            </a:r>
            <a:r>
              <a:rPr lang="vi-VN" sz="2800" b="1"/>
              <a:t>Cơ thể không có cơ quan di chuyển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1085056" y="3352800"/>
            <a:ext cx="4574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00"/>
                </a:solidFill>
              </a:rPr>
              <a:t>- </a:t>
            </a:r>
            <a:r>
              <a:rPr lang="en-US" sz="3200" b="1"/>
              <a:t>Không có  các không bào</a:t>
            </a: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1447800" y="4038600"/>
            <a:ext cx="2874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800" b="1" u="sng"/>
              <a:t>2. Dinh dưỡng: 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1166593" y="5490445"/>
            <a:ext cx="50527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00"/>
                </a:solidFill>
              </a:rPr>
              <a:t>- </a:t>
            </a:r>
            <a:r>
              <a:rPr lang="en-US" sz="3200" b="1"/>
              <a:t>Thực hiện qua màng tế bào</a:t>
            </a:r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1085056" y="4800600"/>
            <a:ext cx="6144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3300"/>
                </a:solidFill>
              </a:rPr>
              <a:t>- </a:t>
            </a:r>
            <a:r>
              <a:rPr lang="vi-VN" sz="2800" b="1"/>
              <a:t>Lấy chất dinh dưỡng từ hồng cầu</a:t>
            </a:r>
            <a:endParaRPr lang="en-US" sz="2800" b="1">
              <a:solidFill>
                <a:srgbClr val="003300"/>
              </a:solidFill>
            </a:endParaRPr>
          </a:p>
        </p:txBody>
      </p:sp>
      <p:sp>
        <p:nvSpPr>
          <p:cNvPr id="208918" name="Rectangle 22"/>
          <p:cNvSpPr>
            <a:spLocks noChangeArrowheads="1"/>
          </p:cNvSpPr>
          <p:nvPr/>
        </p:nvSpPr>
        <p:spPr bwMode="auto">
          <a:xfrm>
            <a:off x="471948" y="14478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300"/>
                </a:solidFill>
              </a:rPr>
              <a:t>- </a:t>
            </a:r>
            <a:r>
              <a:rPr lang="vi-VN" sz="2800" b="1"/>
              <a:t>Sống kí sinh trong máu người, trong thành ruột và tuyến nước bọt của muỗi Anôphen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82329" y="142812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u="sng"/>
              <a:t>II/ TRÙNG SỐT RÉT</a:t>
            </a:r>
            <a:r>
              <a:rPr lang="en-US" sz="3200"/>
              <a:t> :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66593" y="727587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b="1" u="sng"/>
              <a:t>1. Nơi sống và cấu tạo:</a:t>
            </a:r>
          </a:p>
        </p:txBody>
      </p:sp>
    </p:spTree>
    <p:extLst>
      <p:ext uri="{BB962C8B-B14F-4D97-AF65-F5344CB8AC3E}">
        <p14:creationId xmlns:p14="http://schemas.microsoft.com/office/powerpoint/2010/main" val="36395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4" grpId="0"/>
      <p:bldP spid="208905" grpId="0"/>
      <p:bldP spid="208906" grpId="0"/>
      <p:bldP spid="208907" grpId="0"/>
      <p:bldP spid="208908" grpId="0"/>
      <p:bldP spid="20891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1168396432078_con_muoi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5Anopheles_quadrimacul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810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746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anh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676751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372225" y="0"/>
            <a:ext cx="2087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Trùng sốt rét</a:t>
            </a:r>
            <a:endParaRPr lang="en-US" sz="32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956550" y="2349500"/>
            <a:ext cx="1187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Hồng</a:t>
            </a:r>
          </a:p>
          <a:p>
            <a:pPr>
              <a:spcBef>
                <a:spcPct val="50000"/>
              </a:spcBef>
            </a:pPr>
            <a:r>
              <a:rPr lang="vi-VN" sz="3200"/>
              <a:t>cầu</a:t>
            </a:r>
            <a:endParaRPr lang="en-US" sz="3200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6156325" y="836613"/>
            <a:ext cx="10080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6732588" y="3068638"/>
            <a:ext cx="12239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50825" y="5445125"/>
            <a:ext cx="8664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/>
              <a:t>Hãy mô tả vòng đời của trùng sốt rét?</a:t>
            </a:r>
            <a:endParaRPr lang="en-US" sz="3200" b="1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0" y="0"/>
            <a:ext cx="55800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3200" b="1"/>
              <a:t>2.Vòng đời</a:t>
            </a:r>
            <a:endParaRPr lang="en-US" sz="3200" b="1"/>
          </a:p>
          <a:p>
            <a:pPr>
              <a:spcBef>
                <a:spcPct val="50000"/>
              </a:spcBef>
            </a:pP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995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1" grpId="0"/>
      <p:bldP spid="82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anh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44675"/>
            <a:ext cx="4968875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481734" y="2507757"/>
            <a:ext cx="16573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Trùng sốt rét chui vào hồng cầu</a:t>
            </a:r>
            <a:endParaRPr lang="en-US" sz="32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2060575"/>
            <a:ext cx="18351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Sử dụng chất nguyên sinh trong hồng cầu , sinh sản vô tính cho nhiều tế bào</a:t>
            </a:r>
            <a:endParaRPr lang="en-US" sz="28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419475" y="260350"/>
            <a:ext cx="57245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Phá hồng cầu chui ra ngoài tiếp tục vòng đời mới</a:t>
            </a:r>
            <a:endParaRPr lang="en-US" sz="3200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6084888" y="69215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1692275" y="2781300"/>
            <a:ext cx="7921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1692275" y="3644900"/>
            <a:ext cx="5762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6516688" y="4149725"/>
            <a:ext cx="10080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84666"/>
            <a:ext cx="6300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/>
              <a:t>3.Bệnh sốt rét ở nước ta.</a:t>
            </a:r>
            <a:endParaRPr lang="en-US" sz="3200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765175"/>
            <a:ext cx="84978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Hỏi: </a:t>
            </a:r>
            <a:r>
              <a:rPr lang="vi-VN" sz="3200" i="1"/>
              <a:t>Bệnh sốt rét ở nước ta diễn biến như thế nào? Muốn đẩy lùi bệnh cần có các biện pháp phòng tránh như thế nào?</a:t>
            </a:r>
            <a:endParaRPr lang="en-US" sz="3200" i="1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8313" y="2565400"/>
            <a:ext cx="7848600" cy="3095625"/>
          </a:xfrm>
          <a:prstGeom prst="cloudCallout">
            <a:avLst>
              <a:gd name="adj1" fmla="val -54491"/>
              <a:gd name="adj2" fmla="val 85694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vi-VN" sz="3200"/>
              <a:t>Bệnh đã được đẩy lùi nhưng vẫn còn ở một số vùng núi. Cần diệt muỗi và vệ sinh môi trường ở</a:t>
            </a:r>
          </a:p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9466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350836" y="381000"/>
            <a:ext cx="7573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u="sng" smtClean="0"/>
              <a:t>Biện </a:t>
            </a:r>
            <a:r>
              <a:rPr lang="en-US" sz="3200" b="1" u="sng"/>
              <a:t>pháp phòng tránh:</a:t>
            </a:r>
          </a:p>
        </p:txBody>
      </p:sp>
      <p:pic>
        <p:nvPicPr>
          <p:cNvPr id="263177" name="Picture 9" descr="DENGUE4"/>
          <p:cNvPicPr>
            <a:picLocks noChangeAspect="1" noChangeArrowheads="1"/>
          </p:cNvPicPr>
          <p:nvPr/>
        </p:nvPicPr>
        <p:blipFill>
          <a:blip r:embed="rId3">
            <a:lum bright="-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98248"/>
            <a:ext cx="29718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8" name="Picture 10" descr="DENGUE5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2">
            <a:hlinkClick r:id="rId5"/>
          </p:cNvPr>
          <p:cNvSpPr>
            <a:spLocks noChangeArrowheads="1"/>
          </p:cNvSpPr>
          <p:nvPr/>
        </p:nvSpPr>
        <p:spPr bwMode="auto">
          <a:xfrm>
            <a:off x="2921000" y="2714625"/>
            <a:ext cx="2286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63179" name="Picture 11" descr="images1363325_kiemtr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26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t5g.org.vn/upload/news/tien1211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0131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63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68313" y="908050"/>
            <a:ext cx="7848600" cy="403225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vi-VN" sz="3200"/>
              <a:t>Thông tin: hiện nay đảng và nhà nước</a:t>
            </a:r>
          </a:p>
          <a:p>
            <a:pPr algn="ctr"/>
            <a:r>
              <a:rPr lang="vi-VN" sz="3200"/>
              <a:t>ta đã có nhiều chính sách  tuyên truyền</a:t>
            </a:r>
          </a:p>
          <a:p>
            <a:pPr algn="ctr"/>
            <a:r>
              <a:rPr lang="vi-VN" sz="3200"/>
              <a:t>phòng chống sốt rét như</a:t>
            </a:r>
          </a:p>
          <a:p>
            <a:pPr algn="ctr"/>
            <a:r>
              <a:rPr lang="vi-VN" sz="3200"/>
              <a:t> tuyên truyền ngủ có màn</a:t>
            </a:r>
          </a:p>
          <a:p>
            <a:pPr algn="ctr"/>
            <a:r>
              <a:rPr lang="vi-VN" sz="3200"/>
              <a:t> dùng thuốc diệt muỗi ngâm màn.</a:t>
            </a:r>
          </a:p>
          <a:p>
            <a:pPr algn="ctr"/>
            <a:r>
              <a:rPr lang="en-US" sz="3200"/>
              <a:t>P</a:t>
            </a:r>
            <a:r>
              <a:rPr lang="vi-VN" sz="3200"/>
              <a:t>hát thuốc chữa bệnh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932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-828675" y="0"/>
            <a:ext cx="10591800" cy="7162800"/>
            <a:chOff x="-528" y="-96"/>
            <a:chExt cx="6672" cy="4512"/>
          </a:xfrm>
        </p:grpSpPr>
        <p:pic>
          <p:nvPicPr>
            <p:cNvPr id="174083" name="Picture 3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-48"/>
              <a:ext cx="56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4" name="Picture 4" descr="rosecornerl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5" name="Picture 5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8" y="3984"/>
              <a:ext cx="56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6" name="Picture 6" descr="rosecornerl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7" name="Picture 7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67" y="160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088" name="Picture 8" descr="divider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50" y="2326"/>
              <a:ext cx="36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71524" y="1110251"/>
            <a:ext cx="7534275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u="sng"/>
              <a:t>Kết luận bài</a:t>
            </a:r>
          </a:p>
          <a:p>
            <a:r>
              <a:rPr lang="vi-VN" sz="3200"/>
              <a:t>Trùng kiết lị và trùng sốt rét thích nghi cao với lối sống kí sinh: </a:t>
            </a:r>
            <a:endParaRPr lang="en-US" sz="3200" smtClean="0"/>
          </a:p>
          <a:p>
            <a:r>
              <a:rPr lang="en-US" sz="3200" smtClean="0"/>
              <a:t>- T</a:t>
            </a:r>
            <a:r>
              <a:rPr lang="vi-VN" sz="3200" smtClean="0"/>
              <a:t>rùng </a:t>
            </a:r>
            <a:r>
              <a:rPr lang="vi-VN" sz="3200"/>
              <a:t>liết lị kí sinh ở thành </a:t>
            </a:r>
            <a:r>
              <a:rPr lang="vi-VN" sz="3200" smtClean="0"/>
              <a:t>ruột</a:t>
            </a:r>
            <a:r>
              <a:rPr lang="en-US" sz="3200" smtClean="0"/>
              <a:t>,</a:t>
            </a:r>
          </a:p>
          <a:p>
            <a:r>
              <a:rPr lang="en-US" sz="3200" smtClean="0"/>
              <a:t>- T</a:t>
            </a:r>
            <a:r>
              <a:rPr lang="vi-VN" sz="3200" smtClean="0"/>
              <a:t>rùng </a:t>
            </a:r>
            <a:r>
              <a:rPr lang="vi-VN" sz="3200"/>
              <a:t>sốt rét kí sinh ở tuyến nước bọt của muỗi anôphen. </a:t>
            </a:r>
            <a:endParaRPr lang="en-US" sz="3200" smtClean="0"/>
          </a:p>
          <a:p>
            <a:r>
              <a:rPr lang="vi-VN" sz="3200" smtClean="0"/>
              <a:t>Cả </a:t>
            </a:r>
            <a:r>
              <a:rPr lang="vi-VN" sz="3200"/>
              <a:t>hai đều hủy hoại hồng cầu gây nên bệnh nguy hiểm. </a:t>
            </a:r>
            <a:endParaRPr lang="en-US" sz="3200" smtClean="0"/>
          </a:p>
          <a:p>
            <a:r>
              <a:rPr lang="vi-VN" sz="3200" smtClean="0"/>
              <a:t>Cần </a:t>
            </a:r>
            <a:r>
              <a:rPr lang="vi-VN" sz="3200"/>
              <a:t>vệ sinh sạch sẽ để phòng bệnh.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961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304800" y="714375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3600" smtClean="0">
                <a:solidFill>
                  <a:srgbClr val="FF3300"/>
                </a:solidFill>
              </a:rPr>
              <a:t>2. </a:t>
            </a:r>
            <a:r>
              <a:rPr lang="vi-VN" sz="3600"/>
              <a:t>Cơ thể trùng giày có cấu tạo phức tạp hơn </a:t>
            </a:r>
            <a:r>
              <a:rPr lang="vi-VN" sz="3600" smtClean="0"/>
              <a:t>trùng </a:t>
            </a:r>
            <a:r>
              <a:rPr lang="vi-VN" sz="3600"/>
              <a:t>biến hình như thế nào?</a:t>
            </a:r>
            <a:endParaRPr lang="en-US" sz="3600">
              <a:solidFill>
                <a:srgbClr val="FF3300"/>
              </a:solidFill>
            </a:endParaRP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381000" y="2514600"/>
            <a:ext cx="8763000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smtClean="0">
                <a:solidFill>
                  <a:srgbClr val="003300"/>
                </a:solidFill>
              </a:rPr>
              <a:t>2. </a:t>
            </a:r>
            <a:r>
              <a:rPr lang="vi-VN" sz="3600" b="1"/>
              <a:t>Trùng giày có không bào tiêu hóa di chuyển theo quỹ đạo, có 2 nhân, có lỗ miệng… các cơ quan cố định nên thực hiện các chức năng chuyên hóa hơn.</a:t>
            </a:r>
          </a:p>
          <a:p>
            <a:pPr algn="just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3600" b="1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  <p:bldP spid="2232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LORAL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12" y="2090738"/>
            <a:ext cx="5004288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FLOR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004289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NV-Ve-N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9" y="473075"/>
            <a:ext cx="830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990599" y="2209800"/>
            <a:ext cx="7315201" cy="36576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Học bài theo câu hỏi SGK</a:t>
            </a:r>
          </a:p>
          <a:p>
            <a:r>
              <a:rPr lang="pt-BR" b="1"/>
              <a:t>Đọc mục : “ Em có biết ”</a:t>
            </a:r>
          </a:p>
          <a:p>
            <a:r>
              <a:rPr lang="en-US" b="1"/>
              <a:t>Chuẩn bị bài 7 :“ ĐẶC ĐIỂM CHUNG VÀ VAI TRÒ THỰC TIỄN CỦA ĐỘNG VẬT NGUYÊN SINH ”</a:t>
            </a:r>
          </a:p>
          <a:p>
            <a:r>
              <a:rPr lang="vi-VN" b="1"/>
              <a:t>Ôn lại cấu tạo, dinh dưỡng của trùng roi, trùng biến hình, trùng kiết lị, trùng sốt rét</a:t>
            </a:r>
          </a:p>
        </p:txBody>
      </p:sp>
    </p:spTree>
    <p:extLst>
      <p:ext uri="{BB962C8B-B14F-4D97-AF65-F5344CB8AC3E}">
        <p14:creationId xmlns:p14="http://schemas.microsoft.com/office/powerpoint/2010/main" val="2293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 rot="1131976">
            <a:off x="3429000" y="4495800"/>
            <a:ext cx="2362200" cy="1600200"/>
            <a:chOff x="669" y="2064"/>
            <a:chExt cx="675" cy="503"/>
          </a:xfrm>
        </p:grpSpPr>
        <p:pic>
          <p:nvPicPr>
            <p:cNvPr id="36880" name="Picture 3" descr="HOA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4" descr="HOA NO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rot="-9039448">
            <a:off x="-381000" y="685800"/>
            <a:ext cx="8382000" cy="6248400"/>
            <a:chOff x="480" y="192"/>
            <a:chExt cx="4176" cy="3120"/>
          </a:xfrm>
        </p:grpSpPr>
        <p:sp>
          <p:nvSpPr>
            <p:cNvPr id="36877" name="Oval 6"/>
            <p:cNvSpPr>
              <a:spLocks noChangeArrowheads="1"/>
            </p:cNvSpPr>
            <p:nvPr/>
          </p:nvSpPr>
          <p:spPr bwMode="auto">
            <a:xfrm>
              <a:off x="2596" y="192"/>
              <a:ext cx="480" cy="480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99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8" name="Oval 7"/>
            <p:cNvSpPr>
              <a:spLocks noChangeArrowheads="1"/>
            </p:cNvSpPr>
            <p:nvPr/>
          </p:nvSpPr>
          <p:spPr bwMode="auto">
            <a:xfrm>
              <a:off x="480" y="2784"/>
              <a:ext cx="576" cy="528"/>
            </a:xfrm>
            <a:prstGeom prst="ellipse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879" name="Oval 8"/>
            <p:cNvSpPr>
              <a:spLocks noChangeArrowheads="1"/>
            </p:cNvSpPr>
            <p:nvPr/>
          </p:nvSpPr>
          <p:spPr bwMode="auto">
            <a:xfrm>
              <a:off x="4128" y="2448"/>
              <a:ext cx="528" cy="528"/>
            </a:xfrm>
            <a:prstGeom prst="ellipse">
              <a:avLst/>
            </a:prstGeom>
            <a:gradFill rotWithShape="0">
              <a:gsLst>
                <a:gs pos="0">
                  <a:srgbClr val="339966"/>
                </a:gs>
                <a:gs pos="100000">
                  <a:srgbClr val="33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35921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>
                <a:solidFill>
                  <a:srgbClr val="33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4419600" y="3657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800600" y="4038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0" name="Picture 11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591050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7648575" y="4876800"/>
            <a:ext cx="4572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33CCFF"/>
              </a:solidFill>
              <a:latin typeface="Times New Roman" pitchFamily="18" charset="0"/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81000" y="990600"/>
            <a:ext cx="304800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CC00CC">
                  <a:alpha val="85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914400" y="48768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Oval 15"/>
          <p:cNvSpPr>
            <a:spLocks noChangeArrowheads="1"/>
          </p:cNvSpPr>
          <p:nvPr/>
        </p:nvSpPr>
        <p:spPr bwMode="auto">
          <a:xfrm>
            <a:off x="8229600" y="4191000"/>
            <a:ext cx="304800" cy="457200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875" name="Picture 16" descr="DOV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534">
            <a:off x="381000" y="4419600"/>
            <a:ext cx="1828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6934200" cy="525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50556"/>
              </a:avLst>
            </a:prstTxWarp>
          </a:bodyPr>
          <a:lstStyle/>
          <a:p>
            <a:pPr algn="ctr"/>
            <a:r>
              <a:rPr lang="pt-BR" sz="4400" kern="10">
                <a:ln w="95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Times"/>
              </a:rPr>
              <a:t>CHUÙC CAÙC EM HOÏC TOÁT</a:t>
            </a:r>
            <a:endParaRPr lang="en-US" sz="4400" kern="10">
              <a:ln w="9525">
                <a:solidFill>
                  <a:srgbClr val="FF66FF"/>
                </a:solidFill>
                <a:round/>
                <a:headEnd/>
                <a:tailEnd/>
              </a:ln>
              <a:solidFill>
                <a:srgbClr val="FF0000"/>
              </a:solidFill>
              <a:latin typeface="VNI-Times"/>
            </a:endParaRPr>
          </a:p>
        </p:txBody>
      </p:sp>
    </p:spTree>
    <p:extLst>
      <p:ext uri="{BB962C8B-B14F-4D97-AF65-F5344CB8AC3E}">
        <p14:creationId xmlns:p14="http://schemas.microsoft.com/office/powerpoint/2010/main" val="3191858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9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2" dur="2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xit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28" dur="2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4" grpId="0" animBg="1"/>
      <p:bldP spid="41996" grpId="0" animBg="1" autoUpdateAnimBg="0"/>
      <p:bldP spid="41997" grpId="0" animBg="1"/>
      <p:bldP spid="41998" grpId="0" animBg="1"/>
      <p:bldP spid="41999" grpId="0" animBg="1"/>
      <p:bldP spid="420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94212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3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4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16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17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22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23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94224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228" name="Group 20"/>
          <p:cNvGrpSpPr>
            <a:grpSpLocks/>
          </p:cNvGrpSpPr>
          <p:nvPr/>
        </p:nvGrpSpPr>
        <p:grpSpPr bwMode="auto">
          <a:xfrm rot="162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94229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233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200400" y="1181100"/>
            <a:ext cx="3352800" cy="838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000" b="1" i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  <a:endParaRPr lang="en-US" sz="4000" b="1" i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>
            <a:off x="952500" y="4495800"/>
            <a:ext cx="7543800" cy="0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533399" y="2362200"/>
            <a:ext cx="7962901" cy="178510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 KIẾT LỊ VÀ </a:t>
            </a:r>
          </a:p>
          <a:p>
            <a:pPr algn="ctr">
              <a:spcBef>
                <a:spcPct val="50000"/>
              </a:spcBef>
            </a:pP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 SỐT RÉT</a:t>
            </a:r>
          </a:p>
        </p:txBody>
      </p:sp>
    </p:spTree>
    <p:extLst>
      <p:ext uri="{BB962C8B-B14F-4D97-AF65-F5344CB8AC3E}">
        <p14:creationId xmlns:p14="http://schemas.microsoft.com/office/powerpoint/2010/main" val="370804256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36"/>
              <a:chOff x="0" y="0"/>
              <a:chExt cx="5760" cy="4336"/>
            </a:xfrm>
          </p:grpSpPr>
          <p:pic>
            <p:nvPicPr>
              <p:cNvPr id="6147" name="Picture 3" descr="200901231033433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48" name="AutoShape 4"/>
              <p:cNvSpPr>
                <a:spLocks noChangeArrowheads="1"/>
              </p:cNvSpPr>
              <p:nvPr/>
            </p:nvSpPr>
            <p:spPr bwMode="auto">
              <a:xfrm>
                <a:off x="2608" y="118"/>
                <a:ext cx="3107" cy="145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CCFF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rgbClr val="FFCC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6150" name="Picture 6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0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1" name="Picture 7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0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sun3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346"/>
              <a:ext cx="5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4" name="Picture 10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28775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960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9967121746590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117273" y="670791"/>
            <a:ext cx="2743200" cy="1066800"/>
          </a:xfrm>
          <a:prstGeom prst="wave">
            <a:avLst>
              <a:gd name="adj1" fmla="val 13005"/>
              <a:gd name="adj2" fmla="val -1292"/>
            </a:avLst>
          </a:prstGeom>
          <a:solidFill>
            <a:srgbClr val="92D050"/>
          </a:solidFill>
          <a:ln w="9525">
            <a:solidFill>
              <a:srgbClr val="66CCFF"/>
            </a:solidFill>
            <a:round/>
            <a:headEnd/>
            <a:tailEnd/>
          </a:ln>
          <a:effectLst>
            <a:outerShdw sy="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200" b="1">
                <a:solidFill>
                  <a:srgbClr val="993300"/>
                </a:solidFill>
                <a:latin typeface="Times New Roman" pitchFamily="18" charset="0"/>
              </a:rPr>
              <a:t>NỘI DUNG: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012825" y="2819400"/>
            <a:ext cx="7064375" cy="3276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3600" smtClean="0"/>
              <a:t>I- </a:t>
            </a:r>
            <a:r>
              <a:rPr lang="en-US" sz="3600" smtClean="0"/>
              <a:t>Trùng kiết lị</a:t>
            </a:r>
            <a:endParaRPr lang="vi-VN" sz="3600"/>
          </a:p>
          <a:p>
            <a:r>
              <a:rPr lang="en-US" sz="3600" smtClean="0"/>
              <a:t>II- </a:t>
            </a:r>
            <a:r>
              <a:rPr lang="en-US" sz="3600"/>
              <a:t>T</a:t>
            </a:r>
            <a:r>
              <a:rPr lang="en-US" sz="3600" smtClean="0"/>
              <a:t>rùng sốt rét</a:t>
            </a:r>
          </a:p>
          <a:p>
            <a:r>
              <a:rPr lang="en-US" sz="3600" smtClean="0"/>
              <a:t>1- Cấu tạo và dinh dưỡng</a:t>
            </a:r>
          </a:p>
          <a:p>
            <a:r>
              <a:rPr lang="en-US" sz="3600" smtClean="0"/>
              <a:t>2- Vòng đời</a:t>
            </a:r>
          </a:p>
          <a:p>
            <a:r>
              <a:rPr lang="en-US" sz="3600" smtClean="0"/>
              <a:t>3- Bệnh sốt rét ở nước ta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104785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I- TRÙNG KIẾT LỊ</a:t>
            </a:r>
            <a:endParaRPr 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609600" y="1219200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200" b="1"/>
              <a:t>1. Nơi sống và cấu tạo  </a:t>
            </a:r>
          </a:p>
        </p:txBody>
      </p:sp>
      <p:pic>
        <p:nvPicPr>
          <p:cNvPr id="1566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1194"/>
            <a:ext cx="4191000" cy="3733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6" name="Picture 14" descr="anh-2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733800" cy="3733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0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/>
      <p:bldP spid="1566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610600" cy="1077218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 u="sng"/>
              <a:t>Bài tập: </a:t>
            </a:r>
            <a:r>
              <a:rPr lang="vi-VN" sz="3200"/>
              <a:t>Đánh dấu (x) vào ô trống ứng với ý trả lời đúng cho các câu hỏi sau: 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228600" y="1524000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sz="2800" b="1">
                <a:latin typeface="+mj-lt"/>
              </a:rPr>
              <a:t>1/ Trùng kiết lị giống với trùng biến hình ở điểm nào trong số các đặc điểm dưới đây: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0" y="2362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a/ Coù chaân giaû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0" y="2909888"/>
            <a:ext cx="365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b/ Soáng töï do ngoaøi thieân nhieân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4267200" y="23622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c/ Coù di chuyeån tích cöïc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4191000" y="29718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d/ Coù hình thaønh baøo xaùc</a:t>
            </a:r>
          </a:p>
        </p:txBody>
      </p:sp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3505200" y="25146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6600"/>
                </a:solidFill>
              </a:rPr>
              <a:t>X</a:t>
            </a:r>
          </a:p>
        </p:txBody>
      </p:sp>
      <p:sp>
        <p:nvSpPr>
          <p:cNvPr id="203790" name="Rectangle 14"/>
          <p:cNvSpPr>
            <a:spLocks noChangeArrowheads="1"/>
          </p:cNvSpPr>
          <p:nvPr/>
        </p:nvSpPr>
        <p:spPr bwMode="auto">
          <a:xfrm>
            <a:off x="3505200" y="30480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791" name="Rectangle 15"/>
          <p:cNvSpPr>
            <a:spLocks noChangeArrowheads="1"/>
          </p:cNvSpPr>
          <p:nvPr/>
        </p:nvSpPr>
        <p:spPr bwMode="auto">
          <a:xfrm>
            <a:off x="8229600" y="3089275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8229600" y="24384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152400" y="3778250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vi-VN" sz="2800" b="1">
                <a:latin typeface="+mj-lt"/>
              </a:rPr>
              <a:t>2/ Trùng kiết lị khác với trùng biến hình ở chỗ nào trong các đặc điểm dưới đây:</a:t>
            </a: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0" y="46482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a/ Chæ aên hoàng caàu</a:t>
            </a:r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>
            <a:off x="0" y="51958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b/ Coù chaân giaû daøi</a:t>
            </a:r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>
            <a:off x="4495800" y="4602163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c/ Coù chaân giaû ngaén</a:t>
            </a:r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>
            <a:off x="4495800" y="5211763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d/ Khoâng coù haïi</a:t>
            </a:r>
          </a:p>
        </p:txBody>
      </p:sp>
      <p:sp>
        <p:nvSpPr>
          <p:cNvPr id="203799" name="Rectangle 23"/>
          <p:cNvSpPr>
            <a:spLocks noChangeArrowheads="1"/>
          </p:cNvSpPr>
          <p:nvPr/>
        </p:nvSpPr>
        <p:spPr bwMode="auto">
          <a:xfrm>
            <a:off x="3429000" y="48006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800" name="Rectangle 24"/>
          <p:cNvSpPr>
            <a:spLocks noChangeArrowheads="1"/>
          </p:cNvSpPr>
          <p:nvPr/>
        </p:nvSpPr>
        <p:spPr bwMode="auto">
          <a:xfrm>
            <a:off x="3429000" y="5287963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801" name="Rectangle 25"/>
          <p:cNvSpPr>
            <a:spLocks noChangeArrowheads="1"/>
          </p:cNvSpPr>
          <p:nvPr/>
        </p:nvSpPr>
        <p:spPr bwMode="auto">
          <a:xfrm>
            <a:off x="8153400" y="5287963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802" name="Rectangle 26"/>
          <p:cNvSpPr>
            <a:spLocks noChangeArrowheads="1"/>
          </p:cNvSpPr>
          <p:nvPr/>
        </p:nvSpPr>
        <p:spPr bwMode="auto">
          <a:xfrm>
            <a:off x="8153400" y="47244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803" name="Rectangle 27"/>
          <p:cNvSpPr>
            <a:spLocks noChangeArrowheads="1"/>
          </p:cNvSpPr>
          <p:nvPr/>
        </p:nvSpPr>
        <p:spPr bwMode="auto">
          <a:xfrm>
            <a:off x="3505200" y="25146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3806" name="Rectangle 30"/>
          <p:cNvSpPr>
            <a:spLocks noChangeArrowheads="1"/>
          </p:cNvSpPr>
          <p:nvPr/>
        </p:nvSpPr>
        <p:spPr bwMode="auto">
          <a:xfrm>
            <a:off x="3429000" y="48006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6600"/>
                </a:solidFill>
              </a:rPr>
              <a:t>X</a:t>
            </a:r>
          </a:p>
        </p:txBody>
      </p:sp>
      <p:sp>
        <p:nvSpPr>
          <p:cNvPr id="203809" name="Rectangle 33"/>
          <p:cNvSpPr>
            <a:spLocks noChangeArrowheads="1"/>
          </p:cNvSpPr>
          <p:nvPr/>
        </p:nvSpPr>
        <p:spPr bwMode="auto">
          <a:xfrm>
            <a:off x="8153400" y="47244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203810" name="Rectangle 34"/>
          <p:cNvSpPr>
            <a:spLocks noChangeArrowheads="1"/>
          </p:cNvSpPr>
          <p:nvPr/>
        </p:nvSpPr>
        <p:spPr bwMode="auto">
          <a:xfrm>
            <a:off x="82296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66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712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0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/>
      <p:bldP spid="203783" grpId="0"/>
      <p:bldP spid="203784" grpId="0"/>
      <p:bldP spid="203786" grpId="0"/>
      <p:bldP spid="203787" grpId="0"/>
      <p:bldP spid="203788" grpId="0"/>
      <p:bldP spid="203789" grpId="0" animBg="1"/>
      <p:bldP spid="203790" grpId="0" animBg="1"/>
      <p:bldP spid="203791" grpId="0" animBg="1"/>
      <p:bldP spid="203793" grpId="0" animBg="1"/>
      <p:bldP spid="203794" grpId="0"/>
      <p:bldP spid="203795" grpId="0"/>
      <p:bldP spid="203796" grpId="0"/>
      <p:bldP spid="203797" grpId="0"/>
      <p:bldP spid="203798" grpId="0"/>
      <p:bldP spid="203799" grpId="0" animBg="1"/>
      <p:bldP spid="203800" grpId="0" animBg="1"/>
      <p:bldP spid="203801" grpId="0" animBg="1"/>
      <p:bldP spid="203802" grpId="0" animBg="1"/>
      <p:bldP spid="203803" grpId="0" animBg="1"/>
      <p:bldP spid="203806" grpId="0" animBg="1"/>
      <p:bldP spid="203809" grpId="0" animBg="1"/>
      <p:bldP spid="2038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1295400" y="3020820"/>
            <a:ext cx="5176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03300"/>
                </a:solidFill>
              </a:rPr>
              <a:t> </a:t>
            </a:r>
            <a:r>
              <a:rPr lang="vi-VN" sz="3200" b="1"/>
              <a:t>Cơ thể có chân giả ngắn</a:t>
            </a:r>
            <a:endParaRPr lang="en-US" sz="3200" b="1">
              <a:solidFill>
                <a:srgbClr val="003300"/>
              </a:solidFill>
            </a:endParaRPr>
          </a:p>
        </p:txBody>
      </p:sp>
      <p:sp>
        <p:nvSpPr>
          <p:cNvPr id="201740" name="Rectangle 12"/>
          <p:cNvSpPr>
            <a:spLocks noChangeArrowheads="1"/>
          </p:cNvSpPr>
          <p:nvPr/>
        </p:nvSpPr>
        <p:spPr bwMode="auto">
          <a:xfrm>
            <a:off x="1307690" y="4044296"/>
            <a:ext cx="3954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003300"/>
                </a:solidFill>
              </a:rPr>
              <a:t> </a:t>
            </a:r>
            <a:r>
              <a:rPr lang="en-US" sz="3200" b="1"/>
              <a:t>Không có không bào</a:t>
            </a:r>
            <a:r>
              <a:rPr lang="en-US" sz="3200" b="1" smtClean="0">
                <a:solidFill>
                  <a:srgbClr val="003300"/>
                </a:solidFill>
              </a:rPr>
              <a:t>.</a:t>
            </a:r>
            <a:endParaRPr lang="en-US" sz="3200" b="1">
              <a:solidFill>
                <a:srgbClr val="003300"/>
              </a:solidFill>
            </a:endParaRPr>
          </a:p>
        </p:txBody>
      </p:sp>
      <p:sp>
        <p:nvSpPr>
          <p:cNvPr id="201756" name="Rectangle 28"/>
          <p:cNvSpPr>
            <a:spLocks noChangeArrowheads="1"/>
          </p:cNvSpPr>
          <p:nvPr/>
        </p:nvSpPr>
        <p:spPr bwMode="auto">
          <a:xfrm>
            <a:off x="1295400" y="2209800"/>
            <a:ext cx="5787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3300"/>
                </a:solidFill>
              </a:rPr>
              <a:t>- </a:t>
            </a:r>
            <a:r>
              <a:rPr lang="en-US" sz="3200" b="1"/>
              <a:t>Sống kí sinh ở thành ruột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I- TRÙNG KIẾT LỊ</a:t>
            </a:r>
            <a:endParaRPr 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09600" y="1219200"/>
            <a:ext cx="525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200" b="1"/>
              <a:t>1. Nơi sống và cấu tạo  </a:t>
            </a:r>
          </a:p>
        </p:txBody>
      </p:sp>
    </p:spTree>
    <p:extLst>
      <p:ext uri="{BB962C8B-B14F-4D97-AF65-F5344CB8AC3E}">
        <p14:creationId xmlns:p14="http://schemas.microsoft.com/office/powerpoint/2010/main" val="17329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8" grpId="0"/>
      <p:bldP spid="201740" grpId="0"/>
      <p:bldP spid="20175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1066800" y="685800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</a:t>
            </a:r>
            <a:r>
              <a:rPr lang="en-US" sz="3200" smtClean="0"/>
              <a:t>.</a:t>
            </a:r>
            <a:r>
              <a:rPr lang="en-US" sz="3200" b="1" u="sng" smtClean="0"/>
              <a:t> </a:t>
            </a:r>
            <a:r>
              <a:rPr lang="vi-VN" sz="3200" b="1" u="sng"/>
              <a:t>Dinh dưỡng:</a:t>
            </a:r>
            <a:r>
              <a:rPr lang="vi-VN" sz="3200"/>
              <a:t> 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457200" y="144780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Nuốt hồng cầu và thẩm thấu qua màng tế bào</a:t>
            </a:r>
          </a:p>
        </p:txBody>
      </p:sp>
      <p:pic>
        <p:nvPicPr>
          <p:cNvPr id="14344" name="Picture 12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43434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7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7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/>
      <p:bldP spid="271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1143000" y="457200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/>
              <a:t>3. </a:t>
            </a:r>
            <a:r>
              <a:rPr lang="en-US" sz="3200" b="1" u="sng"/>
              <a:t>Phát triển</a:t>
            </a:r>
            <a:r>
              <a:rPr lang="en-US" sz="3200"/>
              <a:t> : 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533400" y="1981200"/>
            <a:ext cx="7545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vi-VN" sz="2800" b="1"/>
              <a:t>Ngoài môi trường trùng kiết lị kết bào xác</a:t>
            </a:r>
            <a:r>
              <a:rPr lang="en-US" sz="2800" b="1" smtClean="0">
                <a:solidFill>
                  <a:srgbClr val="003300"/>
                </a:solidFill>
              </a:rPr>
              <a:t>.</a:t>
            </a:r>
            <a:endParaRPr lang="en-US" sz="2800" b="1">
              <a:solidFill>
                <a:srgbClr val="003300"/>
              </a:solidFill>
            </a:endParaRPr>
          </a:p>
        </p:txBody>
      </p:sp>
      <p:pic>
        <p:nvPicPr>
          <p:cNvPr id="227346" name="Picture 18" descr="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109" y="3643744"/>
            <a:ext cx="2133600" cy="2045855"/>
          </a:xfrm>
          <a:noFill/>
          <a:ln>
            <a:solidFill>
              <a:srgbClr val="FF3300"/>
            </a:solidFill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971800" y="3657600"/>
            <a:ext cx="6248400" cy="3233738"/>
            <a:chOff x="1824" y="1968"/>
            <a:chExt cx="3936" cy="2037"/>
          </a:xfrm>
        </p:grpSpPr>
        <p:pic>
          <p:nvPicPr>
            <p:cNvPr id="15373" name="Picture 19"/>
            <p:cNvPicPr>
              <a:picLocks noChangeAspect="1" noChangeArrowheads="1"/>
            </p:cNvPicPr>
            <p:nvPr/>
          </p:nvPicPr>
          <p:blipFill>
            <a:blip r:embed="rId4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16"/>
              <a:ext cx="1488" cy="1232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4" name="Picture 20"/>
            <p:cNvPicPr>
              <a:picLocks noChangeAspect="1" noChangeArrowheads="1"/>
            </p:cNvPicPr>
            <p:nvPr/>
          </p:nvPicPr>
          <p:blipFill>
            <a:blip r:embed="rId5">
              <a:lum bright="-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68"/>
              <a:ext cx="2736" cy="2037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7350" name="Text Box 22"/>
          <p:cNvSpPr txBox="1">
            <a:spLocks noChangeArrowheads="1"/>
          </p:cNvSpPr>
          <p:nvPr/>
        </p:nvSpPr>
        <p:spPr bwMode="auto">
          <a:xfrm>
            <a:off x="0" y="5715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Ngoaøi moâi tröôøng</a:t>
            </a:r>
          </a:p>
        </p:txBody>
      </p:sp>
      <p:sp>
        <p:nvSpPr>
          <p:cNvPr id="227351" name="Text Box 23"/>
          <p:cNvSpPr txBox="1">
            <a:spLocks noChangeArrowheads="1"/>
          </p:cNvSpPr>
          <p:nvPr/>
        </p:nvSpPr>
        <p:spPr bwMode="auto">
          <a:xfrm>
            <a:off x="2743200" y="59436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Trong cô theå</a:t>
            </a:r>
          </a:p>
        </p:txBody>
      </p:sp>
    </p:spTree>
    <p:extLst>
      <p:ext uri="{BB962C8B-B14F-4D97-AF65-F5344CB8AC3E}">
        <p14:creationId xmlns:p14="http://schemas.microsoft.com/office/powerpoint/2010/main" val="34337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2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2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2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8" grpId="0"/>
      <p:bldP spid="227339" grpId="0"/>
      <p:bldP spid="227350" grpId="0"/>
      <p:bldP spid="227350" grpId="1"/>
      <p:bldP spid="227351" grpId="0"/>
      <p:bldP spid="227351" grpId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796</Words>
  <Application>Microsoft Office PowerPoint</Application>
  <PresentationFormat>On-screen Show (4:3)</PresentationFormat>
  <Paragraphs>98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ismail - [2010]</cp:lastModifiedBy>
  <cp:revision>194</cp:revision>
  <dcterms:created xsi:type="dcterms:W3CDTF">2014-08-03T09:50:14Z</dcterms:created>
  <dcterms:modified xsi:type="dcterms:W3CDTF">2017-08-23T14:49:54Z</dcterms:modified>
</cp:coreProperties>
</file>