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0"/>
  </p:notesMasterIdLst>
  <p:sldIdLst>
    <p:sldId id="288" r:id="rId4"/>
    <p:sldId id="295" r:id="rId5"/>
    <p:sldId id="289" r:id="rId6"/>
    <p:sldId id="259" r:id="rId7"/>
    <p:sldId id="260" r:id="rId8"/>
    <p:sldId id="262" r:id="rId9"/>
    <p:sldId id="263" r:id="rId10"/>
    <p:sldId id="290" r:id="rId11"/>
    <p:sldId id="291" r:id="rId12"/>
    <p:sldId id="292" r:id="rId13"/>
    <p:sldId id="265" r:id="rId14"/>
    <p:sldId id="266" r:id="rId15"/>
    <p:sldId id="267" r:id="rId16"/>
    <p:sldId id="268" r:id="rId17"/>
    <p:sldId id="269" r:id="rId18"/>
    <p:sldId id="270" r:id="rId19"/>
    <p:sldId id="293" r:id="rId20"/>
    <p:sldId id="271" r:id="rId21"/>
    <p:sldId id="272" r:id="rId22"/>
    <p:sldId id="273" r:id="rId23"/>
    <p:sldId id="294" r:id="rId24"/>
    <p:sldId id="275" r:id="rId25"/>
    <p:sldId id="276" r:id="rId26"/>
    <p:sldId id="277" r:id="rId27"/>
    <p:sldId id="278" r:id="rId28"/>
    <p:sldId id="279" r:id="rId29"/>
    <p:sldId id="280" r:id="rId30"/>
    <p:sldId id="281" r:id="rId31"/>
    <p:sldId id="282" r:id="rId32"/>
    <p:sldId id="296" r:id="rId33"/>
    <p:sldId id="283" r:id="rId34"/>
    <p:sldId id="284" r:id="rId35"/>
    <p:sldId id="297" r:id="rId36"/>
    <p:sldId id="285" r:id="rId37"/>
    <p:sldId id="286" r:id="rId38"/>
    <p:sldId id="287" r:id="rId3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7ED16-D85F-456E-8D3E-3AB38340C998}" type="datetimeFigureOut">
              <a:rPr lang="vi-VN" smtClean="0"/>
              <a:pPr/>
              <a:t>06/04/2020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02439-D9B9-4D21-B629-89395ABBA3AF}" type="slidenum">
              <a:rPr lang="vi-VN" smtClean="0"/>
              <a:pPr/>
              <a:t>‹#›</a:t>
            </a:fld>
            <a:endParaRPr lang="vi-VN"/>
          </a:p>
        </p:txBody>
      </p:sp>
    </p:spTree>
    <p:extLst>
      <p:ext uri="{BB962C8B-B14F-4D97-AF65-F5344CB8AC3E}">
        <p14:creationId xmlns:p14="http://schemas.microsoft.com/office/powerpoint/2010/main" val="208305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i="1">
                <a:solidFill>
                  <a:schemeClr val="tx1"/>
                </a:solidFill>
                <a:latin typeface=".VnTime" pitchFamily="34" charset="0"/>
              </a:defRPr>
            </a:lvl1pPr>
            <a:lvl2pPr marL="742950" indent="-285750" eaLnBrk="0" hangingPunct="0">
              <a:defRPr i="1">
                <a:solidFill>
                  <a:schemeClr val="tx1"/>
                </a:solidFill>
                <a:latin typeface=".VnTime" pitchFamily="34" charset="0"/>
              </a:defRPr>
            </a:lvl2pPr>
            <a:lvl3pPr marL="1143000" indent="-228600" eaLnBrk="0" hangingPunct="0">
              <a:defRPr i="1">
                <a:solidFill>
                  <a:schemeClr val="tx1"/>
                </a:solidFill>
                <a:latin typeface=".VnTime" pitchFamily="34" charset="0"/>
              </a:defRPr>
            </a:lvl3pPr>
            <a:lvl4pPr marL="1600200" indent="-228600" eaLnBrk="0" hangingPunct="0">
              <a:defRPr i="1">
                <a:solidFill>
                  <a:schemeClr val="tx1"/>
                </a:solidFill>
                <a:latin typeface=".VnTime" pitchFamily="34" charset="0"/>
              </a:defRPr>
            </a:lvl4pPr>
            <a:lvl5pPr marL="2057400" indent="-228600" eaLnBrk="0" hangingPunct="0">
              <a:defRPr i="1">
                <a:solidFill>
                  <a:schemeClr val="tx1"/>
                </a:solidFill>
                <a:latin typeface=".VnTime" pitchFamily="34" charset="0"/>
              </a:defRPr>
            </a:lvl5pPr>
            <a:lvl6pPr marL="2514600" indent="-228600" eaLnBrk="0" fontAlgn="base" hangingPunct="0">
              <a:spcBef>
                <a:spcPct val="0"/>
              </a:spcBef>
              <a:spcAft>
                <a:spcPct val="0"/>
              </a:spcAft>
              <a:defRPr i="1">
                <a:solidFill>
                  <a:schemeClr val="tx1"/>
                </a:solidFill>
                <a:latin typeface=".VnTime" pitchFamily="34" charset="0"/>
              </a:defRPr>
            </a:lvl6pPr>
            <a:lvl7pPr marL="2971800" indent="-228600" eaLnBrk="0" fontAlgn="base" hangingPunct="0">
              <a:spcBef>
                <a:spcPct val="0"/>
              </a:spcBef>
              <a:spcAft>
                <a:spcPct val="0"/>
              </a:spcAft>
              <a:defRPr i="1">
                <a:solidFill>
                  <a:schemeClr val="tx1"/>
                </a:solidFill>
                <a:latin typeface=".VnTime" pitchFamily="34" charset="0"/>
              </a:defRPr>
            </a:lvl7pPr>
            <a:lvl8pPr marL="3429000" indent="-228600" eaLnBrk="0" fontAlgn="base" hangingPunct="0">
              <a:spcBef>
                <a:spcPct val="0"/>
              </a:spcBef>
              <a:spcAft>
                <a:spcPct val="0"/>
              </a:spcAft>
              <a:defRPr i="1">
                <a:solidFill>
                  <a:schemeClr val="tx1"/>
                </a:solidFill>
                <a:latin typeface=".VnTime" pitchFamily="34" charset="0"/>
              </a:defRPr>
            </a:lvl8pPr>
            <a:lvl9pPr marL="3886200" indent="-228600" eaLnBrk="0" fontAlgn="base" hangingPunct="0">
              <a:spcBef>
                <a:spcPct val="0"/>
              </a:spcBef>
              <a:spcAft>
                <a:spcPct val="0"/>
              </a:spcAft>
              <a:defRPr i="1">
                <a:solidFill>
                  <a:schemeClr val="tx1"/>
                </a:solidFill>
                <a:latin typeface=".VnTime" pitchFamily="34" charset="0"/>
              </a:defRPr>
            </a:lvl9pPr>
          </a:lstStyle>
          <a:p>
            <a:pPr eaLnBrk="1" hangingPunct="1"/>
            <a:fld id="{B3F6FC8A-47EF-489D-AFB7-B8439EAC131B}" type="slidenum">
              <a:rPr lang="en-US" i="0">
                <a:solidFill>
                  <a:prstClr val="black"/>
                </a:solidFill>
                <a:latin typeface="Arial" charset="0"/>
              </a:rPr>
              <a:pPr eaLnBrk="1" hangingPunct="1"/>
              <a:t>1</a:t>
            </a:fld>
            <a:endParaRPr lang="en-US" i="0">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226D29D0-6FDE-4164-9A9D-F117760ED4A7}"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844DB22-40E8-431A-966F-B2BACCA3A588}"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576452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5B8F86-E2A5-493F-885E-E7674C07276F}"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FD9E269-089D-43DB-91B5-CB973A9EE4F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9111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59AE4C5-58A2-4972-82F7-B0406A04D214}"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1FD7F21-4488-4497-BB9C-0F5B04FFA40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25036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2D1CCEB-F861-4611-9BA5-7CC6A0E916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70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CB5451-B775-42B7-9DE8-E46BF9E1D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60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22799-970A-4FEB-99DE-715807334F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4A92E3-B26D-4CCD-A462-64CD7D99B7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559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D4B02-879F-4A66-A720-CDA6F75A1F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421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8A2B6E-B0A1-47BE-BAC9-60612BF1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9797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529AE2-DCAC-4A2A-95BE-372462B6E1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629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032FE4-A174-4A23-9D9C-FDE37BF37A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645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56BB1B4-E37C-4AFB-BFB6-B9E62A4EB07D}"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F635DAD-DEA8-49FC-ADD9-06E18F28DEE9}"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9607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AE332-0A22-410E-B187-BA502748C2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5147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3B0D12-3892-4FE2-86CB-3F81F3ECC5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192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50669-68CC-4696-8663-9970037CA7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19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79726A-3357-4757-9444-F62BCC1AB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8597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DCE3CD-2390-441A-B553-562DC5EFE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945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E849F1-9E6F-40FC-9277-9FB9E393B7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390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541D2-78AD-4609-A63F-75469FE043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79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30D7E0-36D4-4918-A005-F00F94FA48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32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C634825-BB63-4342-A25A-0DF51C76BB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649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5CC797-2EE0-4E02-A082-4320182E8C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950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2BD6C90-0E4D-406A-97C5-B9CD93CF83D3}"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11B3CD1-BBF6-4973-B42A-AB331B951DF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701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F6C6D5-E2FC-41AB-A8B7-D096A3231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168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D9A7D-5ED4-455B-BFA6-CADB1C21F2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05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BAD9E-46D9-4D31-8873-43D608CCFD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166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A6459-300D-451A-96E6-86E892C239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281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FFC16-A34C-4A24-A7AB-5942CC3CE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28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C0EF9053-EB39-4889-815D-3FE7D48FD01E}"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50E8D38-05DE-415B-9F30-53572D53F0CC}"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8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E540D9E-665B-4011-8D00-8522790BECED}"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0651A0-542A-443F-85BF-FF066D190C98}" type="slidenum">
              <a:rPr lang="en-US" smtClean="0">
                <a:solidFill>
                  <a:prstClr val="black">
                    <a:tint val="75000"/>
                  </a:prstClr>
                </a:solidFill>
              </a:rPr>
              <a:pPr>
                <a:def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52115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768A7EA-C82B-4266-A07D-2DB5C0BEAD01}"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0E759D9-88E4-4699-BBD7-2F69A068E6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8519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5644F74-250F-4DBA-BBBD-FE4D9CCD93A9}"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9B88392-3500-4251-897B-F586C6505D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2381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F683098-3DDA-4065-BE7F-EDABDF4821F2}"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6A5F05F-6E26-4DD9-A2E8-5C4AC1757E3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019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114FB6C-D558-42F2-8417-EBD237FD7A4C}" type="datetimeFigureOut">
              <a:rPr lang="en-US" smtClean="0">
                <a:solidFill>
                  <a:prstClr val="black">
                    <a:tint val="75000"/>
                  </a:prstClr>
                </a:solidFill>
              </a:rPr>
              <a:pPr>
                <a:defRPr/>
              </a:pPr>
              <a:t>06-Apr-20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B7CBFDC-2581-4FC3-BA84-16DE0643A191}"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222939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fld id="{A0941A3D-E0F7-4828-9A55-41C4DBB5517F}" type="datetimeFigureOut">
              <a:rPr lang="en-US" b="0" smtClean="0">
                <a:solidFill>
                  <a:prstClr val="black">
                    <a:tint val="75000"/>
                  </a:prstClr>
                </a:solidFill>
                <a:latin typeface="Times New Roman" pitchFamily="18" charset="0"/>
              </a:rPr>
              <a:pPr fontAlgn="base">
                <a:spcBef>
                  <a:spcPct val="0"/>
                </a:spcBef>
                <a:spcAft>
                  <a:spcPct val="0"/>
                </a:spcAft>
                <a:defRPr/>
              </a:pPr>
              <a:t>06-Apr-20</a:t>
            </a:fld>
            <a:endParaRPr lang="en-US" b="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b="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E7A97418-B452-4D3D-8961-3127347E4B58}" type="slidenum">
              <a:rPr lang="en-US" b="0" smtClean="0">
                <a:solidFill>
                  <a:prstClr val="black">
                    <a:tint val="75000"/>
                  </a:prstClr>
                </a:solidFill>
                <a:latin typeface="Times New Roman" pitchFamily="18" charset="0"/>
              </a:rPr>
              <a:pPr fontAlgn="base">
                <a:spcBef>
                  <a:spcPct val="0"/>
                </a:spcBef>
                <a:spcAft>
                  <a:spcPct val="0"/>
                </a:spcAft>
                <a:defRPr/>
              </a:pPr>
              <a:t>‹#›</a:t>
            </a:fld>
            <a:endParaRPr lang="en-US" b="0">
              <a:solidFill>
                <a:prstClr val="black">
                  <a:tint val="75000"/>
                </a:prstClr>
              </a:solidFill>
              <a:latin typeface="Times New Roman" pitchFamily="18" charset="0"/>
            </a:endParaRPr>
          </a:p>
        </p:txBody>
      </p:sp>
    </p:spTree>
    <p:extLst>
      <p:ext uri="{BB962C8B-B14F-4D97-AF65-F5344CB8AC3E}">
        <p14:creationId xmlns:p14="http://schemas.microsoft.com/office/powerpoint/2010/main" val="2914501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smtClean="0">
                <a:latin typeface="+mn-lt"/>
              </a:defRPr>
            </a:lvl1pPr>
          </a:lstStyle>
          <a:p>
            <a:pPr fontAlgn="base">
              <a:spcBef>
                <a:spcPct val="0"/>
              </a:spcBef>
              <a:spcAft>
                <a:spcPct val="0"/>
              </a:spcAft>
              <a:defRPr/>
            </a:pPr>
            <a:fld id="{BF220AB3-203C-4683-B5A0-552DC45EB9B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70312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smtClean="0">
                <a:latin typeface="+mn-lt"/>
              </a:defRPr>
            </a:lvl1pPr>
          </a:lstStyle>
          <a:p>
            <a:pPr fontAlgn="base">
              <a:spcBef>
                <a:spcPct val="0"/>
              </a:spcBef>
              <a:spcAft>
                <a:spcPct val="0"/>
              </a:spcAft>
              <a:defRPr/>
            </a:pPr>
            <a:fld id="{47602124-0640-4FA9-BFBB-E2D8FF60156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235960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audio" Target="file:///H:\tiet%2049%20hinh%207%20quan%20he%20duong%20vuong%20goc%20duong%20xien%20hinh%20chieu\BAY%20LEN.MID" TargetMode="Externa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bay na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BAY LEN.MID">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Punched Tape 6"/>
          <p:cNvSpPr/>
          <p:nvPr/>
        </p:nvSpPr>
        <p:spPr>
          <a:xfrm>
            <a:off x="1066800" y="1524000"/>
            <a:ext cx="7162800" cy="2743200"/>
          </a:xfrm>
          <a:prstGeom prst="flowChartPunchedTape">
            <a:avLst/>
          </a:prstGeom>
          <a:gradFill rotWithShape="1">
            <a:gsLst>
              <a:gs pos="28000">
                <a:srgbClr val="A7EA52">
                  <a:tint val="18000"/>
                  <a:satMod val="120000"/>
                  <a:lumMod val="88000"/>
                </a:srgbClr>
              </a:gs>
              <a:gs pos="100000">
                <a:srgbClr val="A7EA52">
                  <a:tint val="40000"/>
                  <a:satMod val="100000"/>
                  <a:lumMod val="78000"/>
                </a:srgbClr>
              </a:gs>
            </a:gsLst>
            <a:lin ang="5400000" scaled="0"/>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vi-VN" sz="4000" b="1" kern="0" dirty="0" smtClean="0">
                <a:solidFill>
                  <a:prstClr val="black"/>
                </a:solidFill>
                <a:latin typeface="Times New Roman" pitchFamily="18" charset="0"/>
                <a:cs typeface="Times New Roman" pitchFamily="18" charset="0"/>
              </a:rPr>
              <a:t>Chào mừng</a:t>
            </a:r>
            <a:r>
              <a:rPr kumimoji="0" lang="vi-VN" sz="40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vi-VN" sz="40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a:t>
            </a:r>
            <a:r>
              <a:rPr kumimoji="0" lang="vi-VN" sz="40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hầy Cô giáo và các em học sinh đã đến với tiết </a:t>
            </a:r>
            <a:r>
              <a:rPr lang="vi-VN" sz="4000" b="1" kern="0" dirty="0" smtClean="0">
                <a:solidFill>
                  <a:prstClr val="black"/>
                </a:solidFill>
                <a:latin typeface="Times New Roman" pitchFamily="18" charset="0"/>
                <a:cs typeface="Times New Roman" pitchFamily="18" charset="0"/>
              </a:rPr>
              <a:t>học </a:t>
            </a:r>
            <a:r>
              <a:rPr kumimoji="0" lang="vi-VN" sz="40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hôm nay!!</a:t>
            </a:r>
            <a:endParaRPr kumimoji="0" lang="vi-VN" sz="40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5334000" y="5867400"/>
            <a:ext cx="3048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GV: </a:t>
            </a:r>
            <a:r>
              <a:rPr lang="en-US" dirty="0" err="1" smtClean="0"/>
              <a:t>Nguyễn</a:t>
            </a:r>
            <a:r>
              <a:rPr lang="en-US" dirty="0" smtClean="0"/>
              <a:t> </a:t>
            </a:r>
            <a:r>
              <a:rPr lang="en-US" dirty="0" err="1" smtClean="0"/>
              <a:t>Thị</a:t>
            </a:r>
            <a:r>
              <a:rPr lang="en-US" dirty="0" smtClean="0"/>
              <a:t> </a:t>
            </a:r>
            <a:r>
              <a:rPr lang="en-US" smtClean="0"/>
              <a:t>Uyên</a:t>
            </a:r>
          </a:p>
        </p:txBody>
      </p:sp>
      <p:sp>
        <p:nvSpPr>
          <p:cNvPr id="8" name="TextBox 7"/>
          <p:cNvSpPr txBox="1"/>
          <p:nvPr/>
        </p:nvSpPr>
        <p:spPr>
          <a:xfrm>
            <a:off x="1143000" y="457200"/>
            <a:ext cx="6858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                        TRƯỜNG </a:t>
            </a:r>
            <a:r>
              <a:rPr lang="en-US" smtClean="0"/>
              <a:t>THCS LỆ CHI </a:t>
            </a:r>
            <a:endParaRPr lang="en-US" dirty="0"/>
          </a:p>
        </p:txBody>
      </p:sp>
    </p:spTree>
    <p:extLst>
      <p:ext uri="{BB962C8B-B14F-4D97-AF65-F5344CB8AC3E}">
        <p14:creationId xmlns:p14="http://schemas.microsoft.com/office/powerpoint/2010/main" val="23662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Prev" delay="0">
                      <p:tgtEl>
                        <p:sldTgt/>
                      </p:tgtEl>
                    </p:cond>
                    <p:cond evt="onStopAudio" delay="0">
                      <p:tgtEl>
                        <p:sldTgt/>
                      </p:tgtEl>
                    </p:cond>
                  </p:endCondLst>
                </p:cTn>
                <p:tgtEl>
                  <p:spTgt spid="307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LÁ</a:t>
            </a:r>
            <a:endParaRPr lang="en-US" sz="6000" dirty="0"/>
          </a:p>
        </p:txBody>
      </p:sp>
      <p:sp>
        <p:nvSpPr>
          <p:cNvPr id="4" name="Footer Placeholder 3"/>
          <p:cNvSpPr>
            <a:spLocks noGrp="1"/>
          </p:cNvSpPr>
          <p:nvPr>
            <p:ph type="ftr" sz="quarter" idx="11"/>
          </p:nvPr>
        </p:nvSpPr>
        <p:spPr/>
        <p:txBody>
          <a:bodyPr/>
          <a:lstStyle/>
          <a:p>
            <a:r>
              <a:rPr lang="en-US" smtClean="0"/>
              <a:t>www.themegallery.com</a:t>
            </a:r>
            <a:endParaRPr lang="en-US"/>
          </a:p>
        </p:txBody>
      </p:sp>
      <p:pic>
        <p:nvPicPr>
          <p:cNvPr id="5" name="Picture 4" descr="thong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86000"/>
            <a:ext cx="5273642" cy="4166680"/>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10"/>
          <p:cNvGrpSpPr>
            <a:grpSpLocks/>
          </p:cNvGrpSpPr>
          <p:nvPr/>
        </p:nvGrpSpPr>
        <p:grpSpPr bwMode="auto">
          <a:xfrm>
            <a:off x="818278" y="171392"/>
            <a:ext cx="2590800" cy="6259425"/>
            <a:chOff x="3792" y="384"/>
            <a:chExt cx="1155" cy="2953"/>
          </a:xfrm>
        </p:grpSpPr>
        <p:sp>
          <p:nvSpPr>
            <p:cNvPr id="7" name="Freeform 11"/>
            <p:cNvSpPr>
              <a:spLocks/>
            </p:cNvSpPr>
            <p:nvPr/>
          </p:nvSpPr>
          <p:spPr bwMode="auto">
            <a:xfrm>
              <a:off x="4023" y="2216"/>
              <a:ext cx="211" cy="1121"/>
            </a:xfrm>
            <a:custGeom>
              <a:avLst/>
              <a:gdLst>
                <a:gd name="T0" fmla="*/ 102 w 211"/>
                <a:gd name="T1" fmla="*/ 14 h 1121"/>
                <a:gd name="T2" fmla="*/ 102 w 211"/>
                <a:gd name="T3" fmla="*/ 107 h 1121"/>
                <a:gd name="T4" fmla="*/ 65 w 211"/>
                <a:gd name="T5" fmla="*/ 162 h 1121"/>
                <a:gd name="T6" fmla="*/ 46 w 211"/>
                <a:gd name="T7" fmla="*/ 190 h 1121"/>
                <a:gd name="T8" fmla="*/ 37 w 211"/>
                <a:gd name="T9" fmla="*/ 330 h 1121"/>
                <a:gd name="T10" fmla="*/ 55 w 211"/>
                <a:gd name="T11" fmla="*/ 627 h 1121"/>
                <a:gd name="T12" fmla="*/ 46 w 211"/>
                <a:gd name="T13" fmla="*/ 943 h 1121"/>
                <a:gd name="T14" fmla="*/ 37 w 211"/>
                <a:gd name="T15" fmla="*/ 1101 h 1121"/>
                <a:gd name="T16" fmla="*/ 65 w 211"/>
                <a:gd name="T17" fmla="*/ 1119 h 1121"/>
                <a:gd name="T18" fmla="*/ 83 w 211"/>
                <a:gd name="T19" fmla="*/ 1091 h 1121"/>
                <a:gd name="T20" fmla="*/ 139 w 211"/>
                <a:gd name="T21" fmla="*/ 1101 h 1121"/>
                <a:gd name="T22" fmla="*/ 167 w 211"/>
                <a:gd name="T23" fmla="*/ 1110 h 1121"/>
                <a:gd name="T24" fmla="*/ 176 w 211"/>
                <a:gd name="T25" fmla="*/ 1082 h 1121"/>
                <a:gd name="T26" fmla="*/ 176 w 211"/>
                <a:gd name="T27" fmla="*/ 636 h 1121"/>
                <a:gd name="T28" fmla="*/ 204 w 211"/>
                <a:gd name="T29" fmla="*/ 515 h 1121"/>
                <a:gd name="T30" fmla="*/ 130 w 211"/>
                <a:gd name="T31" fmla="*/ 153 h 1121"/>
                <a:gd name="T32" fmla="*/ 120 w 211"/>
                <a:gd name="T33" fmla="*/ 32 h 1121"/>
                <a:gd name="T34" fmla="*/ 102 w 211"/>
                <a:gd name="T35" fmla="*/ 14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21">
                  <a:moveTo>
                    <a:pt x="102" y="14"/>
                  </a:moveTo>
                  <a:cubicBezTo>
                    <a:pt x="114" y="51"/>
                    <a:pt x="121" y="58"/>
                    <a:pt x="102" y="107"/>
                  </a:cubicBezTo>
                  <a:cubicBezTo>
                    <a:pt x="94" y="128"/>
                    <a:pt x="77" y="144"/>
                    <a:pt x="65" y="162"/>
                  </a:cubicBezTo>
                  <a:cubicBezTo>
                    <a:pt x="59" y="171"/>
                    <a:pt x="46" y="190"/>
                    <a:pt x="46" y="190"/>
                  </a:cubicBezTo>
                  <a:cubicBezTo>
                    <a:pt x="31" y="251"/>
                    <a:pt x="29" y="259"/>
                    <a:pt x="37" y="330"/>
                  </a:cubicBezTo>
                  <a:cubicBezTo>
                    <a:pt x="27" y="427"/>
                    <a:pt x="0" y="541"/>
                    <a:pt x="55" y="627"/>
                  </a:cubicBezTo>
                  <a:cubicBezTo>
                    <a:pt x="60" y="738"/>
                    <a:pt x="80" y="838"/>
                    <a:pt x="46" y="943"/>
                  </a:cubicBezTo>
                  <a:cubicBezTo>
                    <a:pt x="43" y="996"/>
                    <a:pt x="31" y="1049"/>
                    <a:pt x="37" y="1101"/>
                  </a:cubicBezTo>
                  <a:cubicBezTo>
                    <a:pt x="38" y="1112"/>
                    <a:pt x="54" y="1121"/>
                    <a:pt x="65" y="1119"/>
                  </a:cubicBezTo>
                  <a:cubicBezTo>
                    <a:pt x="76" y="1117"/>
                    <a:pt x="77" y="1100"/>
                    <a:pt x="83" y="1091"/>
                  </a:cubicBezTo>
                  <a:cubicBezTo>
                    <a:pt x="102" y="1094"/>
                    <a:pt x="121" y="1097"/>
                    <a:pt x="139" y="1101"/>
                  </a:cubicBezTo>
                  <a:cubicBezTo>
                    <a:pt x="149" y="1103"/>
                    <a:pt x="158" y="1114"/>
                    <a:pt x="167" y="1110"/>
                  </a:cubicBezTo>
                  <a:cubicBezTo>
                    <a:pt x="176" y="1106"/>
                    <a:pt x="173" y="1091"/>
                    <a:pt x="176" y="1082"/>
                  </a:cubicBezTo>
                  <a:cubicBezTo>
                    <a:pt x="180" y="953"/>
                    <a:pt x="211" y="772"/>
                    <a:pt x="176" y="636"/>
                  </a:cubicBezTo>
                  <a:cubicBezTo>
                    <a:pt x="184" y="594"/>
                    <a:pt x="194" y="556"/>
                    <a:pt x="204" y="515"/>
                  </a:cubicBezTo>
                  <a:cubicBezTo>
                    <a:pt x="190" y="402"/>
                    <a:pt x="179" y="255"/>
                    <a:pt x="130" y="153"/>
                  </a:cubicBezTo>
                  <a:cubicBezTo>
                    <a:pt x="127" y="113"/>
                    <a:pt x="131" y="71"/>
                    <a:pt x="120" y="32"/>
                  </a:cubicBezTo>
                  <a:cubicBezTo>
                    <a:pt x="111" y="0"/>
                    <a:pt x="77" y="39"/>
                    <a:pt x="102" y="14"/>
                  </a:cubicBezTo>
                  <a:close/>
                </a:path>
              </a:pathLst>
            </a:custGeom>
            <a:gradFill rotWithShape="1">
              <a:gsLst>
                <a:gs pos="0">
                  <a:schemeClr val="bg2"/>
                </a:gs>
                <a:gs pos="50000">
                  <a:schemeClr val="bg2">
                    <a:gamma/>
                    <a:shade val="46275"/>
                    <a:invGamma/>
                  </a:schemeClr>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 name="Group 12"/>
            <p:cNvGrpSpPr>
              <a:grpSpLocks/>
            </p:cNvGrpSpPr>
            <p:nvPr/>
          </p:nvGrpSpPr>
          <p:grpSpPr bwMode="auto">
            <a:xfrm rot="-987427">
              <a:off x="3792" y="384"/>
              <a:ext cx="819" cy="2512"/>
              <a:chOff x="3837" y="1048"/>
              <a:chExt cx="819" cy="2512"/>
            </a:xfrm>
          </p:grpSpPr>
          <p:sp>
            <p:nvSpPr>
              <p:cNvPr id="24" name="Freeform 13"/>
              <p:cNvSpPr>
                <a:spLocks/>
              </p:cNvSpPr>
              <p:nvPr/>
            </p:nvSpPr>
            <p:spPr bwMode="auto">
              <a:xfrm>
                <a:off x="3880" y="1048"/>
                <a:ext cx="39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4"/>
              <p:cNvSpPr>
                <a:spLocks/>
              </p:cNvSpPr>
              <p:nvPr/>
            </p:nvSpPr>
            <p:spPr bwMode="auto">
              <a:xfrm rot="13148371" flipH="1">
                <a:off x="4224" y="1248"/>
                <a:ext cx="43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15"/>
              <p:cNvSpPr>
                <a:spLocks/>
              </p:cNvSpPr>
              <p:nvPr/>
            </p:nvSpPr>
            <p:spPr bwMode="auto">
              <a:xfrm>
                <a:off x="3837" y="3256"/>
                <a:ext cx="186" cy="173"/>
              </a:xfrm>
              <a:custGeom>
                <a:avLst/>
                <a:gdLst>
                  <a:gd name="T0" fmla="*/ 9 w 186"/>
                  <a:gd name="T1" fmla="*/ 135 h 173"/>
                  <a:gd name="T2" fmla="*/ 37 w 186"/>
                  <a:gd name="T3" fmla="*/ 5 h 173"/>
                  <a:gd name="T4" fmla="*/ 74 w 186"/>
                  <a:gd name="T5" fmla="*/ 42 h 173"/>
                  <a:gd name="T6" fmla="*/ 84 w 186"/>
                  <a:gd name="T7" fmla="*/ 5 h 173"/>
                  <a:gd name="T8" fmla="*/ 186 w 186"/>
                  <a:gd name="T9" fmla="*/ 51 h 173"/>
                  <a:gd name="T10" fmla="*/ 102 w 186"/>
                  <a:gd name="T11" fmla="*/ 98 h 173"/>
                  <a:gd name="T12" fmla="*/ 37 w 186"/>
                  <a:gd name="T13" fmla="*/ 172 h 173"/>
                  <a:gd name="T14" fmla="*/ 9 w 186"/>
                  <a:gd name="T15" fmla="*/ 135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73">
                    <a:moveTo>
                      <a:pt x="9" y="135"/>
                    </a:moveTo>
                    <a:cubicBezTo>
                      <a:pt x="36" y="55"/>
                      <a:pt x="26" y="99"/>
                      <a:pt x="37" y="5"/>
                    </a:cubicBezTo>
                    <a:cubicBezTo>
                      <a:pt x="39" y="10"/>
                      <a:pt x="47" y="62"/>
                      <a:pt x="74" y="42"/>
                    </a:cubicBezTo>
                    <a:cubicBezTo>
                      <a:pt x="84" y="34"/>
                      <a:pt x="81" y="17"/>
                      <a:pt x="84" y="5"/>
                    </a:cubicBezTo>
                    <a:cubicBezTo>
                      <a:pt x="139" y="13"/>
                      <a:pt x="168" y="0"/>
                      <a:pt x="186" y="51"/>
                    </a:cubicBezTo>
                    <a:cubicBezTo>
                      <a:pt x="122" y="95"/>
                      <a:pt x="151" y="82"/>
                      <a:pt x="102" y="98"/>
                    </a:cubicBezTo>
                    <a:cubicBezTo>
                      <a:pt x="59" y="163"/>
                      <a:pt x="84" y="142"/>
                      <a:pt x="37" y="172"/>
                    </a:cubicBezTo>
                    <a:cubicBezTo>
                      <a:pt x="0" y="160"/>
                      <a:pt x="9" y="173"/>
                      <a:pt x="9" y="135"/>
                    </a:cubicBezTo>
                    <a:close/>
                  </a:path>
                </a:pathLst>
              </a:custGeom>
              <a:gradFill rotWithShape="1">
                <a:gsLst>
                  <a:gs pos="0">
                    <a:srgbClr val="CC6600"/>
                  </a:gs>
                  <a:gs pos="50000">
                    <a:srgbClr val="CC6600">
                      <a:gamma/>
                      <a:shade val="46275"/>
                      <a:invGamma/>
                    </a:srgbClr>
                  </a:gs>
                  <a:gs pos="100000">
                    <a:srgbClr val="CC6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6"/>
            <p:cNvGrpSpPr>
              <a:grpSpLocks/>
            </p:cNvGrpSpPr>
            <p:nvPr/>
          </p:nvGrpSpPr>
          <p:grpSpPr bwMode="auto">
            <a:xfrm rot="1062101" flipH="1">
              <a:off x="3840" y="1008"/>
              <a:ext cx="559" cy="1664"/>
              <a:chOff x="3837" y="1048"/>
              <a:chExt cx="819" cy="2512"/>
            </a:xfrm>
          </p:grpSpPr>
          <p:sp>
            <p:nvSpPr>
              <p:cNvPr id="21" name="Freeform 17"/>
              <p:cNvSpPr>
                <a:spLocks/>
              </p:cNvSpPr>
              <p:nvPr/>
            </p:nvSpPr>
            <p:spPr bwMode="auto">
              <a:xfrm>
                <a:off x="3880" y="1048"/>
                <a:ext cx="39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18"/>
              <p:cNvSpPr>
                <a:spLocks/>
              </p:cNvSpPr>
              <p:nvPr/>
            </p:nvSpPr>
            <p:spPr bwMode="auto">
              <a:xfrm rot="13148371" flipH="1">
                <a:off x="4224" y="1248"/>
                <a:ext cx="43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19"/>
              <p:cNvSpPr>
                <a:spLocks/>
              </p:cNvSpPr>
              <p:nvPr/>
            </p:nvSpPr>
            <p:spPr bwMode="auto">
              <a:xfrm>
                <a:off x="3837" y="3256"/>
                <a:ext cx="186" cy="173"/>
              </a:xfrm>
              <a:custGeom>
                <a:avLst/>
                <a:gdLst>
                  <a:gd name="T0" fmla="*/ 9 w 186"/>
                  <a:gd name="T1" fmla="*/ 135 h 173"/>
                  <a:gd name="T2" fmla="*/ 37 w 186"/>
                  <a:gd name="T3" fmla="*/ 5 h 173"/>
                  <a:gd name="T4" fmla="*/ 74 w 186"/>
                  <a:gd name="T5" fmla="*/ 42 h 173"/>
                  <a:gd name="T6" fmla="*/ 84 w 186"/>
                  <a:gd name="T7" fmla="*/ 5 h 173"/>
                  <a:gd name="T8" fmla="*/ 186 w 186"/>
                  <a:gd name="T9" fmla="*/ 51 h 173"/>
                  <a:gd name="T10" fmla="*/ 102 w 186"/>
                  <a:gd name="T11" fmla="*/ 98 h 173"/>
                  <a:gd name="T12" fmla="*/ 37 w 186"/>
                  <a:gd name="T13" fmla="*/ 172 h 173"/>
                  <a:gd name="T14" fmla="*/ 9 w 186"/>
                  <a:gd name="T15" fmla="*/ 135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73">
                    <a:moveTo>
                      <a:pt x="9" y="135"/>
                    </a:moveTo>
                    <a:cubicBezTo>
                      <a:pt x="36" y="55"/>
                      <a:pt x="26" y="99"/>
                      <a:pt x="37" y="5"/>
                    </a:cubicBezTo>
                    <a:cubicBezTo>
                      <a:pt x="39" y="10"/>
                      <a:pt x="47" y="62"/>
                      <a:pt x="74" y="42"/>
                    </a:cubicBezTo>
                    <a:cubicBezTo>
                      <a:pt x="84" y="34"/>
                      <a:pt x="81" y="17"/>
                      <a:pt x="84" y="5"/>
                    </a:cubicBezTo>
                    <a:cubicBezTo>
                      <a:pt x="139" y="13"/>
                      <a:pt x="168" y="0"/>
                      <a:pt x="186" y="51"/>
                    </a:cubicBezTo>
                    <a:cubicBezTo>
                      <a:pt x="122" y="95"/>
                      <a:pt x="151" y="82"/>
                      <a:pt x="102" y="98"/>
                    </a:cubicBezTo>
                    <a:cubicBezTo>
                      <a:pt x="59" y="163"/>
                      <a:pt x="84" y="142"/>
                      <a:pt x="37" y="172"/>
                    </a:cubicBezTo>
                    <a:cubicBezTo>
                      <a:pt x="0" y="160"/>
                      <a:pt x="9" y="173"/>
                      <a:pt x="9" y="135"/>
                    </a:cubicBezTo>
                    <a:close/>
                  </a:path>
                </a:pathLst>
              </a:custGeom>
              <a:gradFill rotWithShape="1">
                <a:gsLst>
                  <a:gs pos="0">
                    <a:srgbClr val="CC6600"/>
                  </a:gs>
                  <a:gs pos="50000">
                    <a:srgbClr val="CC6600">
                      <a:gamma/>
                      <a:shade val="46275"/>
                      <a:invGamma/>
                    </a:srgbClr>
                  </a:gs>
                  <a:gs pos="100000">
                    <a:srgbClr val="CC6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20"/>
            <p:cNvGrpSpPr>
              <a:grpSpLocks/>
            </p:cNvGrpSpPr>
            <p:nvPr/>
          </p:nvGrpSpPr>
          <p:grpSpPr bwMode="auto">
            <a:xfrm>
              <a:off x="4128" y="672"/>
              <a:ext cx="819" cy="2512"/>
              <a:chOff x="3837" y="1048"/>
              <a:chExt cx="819" cy="2512"/>
            </a:xfrm>
          </p:grpSpPr>
          <p:sp>
            <p:nvSpPr>
              <p:cNvPr id="18" name="Freeform 21"/>
              <p:cNvSpPr>
                <a:spLocks/>
              </p:cNvSpPr>
              <p:nvPr/>
            </p:nvSpPr>
            <p:spPr bwMode="auto">
              <a:xfrm>
                <a:off x="3880" y="1048"/>
                <a:ext cx="39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22"/>
              <p:cNvSpPr>
                <a:spLocks/>
              </p:cNvSpPr>
              <p:nvPr/>
            </p:nvSpPr>
            <p:spPr bwMode="auto">
              <a:xfrm rot="13148371" flipH="1">
                <a:off x="4224" y="1248"/>
                <a:ext cx="43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3"/>
              <p:cNvSpPr>
                <a:spLocks/>
              </p:cNvSpPr>
              <p:nvPr/>
            </p:nvSpPr>
            <p:spPr bwMode="auto">
              <a:xfrm>
                <a:off x="3837" y="3256"/>
                <a:ext cx="186" cy="173"/>
              </a:xfrm>
              <a:custGeom>
                <a:avLst/>
                <a:gdLst>
                  <a:gd name="T0" fmla="*/ 9 w 186"/>
                  <a:gd name="T1" fmla="*/ 135 h 173"/>
                  <a:gd name="T2" fmla="*/ 37 w 186"/>
                  <a:gd name="T3" fmla="*/ 5 h 173"/>
                  <a:gd name="T4" fmla="*/ 74 w 186"/>
                  <a:gd name="T5" fmla="*/ 42 h 173"/>
                  <a:gd name="T6" fmla="*/ 84 w 186"/>
                  <a:gd name="T7" fmla="*/ 5 h 173"/>
                  <a:gd name="T8" fmla="*/ 186 w 186"/>
                  <a:gd name="T9" fmla="*/ 51 h 173"/>
                  <a:gd name="T10" fmla="*/ 102 w 186"/>
                  <a:gd name="T11" fmla="*/ 98 h 173"/>
                  <a:gd name="T12" fmla="*/ 37 w 186"/>
                  <a:gd name="T13" fmla="*/ 172 h 173"/>
                  <a:gd name="T14" fmla="*/ 9 w 186"/>
                  <a:gd name="T15" fmla="*/ 135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73">
                    <a:moveTo>
                      <a:pt x="9" y="135"/>
                    </a:moveTo>
                    <a:cubicBezTo>
                      <a:pt x="36" y="55"/>
                      <a:pt x="26" y="99"/>
                      <a:pt x="37" y="5"/>
                    </a:cubicBezTo>
                    <a:cubicBezTo>
                      <a:pt x="39" y="10"/>
                      <a:pt x="47" y="62"/>
                      <a:pt x="74" y="42"/>
                    </a:cubicBezTo>
                    <a:cubicBezTo>
                      <a:pt x="84" y="34"/>
                      <a:pt x="81" y="17"/>
                      <a:pt x="84" y="5"/>
                    </a:cubicBezTo>
                    <a:cubicBezTo>
                      <a:pt x="139" y="13"/>
                      <a:pt x="168" y="0"/>
                      <a:pt x="186" y="51"/>
                    </a:cubicBezTo>
                    <a:cubicBezTo>
                      <a:pt x="122" y="95"/>
                      <a:pt x="151" y="82"/>
                      <a:pt x="102" y="98"/>
                    </a:cubicBezTo>
                    <a:cubicBezTo>
                      <a:pt x="59" y="163"/>
                      <a:pt x="84" y="142"/>
                      <a:pt x="37" y="172"/>
                    </a:cubicBezTo>
                    <a:cubicBezTo>
                      <a:pt x="0" y="160"/>
                      <a:pt x="9" y="173"/>
                      <a:pt x="9" y="135"/>
                    </a:cubicBezTo>
                    <a:close/>
                  </a:path>
                </a:pathLst>
              </a:custGeom>
              <a:gradFill rotWithShape="1">
                <a:gsLst>
                  <a:gs pos="0">
                    <a:srgbClr val="CC6600"/>
                  </a:gs>
                  <a:gs pos="50000">
                    <a:srgbClr val="CC6600">
                      <a:gamma/>
                      <a:shade val="46275"/>
                      <a:invGamma/>
                    </a:srgbClr>
                  </a:gs>
                  <a:gs pos="100000">
                    <a:srgbClr val="CC6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24"/>
            <p:cNvGrpSpPr>
              <a:grpSpLocks/>
            </p:cNvGrpSpPr>
            <p:nvPr/>
          </p:nvGrpSpPr>
          <p:grpSpPr bwMode="auto">
            <a:xfrm rot="1062101" flipH="1">
              <a:off x="3792" y="1008"/>
              <a:ext cx="581" cy="1840"/>
              <a:chOff x="3837" y="1048"/>
              <a:chExt cx="819" cy="2512"/>
            </a:xfrm>
          </p:grpSpPr>
          <p:sp>
            <p:nvSpPr>
              <p:cNvPr id="15" name="Freeform 25"/>
              <p:cNvSpPr>
                <a:spLocks/>
              </p:cNvSpPr>
              <p:nvPr/>
            </p:nvSpPr>
            <p:spPr bwMode="auto">
              <a:xfrm>
                <a:off x="3880" y="1048"/>
                <a:ext cx="39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26"/>
              <p:cNvSpPr>
                <a:spLocks/>
              </p:cNvSpPr>
              <p:nvPr/>
            </p:nvSpPr>
            <p:spPr bwMode="auto">
              <a:xfrm rot="13148371" flipH="1">
                <a:off x="4224" y="1248"/>
                <a:ext cx="432" cy="2312"/>
              </a:xfrm>
              <a:custGeom>
                <a:avLst/>
                <a:gdLst>
                  <a:gd name="T0" fmla="*/ 8 w 392"/>
                  <a:gd name="T1" fmla="*/ 2312 h 2312"/>
                  <a:gd name="T2" fmla="*/ 248 w 392"/>
                  <a:gd name="T3" fmla="*/ 1736 h 2312"/>
                  <a:gd name="T4" fmla="*/ 296 w 392"/>
                  <a:gd name="T5" fmla="*/ 1112 h 2312"/>
                  <a:gd name="T6" fmla="*/ 344 w 392"/>
                  <a:gd name="T7" fmla="*/ 152 h 2312"/>
                  <a:gd name="T8" fmla="*/ 392 w 392"/>
                  <a:gd name="T9" fmla="*/ 200 h 2312"/>
                  <a:gd name="T10" fmla="*/ 344 w 392"/>
                  <a:gd name="T11" fmla="*/ 872 h 2312"/>
                  <a:gd name="T12" fmla="*/ 296 w 392"/>
                  <a:gd name="T13" fmla="*/ 1736 h 2312"/>
                  <a:gd name="T14" fmla="*/ 8 w 392"/>
                  <a:gd name="T15" fmla="*/ 2312 h 2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2" h="2312">
                    <a:moveTo>
                      <a:pt x="8" y="2312"/>
                    </a:moveTo>
                    <a:cubicBezTo>
                      <a:pt x="0" y="2312"/>
                      <a:pt x="200" y="1936"/>
                      <a:pt x="248" y="1736"/>
                    </a:cubicBezTo>
                    <a:cubicBezTo>
                      <a:pt x="296" y="1536"/>
                      <a:pt x="280" y="1376"/>
                      <a:pt x="296" y="1112"/>
                    </a:cubicBezTo>
                    <a:cubicBezTo>
                      <a:pt x="312" y="848"/>
                      <a:pt x="328" y="304"/>
                      <a:pt x="344" y="152"/>
                    </a:cubicBezTo>
                    <a:cubicBezTo>
                      <a:pt x="360" y="0"/>
                      <a:pt x="392" y="80"/>
                      <a:pt x="392" y="200"/>
                    </a:cubicBezTo>
                    <a:cubicBezTo>
                      <a:pt x="392" y="320"/>
                      <a:pt x="360" y="616"/>
                      <a:pt x="344" y="872"/>
                    </a:cubicBezTo>
                    <a:cubicBezTo>
                      <a:pt x="328" y="1128"/>
                      <a:pt x="352" y="1496"/>
                      <a:pt x="296" y="1736"/>
                    </a:cubicBezTo>
                    <a:cubicBezTo>
                      <a:pt x="240" y="1976"/>
                      <a:pt x="16" y="2312"/>
                      <a:pt x="8" y="2312"/>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27"/>
              <p:cNvSpPr>
                <a:spLocks/>
              </p:cNvSpPr>
              <p:nvPr/>
            </p:nvSpPr>
            <p:spPr bwMode="auto">
              <a:xfrm>
                <a:off x="3837" y="3256"/>
                <a:ext cx="186" cy="173"/>
              </a:xfrm>
              <a:custGeom>
                <a:avLst/>
                <a:gdLst>
                  <a:gd name="T0" fmla="*/ 9 w 186"/>
                  <a:gd name="T1" fmla="*/ 135 h 173"/>
                  <a:gd name="T2" fmla="*/ 37 w 186"/>
                  <a:gd name="T3" fmla="*/ 5 h 173"/>
                  <a:gd name="T4" fmla="*/ 74 w 186"/>
                  <a:gd name="T5" fmla="*/ 42 h 173"/>
                  <a:gd name="T6" fmla="*/ 84 w 186"/>
                  <a:gd name="T7" fmla="*/ 5 h 173"/>
                  <a:gd name="T8" fmla="*/ 186 w 186"/>
                  <a:gd name="T9" fmla="*/ 51 h 173"/>
                  <a:gd name="T10" fmla="*/ 102 w 186"/>
                  <a:gd name="T11" fmla="*/ 98 h 173"/>
                  <a:gd name="T12" fmla="*/ 37 w 186"/>
                  <a:gd name="T13" fmla="*/ 172 h 173"/>
                  <a:gd name="T14" fmla="*/ 9 w 186"/>
                  <a:gd name="T15" fmla="*/ 135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73">
                    <a:moveTo>
                      <a:pt x="9" y="135"/>
                    </a:moveTo>
                    <a:cubicBezTo>
                      <a:pt x="36" y="55"/>
                      <a:pt x="26" y="99"/>
                      <a:pt x="37" y="5"/>
                    </a:cubicBezTo>
                    <a:cubicBezTo>
                      <a:pt x="39" y="10"/>
                      <a:pt x="47" y="62"/>
                      <a:pt x="74" y="42"/>
                    </a:cubicBezTo>
                    <a:cubicBezTo>
                      <a:pt x="84" y="34"/>
                      <a:pt x="81" y="17"/>
                      <a:pt x="84" y="5"/>
                    </a:cubicBezTo>
                    <a:cubicBezTo>
                      <a:pt x="139" y="13"/>
                      <a:pt x="168" y="0"/>
                      <a:pt x="186" y="51"/>
                    </a:cubicBezTo>
                    <a:cubicBezTo>
                      <a:pt x="122" y="95"/>
                      <a:pt x="151" y="82"/>
                      <a:pt x="102" y="98"/>
                    </a:cubicBezTo>
                    <a:cubicBezTo>
                      <a:pt x="59" y="163"/>
                      <a:pt x="84" y="142"/>
                      <a:pt x="37" y="172"/>
                    </a:cubicBezTo>
                    <a:cubicBezTo>
                      <a:pt x="0" y="160"/>
                      <a:pt x="9" y="173"/>
                      <a:pt x="9" y="135"/>
                    </a:cubicBezTo>
                    <a:close/>
                  </a:path>
                </a:pathLst>
              </a:custGeom>
              <a:gradFill rotWithShape="1">
                <a:gsLst>
                  <a:gs pos="0">
                    <a:srgbClr val="CC6600"/>
                  </a:gs>
                  <a:gs pos="50000">
                    <a:srgbClr val="CC6600">
                      <a:gamma/>
                      <a:shade val="46275"/>
                      <a:invGamma/>
                    </a:srgbClr>
                  </a:gs>
                  <a:gs pos="100000">
                    <a:srgbClr val="CC66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Freeform 28"/>
            <p:cNvSpPr>
              <a:spLocks/>
            </p:cNvSpPr>
            <p:nvPr/>
          </p:nvSpPr>
          <p:spPr bwMode="auto">
            <a:xfrm>
              <a:off x="4040" y="3111"/>
              <a:ext cx="141" cy="91"/>
            </a:xfrm>
            <a:custGeom>
              <a:avLst/>
              <a:gdLst>
                <a:gd name="T0" fmla="*/ 141 w 141"/>
                <a:gd name="T1" fmla="*/ 76 h 91"/>
                <a:gd name="T2" fmla="*/ 57 w 141"/>
                <a:gd name="T3" fmla="*/ 20 h 91"/>
                <a:gd name="T4" fmla="*/ 11 w 141"/>
                <a:gd name="T5" fmla="*/ 11 h 91"/>
                <a:gd name="T6" fmla="*/ 66 w 141"/>
                <a:gd name="T7" fmla="*/ 29 h 91"/>
                <a:gd name="T8" fmla="*/ 57 w 141"/>
                <a:gd name="T9" fmla="*/ 57 h 91"/>
                <a:gd name="T10" fmla="*/ 85 w 141"/>
                <a:gd name="T11" fmla="*/ 66 h 91"/>
                <a:gd name="T12" fmla="*/ 141 w 141"/>
                <a:gd name="T13" fmla="*/ 76 h 91"/>
              </a:gdLst>
              <a:ahLst/>
              <a:cxnLst>
                <a:cxn ang="0">
                  <a:pos x="T0" y="T1"/>
                </a:cxn>
                <a:cxn ang="0">
                  <a:pos x="T2" y="T3"/>
                </a:cxn>
                <a:cxn ang="0">
                  <a:pos x="T4" y="T5"/>
                </a:cxn>
                <a:cxn ang="0">
                  <a:pos x="T6" y="T7"/>
                </a:cxn>
                <a:cxn ang="0">
                  <a:pos x="T8" y="T9"/>
                </a:cxn>
                <a:cxn ang="0">
                  <a:pos x="T10" y="T11"/>
                </a:cxn>
                <a:cxn ang="0">
                  <a:pos x="T12" y="T13"/>
                </a:cxn>
              </a:cxnLst>
              <a:rect l="0" t="0" r="r" b="b"/>
              <a:pathLst>
                <a:path w="141" h="91">
                  <a:moveTo>
                    <a:pt x="141" y="76"/>
                  </a:moveTo>
                  <a:cubicBezTo>
                    <a:pt x="100" y="48"/>
                    <a:pt x="109" y="31"/>
                    <a:pt x="57" y="20"/>
                  </a:cubicBezTo>
                  <a:cubicBezTo>
                    <a:pt x="42" y="17"/>
                    <a:pt x="0" y="0"/>
                    <a:pt x="11" y="11"/>
                  </a:cubicBezTo>
                  <a:cubicBezTo>
                    <a:pt x="25" y="25"/>
                    <a:pt x="66" y="29"/>
                    <a:pt x="66" y="29"/>
                  </a:cubicBezTo>
                  <a:cubicBezTo>
                    <a:pt x="63" y="38"/>
                    <a:pt x="53" y="48"/>
                    <a:pt x="57" y="57"/>
                  </a:cubicBezTo>
                  <a:cubicBezTo>
                    <a:pt x="61" y="66"/>
                    <a:pt x="76" y="62"/>
                    <a:pt x="85" y="66"/>
                  </a:cubicBezTo>
                  <a:cubicBezTo>
                    <a:pt x="129" y="88"/>
                    <a:pt x="95" y="91"/>
                    <a:pt x="141" y="76"/>
                  </a:cubicBezTo>
                  <a:close/>
                </a:path>
              </a:pathLst>
            </a:cu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9"/>
            <p:cNvSpPr>
              <a:spLocks/>
            </p:cNvSpPr>
            <p:nvPr/>
          </p:nvSpPr>
          <p:spPr bwMode="auto">
            <a:xfrm>
              <a:off x="4032" y="2880"/>
              <a:ext cx="88" cy="144"/>
            </a:xfrm>
            <a:custGeom>
              <a:avLst/>
              <a:gdLst>
                <a:gd name="T0" fmla="*/ 141 w 141"/>
                <a:gd name="T1" fmla="*/ 76 h 91"/>
                <a:gd name="T2" fmla="*/ 57 w 141"/>
                <a:gd name="T3" fmla="*/ 20 h 91"/>
                <a:gd name="T4" fmla="*/ 11 w 141"/>
                <a:gd name="T5" fmla="*/ 11 h 91"/>
                <a:gd name="T6" fmla="*/ 66 w 141"/>
                <a:gd name="T7" fmla="*/ 29 h 91"/>
                <a:gd name="T8" fmla="*/ 57 w 141"/>
                <a:gd name="T9" fmla="*/ 57 h 91"/>
                <a:gd name="T10" fmla="*/ 85 w 141"/>
                <a:gd name="T11" fmla="*/ 66 h 91"/>
                <a:gd name="T12" fmla="*/ 141 w 141"/>
                <a:gd name="T13" fmla="*/ 76 h 91"/>
              </a:gdLst>
              <a:ahLst/>
              <a:cxnLst>
                <a:cxn ang="0">
                  <a:pos x="T0" y="T1"/>
                </a:cxn>
                <a:cxn ang="0">
                  <a:pos x="T2" y="T3"/>
                </a:cxn>
                <a:cxn ang="0">
                  <a:pos x="T4" y="T5"/>
                </a:cxn>
                <a:cxn ang="0">
                  <a:pos x="T6" y="T7"/>
                </a:cxn>
                <a:cxn ang="0">
                  <a:pos x="T8" y="T9"/>
                </a:cxn>
                <a:cxn ang="0">
                  <a:pos x="T10" y="T11"/>
                </a:cxn>
                <a:cxn ang="0">
                  <a:pos x="T12" y="T13"/>
                </a:cxn>
              </a:cxnLst>
              <a:rect l="0" t="0" r="r" b="b"/>
              <a:pathLst>
                <a:path w="141" h="91">
                  <a:moveTo>
                    <a:pt x="141" y="76"/>
                  </a:moveTo>
                  <a:cubicBezTo>
                    <a:pt x="100" y="48"/>
                    <a:pt x="109" y="31"/>
                    <a:pt x="57" y="20"/>
                  </a:cubicBezTo>
                  <a:cubicBezTo>
                    <a:pt x="42" y="17"/>
                    <a:pt x="0" y="0"/>
                    <a:pt x="11" y="11"/>
                  </a:cubicBezTo>
                  <a:cubicBezTo>
                    <a:pt x="25" y="25"/>
                    <a:pt x="66" y="29"/>
                    <a:pt x="66" y="29"/>
                  </a:cubicBezTo>
                  <a:cubicBezTo>
                    <a:pt x="63" y="38"/>
                    <a:pt x="53" y="48"/>
                    <a:pt x="57" y="57"/>
                  </a:cubicBezTo>
                  <a:cubicBezTo>
                    <a:pt x="61" y="66"/>
                    <a:pt x="76" y="62"/>
                    <a:pt x="85" y="66"/>
                  </a:cubicBezTo>
                  <a:cubicBezTo>
                    <a:pt x="129" y="88"/>
                    <a:pt x="95" y="91"/>
                    <a:pt x="141" y="76"/>
                  </a:cubicBezTo>
                  <a:close/>
                </a:path>
              </a:pathLst>
            </a:cu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30"/>
            <p:cNvSpPr>
              <a:spLocks/>
            </p:cNvSpPr>
            <p:nvPr/>
          </p:nvSpPr>
          <p:spPr bwMode="auto">
            <a:xfrm flipH="1">
              <a:off x="4119" y="3195"/>
              <a:ext cx="187" cy="130"/>
            </a:xfrm>
            <a:custGeom>
              <a:avLst/>
              <a:gdLst>
                <a:gd name="T0" fmla="*/ 141 w 141"/>
                <a:gd name="T1" fmla="*/ 76 h 91"/>
                <a:gd name="T2" fmla="*/ 57 w 141"/>
                <a:gd name="T3" fmla="*/ 20 h 91"/>
                <a:gd name="T4" fmla="*/ 11 w 141"/>
                <a:gd name="T5" fmla="*/ 11 h 91"/>
                <a:gd name="T6" fmla="*/ 66 w 141"/>
                <a:gd name="T7" fmla="*/ 29 h 91"/>
                <a:gd name="T8" fmla="*/ 57 w 141"/>
                <a:gd name="T9" fmla="*/ 57 h 91"/>
                <a:gd name="T10" fmla="*/ 85 w 141"/>
                <a:gd name="T11" fmla="*/ 66 h 91"/>
                <a:gd name="T12" fmla="*/ 141 w 141"/>
                <a:gd name="T13" fmla="*/ 76 h 91"/>
              </a:gdLst>
              <a:ahLst/>
              <a:cxnLst>
                <a:cxn ang="0">
                  <a:pos x="T0" y="T1"/>
                </a:cxn>
                <a:cxn ang="0">
                  <a:pos x="T2" y="T3"/>
                </a:cxn>
                <a:cxn ang="0">
                  <a:pos x="T4" y="T5"/>
                </a:cxn>
                <a:cxn ang="0">
                  <a:pos x="T6" y="T7"/>
                </a:cxn>
                <a:cxn ang="0">
                  <a:pos x="T8" y="T9"/>
                </a:cxn>
                <a:cxn ang="0">
                  <a:pos x="T10" y="T11"/>
                </a:cxn>
                <a:cxn ang="0">
                  <a:pos x="T12" y="T13"/>
                </a:cxn>
              </a:cxnLst>
              <a:rect l="0" t="0" r="r" b="b"/>
              <a:pathLst>
                <a:path w="141" h="91">
                  <a:moveTo>
                    <a:pt x="141" y="76"/>
                  </a:moveTo>
                  <a:cubicBezTo>
                    <a:pt x="100" y="48"/>
                    <a:pt x="109" y="31"/>
                    <a:pt x="57" y="20"/>
                  </a:cubicBezTo>
                  <a:cubicBezTo>
                    <a:pt x="42" y="17"/>
                    <a:pt x="0" y="0"/>
                    <a:pt x="11" y="11"/>
                  </a:cubicBezTo>
                  <a:cubicBezTo>
                    <a:pt x="25" y="25"/>
                    <a:pt x="66" y="29"/>
                    <a:pt x="66" y="29"/>
                  </a:cubicBezTo>
                  <a:cubicBezTo>
                    <a:pt x="63" y="38"/>
                    <a:pt x="53" y="48"/>
                    <a:pt x="57" y="57"/>
                  </a:cubicBezTo>
                  <a:cubicBezTo>
                    <a:pt x="61" y="66"/>
                    <a:pt x="76" y="62"/>
                    <a:pt x="85" y="66"/>
                  </a:cubicBezTo>
                  <a:cubicBezTo>
                    <a:pt x="129" y="88"/>
                    <a:pt x="95" y="91"/>
                    <a:pt x="141" y="76"/>
                  </a:cubicBezTo>
                  <a:close/>
                </a:path>
              </a:pathLst>
            </a:cu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Rounded Rectangle 26"/>
          <p:cNvSpPr/>
          <p:nvPr/>
        </p:nvSpPr>
        <p:spPr>
          <a:xfrm>
            <a:off x="3108358" y="76200"/>
            <a:ext cx="5654642" cy="1793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smtClean="0">
                <a:solidFill>
                  <a:schemeClr val="tx1"/>
                </a:solidFill>
              </a:rPr>
              <a:t>Lá</a:t>
            </a:r>
            <a:r>
              <a:rPr lang="en-US" sz="3200" dirty="0" smtClean="0">
                <a:solidFill>
                  <a:schemeClr val="tx1"/>
                </a:solidFill>
              </a:rPr>
              <a:t> </a:t>
            </a:r>
            <a:r>
              <a:rPr lang="en-US" sz="3200" dirty="0" err="1" smtClean="0">
                <a:solidFill>
                  <a:schemeClr val="tx1"/>
                </a:solidFill>
              </a:rPr>
              <a:t>nhỏ</a:t>
            </a:r>
            <a:r>
              <a:rPr lang="en-US" sz="3200" dirty="0" smtClean="0">
                <a:solidFill>
                  <a:schemeClr val="tx1"/>
                </a:solidFill>
              </a:rPr>
              <a:t>, </a:t>
            </a:r>
            <a:r>
              <a:rPr lang="en-US" sz="3200" dirty="0" err="1" smtClean="0">
                <a:solidFill>
                  <a:schemeClr val="tx1"/>
                </a:solidFill>
              </a:rPr>
              <a:t>hình</a:t>
            </a:r>
            <a:r>
              <a:rPr lang="en-US" sz="3200" dirty="0" smtClean="0">
                <a:solidFill>
                  <a:schemeClr val="tx1"/>
                </a:solidFill>
              </a:rPr>
              <a:t> </a:t>
            </a:r>
            <a:r>
              <a:rPr lang="en-US" sz="3200" dirty="0" err="1" smtClean="0">
                <a:solidFill>
                  <a:schemeClr val="tx1"/>
                </a:solidFill>
              </a:rPr>
              <a:t>kim</a:t>
            </a:r>
            <a:r>
              <a:rPr lang="en-US" sz="3200" dirty="0" smtClean="0">
                <a:solidFill>
                  <a:schemeClr val="tx1"/>
                </a:solidFill>
              </a:rPr>
              <a:t>, </a:t>
            </a:r>
            <a:r>
              <a:rPr lang="en-US" sz="3200" dirty="0" err="1" smtClean="0">
                <a:solidFill>
                  <a:schemeClr val="tx1"/>
                </a:solidFill>
              </a:rPr>
              <a:t>mọc</a:t>
            </a:r>
            <a:r>
              <a:rPr lang="en-US" sz="3200" dirty="0" smtClean="0">
                <a:solidFill>
                  <a:schemeClr val="tx1"/>
                </a:solidFill>
              </a:rPr>
              <a:t> </a:t>
            </a:r>
            <a:r>
              <a:rPr lang="en-US" sz="3200" dirty="0" err="1" smtClean="0">
                <a:solidFill>
                  <a:schemeClr val="tx1"/>
                </a:solidFill>
              </a:rPr>
              <a:t>từ</a:t>
            </a:r>
            <a:r>
              <a:rPr lang="en-US" sz="3200" dirty="0" smtClean="0">
                <a:solidFill>
                  <a:schemeClr val="tx1"/>
                </a:solidFill>
              </a:rPr>
              <a:t> 2-3 </a:t>
            </a:r>
            <a:r>
              <a:rPr lang="en-US" sz="3200" dirty="0" err="1" smtClean="0">
                <a:solidFill>
                  <a:schemeClr val="tx1"/>
                </a:solidFill>
              </a:rPr>
              <a:t>lá</a:t>
            </a:r>
            <a:r>
              <a:rPr lang="en-US" sz="3200" dirty="0" smtClean="0">
                <a:solidFill>
                  <a:schemeClr val="tx1"/>
                </a:solidFill>
              </a:rPr>
              <a:t> </a:t>
            </a:r>
            <a:r>
              <a:rPr lang="en-US" sz="3200" dirty="0" err="1" smtClean="0">
                <a:solidFill>
                  <a:schemeClr val="tx1"/>
                </a:solidFill>
              </a:rPr>
              <a:t>trên</a:t>
            </a:r>
            <a:r>
              <a:rPr lang="en-US" sz="3200" dirty="0" smtClean="0">
                <a:solidFill>
                  <a:schemeClr val="tx1"/>
                </a:solidFill>
              </a:rPr>
              <a:t> </a:t>
            </a:r>
            <a:r>
              <a:rPr lang="en-US" sz="3200" dirty="0" err="1" smtClean="0">
                <a:solidFill>
                  <a:schemeClr val="tx1"/>
                </a:solidFill>
              </a:rPr>
              <a:t>một</a:t>
            </a:r>
            <a:r>
              <a:rPr lang="en-US" sz="3200" dirty="0" smtClean="0">
                <a:solidFill>
                  <a:schemeClr val="tx1"/>
                </a:solidFill>
              </a:rPr>
              <a:t> </a:t>
            </a:r>
            <a:r>
              <a:rPr lang="en-US" sz="3200" dirty="0" err="1" smtClean="0">
                <a:solidFill>
                  <a:schemeClr val="tx1"/>
                </a:solidFill>
              </a:rPr>
              <a:t>cành</a:t>
            </a:r>
            <a:r>
              <a:rPr lang="en-US" sz="3200" dirty="0" smtClean="0">
                <a:solidFill>
                  <a:schemeClr val="tx1"/>
                </a:solidFill>
              </a:rPr>
              <a:t> con </a:t>
            </a:r>
            <a:r>
              <a:rPr lang="en-US" sz="3200" dirty="0" err="1" smtClean="0">
                <a:solidFill>
                  <a:schemeClr val="tx1"/>
                </a:solidFill>
              </a:rPr>
              <a:t>ngắn</a:t>
            </a:r>
            <a:r>
              <a:rPr lang="en-US" sz="3200" dirty="0" smtClean="0">
                <a:solidFill>
                  <a:schemeClr val="tx1"/>
                </a:solidFill>
              </a:rPr>
              <a:t>.</a:t>
            </a:r>
            <a:endParaRPr lang="en-US" sz="3200" dirty="0">
              <a:solidFill>
                <a:schemeClr val="tx1"/>
              </a:solidFill>
            </a:endParaRPr>
          </a:p>
        </p:txBody>
      </p:sp>
      <p:sp>
        <p:nvSpPr>
          <p:cNvPr id="28" name="Rounded Rectangle 27"/>
          <p:cNvSpPr/>
          <p:nvPr/>
        </p:nvSpPr>
        <p:spPr>
          <a:xfrm>
            <a:off x="3124200" y="111857"/>
            <a:ext cx="5943600" cy="179314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b="1" dirty="0" err="1">
                <a:solidFill>
                  <a:schemeClr val="tx1"/>
                </a:solidFill>
                <a:latin typeface="Times New Roman" pitchFamily="18" charset="0"/>
              </a:rPr>
              <a:t>Lá</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thông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có</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hình</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dạng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màu</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sắc</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số</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lượng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như</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thế</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nào</a:t>
            </a:r>
            <a:r>
              <a:rPr lang="en-US" sz="3600" b="1" dirty="0">
                <a:solidFill>
                  <a:schemeClr val="tx1"/>
                </a:solidFill>
                <a:latin typeface="Times New Roman" pitchFamily="18" charset="0"/>
              </a:rPr>
              <a:t>?</a:t>
            </a:r>
            <a:endParaRPr lang="en-US" sz="3600" b="1" dirty="0">
              <a:solidFill>
                <a:schemeClr val="tx1"/>
              </a:solidFill>
            </a:endParaRPr>
          </a:p>
        </p:txBody>
      </p:sp>
    </p:spTree>
    <p:extLst>
      <p:ext uri="{BB962C8B-B14F-4D97-AF65-F5344CB8AC3E}">
        <p14:creationId xmlns:p14="http://schemas.microsoft.com/office/powerpoint/2010/main" val="7661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a:solidFill>
                  <a:srgbClr val="FF0000"/>
                </a:solidFill>
                <a:latin typeface="Times New Roman" pitchFamily="18" charset="0"/>
              </a:rPr>
              <a:t>HẠT TRẦN – CÂY THÔNG</a:t>
            </a:r>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252538"/>
            <a:ext cx="11461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8" name="Rectangle 3"/>
          <p:cNvSpPr>
            <a:spLocks noChangeArrowheads="1"/>
          </p:cNvSpPr>
          <p:nvPr/>
        </p:nvSpPr>
        <p:spPr bwMode="auto">
          <a:xfrm>
            <a:off x="228600" y="2819400"/>
            <a:ext cx="2438400" cy="14478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kern="0" dirty="0" err="1">
                <a:solidFill>
                  <a:srgbClr val="0000FF"/>
                </a:solidFill>
                <a:latin typeface="Times New Roman" pitchFamily="18" charset="0"/>
              </a:rPr>
              <a:t>Cơ</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quan</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sinh</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dưỡng</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của</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cây</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thông</a:t>
            </a:r>
            <a:endParaRPr lang="en-US" sz="2800" kern="0" dirty="0">
              <a:solidFill>
                <a:srgbClr val="0000FF"/>
              </a:solidFill>
              <a:latin typeface="Times New Roman" pitchFamily="18" charset="0"/>
            </a:endParaRPr>
          </a:p>
        </p:txBody>
      </p:sp>
      <p:sp>
        <p:nvSpPr>
          <p:cNvPr id="9" name="AutoShape 5"/>
          <p:cNvSpPr>
            <a:spLocks noChangeArrowheads="1"/>
          </p:cNvSpPr>
          <p:nvPr/>
        </p:nvSpPr>
        <p:spPr bwMode="auto">
          <a:xfrm rot="-1572683">
            <a:off x="2700338" y="2601913"/>
            <a:ext cx="1828800" cy="228600"/>
          </a:xfrm>
          <a:prstGeom prst="rightArrow">
            <a:avLst>
              <a:gd name="adj1" fmla="val 50000"/>
              <a:gd name="adj2" fmla="val 200000"/>
            </a:avLst>
          </a:prstGeom>
          <a:solidFill>
            <a:srgbClr val="990033"/>
          </a:solidFill>
          <a:ln w="9525">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vi-VN" kern="0">
              <a:solidFill>
                <a:srgbClr val="000000"/>
              </a:solidFill>
              <a:latin typeface="Times New Roman" pitchFamily="18" charset="0"/>
            </a:endParaRPr>
          </a:p>
        </p:txBody>
      </p:sp>
      <p:sp>
        <p:nvSpPr>
          <p:cNvPr id="10" name="Rectangle 7"/>
          <p:cNvSpPr>
            <a:spLocks noChangeArrowheads="1"/>
          </p:cNvSpPr>
          <p:nvPr/>
        </p:nvSpPr>
        <p:spPr bwMode="auto">
          <a:xfrm>
            <a:off x="4495800" y="1600200"/>
            <a:ext cx="4267200" cy="12192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n-US" sz="2800" kern="0" dirty="0" err="1">
                <a:solidFill>
                  <a:srgbClr val="000000"/>
                </a:solidFill>
                <a:latin typeface="Times New Roman" pitchFamily="18" charset="0"/>
              </a:rPr>
              <a:t>Rễ</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cọc,to</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khoẻ</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sâu</a:t>
            </a:r>
            <a:endParaRPr lang="en-US" sz="2800" kern="0" dirty="0">
              <a:solidFill>
                <a:srgbClr val="000000"/>
              </a:solidFill>
              <a:latin typeface="Times New Roman" pitchFamily="18" charset="0"/>
            </a:endParaRPr>
          </a:p>
        </p:txBody>
      </p:sp>
      <p:sp>
        <p:nvSpPr>
          <p:cNvPr id="11" name="Rectangle 8"/>
          <p:cNvSpPr>
            <a:spLocks noChangeArrowheads="1"/>
          </p:cNvSpPr>
          <p:nvPr/>
        </p:nvSpPr>
        <p:spPr bwMode="auto">
          <a:xfrm>
            <a:off x="4572000" y="2971800"/>
            <a:ext cx="4267200" cy="1413669"/>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n-US" sz="2800" kern="0" dirty="0" err="1">
                <a:solidFill>
                  <a:srgbClr val="000000"/>
                </a:solidFill>
                <a:latin typeface="Times New Roman" pitchFamily="18" charset="0"/>
              </a:rPr>
              <a:t>Thân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gỗ</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phân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nhiều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cành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có</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vỏ</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ngoài</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nâu</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xù</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xì</a:t>
            </a:r>
            <a:r>
              <a:rPr lang="en-US" sz="2800" kern="0" dirty="0">
                <a:solidFill>
                  <a:srgbClr val="000000"/>
                </a:solidFill>
                <a:latin typeface="Times New Roman" pitchFamily="18" charset="0"/>
              </a:rPr>
              <a:t>. Có </a:t>
            </a:r>
            <a:r>
              <a:rPr lang="en-US" sz="2800" kern="0" dirty="0" err="1">
                <a:solidFill>
                  <a:srgbClr val="000000"/>
                </a:solidFill>
                <a:latin typeface="Times New Roman" pitchFamily="18" charset="0"/>
              </a:rPr>
              <a:t>hê</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thống</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mạch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dẫn</a:t>
            </a:r>
            <a:endParaRPr lang="en-US" sz="2800" kern="0" dirty="0">
              <a:solidFill>
                <a:srgbClr val="000000"/>
              </a:solidFill>
              <a:latin typeface="Times New Roman" pitchFamily="18" charset="0"/>
            </a:endParaRPr>
          </a:p>
        </p:txBody>
      </p:sp>
      <p:sp>
        <p:nvSpPr>
          <p:cNvPr id="13" name="Rectangle 9"/>
          <p:cNvSpPr>
            <a:spLocks noChangeArrowheads="1"/>
          </p:cNvSpPr>
          <p:nvPr/>
        </p:nvSpPr>
        <p:spPr bwMode="auto">
          <a:xfrm>
            <a:off x="4572000" y="4648200"/>
            <a:ext cx="4267200" cy="12192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r>
              <a:rPr lang="en-US" sz="2800" kern="0" dirty="0" err="1">
                <a:solidFill>
                  <a:srgbClr val="000000"/>
                </a:solidFill>
                <a:latin typeface="Times New Roman" pitchFamily="18" charset="0"/>
              </a:rPr>
              <a:t>Lá</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nhỏ</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hình</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kim</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mọc</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từ</a:t>
            </a:r>
            <a:r>
              <a:rPr lang="en-US" sz="2800" kern="0" dirty="0">
                <a:solidFill>
                  <a:srgbClr val="000000"/>
                </a:solidFill>
                <a:latin typeface="Times New Roman" pitchFamily="18" charset="0"/>
              </a:rPr>
              <a:t> 2 -3 </a:t>
            </a:r>
            <a:r>
              <a:rPr lang="en-US" sz="2800" kern="0" dirty="0" err="1">
                <a:solidFill>
                  <a:srgbClr val="000000"/>
                </a:solidFill>
                <a:latin typeface="Times New Roman" pitchFamily="18" charset="0"/>
              </a:rPr>
              <a:t>lá</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trên</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một</a:t>
            </a:r>
            <a:r>
              <a:rPr lang="en-US" sz="2800" kern="0" dirty="0">
                <a:solidFill>
                  <a:srgbClr val="000000"/>
                </a:solidFill>
                <a:latin typeface="Times New Roman" pitchFamily="18" charset="0"/>
              </a:rPr>
              <a:t> </a:t>
            </a:r>
            <a:r>
              <a:rPr lang="en-US" sz="2800" kern="0" dirty="0" err="1">
                <a:solidFill>
                  <a:srgbClr val="000000"/>
                </a:solidFill>
                <a:latin typeface="Times New Roman" pitchFamily="18" charset="0"/>
              </a:rPr>
              <a:t>cành</a:t>
            </a:r>
            <a:r>
              <a:rPr lang="en-US" sz="2800" kern="0" dirty="0">
                <a:solidFill>
                  <a:srgbClr val="000000"/>
                </a:solidFill>
                <a:latin typeface="Times New Roman" pitchFamily="18" charset="0"/>
              </a:rPr>
              <a:t> con </a:t>
            </a:r>
            <a:r>
              <a:rPr lang="en-US" sz="2800" kern="0" dirty="0" err="1">
                <a:solidFill>
                  <a:srgbClr val="000000"/>
                </a:solidFill>
                <a:latin typeface="Times New Roman" pitchFamily="18" charset="0"/>
              </a:rPr>
              <a:t>ngắn</a:t>
            </a:r>
            <a:endParaRPr lang="en-US" sz="2800" kern="0" dirty="0">
              <a:solidFill>
                <a:srgbClr val="000000"/>
              </a:solidFill>
              <a:latin typeface="Times New Roman" pitchFamily="18" charset="0"/>
            </a:endParaRPr>
          </a:p>
          <a:p>
            <a:pPr algn="just">
              <a:defRPr/>
            </a:pPr>
            <a:endParaRPr lang="en-US" sz="2800" kern="0" dirty="0">
              <a:solidFill>
                <a:srgbClr val="000000"/>
              </a:solidFill>
              <a:latin typeface="Times New Roman" pitchFamily="18" charset="0"/>
            </a:endParaRPr>
          </a:p>
        </p:txBody>
      </p:sp>
      <p:sp>
        <p:nvSpPr>
          <p:cNvPr id="14" name="AutoShape 4"/>
          <p:cNvSpPr>
            <a:spLocks noChangeArrowheads="1"/>
          </p:cNvSpPr>
          <p:nvPr/>
        </p:nvSpPr>
        <p:spPr bwMode="auto">
          <a:xfrm>
            <a:off x="2743200" y="3505200"/>
            <a:ext cx="1752600" cy="228600"/>
          </a:xfrm>
          <a:prstGeom prst="rightArrow">
            <a:avLst>
              <a:gd name="adj1" fmla="val 50000"/>
              <a:gd name="adj2" fmla="val 191667"/>
            </a:avLst>
          </a:prstGeom>
          <a:solidFill>
            <a:srgbClr val="990033"/>
          </a:solidFill>
          <a:ln w="9525">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vi-VN" kern="0">
              <a:solidFill>
                <a:srgbClr val="000000"/>
              </a:solidFill>
              <a:latin typeface="Times New Roman" pitchFamily="18" charset="0"/>
            </a:endParaRPr>
          </a:p>
        </p:txBody>
      </p:sp>
      <p:sp>
        <p:nvSpPr>
          <p:cNvPr id="15" name="AutoShape 6"/>
          <p:cNvSpPr>
            <a:spLocks noChangeArrowheads="1"/>
          </p:cNvSpPr>
          <p:nvPr/>
        </p:nvSpPr>
        <p:spPr bwMode="auto">
          <a:xfrm rot="1391916">
            <a:off x="2667000" y="4351338"/>
            <a:ext cx="1828800" cy="220662"/>
          </a:xfrm>
          <a:prstGeom prst="rightArrow">
            <a:avLst>
              <a:gd name="adj1" fmla="val 50000"/>
              <a:gd name="adj2" fmla="val 207195"/>
            </a:avLst>
          </a:prstGeom>
          <a:solidFill>
            <a:srgbClr val="990033"/>
          </a:solidFill>
          <a:ln w="9525">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vi-VN" kern="0">
              <a:solidFill>
                <a:srgbClr val="000000"/>
              </a:solidFill>
              <a:latin typeface="Times New Roman" pitchFamily="18" charset="0"/>
            </a:endParaRPr>
          </a:p>
        </p:txBody>
      </p:sp>
      <p:sp>
        <p:nvSpPr>
          <p:cNvPr id="12" name="Rectangle 11"/>
          <p:cNvSpPr/>
          <p:nvPr/>
        </p:nvSpPr>
        <p:spPr>
          <a:xfrm>
            <a:off x="-55563" y="381000"/>
            <a:ext cx="7904163" cy="584200"/>
          </a:xfrm>
          <a:prstGeom prst="rect">
            <a:avLst/>
          </a:prstGeom>
        </p:spPr>
        <p:txBody>
          <a:bodyPr>
            <a:spAutoFit/>
          </a:bodyPr>
          <a:lstStyle/>
          <a:p>
            <a:pPr fontAlgn="base">
              <a:spcBef>
                <a:spcPct val="0"/>
              </a:spcBef>
              <a:spcAft>
                <a:spcPct val="0"/>
              </a:spcAft>
              <a:defRPr/>
            </a:pPr>
            <a:r>
              <a:rPr lang="en-US" sz="3200" kern="0" dirty="0">
                <a:solidFill>
                  <a:srgbClr val="0000FF"/>
                </a:solidFill>
                <a:latin typeface="Times New Roman" pitchFamily="18" charset="0"/>
              </a:rPr>
              <a:t>1. </a:t>
            </a:r>
            <a:r>
              <a:rPr lang="en-US" sz="3200" u="sng" kern="0" dirty="0" err="1">
                <a:solidFill>
                  <a:srgbClr val="0000FF"/>
                </a:solidFill>
                <a:latin typeface="Times New Roman" pitchFamily="18" charset="0"/>
              </a:rPr>
              <a:t>Cơ</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quan</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sinh</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dưỡng</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của</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cây</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thông</a:t>
            </a:r>
            <a:r>
              <a:rPr lang="en-US" sz="3200" kern="0" dirty="0">
                <a:solidFill>
                  <a:srgbClr val="0000FF"/>
                </a:solidFill>
                <a:latin typeface="Times New Roman" pitchFamily="18" charset="0"/>
              </a:rPr>
              <a:t>:</a:t>
            </a:r>
            <a:endParaRPr lang="vi-VN" sz="4000" b="1" dirty="0">
              <a:solidFill>
                <a:prstClr val="white"/>
              </a:solidFill>
              <a:latin typeface="Times New Roman" pitchFamily="18" charset="0"/>
            </a:endParaRPr>
          </a:p>
        </p:txBody>
      </p:sp>
    </p:spTree>
    <p:extLst>
      <p:ext uri="{BB962C8B-B14F-4D97-AF65-F5344CB8AC3E}">
        <p14:creationId xmlns:p14="http://schemas.microsoft.com/office/powerpoint/2010/main" val="1670786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5240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dirty="0" err="1" smtClean="0">
                <a:solidFill>
                  <a:srgbClr val="FF0000"/>
                </a:solidFill>
                <a:latin typeface="Times New Roman" pitchFamily="18" charset="0"/>
              </a:rPr>
              <a:t>Tiết</a:t>
            </a:r>
            <a:r>
              <a:rPr lang="en-US" sz="2800" b="1" dirty="0" smtClean="0">
                <a:solidFill>
                  <a:srgbClr val="FF0000"/>
                </a:solidFill>
                <a:latin typeface="Times New Roman" pitchFamily="18" charset="0"/>
              </a:rPr>
              <a:t> 49: </a:t>
            </a:r>
            <a:r>
              <a:rPr lang="en-US" sz="2800" b="1" dirty="0">
                <a:solidFill>
                  <a:srgbClr val="FF0000"/>
                </a:solidFill>
                <a:latin typeface="Times New Roman" pitchFamily="18" charset="0"/>
              </a:rPr>
              <a:t>HẠT TRẦN – CÂY THÔNG</a:t>
            </a:r>
          </a:p>
        </p:txBody>
      </p:sp>
      <p:sp>
        <p:nvSpPr>
          <p:cNvPr id="199685" name="Rectangle 5"/>
          <p:cNvSpPr>
            <a:spLocks noChangeArrowheads="1"/>
          </p:cNvSpPr>
          <p:nvPr/>
        </p:nvSpPr>
        <p:spPr bwMode="auto">
          <a:xfrm>
            <a:off x="29029" y="740229"/>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vi-VN" sz="3200">
              <a:solidFill>
                <a:srgbClr val="0000FF"/>
              </a:solidFill>
              <a:latin typeface=".VnTime" pitchFamily="34" charset="0"/>
            </a:endParaRPr>
          </a:p>
        </p:txBody>
      </p:sp>
      <p:pic>
        <p:nvPicPr>
          <p:cNvPr id="199688" name="Picture 8" descr="tho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3617590" cy="2850649"/>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99689" name="Picture 9" descr="IMAGE0014"/>
          <p:cNvPicPr>
            <a:picLocks noChangeAspect="1" noChangeArrowheads="1"/>
          </p:cNvPicPr>
          <p:nvPr/>
        </p:nvPicPr>
        <p:blipFill>
          <a:blip r:embed="rId3">
            <a:extLst>
              <a:ext uri="{28A0092B-C50C-407E-A947-70E740481C1C}">
                <a14:useLocalDpi xmlns:a14="http://schemas.microsoft.com/office/drawing/2010/main" val="0"/>
              </a:ext>
            </a:extLst>
          </a:blip>
          <a:srcRect l="11137" t="39172" r="55452" b="23395"/>
          <a:stretch>
            <a:fillRect/>
          </a:stretch>
        </p:blipFill>
        <p:spPr bwMode="auto">
          <a:xfrm>
            <a:off x="4343400" y="1628800"/>
            <a:ext cx="3036912" cy="5000600"/>
          </a:xfrm>
          <a:prstGeom prst="rect">
            <a:avLst/>
          </a:prstGeom>
          <a:noFill/>
          <a:ln w="28575">
            <a:solidFill>
              <a:srgbClr val="990099"/>
            </a:solidFill>
            <a:miter lim="800000"/>
            <a:headEnd/>
            <a:tailEnd/>
          </a:ln>
          <a:extLst>
            <a:ext uri="{909E8E84-426E-40DD-AFC4-6F175D3DCCD1}">
              <a14:hiddenFill xmlns:a14="http://schemas.microsoft.com/office/drawing/2010/main">
                <a:solidFill>
                  <a:srgbClr val="FFFFFF"/>
                </a:solidFill>
              </a14:hiddenFill>
            </a:ext>
          </a:extLst>
        </p:spPr>
      </p:pic>
      <p:pic>
        <p:nvPicPr>
          <p:cNvPr id="199690" name="Picture 10" descr="hinh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3733800" cy="232459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8963"/>
            <a:ext cx="3826689" cy="646331"/>
          </a:xfrm>
          <a:prstGeom prst="rect">
            <a:avLst/>
          </a:prstGeom>
        </p:spPr>
        <p:txBody>
          <a:bodyPr wrap="none">
            <a:spAutoFit/>
          </a:bodyPr>
          <a:lstStyle/>
          <a:p>
            <a:pPr>
              <a:defRPr/>
            </a:pPr>
            <a:r>
              <a:rPr lang="en-US" sz="3600" kern="0" dirty="0">
                <a:solidFill>
                  <a:srgbClr val="0000FF"/>
                </a:solidFill>
                <a:latin typeface="Times New Roman" pitchFamily="18" charset="0"/>
              </a:rPr>
              <a:t>2. </a:t>
            </a:r>
            <a:r>
              <a:rPr lang="en-US" sz="3600" kern="0" dirty="0" err="1">
                <a:solidFill>
                  <a:srgbClr val="0000FF"/>
                </a:solidFill>
                <a:latin typeface="Times New Roman" pitchFamily="18" charset="0"/>
              </a:rPr>
              <a:t>Cơ</a:t>
            </a:r>
            <a:r>
              <a:rPr lang="en-US" sz="3600" kern="0" dirty="0">
                <a:solidFill>
                  <a:srgbClr val="0000FF"/>
                </a:solidFill>
                <a:latin typeface="Times New Roman" pitchFamily="18" charset="0"/>
              </a:rPr>
              <a:t> </a:t>
            </a:r>
            <a:r>
              <a:rPr lang="en-US" sz="3600" kern="0" dirty="0" err="1">
                <a:solidFill>
                  <a:srgbClr val="0000FF"/>
                </a:solidFill>
                <a:latin typeface="Times New Roman" pitchFamily="18" charset="0"/>
              </a:rPr>
              <a:t>quan</a:t>
            </a:r>
            <a:r>
              <a:rPr lang="en-US" sz="3600" kern="0" dirty="0">
                <a:solidFill>
                  <a:srgbClr val="0000FF"/>
                </a:solidFill>
                <a:latin typeface="Times New Roman" pitchFamily="18" charset="0"/>
              </a:rPr>
              <a:t> </a:t>
            </a:r>
            <a:r>
              <a:rPr lang="en-US" sz="3600" kern="0" dirty="0" err="1">
                <a:solidFill>
                  <a:srgbClr val="0000FF"/>
                </a:solidFill>
                <a:latin typeface="Times New Roman" pitchFamily="18" charset="0"/>
              </a:rPr>
              <a:t>sinh</a:t>
            </a:r>
            <a:r>
              <a:rPr lang="en-US" sz="3600" kern="0" dirty="0">
                <a:solidFill>
                  <a:srgbClr val="0000FF"/>
                </a:solidFill>
                <a:latin typeface="Times New Roman" pitchFamily="18" charset="0"/>
              </a:rPr>
              <a:t> </a:t>
            </a:r>
            <a:r>
              <a:rPr lang="en-US" sz="3600" kern="0" dirty="0" err="1">
                <a:solidFill>
                  <a:srgbClr val="0000FF"/>
                </a:solidFill>
                <a:latin typeface="Times New Roman" pitchFamily="18" charset="0"/>
              </a:rPr>
              <a:t>sản</a:t>
            </a:r>
            <a:endParaRPr lang="vi-VN" sz="3600" kern="0" dirty="0">
              <a:solidFill>
                <a:sysClr val="windowText" lastClr="000000"/>
              </a:solidFill>
              <a:latin typeface="Times New Roman" pitchFamily="18" charset="0"/>
            </a:endParaRPr>
          </a:p>
        </p:txBody>
      </p:sp>
      <p:sp>
        <p:nvSpPr>
          <p:cNvPr id="3" name="TextBox 2"/>
          <p:cNvSpPr txBox="1"/>
          <p:nvPr/>
        </p:nvSpPr>
        <p:spPr>
          <a:xfrm>
            <a:off x="3657600" y="572869"/>
            <a:ext cx="3352800" cy="646331"/>
          </a:xfrm>
          <a:prstGeom prst="rect">
            <a:avLst/>
          </a:prstGeom>
          <a:noFill/>
        </p:spPr>
        <p:txBody>
          <a:bodyPr wrap="square" rtlCol="0">
            <a:spAutoFit/>
          </a:bodyPr>
          <a:lstStyle/>
          <a:p>
            <a:pPr lvl="0">
              <a:defRPr/>
            </a:pPr>
            <a:r>
              <a:rPr lang="en-US" sz="3600" kern="0" dirty="0">
                <a:solidFill>
                  <a:srgbClr val="0000FF"/>
                </a:solidFill>
                <a:latin typeface="Times New Roman" pitchFamily="18" charset="0"/>
              </a:rPr>
              <a:t>(</a:t>
            </a:r>
            <a:r>
              <a:rPr lang="en-US" sz="3600" kern="0" dirty="0" smtClean="0">
                <a:solidFill>
                  <a:srgbClr val="0000FF"/>
                </a:solidFill>
                <a:latin typeface="Times New Roman" pitchFamily="18" charset="0"/>
              </a:rPr>
              <a:t> </a:t>
            </a:r>
            <a:r>
              <a:rPr lang="en-US" sz="3600" kern="0" dirty="0" err="1">
                <a:solidFill>
                  <a:srgbClr val="0000FF"/>
                </a:solidFill>
                <a:latin typeface="Times New Roman" pitchFamily="18" charset="0"/>
              </a:rPr>
              <a:t>nón</a:t>
            </a:r>
            <a:r>
              <a:rPr lang="en-US" sz="3600" kern="0" dirty="0" smtClean="0">
                <a:solidFill>
                  <a:srgbClr val="0000FF"/>
                </a:solidFill>
                <a:latin typeface="Times New Roman" pitchFamily="18" charset="0"/>
              </a:rPr>
              <a:t>)</a:t>
            </a:r>
            <a:endParaRPr lang="vi-VN" sz="3600" kern="0" dirty="0">
              <a:solidFill>
                <a:sysClr val="windowText" lastClr="000000"/>
              </a:solidFill>
              <a:latin typeface="Times New Roman" pitchFamily="18" charset="0"/>
            </a:endParaRPr>
          </a:p>
        </p:txBody>
      </p:sp>
      <p:sp>
        <p:nvSpPr>
          <p:cNvPr id="5" name="TextBox 4"/>
          <p:cNvSpPr txBox="1"/>
          <p:nvPr/>
        </p:nvSpPr>
        <p:spPr>
          <a:xfrm>
            <a:off x="7772400" y="3269108"/>
            <a:ext cx="1371600" cy="1384995"/>
          </a:xfrm>
          <a:prstGeom prst="rect">
            <a:avLst/>
          </a:prstGeom>
          <a:noFill/>
        </p:spPr>
        <p:txBody>
          <a:bodyPr wrap="square" rtlCol="0">
            <a:spAutoFit/>
          </a:bodyPr>
          <a:lstStyle/>
          <a:p>
            <a:pPr fontAlgn="base">
              <a:spcBef>
                <a:spcPct val="0"/>
              </a:spcBef>
              <a:spcAft>
                <a:spcPct val="0"/>
              </a:spcAft>
            </a:pPr>
            <a:r>
              <a:rPr lang="en-US" sz="2800" b="1" dirty="0" err="1">
                <a:solidFill>
                  <a:prstClr val="black"/>
                </a:solidFill>
                <a:latin typeface="Times New Roman" pitchFamily="18" charset="0"/>
              </a:rPr>
              <a:t>Cụm</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nón</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đực</a:t>
            </a:r>
            <a:endParaRPr lang="vi-VN" sz="2800" b="1" dirty="0">
              <a:solidFill>
                <a:prstClr val="black"/>
              </a:solidFill>
              <a:latin typeface="Times New Roman" pitchFamily="18" charset="0"/>
            </a:endParaRPr>
          </a:p>
        </p:txBody>
      </p:sp>
      <p:sp>
        <p:nvSpPr>
          <p:cNvPr id="6" name="TextBox 5"/>
          <p:cNvSpPr txBox="1"/>
          <p:nvPr/>
        </p:nvSpPr>
        <p:spPr>
          <a:xfrm>
            <a:off x="7848600" y="2057400"/>
            <a:ext cx="1066800" cy="1077218"/>
          </a:xfrm>
          <a:prstGeom prst="rect">
            <a:avLst/>
          </a:prstGeom>
          <a:noFill/>
        </p:spPr>
        <p:txBody>
          <a:bodyPr wrap="square" rtlCol="0">
            <a:spAutoFit/>
          </a:bodyPr>
          <a:lstStyle/>
          <a:p>
            <a:pPr fontAlgn="base">
              <a:spcBef>
                <a:spcPct val="0"/>
              </a:spcBef>
              <a:spcAft>
                <a:spcPct val="0"/>
              </a:spcAft>
            </a:pPr>
            <a:r>
              <a:rPr lang="en-US" sz="3200" b="1" dirty="0" err="1">
                <a:solidFill>
                  <a:prstClr val="black"/>
                </a:solidFill>
                <a:latin typeface="Times New Roman" pitchFamily="18" charset="0"/>
              </a:rPr>
              <a:t>Nón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cái</a:t>
            </a:r>
            <a:endParaRPr lang="vi-VN" sz="3200" b="1" dirty="0">
              <a:solidFill>
                <a:prstClr val="black"/>
              </a:solidFill>
              <a:latin typeface="Times New Roman" pitchFamily="18" charset="0"/>
            </a:endParaRPr>
          </a:p>
        </p:txBody>
      </p:sp>
    </p:spTree>
    <p:extLst>
      <p:ext uri="{BB962C8B-B14F-4D97-AF65-F5344CB8AC3E}">
        <p14:creationId xmlns:p14="http://schemas.microsoft.com/office/powerpoint/2010/main" val="23443260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99685"/>
                                        </p:tgtEl>
                                        <p:attrNameLst>
                                          <p:attrName>style.visibility</p:attrName>
                                        </p:attrNameLst>
                                      </p:cBhvr>
                                      <p:to>
                                        <p:strVal val="visible"/>
                                      </p:to>
                                    </p:set>
                                    <p:animEffect transition="in" filter="checkerboard(across)">
                                      <p:cBhvr>
                                        <p:cTn id="7" dur="500"/>
                                        <p:tgtEl>
                                          <p:spTgt spid="1996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9688"/>
                                        </p:tgtEl>
                                        <p:attrNameLst>
                                          <p:attrName>style.visibility</p:attrName>
                                        </p:attrNameLst>
                                      </p:cBhvr>
                                      <p:to>
                                        <p:strVal val="visible"/>
                                      </p:to>
                                    </p:set>
                                    <p:anim calcmode="lin" valueType="num">
                                      <p:cBhvr additive="base">
                                        <p:cTn id="17" dur="500" fill="hold"/>
                                        <p:tgtEl>
                                          <p:spTgt spid="199688"/>
                                        </p:tgtEl>
                                        <p:attrNameLst>
                                          <p:attrName>ppt_x</p:attrName>
                                        </p:attrNameLst>
                                      </p:cBhvr>
                                      <p:tavLst>
                                        <p:tav tm="0">
                                          <p:val>
                                            <p:strVal val="#ppt_x"/>
                                          </p:val>
                                        </p:tav>
                                        <p:tav tm="100000">
                                          <p:val>
                                            <p:strVal val="#ppt_x"/>
                                          </p:val>
                                        </p:tav>
                                      </p:tavLst>
                                    </p:anim>
                                    <p:anim calcmode="lin" valueType="num">
                                      <p:cBhvr additive="base">
                                        <p:cTn id="18" dur="500" fill="hold"/>
                                        <p:tgtEl>
                                          <p:spTgt spid="1996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99690"/>
                                        </p:tgtEl>
                                        <p:attrNameLst>
                                          <p:attrName>style.visibility</p:attrName>
                                        </p:attrNameLst>
                                      </p:cBhvr>
                                      <p:to>
                                        <p:strVal val="visible"/>
                                      </p:to>
                                    </p:set>
                                    <p:animEffect transition="in" filter="fade">
                                      <p:cBhvr>
                                        <p:cTn id="23" dur="1000"/>
                                        <p:tgtEl>
                                          <p:spTgt spid="199690"/>
                                        </p:tgtEl>
                                      </p:cBhvr>
                                    </p:animEffect>
                                    <p:anim calcmode="lin" valueType="num">
                                      <p:cBhvr>
                                        <p:cTn id="24" dur="1000" fill="hold"/>
                                        <p:tgtEl>
                                          <p:spTgt spid="199690"/>
                                        </p:tgtEl>
                                        <p:attrNameLst>
                                          <p:attrName>ppt_x</p:attrName>
                                        </p:attrNameLst>
                                      </p:cBhvr>
                                      <p:tavLst>
                                        <p:tav tm="0">
                                          <p:val>
                                            <p:strVal val="#ppt_x"/>
                                          </p:val>
                                        </p:tav>
                                        <p:tav tm="100000">
                                          <p:val>
                                            <p:strVal val="#ppt_x"/>
                                          </p:val>
                                        </p:tav>
                                      </p:tavLst>
                                    </p:anim>
                                    <p:anim calcmode="lin" valueType="num">
                                      <p:cBhvr>
                                        <p:cTn id="25" dur="1000" fill="hold"/>
                                        <p:tgtEl>
                                          <p:spTgt spid="19969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9689"/>
                                        </p:tgtEl>
                                        <p:attrNameLst>
                                          <p:attrName>style.visibility</p:attrName>
                                        </p:attrNameLst>
                                      </p:cBhvr>
                                      <p:to>
                                        <p:strVal val="visible"/>
                                      </p:to>
                                    </p:set>
                                    <p:animEffect transition="in" filter="wipe(down)">
                                      <p:cBhvr>
                                        <p:cTn id="30" dur="500"/>
                                        <p:tgtEl>
                                          <p:spTgt spid="19968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80">
                                          <p:stCondLst>
                                            <p:cond delay="0"/>
                                          </p:stCondLst>
                                        </p:cTn>
                                        <p:tgtEl>
                                          <p:spTgt spid="5"/>
                                        </p:tgtEl>
                                      </p:cBhvr>
                                    </p:animEffect>
                                    <p:anim calcmode="lin" valueType="num">
                                      <p:cBhvr>
                                        <p:cTn id="5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9" dur="26">
                                          <p:stCondLst>
                                            <p:cond delay="650"/>
                                          </p:stCondLst>
                                        </p:cTn>
                                        <p:tgtEl>
                                          <p:spTgt spid="5"/>
                                        </p:tgtEl>
                                      </p:cBhvr>
                                      <p:to x="100000" y="60000"/>
                                    </p:animScale>
                                    <p:animScale>
                                      <p:cBhvr>
                                        <p:cTn id="60" dur="166" decel="50000">
                                          <p:stCondLst>
                                            <p:cond delay="676"/>
                                          </p:stCondLst>
                                        </p:cTn>
                                        <p:tgtEl>
                                          <p:spTgt spid="5"/>
                                        </p:tgtEl>
                                      </p:cBhvr>
                                      <p:to x="100000" y="100000"/>
                                    </p:animScale>
                                    <p:animScale>
                                      <p:cBhvr>
                                        <p:cTn id="61" dur="26">
                                          <p:stCondLst>
                                            <p:cond delay="1312"/>
                                          </p:stCondLst>
                                        </p:cTn>
                                        <p:tgtEl>
                                          <p:spTgt spid="5"/>
                                        </p:tgtEl>
                                      </p:cBhvr>
                                      <p:to x="100000" y="80000"/>
                                    </p:animScale>
                                    <p:animScale>
                                      <p:cBhvr>
                                        <p:cTn id="62" dur="166" decel="50000">
                                          <p:stCondLst>
                                            <p:cond delay="1338"/>
                                          </p:stCondLst>
                                        </p:cTn>
                                        <p:tgtEl>
                                          <p:spTgt spid="5"/>
                                        </p:tgtEl>
                                      </p:cBhvr>
                                      <p:to x="100000" y="100000"/>
                                    </p:animScale>
                                    <p:animScale>
                                      <p:cBhvr>
                                        <p:cTn id="63" dur="26">
                                          <p:stCondLst>
                                            <p:cond delay="1642"/>
                                          </p:stCondLst>
                                        </p:cTn>
                                        <p:tgtEl>
                                          <p:spTgt spid="5"/>
                                        </p:tgtEl>
                                      </p:cBhvr>
                                      <p:to x="100000" y="90000"/>
                                    </p:animScale>
                                    <p:animScale>
                                      <p:cBhvr>
                                        <p:cTn id="64" dur="166" decel="50000">
                                          <p:stCondLst>
                                            <p:cond delay="1668"/>
                                          </p:stCondLst>
                                        </p:cTn>
                                        <p:tgtEl>
                                          <p:spTgt spid="5"/>
                                        </p:tgtEl>
                                      </p:cBhvr>
                                      <p:to x="100000" y="100000"/>
                                    </p:animScale>
                                    <p:animScale>
                                      <p:cBhvr>
                                        <p:cTn id="65" dur="26">
                                          <p:stCondLst>
                                            <p:cond delay="1808"/>
                                          </p:stCondLst>
                                        </p:cTn>
                                        <p:tgtEl>
                                          <p:spTgt spid="5"/>
                                        </p:tgtEl>
                                      </p:cBhvr>
                                      <p:to x="100000" y="95000"/>
                                    </p:animScale>
                                    <p:animScale>
                                      <p:cBhvr>
                                        <p:cTn id="6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228600" y="304800"/>
            <a:ext cx="4114800" cy="5641824"/>
            <a:chOff x="96" y="192"/>
            <a:chExt cx="2592" cy="1964"/>
          </a:xfrm>
        </p:grpSpPr>
        <p:grpSp>
          <p:nvGrpSpPr>
            <p:cNvPr id="11272" name="Group 6"/>
            <p:cNvGrpSpPr>
              <a:grpSpLocks/>
            </p:cNvGrpSpPr>
            <p:nvPr/>
          </p:nvGrpSpPr>
          <p:grpSpPr bwMode="auto">
            <a:xfrm>
              <a:off x="96" y="192"/>
              <a:ext cx="1371" cy="1671"/>
              <a:chOff x="930" y="1706"/>
              <a:chExt cx="1175" cy="1498"/>
            </a:xfrm>
          </p:grpSpPr>
          <p:pic>
            <p:nvPicPr>
              <p:cNvPr id="11275" name="Picture 7" descr="non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 y="1706"/>
                <a:ext cx="1043" cy="1498"/>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1927" y="2350"/>
                <a:ext cx="133" cy="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kern="0">
                    <a:solidFill>
                      <a:sysClr val="windowText" lastClr="000000"/>
                    </a:solidFill>
                    <a:latin typeface="Arial" charset="0"/>
                  </a:rPr>
                  <a:t>1</a:t>
                </a:r>
              </a:p>
            </p:txBody>
          </p:sp>
          <p:sp>
            <p:nvSpPr>
              <p:cNvPr id="9" name="Text Box 9"/>
              <p:cNvSpPr txBox="1">
                <a:spLocks noChangeArrowheads="1"/>
              </p:cNvSpPr>
              <p:nvPr/>
            </p:nvSpPr>
            <p:spPr bwMode="auto">
              <a:xfrm>
                <a:off x="1939" y="1797"/>
                <a:ext cx="133" cy="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kern="0">
                    <a:solidFill>
                      <a:sysClr val="windowText" lastClr="000000"/>
                    </a:solidFill>
                    <a:latin typeface="Arial" charset="0"/>
                  </a:rPr>
                  <a:t>2</a:t>
                </a:r>
              </a:p>
            </p:txBody>
          </p:sp>
          <p:sp>
            <p:nvSpPr>
              <p:cNvPr id="10" name="Text Box 10"/>
              <p:cNvSpPr txBox="1">
                <a:spLocks noChangeArrowheads="1"/>
              </p:cNvSpPr>
              <p:nvPr/>
            </p:nvSpPr>
            <p:spPr bwMode="auto">
              <a:xfrm>
                <a:off x="1973" y="2976"/>
                <a:ext cx="132" cy="1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200" kern="0">
                    <a:solidFill>
                      <a:sysClr val="windowText" lastClr="000000"/>
                    </a:solidFill>
                    <a:latin typeface="Arial" charset="0"/>
                  </a:rPr>
                  <a:t>3</a:t>
                </a:r>
              </a:p>
            </p:txBody>
          </p:sp>
        </p:grpSp>
        <p:pic>
          <p:nvPicPr>
            <p:cNvPr id="11273" name="Picture 11" descr="thong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210"/>
              <a:ext cx="1296" cy="168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528" y="1916"/>
              <a:ext cx="1442" cy="240"/>
            </a:xfrm>
            <a:prstGeom prst="rect">
              <a:avLst/>
            </a:prstGeom>
            <a:gradFill rotWithShape="1">
              <a:gsLst>
                <a:gs pos="0">
                  <a:srgbClr val="B3F200"/>
                </a:gs>
                <a:gs pos="50000">
                  <a:srgbClr val="FFFFFF"/>
                </a:gs>
                <a:gs pos="100000">
                  <a:srgbClr val="B3F200"/>
                </a:gs>
              </a:gsLst>
              <a:lin ang="5400000" scaled="1"/>
            </a:gra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kern="0" dirty="0" err="1">
                  <a:solidFill>
                    <a:srgbClr val="0000FF"/>
                  </a:solidFill>
                  <a:latin typeface="Times New Roman" pitchFamily="18" charset="0"/>
                </a:rPr>
                <a:t>N</a:t>
              </a:r>
              <a:r>
                <a:rPr lang="en-US" sz="2400" b="1" kern="0" dirty="0" err="1">
                  <a:solidFill>
                    <a:srgbClr val="0000FF"/>
                  </a:solidFill>
                  <a:latin typeface="Times New Roman" pitchFamily="18" charset="0"/>
                </a:rPr>
                <a:t>ón</a:t>
              </a:r>
              <a:r>
                <a:rPr lang="en-US" sz="2400" b="1" kern="0" dirty="0">
                  <a:solidFill>
                    <a:srgbClr val="0000FF"/>
                  </a:solidFill>
                  <a:latin typeface="Times New Roman" pitchFamily="18" charset="0"/>
                </a:rPr>
                <a:t> </a:t>
              </a:r>
              <a:r>
                <a:rPr lang="en-US" sz="2400" b="1" kern="0" dirty="0" err="1">
                  <a:solidFill>
                    <a:srgbClr val="0000FF"/>
                  </a:solidFill>
                  <a:latin typeface="Times New Roman" pitchFamily="18" charset="0"/>
                </a:rPr>
                <a:t>đực</a:t>
              </a:r>
              <a:endParaRPr lang="en-US" sz="2400" b="1" kern="0" dirty="0">
                <a:solidFill>
                  <a:srgbClr val="0000FF"/>
                </a:solidFill>
                <a:latin typeface="Times New Roman" pitchFamily="18" charset="0"/>
              </a:endParaRPr>
            </a:p>
          </p:txBody>
        </p:sp>
      </p:grpSp>
      <p:grpSp>
        <p:nvGrpSpPr>
          <p:cNvPr id="11" name="Group 13"/>
          <p:cNvGrpSpPr>
            <a:grpSpLocks/>
          </p:cNvGrpSpPr>
          <p:nvPr/>
        </p:nvGrpSpPr>
        <p:grpSpPr bwMode="auto">
          <a:xfrm>
            <a:off x="4572000" y="304800"/>
            <a:ext cx="4228407" cy="5637769"/>
            <a:chOff x="3072" y="329"/>
            <a:chExt cx="2616" cy="2025"/>
          </a:xfrm>
        </p:grpSpPr>
        <p:pic>
          <p:nvPicPr>
            <p:cNvPr id="11269" name="Picture 14" descr="non1"/>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3072" y="329"/>
              <a:ext cx="1248" cy="1735"/>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15" descr="thong 7"/>
            <p:cNvPicPr>
              <a:picLocks noChangeAspect="1" noChangeArrowheads="1"/>
            </p:cNvPicPr>
            <p:nvPr/>
          </p:nvPicPr>
          <p:blipFill>
            <a:blip r:embed="rId5">
              <a:extLst>
                <a:ext uri="{28A0092B-C50C-407E-A947-70E740481C1C}">
                  <a14:useLocalDpi xmlns:a14="http://schemas.microsoft.com/office/drawing/2010/main" val="0"/>
                </a:ext>
              </a:extLst>
            </a:blip>
            <a:srcRect l="13193" t="45833" r="64803" b="16667"/>
            <a:stretch>
              <a:fillRect/>
            </a:stretch>
          </p:blipFill>
          <p:spPr bwMode="auto">
            <a:xfrm>
              <a:off x="4392" y="329"/>
              <a:ext cx="1296" cy="1752"/>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6"/>
            <p:cNvSpPr>
              <a:spLocks noChangeArrowheads="1"/>
            </p:cNvSpPr>
            <p:nvPr/>
          </p:nvSpPr>
          <p:spPr bwMode="auto">
            <a:xfrm>
              <a:off x="3753" y="2114"/>
              <a:ext cx="1440" cy="240"/>
            </a:xfrm>
            <a:prstGeom prst="rect">
              <a:avLst/>
            </a:prstGeom>
            <a:gradFill rotWithShape="1">
              <a:gsLst>
                <a:gs pos="0">
                  <a:srgbClr val="B3F200"/>
                </a:gs>
                <a:gs pos="50000">
                  <a:srgbClr val="FFFFFF"/>
                </a:gs>
                <a:gs pos="100000">
                  <a:srgbClr val="B3F200"/>
                </a:gs>
              </a:gsLst>
              <a:lin ang="5400000" scaled="1"/>
            </a:gra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kern="0" dirty="0" err="1">
                  <a:solidFill>
                    <a:srgbClr val="0000FF"/>
                  </a:solidFill>
                  <a:latin typeface="Times New Roman" pitchFamily="18" charset="0"/>
                </a:rPr>
                <a:t>N</a:t>
              </a:r>
              <a:r>
                <a:rPr lang="en-US" sz="2400" b="1" kern="0" dirty="0" err="1">
                  <a:solidFill>
                    <a:srgbClr val="0000FF"/>
                  </a:solidFill>
                  <a:latin typeface="Times New Roman" pitchFamily="18" charset="0"/>
                </a:rPr>
                <a:t>ón</a:t>
              </a:r>
              <a:r>
                <a:rPr lang="en-US" sz="2400" b="1" kern="0" dirty="0">
                  <a:solidFill>
                    <a:srgbClr val="0000FF"/>
                  </a:solidFill>
                  <a:latin typeface="Times New Roman" pitchFamily="18" charset="0"/>
                </a:rPr>
                <a:t> </a:t>
              </a:r>
              <a:r>
                <a:rPr lang="en-US" sz="2400" b="1" kern="0" dirty="0" err="1">
                  <a:solidFill>
                    <a:srgbClr val="0000FF"/>
                  </a:solidFill>
                  <a:latin typeface="Times New Roman" pitchFamily="18" charset="0"/>
                </a:rPr>
                <a:t>cái</a:t>
              </a:r>
              <a:endParaRPr lang="en-US" sz="2400" b="1" kern="0" dirty="0">
                <a:solidFill>
                  <a:srgbClr val="0000FF"/>
                </a:solidFill>
                <a:latin typeface="Times New Roman" pitchFamily="18" charset="0"/>
              </a:endParaRPr>
            </a:p>
          </p:txBody>
        </p:sp>
      </p:grpSp>
    </p:spTree>
    <p:extLst>
      <p:ext uri="{BB962C8B-B14F-4D97-AF65-F5344CB8AC3E}">
        <p14:creationId xmlns:p14="http://schemas.microsoft.com/office/powerpoint/2010/main" val="15538662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 y="87492"/>
            <a:ext cx="3428999" cy="3417708"/>
            <a:chOff x="930" y="1706"/>
            <a:chExt cx="1113" cy="1678"/>
          </a:xfrm>
        </p:grpSpPr>
        <p:pic>
          <p:nvPicPr>
            <p:cNvPr id="12298" name="Picture 3" descr="non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 y="1706"/>
              <a:ext cx="1043" cy="1678"/>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pic>
        <p:sp>
          <p:nvSpPr>
            <p:cNvPr id="12299" name="Text Box 4"/>
            <p:cNvSpPr txBox="1">
              <a:spLocks noChangeArrowheads="1"/>
            </p:cNvSpPr>
            <p:nvPr/>
          </p:nvSpPr>
          <p:spPr bwMode="auto">
            <a:xfrm>
              <a:off x="1927" y="2350"/>
              <a:ext cx="70" cy="86"/>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1</a:t>
              </a:r>
            </a:p>
          </p:txBody>
        </p:sp>
        <p:sp>
          <p:nvSpPr>
            <p:cNvPr id="12300" name="Text Box 5"/>
            <p:cNvSpPr txBox="1">
              <a:spLocks noChangeArrowheads="1"/>
            </p:cNvSpPr>
            <p:nvPr/>
          </p:nvSpPr>
          <p:spPr bwMode="auto">
            <a:xfrm>
              <a:off x="1940" y="1797"/>
              <a:ext cx="70" cy="87"/>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2</a:t>
              </a:r>
            </a:p>
          </p:txBody>
        </p:sp>
        <p:sp>
          <p:nvSpPr>
            <p:cNvPr id="12301" name="Text Box 6"/>
            <p:cNvSpPr txBox="1">
              <a:spLocks noChangeArrowheads="1"/>
            </p:cNvSpPr>
            <p:nvPr/>
          </p:nvSpPr>
          <p:spPr bwMode="auto">
            <a:xfrm>
              <a:off x="1973" y="2976"/>
              <a:ext cx="70" cy="87"/>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3</a:t>
              </a:r>
            </a:p>
          </p:txBody>
        </p:sp>
      </p:grpSp>
      <p:grpSp>
        <p:nvGrpSpPr>
          <p:cNvPr id="3" name="Group 7"/>
          <p:cNvGrpSpPr>
            <a:grpSpLocks/>
          </p:cNvGrpSpPr>
          <p:nvPr/>
        </p:nvGrpSpPr>
        <p:grpSpPr bwMode="auto">
          <a:xfrm>
            <a:off x="4343400" y="152400"/>
            <a:ext cx="3066979" cy="3416423"/>
            <a:chOff x="1837" y="663"/>
            <a:chExt cx="1883" cy="1979"/>
          </a:xfrm>
        </p:grpSpPr>
        <p:pic>
          <p:nvPicPr>
            <p:cNvPr id="12294" name="Picture 8" descr="n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 y="663"/>
              <a:ext cx="1769" cy="1979"/>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 Box 9"/>
            <p:cNvSpPr txBox="1">
              <a:spLocks noChangeArrowheads="1"/>
            </p:cNvSpPr>
            <p:nvPr/>
          </p:nvSpPr>
          <p:spPr bwMode="auto">
            <a:xfrm>
              <a:off x="3606" y="2214"/>
              <a:ext cx="114" cy="102"/>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1</a:t>
              </a:r>
            </a:p>
          </p:txBody>
        </p:sp>
        <p:sp>
          <p:nvSpPr>
            <p:cNvPr id="12296" name="Text Box 10"/>
            <p:cNvSpPr txBox="1">
              <a:spLocks noChangeArrowheads="1"/>
            </p:cNvSpPr>
            <p:nvPr/>
          </p:nvSpPr>
          <p:spPr bwMode="auto">
            <a:xfrm>
              <a:off x="3606" y="1525"/>
              <a:ext cx="114" cy="102"/>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3</a:t>
              </a:r>
            </a:p>
          </p:txBody>
        </p:sp>
        <p:sp>
          <p:nvSpPr>
            <p:cNvPr id="12297" name="Text Box 11"/>
            <p:cNvSpPr txBox="1">
              <a:spLocks noChangeArrowheads="1"/>
            </p:cNvSpPr>
            <p:nvPr/>
          </p:nvSpPr>
          <p:spPr bwMode="auto">
            <a:xfrm>
              <a:off x="3606" y="1851"/>
              <a:ext cx="114" cy="102"/>
            </a:xfrm>
            <a:prstGeom prst="rect">
              <a:avLst/>
            </a:prstGeom>
            <a:noFill/>
            <a:ln w="28575">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b="0">
                  <a:solidFill>
                    <a:prstClr val="white"/>
                  </a:solidFill>
                  <a:latin typeface="Arial" charset="0"/>
                </a:rPr>
                <a:t>2</a:t>
              </a:r>
            </a:p>
          </p:txBody>
        </p:sp>
      </p:grpSp>
      <p:sp>
        <p:nvSpPr>
          <p:cNvPr id="183308" name="Text Box 12"/>
          <p:cNvSpPr txBox="1">
            <a:spLocks noChangeArrowheads="1"/>
          </p:cNvSpPr>
          <p:nvPr/>
        </p:nvSpPr>
        <p:spPr bwMode="auto">
          <a:xfrm>
            <a:off x="0" y="3733800"/>
            <a:ext cx="32016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sz="2800" b="0" dirty="0" err="1">
                <a:solidFill>
                  <a:schemeClr val="tx1"/>
                </a:solidFill>
              </a:rPr>
              <a:t>Hình</a:t>
            </a:r>
            <a:r>
              <a:rPr lang="en-US" sz="2800" b="0" dirty="0">
                <a:solidFill>
                  <a:schemeClr val="tx1"/>
                </a:solidFill>
              </a:rPr>
              <a:t> 40.3A                                    </a:t>
            </a:r>
            <a:r>
              <a:rPr lang="en-US" sz="2800" b="0" dirty="0" err="1">
                <a:solidFill>
                  <a:schemeClr val="tx1"/>
                </a:solidFill>
              </a:rPr>
              <a:t>Hình</a:t>
            </a:r>
            <a:r>
              <a:rPr lang="en-US" sz="2800" b="0" dirty="0">
                <a:solidFill>
                  <a:schemeClr val="tx1"/>
                </a:solidFill>
              </a:rPr>
              <a:t> </a:t>
            </a:r>
            <a:r>
              <a:rPr lang="en-US" sz="2800" b="0" dirty="0" err="1">
                <a:solidFill>
                  <a:schemeClr val="tx1"/>
                </a:solidFill>
              </a:rPr>
              <a:t>bổ</a:t>
            </a:r>
            <a:r>
              <a:rPr lang="en-US" sz="2800" b="0" dirty="0">
                <a:solidFill>
                  <a:schemeClr val="tx1"/>
                </a:solidFill>
              </a:rPr>
              <a:t> </a:t>
            </a:r>
            <a:r>
              <a:rPr lang="en-US" sz="2800" b="0" dirty="0" err="1">
                <a:solidFill>
                  <a:schemeClr val="tx1"/>
                </a:solidFill>
              </a:rPr>
              <a:t>dọc</a:t>
            </a:r>
            <a:r>
              <a:rPr lang="en-US" sz="2800" b="0" dirty="0">
                <a:solidFill>
                  <a:schemeClr val="tx1"/>
                </a:solidFill>
              </a:rPr>
              <a:t> </a:t>
            </a:r>
            <a:r>
              <a:rPr lang="en-US" sz="2800" b="0" dirty="0" err="1">
                <a:solidFill>
                  <a:schemeClr val="tx1"/>
                </a:solidFill>
              </a:rPr>
              <a:t>của</a:t>
            </a:r>
            <a:r>
              <a:rPr lang="en-US" sz="2800" b="0" dirty="0">
                <a:solidFill>
                  <a:schemeClr val="tx1"/>
                </a:solidFill>
              </a:rPr>
              <a:t> </a:t>
            </a:r>
            <a:r>
              <a:rPr lang="en-US" sz="2800" b="0" dirty="0" err="1">
                <a:solidFill>
                  <a:schemeClr val="tx1"/>
                </a:solidFill>
              </a:rPr>
              <a:t>nón</a:t>
            </a:r>
            <a:r>
              <a:rPr lang="en-US" sz="2800" b="0" dirty="0">
                <a:solidFill>
                  <a:schemeClr val="tx1"/>
                </a:solidFill>
              </a:rPr>
              <a:t> </a:t>
            </a:r>
            <a:r>
              <a:rPr lang="en-US" sz="2800" b="0" dirty="0" err="1">
                <a:solidFill>
                  <a:schemeClr val="tx1"/>
                </a:solidFill>
              </a:rPr>
              <a:t>đực</a:t>
            </a:r>
            <a:r>
              <a:rPr lang="en-US" sz="2800" dirty="0">
                <a:solidFill>
                  <a:schemeClr val="tx1"/>
                </a:solidFill>
              </a:rPr>
              <a:t> </a:t>
            </a:r>
          </a:p>
        </p:txBody>
      </p:sp>
      <p:sp>
        <p:nvSpPr>
          <p:cNvPr id="183309" name="Text Box 13"/>
          <p:cNvSpPr txBox="1">
            <a:spLocks noChangeArrowheads="1"/>
          </p:cNvSpPr>
          <p:nvPr/>
        </p:nvSpPr>
        <p:spPr bwMode="auto">
          <a:xfrm>
            <a:off x="4191000" y="3810000"/>
            <a:ext cx="403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sz="2800" b="0" dirty="0" err="1">
                <a:solidFill>
                  <a:schemeClr val="tx1"/>
                </a:solidFill>
              </a:rPr>
              <a:t>Hình</a:t>
            </a:r>
            <a:r>
              <a:rPr lang="en-US" sz="2800" b="0" dirty="0">
                <a:solidFill>
                  <a:schemeClr val="tx1"/>
                </a:solidFill>
              </a:rPr>
              <a:t> 40.3B                                                </a:t>
            </a:r>
            <a:r>
              <a:rPr lang="en-US" sz="2800" b="0" dirty="0" err="1">
                <a:solidFill>
                  <a:schemeClr val="tx1"/>
                </a:solidFill>
              </a:rPr>
              <a:t>Hình</a:t>
            </a:r>
            <a:r>
              <a:rPr lang="en-US" sz="2800" b="0" dirty="0">
                <a:solidFill>
                  <a:schemeClr val="tx1"/>
                </a:solidFill>
              </a:rPr>
              <a:t> </a:t>
            </a:r>
            <a:r>
              <a:rPr lang="en-US" sz="2800" b="0" dirty="0" err="1">
                <a:solidFill>
                  <a:schemeClr val="tx1"/>
                </a:solidFill>
              </a:rPr>
              <a:t>bổ</a:t>
            </a:r>
            <a:r>
              <a:rPr lang="en-US" sz="2800" b="0" dirty="0">
                <a:solidFill>
                  <a:schemeClr val="tx1"/>
                </a:solidFill>
              </a:rPr>
              <a:t> </a:t>
            </a:r>
            <a:r>
              <a:rPr lang="en-US" sz="2800" b="0" dirty="0" err="1">
                <a:solidFill>
                  <a:schemeClr val="tx1"/>
                </a:solidFill>
              </a:rPr>
              <a:t>dọc</a:t>
            </a:r>
            <a:r>
              <a:rPr lang="en-US" sz="2800" b="0" dirty="0">
                <a:solidFill>
                  <a:schemeClr val="tx1"/>
                </a:solidFill>
              </a:rPr>
              <a:t> </a:t>
            </a:r>
            <a:r>
              <a:rPr lang="en-US" sz="2800" b="0" dirty="0" err="1">
                <a:solidFill>
                  <a:schemeClr val="tx1"/>
                </a:solidFill>
              </a:rPr>
              <a:t>của</a:t>
            </a:r>
            <a:r>
              <a:rPr lang="en-US" sz="2800" b="0" dirty="0">
                <a:solidFill>
                  <a:schemeClr val="tx1"/>
                </a:solidFill>
              </a:rPr>
              <a:t> </a:t>
            </a:r>
            <a:r>
              <a:rPr lang="en-US" sz="2800" b="0" dirty="0" err="1">
                <a:solidFill>
                  <a:schemeClr val="tx1"/>
                </a:solidFill>
              </a:rPr>
              <a:t>nón</a:t>
            </a:r>
            <a:r>
              <a:rPr lang="en-US" sz="2800" b="0" dirty="0">
                <a:solidFill>
                  <a:schemeClr val="tx1"/>
                </a:solidFill>
              </a:rPr>
              <a:t> </a:t>
            </a:r>
            <a:r>
              <a:rPr lang="en-US" sz="2800" b="0" dirty="0" err="1">
                <a:solidFill>
                  <a:schemeClr val="tx1"/>
                </a:solidFill>
              </a:rPr>
              <a:t>cái</a:t>
            </a:r>
            <a:r>
              <a:rPr lang="en-US" sz="2800" dirty="0">
                <a:solidFill>
                  <a:schemeClr val="tx1"/>
                </a:solidFill>
              </a:rPr>
              <a:t> </a:t>
            </a:r>
          </a:p>
        </p:txBody>
      </p:sp>
      <p:sp>
        <p:nvSpPr>
          <p:cNvPr id="4" name="TextBox 3"/>
          <p:cNvSpPr txBox="1"/>
          <p:nvPr/>
        </p:nvSpPr>
        <p:spPr>
          <a:xfrm>
            <a:off x="3174929" y="1226403"/>
            <a:ext cx="1016072" cy="954107"/>
          </a:xfrm>
          <a:prstGeom prst="rect">
            <a:avLst/>
          </a:prstGeom>
          <a:noFill/>
        </p:spPr>
        <p:txBody>
          <a:bodyPr wrap="square" rtlCol="0">
            <a:spAutoFit/>
          </a:bodyPr>
          <a:lstStyle/>
          <a:p>
            <a:pPr fontAlgn="base">
              <a:spcBef>
                <a:spcPct val="0"/>
              </a:spcBef>
              <a:spcAft>
                <a:spcPct val="0"/>
              </a:spcAft>
            </a:pPr>
            <a:r>
              <a:rPr lang="en-US" sz="2800" b="1" dirty="0" err="1">
                <a:solidFill>
                  <a:prstClr val="black"/>
                </a:solidFill>
                <a:latin typeface="Times New Roman" pitchFamily="18" charset="0"/>
              </a:rPr>
              <a:t>Trục</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nón</a:t>
            </a:r>
            <a:endParaRPr lang="en-US" sz="2800" b="1" dirty="0">
              <a:solidFill>
                <a:prstClr val="black"/>
              </a:solidFill>
              <a:latin typeface="Times New Roman" pitchFamily="18" charset="0"/>
            </a:endParaRPr>
          </a:p>
        </p:txBody>
      </p:sp>
      <p:sp>
        <p:nvSpPr>
          <p:cNvPr id="6" name="TextBox 5"/>
          <p:cNvSpPr txBox="1"/>
          <p:nvPr/>
        </p:nvSpPr>
        <p:spPr>
          <a:xfrm>
            <a:off x="3261879" y="34539"/>
            <a:ext cx="929122" cy="954107"/>
          </a:xfrm>
          <a:prstGeom prst="rect">
            <a:avLst/>
          </a:prstGeom>
          <a:noFill/>
        </p:spPr>
        <p:txBody>
          <a:bodyPr wrap="square" rtlCol="0">
            <a:spAutoFit/>
          </a:bodyPr>
          <a:lstStyle/>
          <a:p>
            <a:pPr fontAlgn="base">
              <a:spcBef>
                <a:spcPct val="0"/>
              </a:spcBef>
              <a:spcAft>
                <a:spcPct val="0"/>
              </a:spcAft>
            </a:pPr>
            <a:r>
              <a:rPr lang="en-US" sz="2800" b="1" dirty="0" err="1">
                <a:solidFill>
                  <a:prstClr val="black"/>
                </a:solidFill>
                <a:latin typeface="Times New Roman" pitchFamily="18" charset="0"/>
              </a:rPr>
              <a:t>Vảy</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nhi</a:t>
            </a:r>
            <a:r>
              <a:rPr lang="en-US" sz="2800" b="1" dirty="0">
                <a:solidFill>
                  <a:prstClr val="black"/>
                </a:solidFill>
                <a:latin typeface="Times New Roman" pitchFamily="18" charset="0"/>
              </a:rPr>
              <a:t>̣)</a:t>
            </a:r>
            <a:endParaRPr lang="vi-VN" sz="2800" b="1" dirty="0">
              <a:solidFill>
                <a:prstClr val="black"/>
              </a:solidFill>
              <a:latin typeface="Times New Roman" pitchFamily="18" charset="0"/>
            </a:endParaRPr>
          </a:p>
        </p:txBody>
      </p:sp>
      <p:sp>
        <p:nvSpPr>
          <p:cNvPr id="7" name="TextBox 6"/>
          <p:cNvSpPr txBox="1"/>
          <p:nvPr/>
        </p:nvSpPr>
        <p:spPr>
          <a:xfrm>
            <a:off x="3298164" y="2411972"/>
            <a:ext cx="1121436" cy="954107"/>
          </a:xfrm>
          <a:prstGeom prst="rect">
            <a:avLst/>
          </a:prstGeom>
          <a:noFill/>
        </p:spPr>
        <p:txBody>
          <a:bodyPr wrap="square" rtlCol="0">
            <a:spAutoFit/>
          </a:bodyPr>
          <a:lstStyle/>
          <a:p>
            <a:pPr fontAlgn="base">
              <a:spcBef>
                <a:spcPct val="0"/>
              </a:spcBef>
              <a:spcAft>
                <a:spcPct val="0"/>
              </a:spcAft>
            </a:pPr>
            <a:r>
              <a:rPr lang="en-US" sz="2800" b="1" dirty="0" err="1">
                <a:solidFill>
                  <a:prstClr val="black"/>
                </a:solidFill>
                <a:latin typeface="Times New Roman" pitchFamily="18" charset="0"/>
              </a:rPr>
              <a:t>Túi</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phấn</a:t>
            </a:r>
            <a:endParaRPr lang="vi-VN" sz="2800" b="1" dirty="0">
              <a:solidFill>
                <a:prstClr val="black"/>
              </a:solidFill>
              <a:latin typeface="Times New Roman" pitchFamily="18" charset="0"/>
            </a:endParaRPr>
          </a:p>
        </p:txBody>
      </p:sp>
      <p:sp>
        <p:nvSpPr>
          <p:cNvPr id="9" name="Rectangle 8"/>
          <p:cNvSpPr/>
          <p:nvPr/>
        </p:nvSpPr>
        <p:spPr>
          <a:xfrm>
            <a:off x="7391400" y="2703493"/>
            <a:ext cx="1064461" cy="954107"/>
          </a:xfrm>
          <a:prstGeom prst="rect">
            <a:avLst/>
          </a:prstGeom>
        </p:spPr>
        <p:txBody>
          <a:bodyPr wrap="square">
            <a:spAutoFit/>
          </a:bodyPr>
          <a:lstStyle/>
          <a:p>
            <a:pPr fontAlgn="base">
              <a:spcBef>
                <a:spcPct val="0"/>
              </a:spcBef>
              <a:spcAft>
                <a:spcPct val="0"/>
              </a:spcAft>
            </a:pPr>
            <a:r>
              <a:rPr lang="en-US" sz="2800" b="1" dirty="0" err="1">
                <a:solidFill>
                  <a:srgbClr val="000000"/>
                </a:solidFill>
                <a:latin typeface="Times New Roman" pitchFamily="18" charset="0"/>
              </a:rPr>
              <a:t>Trục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nón</a:t>
            </a:r>
            <a:endParaRPr lang="en-US" sz="2800" b="1" dirty="0">
              <a:solidFill>
                <a:srgbClr val="000000"/>
              </a:solidFill>
              <a:latin typeface="Times New Roman" pitchFamily="18" charset="0"/>
            </a:endParaRPr>
          </a:p>
        </p:txBody>
      </p:sp>
      <p:sp>
        <p:nvSpPr>
          <p:cNvPr id="10" name="Rectangle 9"/>
          <p:cNvSpPr/>
          <p:nvPr/>
        </p:nvSpPr>
        <p:spPr>
          <a:xfrm>
            <a:off x="7162800" y="2067580"/>
            <a:ext cx="2664661" cy="523220"/>
          </a:xfrm>
          <a:prstGeom prst="rect">
            <a:avLst/>
          </a:prstGeom>
        </p:spPr>
        <p:txBody>
          <a:bodyPr wrap="square">
            <a:spAutoFit/>
          </a:bodyPr>
          <a:lstStyle/>
          <a:p>
            <a:pPr fontAlgn="base">
              <a:spcBef>
                <a:spcPct val="0"/>
              </a:spcBef>
              <a:spcAft>
                <a:spcPct val="0"/>
              </a:spcAft>
            </a:pPr>
            <a:r>
              <a:rPr lang="en-US" sz="2800" b="1" dirty="0" err="1">
                <a:solidFill>
                  <a:srgbClr val="000000"/>
                </a:solidFill>
                <a:latin typeface="Times New Roman" pitchFamily="18" charset="0"/>
              </a:rPr>
              <a:t>Vảy</a:t>
            </a:r>
            <a:r>
              <a:rPr lang="en-US" sz="2800" b="1" dirty="0">
                <a:solidFill>
                  <a:srgbClr val="000000"/>
                </a:solidFill>
                <a:latin typeface="Times New Roman" pitchFamily="18" charset="0"/>
              </a:rPr>
              <a:t>(lá </a:t>
            </a:r>
            <a:r>
              <a:rPr lang="en-US" sz="2800" b="1" dirty="0" err="1">
                <a:solidFill>
                  <a:srgbClr val="000000"/>
                </a:solidFill>
                <a:latin typeface="Times New Roman" pitchFamily="18" charset="0"/>
              </a:rPr>
              <a:t>noãn</a:t>
            </a:r>
            <a:r>
              <a:rPr lang="en-US" sz="2800" b="1" dirty="0">
                <a:solidFill>
                  <a:srgbClr val="000000"/>
                </a:solidFill>
                <a:latin typeface="Times New Roman" pitchFamily="18" charset="0"/>
              </a:rPr>
              <a:t>)</a:t>
            </a:r>
            <a:endParaRPr lang="vi-VN" sz="2800" b="1" dirty="0">
              <a:solidFill>
                <a:srgbClr val="000000"/>
              </a:solidFill>
              <a:latin typeface="Times New Roman" pitchFamily="18" charset="0"/>
            </a:endParaRPr>
          </a:p>
        </p:txBody>
      </p:sp>
      <p:sp>
        <p:nvSpPr>
          <p:cNvPr id="11" name="TextBox 10"/>
          <p:cNvSpPr txBox="1"/>
          <p:nvPr/>
        </p:nvSpPr>
        <p:spPr>
          <a:xfrm>
            <a:off x="7410379" y="1371600"/>
            <a:ext cx="1084751" cy="523220"/>
          </a:xfrm>
          <a:prstGeom prst="rect">
            <a:avLst/>
          </a:prstGeom>
          <a:noFill/>
        </p:spPr>
        <p:txBody>
          <a:bodyPr wrap="square" rtlCol="0">
            <a:spAutoFit/>
          </a:bodyPr>
          <a:lstStyle/>
          <a:p>
            <a:pPr fontAlgn="base">
              <a:spcBef>
                <a:spcPct val="0"/>
              </a:spcBef>
              <a:spcAft>
                <a:spcPct val="0"/>
              </a:spcAft>
            </a:pPr>
            <a:r>
              <a:rPr lang="en-US" sz="2800" b="1" dirty="0" err="1">
                <a:solidFill>
                  <a:prstClr val="black"/>
                </a:solidFill>
                <a:latin typeface="Times New Roman" pitchFamily="18" charset="0"/>
              </a:rPr>
              <a:t>Noãn</a:t>
            </a:r>
            <a:r>
              <a:rPr lang="en-US" sz="2800" b="1" dirty="0">
                <a:solidFill>
                  <a:prstClr val="black"/>
                </a:solidFill>
                <a:latin typeface="Times New Roman" pitchFamily="18" charset="0"/>
              </a:rPr>
              <a:t> </a:t>
            </a:r>
            <a:endParaRPr lang="vi-VN" sz="2800" b="1" dirty="0">
              <a:solidFill>
                <a:prstClr val="black"/>
              </a:solidFill>
              <a:latin typeface="Times New Roman" pitchFamily="18" charset="0"/>
            </a:endParaRPr>
          </a:p>
        </p:txBody>
      </p:sp>
    </p:spTree>
    <p:extLst>
      <p:ext uri="{BB962C8B-B14F-4D97-AF65-F5344CB8AC3E}">
        <p14:creationId xmlns:p14="http://schemas.microsoft.com/office/powerpoint/2010/main" val="180804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3308"/>
                                        </p:tgtEl>
                                        <p:attrNameLst>
                                          <p:attrName>style.visibility</p:attrName>
                                        </p:attrNameLst>
                                      </p:cBhvr>
                                      <p:to>
                                        <p:strVal val="visible"/>
                                      </p:to>
                                    </p:set>
                                    <p:animEffect transition="in" filter="barn(inVertical)">
                                      <p:cBhvr>
                                        <p:cTn id="25" dur="500"/>
                                        <p:tgtEl>
                                          <p:spTgt spid="18330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3309"/>
                                        </p:tgtEl>
                                        <p:attrNameLst>
                                          <p:attrName>style.visibility</p:attrName>
                                        </p:attrNameLst>
                                      </p:cBhvr>
                                      <p:to>
                                        <p:strVal val="visible"/>
                                      </p:to>
                                    </p:set>
                                    <p:animEffect transition="in" filter="wheel(1)">
                                      <p:cBhvr>
                                        <p:cTn id="35" dur="2000"/>
                                        <p:tgtEl>
                                          <p:spTgt spid="18330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circle(in)">
                                      <p:cBhvr>
                                        <p:cTn id="46" dur="2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8" grpId="0"/>
      <p:bldP spid="183309" grpId="0"/>
      <p:bldP spid="6" grpId="0"/>
      <p:bldP spid="7"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11837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dirty="0" err="1">
                <a:solidFill>
                  <a:schemeClr val="accent1"/>
                </a:solidFill>
                <a:latin typeface="Times New Roman" pitchFamily="18" charset="0"/>
                <a:cs typeface="Times New Roman" pitchFamily="18" charset="0"/>
              </a:rPr>
              <a:t>Thảo</a:t>
            </a:r>
            <a:r>
              <a:rPr lang="en-US" sz="3600" b="1" dirty="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luận</a:t>
            </a:r>
            <a:r>
              <a:rPr lang="en-US" sz="3600" b="1" dirty="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nhóm</a:t>
            </a:r>
            <a:r>
              <a:rPr lang="en-US" sz="3600" b="1" dirty="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và</a:t>
            </a:r>
            <a:r>
              <a:rPr lang="en-US" sz="3600" b="1" dirty="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điền</a:t>
            </a:r>
            <a:r>
              <a:rPr lang="en-US" sz="3600" b="1" dirty="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thông</a:t>
            </a:r>
            <a:r>
              <a:rPr lang="en-US" sz="3600" b="1" dirty="0">
                <a:solidFill>
                  <a:schemeClr val="accent1"/>
                </a:solidFill>
                <a:latin typeface="Times New Roman" pitchFamily="18" charset="0"/>
                <a:cs typeface="Times New Roman" pitchFamily="18" charset="0"/>
              </a:rPr>
              <a:t> tin </a:t>
            </a:r>
            <a:r>
              <a:rPr lang="en-US" sz="3600" b="1" dirty="0" err="1">
                <a:solidFill>
                  <a:schemeClr val="accent1"/>
                </a:solidFill>
                <a:latin typeface="Times New Roman" pitchFamily="18" charset="0"/>
                <a:cs typeface="Times New Roman" pitchFamily="18" charset="0"/>
              </a:rPr>
              <a:t>vào</a:t>
            </a:r>
            <a:r>
              <a:rPr lang="en-US" sz="3600" b="1" dirty="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bài</a:t>
            </a:r>
            <a:r>
              <a:rPr lang="en-US" sz="3600" b="1" dirty="0" smtClean="0">
                <a:solidFill>
                  <a:schemeClr val="accent1"/>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tập</a:t>
            </a:r>
            <a:endParaRPr lang="en-US" sz="3600" b="1" dirty="0">
              <a:solidFill>
                <a:schemeClr val="accent1"/>
              </a:solidFill>
              <a:latin typeface="Times New Roman" pitchFamily="18" charset="0"/>
              <a:cs typeface="Times New Roman" pitchFamily="18" charset="0"/>
            </a:endParaRPr>
          </a:p>
        </p:txBody>
      </p:sp>
      <p:graphicFrame>
        <p:nvGraphicFramePr>
          <p:cNvPr id="15405" name="Group 45"/>
          <p:cNvGraphicFramePr>
            <a:graphicFrameLocks noGrp="1"/>
          </p:cNvGraphicFramePr>
          <p:nvPr>
            <p:extLst>
              <p:ext uri="{D42A27DB-BD31-4B8C-83A1-F6EECF244321}">
                <p14:modId xmlns:p14="http://schemas.microsoft.com/office/powerpoint/2010/main" val="3842257759"/>
              </p:ext>
            </p:extLst>
          </p:nvPr>
        </p:nvGraphicFramePr>
        <p:xfrm>
          <a:off x="179513" y="1124745"/>
          <a:ext cx="8784975" cy="5669756"/>
        </p:xfrm>
        <a:graphic>
          <a:graphicData uri="http://schemas.openxmlformats.org/drawingml/2006/table">
            <a:tbl>
              <a:tblPr>
                <a:tableStyleId>{5940675A-B579-460E-94D1-54222C63F5DA}</a:tableStyleId>
              </a:tblPr>
              <a:tblGrid>
                <a:gridCol w="1721306"/>
                <a:gridCol w="3537549"/>
                <a:gridCol w="3526120"/>
              </a:tblGrid>
              <a:tr h="676795">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dirty="0" err="1" smtClean="0">
                          <a:ln>
                            <a:noFill/>
                          </a:ln>
                          <a:effectLst/>
                          <a:latin typeface="Times New Roman" pitchFamily="18" charset="0"/>
                          <a:cs typeface="Times New Roman" pitchFamily="18" charset="0"/>
                        </a:rPr>
                        <a:t>Đặc</a:t>
                      </a:r>
                      <a:r>
                        <a:rPr kumimoji="0" lang="en-US" sz="2800" b="1" u="none" strike="noStrike" cap="none" normalizeH="0" baseline="0" dirty="0" smtClean="0">
                          <a:ln>
                            <a:noFill/>
                          </a:ln>
                          <a:effectLst/>
                          <a:latin typeface="Times New Roman" pitchFamily="18" charset="0"/>
                          <a:cs typeface="Times New Roman" pitchFamily="18" charset="0"/>
                        </a:rPr>
                        <a:t> </a:t>
                      </a:r>
                      <a:r>
                        <a:rPr kumimoji="0" lang="en-US" sz="2800" b="1" u="none" strike="noStrike" cap="none" normalizeH="0" baseline="0" dirty="0" err="1" smtClean="0">
                          <a:ln>
                            <a:noFill/>
                          </a:ln>
                          <a:effectLst/>
                          <a:latin typeface="Times New Roman" pitchFamily="18" charset="0"/>
                          <a:cs typeface="Times New Roman" pitchFamily="18" charset="0"/>
                        </a:rPr>
                        <a:t>điểm</a:t>
                      </a: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Nón đực</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Nón cái</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r h="67679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dirty="0" err="1" smtClean="0">
                          <a:ln>
                            <a:noFill/>
                          </a:ln>
                          <a:effectLst/>
                          <a:latin typeface="Times New Roman" pitchFamily="18" charset="0"/>
                          <a:cs typeface="Times New Roman" pitchFamily="18" charset="0"/>
                        </a:rPr>
                        <a:t>Màu</a:t>
                      </a:r>
                      <a:r>
                        <a:rPr kumimoji="0" lang="en-US" sz="2800" b="1" u="none" strike="noStrike" cap="none" normalizeH="0" baseline="0" dirty="0" smtClean="0">
                          <a:ln>
                            <a:noFill/>
                          </a:ln>
                          <a:effectLst/>
                          <a:latin typeface="Times New Roman" pitchFamily="18" charset="0"/>
                          <a:cs typeface="Times New Roman" pitchFamily="18" charset="0"/>
                        </a:rPr>
                        <a:t> </a:t>
                      </a:r>
                      <a:r>
                        <a:rPr kumimoji="0" lang="en-US" sz="2800" b="1" u="none" strike="noStrike" cap="none" normalizeH="0" baseline="0" dirty="0" err="1" smtClean="0">
                          <a:ln>
                            <a:noFill/>
                          </a:ln>
                          <a:effectLst/>
                          <a:latin typeface="Times New Roman" pitchFamily="18" charset="0"/>
                          <a:cs typeface="Times New Roman" pitchFamily="18" charset="0"/>
                        </a:rPr>
                        <a:t>sắc</a:t>
                      </a: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r h="916227">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Kích thước</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r h="64487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Vị trí</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r h="1377534">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Cách mọc trên cành</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r h="1377534">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smtClean="0">
                          <a:ln>
                            <a:noFill/>
                          </a:ln>
                          <a:effectLst/>
                          <a:latin typeface="Times New Roman" pitchFamily="18" charset="0"/>
                          <a:cs typeface="Times New Roman" pitchFamily="18" charset="0"/>
                        </a:rPr>
                        <a:t>Thành phần cấu tạo</a:t>
                      </a:r>
                      <a:endPar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dirty="0" smtClean="0">
                          <a:ln>
                            <a:noFill/>
                          </a:ln>
                          <a:effectLst/>
                          <a:latin typeface="Times New Roman" pitchFamily="18" charset="0"/>
                          <a:cs typeface="Times New Roman" pitchFamily="18" charset="0"/>
                        </a:rPr>
                        <a:t>                     </a:t>
                      </a:r>
                    </a:p>
                    <a:p>
                      <a:pPr marL="0" marR="0" lvl="0" indent="0" algn="just" defTabSz="914400" rtl="0" eaLnBrk="1" fontAlgn="base" latinLnBrk="0" hangingPunct="1">
                        <a:lnSpc>
                          <a:spcPct val="107000"/>
                        </a:lnSpc>
                        <a:spcBef>
                          <a:spcPct val="0"/>
                        </a:spcBef>
                        <a:spcAft>
                          <a:spcPct val="0"/>
                        </a:spcAft>
                        <a:buClrTx/>
                        <a:buSzTx/>
                        <a:buFontTx/>
                        <a:buNone/>
                        <a:tabLst/>
                      </a:pPr>
                      <a:r>
                        <a:rPr kumimoji="0" lang="en-US" sz="2800" b="1" u="none" strike="noStrike" cap="none" normalizeH="0" baseline="0" dirty="0" smtClean="0">
                          <a:ln>
                            <a:noFill/>
                          </a:ln>
                          <a:effectLst/>
                          <a:latin typeface="Times New Roman" pitchFamily="18" charset="0"/>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endParaRPr kumimoji="0" lang="vi-VN"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51435" marR="51435" marT="0" marB="0" horzOverflow="overflow"/>
                </a:tc>
              </a:tr>
            </a:tbl>
          </a:graphicData>
        </a:graphic>
      </p:graphicFrame>
      <p:sp>
        <p:nvSpPr>
          <p:cNvPr id="15393" name="Rectangle 1"/>
          <p:cNvSpPr>
            <a:spLocks noChangeArrowheads="1"/>
          </p:cNvSpPr>
          <p:nvPr/>
        </p:nvSpPr>
        <p:spPr bwMode="auto">
          <a:xfrm>
            <a:off x="2346325" y="2879725"/>
            <a:ext cx="45116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vi-VN">
              <a:solidFill>
                <a:prstClr val="black"/>
              </a:solidFill>
              <a:cs typeface="Arial" charset="0"/>
            </a:endParaRPr>
          </a:p>
        </p:txBody>
      </p:sp>
      <p:sp>
        <p:nvSpPr>
          <p:cNvPr id="21" name="TextBox 20"/>
          <p:cNvSpPr txBox="1">
            <a:spLocks noChangeArrowheads="1"/>
          </p:cNvSpPr>
          <p:nvPr/>
        </p:nvSpPr>
        <p:spPr bwMode="auto">
          <a:xfrm>
            <a:off x="2586038" y="1882775"/>
            <a:ext cx="2274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Màu vàng</a:t>
            </a:r>
          </a:p>
        </p:txBody>
      </p:sp>
      <p:sp>
        <p:nvSpPr>
          <p:cNvPr id="22" name="TextBox 21"/>
          <p:cNvSpPr txBox="1">
            <a:spLocks noChangeArrowheads="1"/>
          </p:cNvSpPr>
          <p:nvPr/>
        </p:nvSpPr>
        <p:spPr bwMode="auto">
          <a:xfrm>
            <a:off x="6457950" y="1828800"/>
            <a:ext cx="1771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Màu xanh</a:t>
            </a:r>
          </a:p>
        </p:txBody>
      </p:sp>
      <p:sp>
        <p:nvSpPr>
          <p:cNvPr id="23" name="TextBox 22"/>
          <p:cNvSpPr txBox="1">
            <a:spLocks noChangeArrowheads="1"/>
          </p:cNvSpPr>
          <p:nvPr/>
        </p:nvSpPr>
        <p:spPr bwMode="auto">
          <a:xfrm>
            <a:off x="2171700" y="2667000"/>
            <a:ext cx="308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dirty="0" err="1">
                <a:solidFill>
                  <a:prstClr val="black"/>
                </a:solidFill>
                <a:latin typeface="Times New Roman" pitchFamily="18" charset="0"/>
                <a:cs typeface="Times New Roman" pitchFamily="18" charset="0"/>
              </a:rPr>
              <a:t>Nhỏ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cái</a:t>
            </a:r>
            <a:endParaRPr lang="en-US" sz="2800" dirty="0">
              <a:solidFill>
                <a:prstClr val="black"/>
              </a:solidFill>
              <a:latin typeface="Times New Roman" pitchFamily="18" charset="0"/>
              <a:cs typeface="Times New Roman" pitchFamily="18" charset="0"/>
            </a:endParaRPr>
          </a:p>
        </p:txBody>
      </p:sp>
      <p:sp>
        <p:nvSpPr>
          <p:cNvPr id="24" name="TextBox 23"/>
          <p:cNvSpPr txBox="1">
            <a:spLocks noChangeArrowheads="1"/>
          </p:cNvSpPr>
          <p:nvPr/>
        </p:nvSpPr>
        <p:spPr bwMode="auto">
          <a:xfrm>
            <a:off x="5943600" y="26670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Lớn hơn nón đực</a:t>
            </a:r>
          </a:p>
        </p:txBody>
      </p:sp>
      <p:sp>
        <p:nvSpPr>
          <p:cNvPr id="15398" name="TextBox 24"/>
          <p:cNvSpPr txBox="1">
            <a:spLocks noChangeArrowheads="1"/>
          </p:cNvSpPr>
          <p:nvPr/>
        </p:nvSpPr>
        <p:spPr bwMode="auto">
          <a:xfrm>
            <a:off x="2225675" y="3429000"/>
            <a:ext cx="348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Mọc ở đầu ngọn</a:t>
            </a:r>
          </a:p>
        </p:txBody>
      </p:sp>
      <p:sp>
        <p:nvSpPr>
          <p:cNvPr id="15399" name="TextBox 25"/>
          <p:cNvSpPr txBox="1">
            <a:spLocks noChangeArrowheads="1"/>
          </p:cNvSpPr>
          <p:nvPr/>
        </p:nvSpPr>
        <p:spPr bwMode="auto">
          <a:xfrm>
            <a:off x="5372100" y="3429000"/>
            <a:ext cx="331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800">
                <a:solidFill>
                  <a:prstClr val="black"/>
                </a:solidFill>
                <a:latin typeface="Times New Roman" pitchFamily="18" charset="0"/>
                <a:cs typeface="Times New Roman" pitchFamily="18" charset="0"/>
              </a:rPr>
              <a:t>Mọc ở mấu thân</a:t>
            </a:r>
          </a:p>
        </p:txBody>
      </p:sp>
      <p:sp>
        <p:nvSpPr>
          <p:cNvPr id="27" name="TextBox 26"/>
          <p:cNvSpPr txBox="1">
            <a:spLocks noChangeArrowheads="1"/>
          </p:cNvSpPr>
          <p:nvPr/>
        </p:nvSpPr>
        <p:spPr bwMode="auto">
          <a:xfrm>
            <a:off x="2057400" y="4191000"/>
            <a:ext cx="3028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2800" dirty="0" err="1">
                <a:solidFill>
                  <a:prstClr val="black"/>
                </a:solidFill>
                <a:latin typeface="Times New Roman" pitchFamily="18" charset="0"/>
                <a:cs typeface="Times New Roman" pitchFamily="18" charset="0"/>
              </a:rPr>
              <a:t>Mọc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p>
          <a:p>
            <a:pPr algn="ctr" eaLnBrk="1" fontAlgn="base" hangingPunct="1">
              <a:spcBef>
                <a:spcPct val="0"/>
              </a:spcBef>
              <a:spcAft>
                <a:spcPct val="0"/>
              </a:spcAft>
            </a:pPr>
            <a:r>
              <a:rPr lang="en-US" sz="2800" dirty="0" err="1">
                <a:solidFill>
                  <a:prstClr val="black"/>
                </a:solidFill>
                <a:latin typeface="Times New Roman" pitchFamily="18" charset="0"/>
                <a:cs typeface="Times New Roman" pitchFamily="18" charset="0"/>
              </a:rPr>
              <a:t>từng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cụm</a:t>
            </a:r>
            <a:endParaRPr lang="en-US" sz="2800" dirty="0">
              <a:solidFill>
                <a:prstClr val="black"/>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5829300" y="4430713"/>
            <a:ext cx="2171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Mọc đơn độc</a:t>
            </a:r>
          </a:p>
        </p:txBody>
      </p:sp>
      <p:sp>
        <p:nvSpPr>
          <p:cNvPr id="29" name="TextBox 28"/>
          <p:cNvSpPr txBox="1"/>
          <p:nvPr/>
        </p:nvSpPr>
        <p:spPr>
          <a:xfrm>
            <a:off x="1771650" y="5029200"/>
            <a:ext cx="3486150" cy="2246313"/>
          </a:xfrm>
          <a:prstGeom prst="rect">
            <a:avLst/>
          </a:prstGeom>
          <a:noFill/>
        </p:spPr>
        <p:txBody>
          <a:bodyPr>
            <a:spAutoFit/>
          </a:bodyPr>
          <a:lstStyle/>
          <a:p>
            <a:pPr fontAlgn="base">
              <a:spcBef>
                <a:spcPct val="0"/>
              </a:spcBef>
              <a:spcAft>
                <a:spcPct val="0"/>
              </a:spcAft>
              <a:defRPr/>
            </a:pPr>
            <a:endParaRPr lang="en-US" sz="2800" dirty="0">
              <a:solidFill>
                <a:prstClr val="black"/>
              </a:solidFill>
              <a:latin typeface="Times New Roman" pitchFamily="18" charset="0"/>
              <a:cs typeface="Times New Roman" panose="02020603050405020304" pitchFamily="18" charset="0"/>
            </a:endParaRPr>
          </a:p>
          <a:p>
            <a:pPr fontAlgn="base">
              <a:spcBef>
                <a:spcPct val="0"/>
              </a:spcBef>
              <a:spcAft>
                <a:spcPct val="0"/>
              </a:spcAft>
              <a:defRPr/>
            </a:pP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Trục</a:t>
            </a: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nón</a:t>
            </a:r>
            <a:r>
              <a:rPr lang="en-US" sz="2800" dirty="0">
                <a:solidFill>
                  <a:prstClr val="black"/>
                </a:solidFill>
                <a:latin typeface="Times New Roman" pitchFamily="18" charset="0"/>
                <a:cs typeface="Times New Roman" panose="02020603050405020304" pitchFamily="18" charset="0"/>
              </a:rPr>
              <a:t>.</a:t>
            </a:r>
          </a:p>
          <a:p>
            <a:pPr fontAlgn="base">
              <a:spcBef>
                <a:spcPct val="0"/>
              </a:spcBef>
              <a:spcAft>
                <a:spcPct val="0"/>
              </a:spcAft>
              <a:defRPr/>
            </a:pP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Vảy</a:t>
            </a: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mang</a:t>
            </a: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túi</a:t>
            </a: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phấn</a:t>
            </a:r>
            <a:endParaRPr lang="en-US" sz="2800" dirty="0">
              <a:solidFill>
                <a:prstClr val="black"/>
              </a:solidFill>
              <a:latin typeface="Times New Roman" pitchFamily="18" charset="0"/>
              <a:cs typeface="Times New Roman" panose="02020603050405020304" pitchFamily="18" charset="0"/>
            </a:endParaRPr>
          </a:p>
          <a:p>
            <a:pPr fontAlgn="base">
              <a:spcBef>
                <a:spcPct val="0"/>
              </a:spcBef>
              <a:spcAft>
                <a:spcPct val="0"/>
              </a:spcAft>
              <a:defRPr/>
            </a:pP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Túi</a:t>
            </a:r>
            <a:r>
              <a:rPr lang="en-US" sz="2800" dirty="0">
                <a:solidFill>
                  <a:prstClr val="black"/>
                </a:solidFill>
                <a:latin typeface="Times New Roman" pitchFamily="18" charset="0"/>
                <a:cs typeface="Times New Roman" panose="02020603050405020304" pitchFamily="18" charset="0"/>
              </a:rPr>
              <a:t> </a:t>
            </a:r>
            <a:r>
              <a:rPr lang="en-US" sz="2800" dirty="0" err="1">
                <a:solidFill>
                  <a:prstClr val="black"/>
                </a:solidFill>
                <a:latin typeface="Times New Roman" pitchFamily="18" charset="0"/>
                <a:cs typeface="Times New Roman" panose="02020603050405020304" pitchFamily="18" charset="0"/>
              </a:rPr>
              <a:t>phấn</a:t>
            </a:r>
            <a:endParaRPr lang="en-US" sz="2800" dirty="0">
              <a:solidFill>
                <a:prstClr val="black"/>
              </a:solidFill>
              <a:latin typeface="Times New Roman" pitchFamily="18" charset="0"/>
              <a:cs typeface="Times New Roman" panose="02020603050405020304" pitchFamily="18" charset="0"/>
            </a:endParaRPr>
          </a:p>
          <a:p>
            <a:pPr marL="457200" indent="-457200" fontAlgn="base">
              <a:spcBef>
                <a:spcPct val="0"/>
              </a:spcBef>
              <a:spcAft>
                <a:spcPct val="0"/>
              </a:spcAft>
              <a:buFontTx/>
              <a:buChar char="-"/>
              <a:defRPr/>
            </a:pPr>
            <a:endParaRPr lang="en-US" sz="2800" dirty="0">
              <a:solidFill>
                <a:prstClr val="black"/>
              </a:solidFill>
              <a:latin typeface="Times New Roman" pitchFamily="18" charset="0"/>
              <a:cs typeface="Times New Roman" panose="02020603050405020304" pitchFamily="18" charset="0"/>
            </a:endParaRPr>
          </a:p>
        </p:txBody>
      </p:sp>
      <p:sp>
        <p:nvSpPr>
          <p:cNvPr id="41" name="TextBox 40"/>
          <p:cNvSpPr txBox="1">
            <a:spLocks noChangeArrowheads="1"/>
          </p:cNvSpPr>
          <p:nvPr/>
        </p:nvSpPr>
        <p:spPr bwMode="auto">
          <a:xfrm>
            <a:off x="5565576" y="54864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buFontTx/>
              <a:buChar char="-"/>
            </a:pPr>
            <a:r>
              <a:rPr lang="en-US" sz="2800" dirty="0" err="1">
                <a:solidFill>
                  <a:prstClr val="black"/>
                </a:solidFill>
                <a:latin typeface="Times New Roman" pitchFamily="18" charset="0"/>
                <a:cs typeface="Times New Roman" pitchFamily="18" charset="0"/>
              </a:rPr>
              <a:t>Trục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nón</a:t>
            </a:r>
            <a:r>
              <a:rPr lang="en-US" sz="2800" dirty="0">
                <a:solidFill>
                  <a:prstClr val="black"/>
                </a:solidFill>
                <a:latin typeface="Times New Roman" pitchFamily="18" charset="0"/>
                <a:cs typeface="Times New Roman" pitchFamily="18" charset="0"/>
              </a:rPr>
              <a:t>.</a:t>
            </a:r>
          </a:p>
          <a:p>
            <a:pPr eaLnBrk="1" fontAlgn="base" hangingPunct="1">
              <a:spcBef>
                <a:spcPct val="0"/>
              </a:spcBef>
              <a:spcAft>
                <a:spcPct val="0"/>
              </a:spcAft>
              <a:buFontTx/>
              <a:buChar char="-"/>
            </a:pPr>
            <a:r>
              <a:rPr lang="en-US" sz="2800" dirty="0" err="1">
                <a:solidFill>
                  <a:prstClr val="black"/>
                </a:solidFill>
                <a:latin typeface="Times New Roman" pitchFamily="18" charset="0"/>
                <a:cs typeface="Times New Roman" pitchFamily="18" charset="0"/>
              </a:rPr>
              <a:t>Vảy</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lá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noãn</a:t>
            </a:r>
            <a:r>
              <a:rPr lang="en-US" sz="2800" dirty="0">
                <a:solidFill>
                  <a:prstClr val="black"/>
                </a:solidFill>
                <a:latin typeface="Times New Roman" pitchFamily="18" charset="0"/>
                <a:cs typeface="Times New Roman" pitchFamily="18" charset="0"/>
              </a:rPr>
              <a:t>)</a:t>
            </a:r>
          </a:p>
          <a:p>
            <a:pPr eaLnBrk="1" fontAlgn="base" hangingPunct="1">
              <a:spcBef>
                <a:spcPct val="0"/>
              </a:spcBef>
              <a:spcAft>
                <a:spcPct val="0"/>
              </a:spcAft>
              <a:buFontTx/>
              <a:buChar char="-"/>
            </a:pPr>
            <a:r>
              <a:rPr lang="en-US" sz="2800" dirty="0" err="1">
                <a:solidFill>
                  <a:prstClr val="black"/>
                </a:solidFill>
                <a:latin typeface="Times New Roman" pitchFamily="18" charset="0"/>
                <a:cs typeface="Times New Roman" pitchFamily="18" charset="0"/>
              </a:rPr>
              <a:t>Noãn</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28992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399"/>
                                        </p:tgtEl>
                                        <p:attrNameLst>
                                          <p:attrName>style.visibility</p:attrName>
                                        </p:attrNameLst>
                                      </p:cBhvr>
                                      <p:to>
                                        <p:strVal val="visible"/>
                                      </p:to>
                                    </p:set>
                                    <p:animEffect transition="in" filter="circle(in)">
                                      <p:cBhvr>
                                        <p:cTn id="25" dur="2000"/>
                                        <p:tgtEl>
                                          <p:spTgt spid="1539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398"/>
                                        </p:tgtEl>
                                        <p:attrNameLst>
                                          <p:attrName>style.visibility</p:attrName>
                                        </p:attrNameLst>
                                      </p:cBhvr>
                                      <p:to>
                                        <p:strVal val="visible"/>
                                      </p:to>
                                    </p:set>
                                    <p:animEffect transition="in" filter="circle(in)">
                                      <p:cBhvr>
                                        <p:cTn id="28" dur="2000"/>
                                        <p:tgtEl>
                                          <p:spTgt spid="153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 calcmode="lin" valueType="num">
                                      <p:cBhvr>
                                        <p:cTn id="35" dur="1000" fill="hold"/>
                                        <p:tgtEl>
                                          <p:spTgt spid="28"/>
                                        </p:tgtEl>
                                        <p:attrNameLst>
                                          <p:attrName>style.rotation</p:attrName>
                                        </p:attrNameLst>
                                      </p:cBhvr>
                                      <p:tavLst>
                                        <p:tav tm="0">
                                          <p:val>
                                            <p:fltVal val="90"/>
                                          </p:val>
                                        </p:tav>
                                        <p:tav tm="100000">
                                          <p:val>
                                            <p:fltVal val="0"/>
                                          </p:val>
                                        </p:tav>
                                      </p:tavLst>
                                    </p:anim>
                                    <p:animEffect transition="in" filter="fade">
                                      <p:cBhvr>
                                        <p:cTn id="36" dur="1000"/>
                                        <p:tgtEl>
                                          <p:spTgt spid="2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style.rotation</p:attrName>
                                        </p:attrNameLst>
                                      </p:cBhvr>
                                      <p:tavLst>
                                        <p:tav tm="0">
                                          <p:val>
                                            <p:fltVal val="90"/>
                                          </p:val>
                                        </p:tav>
                                        <p:tav tm="100000">
                                          <p:val>
                                            <p:fltVal val="0"/>
                                          </p:val>
                                        </p:tav>
                                      </p:tavLst>
                                    </p:anim>
                                    <p:animEffect transition="in" filter="fade">
                                      <p:cBhvr>
                                        <p:cTn id="42" dur="10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horizontal)">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15398" grpId="0"/>
      <p:bldP spid="15399" grpId="0"/>
      <p:bldP spid="27" grpId="0"/>
      <p:bldP spid="28" grpId="0"/>
      <p:bldP spid="29"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752600" y="304800"/>
            <a:ext cx="5791200" cy="1219200"/>
          </a:xfrm>
          <a:prstGeom prst="rect">
            <a:avLst/>
          </a:prstGeom>
          <a:gradFill rotWithShape="1">
            <a:gsLst>
              <a:gs pos="0">
                <a:srgbClr val="FFFF00"/>
              </a:gs>
              <a:gs pos="50000">
                <a:srgbClr val="FFFFFF"/>
              </a:gs>
              <a:gs pos="100000">
                <a:srgbClr val="FFFF0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defRPr/>
            </a:pPr>
            <a:r>
              <a:rPr lang="en-US" sz="4400" kern="0" dirty="0" err="1">
                <a:latin typeface="Times New Roman" pitchFamily="18" charset="0"/>
              </a:rPr>
              <a:t>Cấu</a:t>
            </a:r>
            <a:r>
              <a:rPr lang="en-US" sz="4400" kern="0" dirty="0">
                <a:latin typeface="Times New Roman" pitchFamily="18" charset="0"/>
              </a:rPr>
              <a:t> </a:t>
            </a:r>
            <a:r>
              <a:rPr lang="en-US" sz="4400" kern="0" dirty="0" err="1">
                <a:latin typeface="Times New Roman" pitchFamily="18" charset="0"/>
              </a:rPr>
              <a:t>tạo</a:t>
            </a:r>
            <a:r>
              <a:rPr lang="en-US" sz="4400" kern="0" dirty="0">
                <a:latin typeface="Times New Roman" pitchFamily="18" charset="0"/>
              </a:rPr>
              <a:t> </a:t>
            </a:r>
            <a:r>
              <a:rPr lang="en-US" sz="4400" kern="0" dirty="0" err="1">
                <a:latin typeface="Times New Roman" pitchFamily="18" charset="0"/>
              </a:rPr>
              <a:t>nón</a:t>
            </a:r>
            <a:r>
              <a:rPr lang="en-US" sz="4400" kern="0" dirty="0">
                <a:latin typeface="Times New Roman" pitchFamily="18" charset="0"/>
              </a:rPr>
              <a:t> </a:t>
            </a:r>
            <a:r>
              <a:rPr lang="en-US" sz="4400" kern="0" dirty="0" err="1">
                <a:latin typeface="Times New Roman" pitchFamily="18" charset="0"/>
              </a:rPr>
              <a:t>thông</a:t>
            </a:r>
            <a:endParaRPr lang="en-US" sz="4800" kern="0" dirty="0">
              <a:latin typeface="Times New Roman" pitchFamily="18" charset="0"/>
            </a:endParaRPr>
          </a:p>
        </p:txBody>
      </p:sp>
      <p:pic>
        <p:nvPicPr>
          <p:cNvPr id="14339"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1143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3"/>
          <p:cNvGrpSpPr>
            <a:grpSpLocks/>
          </p:cNvGrpSpPr>
          <p:nvPr/>
        </p:nvGrpSpPr>
        <p:grpSpPr bwMode="auto">
          <a:xfrm>
            <a:off x="533400" y="1676400"/>
            <a:ext cx="8305800" cy="4611688"/>
            <a:chOff x="533400" y="1676400"/>
            <a:chExt cx="8305800" cy="4611688"/>
          </a:xfrm>
        </p:grpSpPr>
        <p:sp>
          <p:nvSpPr>
            <p:cNvPr id="5" name="Line 5"/>
            <p:cNvSpPr>
              <a:spLocks noChangeShapeType="1"/>
            </p:cNvSpPr>
            <p:nvPr/>
          </p:nvSpPr>
          <p:spPr bwMode="auto">
            <a:xfrm>
              <a:off x="4572000" y="1676400"/>
              <a:ext cx="0" cy="434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6" name="Text Box 7"/>
            <p:cNvSpPr txBox="1">
              <a:spLocks noChangeArrowheads="1"/>
            </p:cNvSpPr>
            <p:nvPr/>
          </p:nvSpPr>
          <p:spPr bwMode="auto">
            <a:xfrm>
              <a:off x="533400" y="1752600"/>
              <a:ext cx="3886200"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kern="0" dirty="0" err="1">
                  <a:solidFill>
                    <a:srgbClr val="0000FF"/>
                  </a:solidFill>
                  <a:latin typeface="Times New Roman" pitchFamily="18" charset="0"/>
                </a:rPr>
                <a:t>Nón</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đực</a:t>
              </a:r>
              <a:r>
                <a:rPr lang="en-US" sz="2800" b="1" kern="0" dirty="0">
                  <a:solidFill>
                    <a:srgbClr val="0000FF"/>
                  </a:solidFill>
                  <a:latin typeface="Times New Roman" pitchFamily="18" charset="0"/>
                </a:rPr>
                <a:t>:</a:t>
              </a:r>
            </a:p>
            <a:p>
              <a:pPr>
                <a:spcBef>
                  <a:spcPct val="50000"/>
                </a:spcBef>
                <a:buFontTx/>
                <a:buChar char="-"/>
                <a:defRPr/>
              </a:pPr>
              <a:r>
                <a:rPr lang="fr-FR" sz="2400" b="1" kern="0" dirty="0" err="1">
                  <a:solidFill>
                    <a:sysClr val="windowText" lastClr="000000"/>
                  </a:solidFill>
                  <a:latin typeface="Times New Roman" pitchFamily="18" charset="0"/>
                </a:rPr>
                <a:t>Nhỏ</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màu</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vàng</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mọc</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thành</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cụm</a:t>
              </a:r>
              <a:r>
                <a:rPr lang="fr-FR" sz="2400" b="1" kern="0" dirty="0">
                  <a:solidFill>
                    <a:sysClr val="windowText" lastClr="000000"/>
                  </a:solidFill>
                  <a:latin typeface="Times New Roman" pitchFamily="18" charset="0"/>
                </a:rPr>
                <a:t>.</a:t>
              </a:r>
            </a:p>
            <a:p>
              <a:pPr>
                <a:spcBef>
                  <a:spcPct val="50000"/>
                </a:spcBef>
                <a:buFontTx/>
                <a:buChar char="-"/>
                <a:defRPr/>
              </a:pP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Cấu</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tạo</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gồm</a:t>
              </a:r>
              <a:r>
                <a:rPr lang="fr-FR" sz="2400" b="1" kern="0" dirty="0">
                  <a:solidFill>
                    <a:sysClr val="windowText" lastClr="000000"/>
                  </a:solidFill>
                  <a:latin typeface="Times New Roman" pitchFamily="18" charset="0"/>
                </a:rPr>
                <a:t>:</a:t>
              </a:r>
            </a:p>
            <a:p>
              <a:pPr>
                <a:spcBef>
                  <a:spcPct val="50000"/>
                </a:spcBef>
                <a:defRPr/>
              </a:pP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Trục</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nón</a:t>
              </a:r>
              <a:endParaRPr lang="fr-FR" sz="2400" b="1" kern="0" dirty="0">
                <a:solidFill>
                  <a:sysClr val="windowText" lastClr="000000"/>
                </a:solidFill>
                <a:latin typeface="Times New Roman" pitchFamily="18" charset="0"/>
              </a:endParaRPr>
            </a:p>
            <a:p>
              <a:pPr>
                <a:spcBef>
                  <a:spcPct val="50000"/>
                </a:spcBef>
                <a:defRPr/>
              </a:pP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Vảy</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nhị</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mang</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túi</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phấn</a:t>
              </a:r>
              <a:endParaRPr lang="fr-FR" sz="2400" b="1" kern="0" dirty="0">
                <a:solidFill>
                  <a:sysClr val="windowText" lastClr="000000"/>
                </a:solidFill>
                <a:latin typeface="Times New Roman" pitchFamily="18" charset="0"/>
              </a:endParaRPr>
            </a:p>
            <a:p>
              <a:pPr>
                <a:spcBef>
                  <a:spcPct val="50000"/>
                </a:spcBef>
                <a:defRPr/>
              </a:pP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Túi</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phấn</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chứa</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các</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hạt</a:t>
              </a:r>
              <a:r>
                <a:rPr lang="fr-FR" sz="2400" b="1" kern="0" dirty="0">
                  <a:solidFill>
                    <a:sysClr val="windowText" lastClr="000000"/>
                  </a:solidFill>
                  <a:latin typeface="Times New Roman" pitchFamily="18" charset="0"/>
                </a:rPr>
                <a:t> </a:t>
              </a:r>
              <a:r>
                <a:rPr lang="fr-FR" sz="2400" b="1" kern="0" dirty="0" err="1">
                  <a:solidFill>
                    <a:sysClr val="windowText" lastClr="000000"/>
                  </a:solidFill>
                  <a:latin typeface="Times New Roman" pitchFamily="18" charset="0"/>
                </a:rPr>
                <a:t>phấn</a:t>
              </a:r>
              <a:endParaRPr lang="fr-FR" sz="2400" b="1" kern="0" dirty="0">
                <a:solidFill>
                  <a:sysClr val="windowText" lastClr="000000"/>
                </a:solidFill>
                <a:latin typeface="Times New Roman" pitchFamily="18" charset="0"/>
              </a:endParaRPr>
            </a:p>
            <a:p>
              <a:pPr>
                <a:spcBef>
                  <a:spcPct val="50000"/>
                </a:spcBef>
                <a:defRPr/>
              </a:pPr>
              <a:endParaRPr lang="en-US" sz="2400" b="1" kern="0" dirty="0">
                <a:solidFill>
                  <a:sysClr val="windowText" lastClr="000000"/>
                </a:solidFill>
                <a:latin typeface="Times New Roman" pitchFamily="18" charset="0"/>
              </a:endParaRPr>
            </a:p>
          </p:txBody>
        </p:sp>
        <p:sp>
          <p:nvSpPr>
            <p:cNvPr id="7" name="Text Box 8"/>
            <p:cNvSpPr txBox="1">
              <a:spLocks noChangeArrowheads="1"/>
            </p:cNvSpPr>
            <p:nvPr/>
          </p:nvSpPr>
          <p:spPr bwMode="auto">
            <a:xfrm>
              <a:off x="4724400" y="1828800"/>
              <a:ext cx="41148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kern="0" dirty="0" err="1">
                  <a:solidFill>
                    <a:srgbClr val="0000FF"/>
                  </a:solidFill>
                  <a:latin typeface="Times New Roman" pitchFamily="18" charset="0"/>
                </a:rPr>
                <a:t>Nón</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cái</a:t>
              </a:r>
              <a:r>
                <a:rPr lang="en-US" sz="2800" b="1" kern="0" dirty="0">
                  <a:solidFill>
                    <a:srgbClr val="0000FF"/>
                  </a:solidFill>
                  <a:latin typeface="Times New Roman" pitchFamily="18" charset="0"/>
                </a:rPr>
                <a:t>:</a:t>
              </a:r>
            </a:p>
            <a:p>
              <a:pPr>
                <a:spcBef>
                  <a:spcPct val="50000"/>
                </a:spcBef>
                <a:buFontTx/>
                <a:buChar char="-"/>
                <a:defRPr/>
              </a:pPr>
              <a:r>
                <a:rPr lang="en-US" sz="2400" b="1" kern="0" dirty="0" err="1">
                  <a:solidFill>
                    <a:sysClr val="windowText" lastClr="000000"/>
                  </a:solidFill>
                  <a:latin typeface="Times New Roman" pitchFamily="18" charset="0"/>
                </a:rPr>
                <a:t>Lớn</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hơn</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nón</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đực</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mọc</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riêng</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lẻ</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từng</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chiếc</a:t>
              </a:r>
              <a:r>
                <a:rPr lang="en-US" sz="2400" b="1" kern="0" dirty="0">
                  <a:solidFill>
                    <a:sysClr val="windowText" lastClr="000000"/>
                  </a:solidFill>
                  <a:latin typeface="Times New Roman" pitchFamily="18" charset="0"/>
                </a:rPr>
                <a:t>.</a:t>
              </a:r>
            </a:p>
            <a:p>
              <a:pPr>
                <a:spcBef>
                  <a:spcPct val="50000"/>
                </a:spcBef>
                <a:buFontTx/>
                <a:buChar char="-"/>
                <a:defRPr/>
              </a:pP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Cấu</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tạo</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gồm</a:t>
              </a:r>
              <a:r>
                <a:rPr lang="en-US" sz="2400" b="1" kern="0" dirty="0">
                  <a:solidFill>
                    <a:sysClr val="windowText" lastClr="000000"/>
                  </a:solidFill>
                  <a:latin typeface="Times New Roman" pitchFamily="18" charset="0"/>
                </a:rPr>
                <a:t>:</a:t>
              </a:r>
            </a:p>
            <a:p>
              <a:pPr>
                <a:spcBef>
                  <a:spcPct val="50000"/>
                </a:spcBef>
                <a:defRPr/>
              </a:pP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Trục</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nón</a:t>
              </a:r>
              <a:endParaRPr lang="en-US" sz="2400" b="1" kern="0" dirty="0">
                <a:solidFill>
                  <a:sysClr val="windowText" lastClr="000000"/>
                </a:solidFill>
                <a:latin typeface="Times New Roman" pitchFamily="18" charset="0"/>
              </a:endParaRPr>
            </a:p>
            <a:p>
              <a:pPr>
                <a:spcBef>
                  <a:spcPct val="50000"/>
                </a:spcBef>
                <a:defRPr/>
              </a:pP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Vảy</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lá</a:t>
              </a: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noãn</a:t>
              </a:r>
              <a:r>
                <a:rPr lang="en-US" sz="2400" b="1" kern="0" dirty="0">
                  <a:solidFill>
                    <a:sysClr val="windowText" lastClr="000000"/>
                  </a:solidFill>
                  <a:latin typeface="Times New Roman" pitchFamily="18" charset="0"/>
                </a:rPr>
                <a:t>)</a:t>
              </a:r>
            </a:p>
            <a:p>
              <a:pPr>
                <a:spcBef>
                  <a:spcPct val="50000"/>
                </a:spcBef>
                <a:defRPr/>
              </a:pPr>
              <a:r>
                <a:rPr lang="en-US" sz="2400" b="1" kern="0" dirty="0">
                  <a:solidFill>
                    <a:sysClr val="windowText" lastClr="000000"/>
                  </a:solidFill>
                  <a:latin typeface="Times New Roman" pitchFamily="18" charset="0"/>
                </a:rPr>
                <a:t>+ </a:t>
              </a:r>
              <a:r>
                <a:rPr lang="en-US" sz="2400" b="1" kern="0" dirty="0" err="1">
                  <a:solidFill>
                    <a:sysClr val="windowText" lastClr="000000"/>
                  </a:solidFill>
                  <a:latin typeface="Times New Roman" pitchFamily="18" charset="0"/>
                </a:rPr>
                <a:t>Noãn</a:t>
              </a:r>
              <a:endParaRPr lang="en-US" sz="2400" b="1" kern="0" dirty="0">
                <a:solidFill>
                  <a:sysClr val="windowText" lastClr="000000"/>
                </a:solidFill>
                <a:latin typeface="Times New Roman" pitchFamily="18" charset="0"/>
              </a:endParaRPr>
            </a:p>
          </p:txBody>
        </p:sp>
      </p:grpSp>
    </p:spTree>
    <p:extLst>
      <p:ext uri="{BB962C8B-B14F-4D97-AF65-F5344CB8AC3E}">
        <p14:creationId xmlns:p14="http://schemas.microsoft.com/office/powerpoint/2010/main" val="36358872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97" name="Group 189"/>
          <p:cNvGraphicFramePr>
            <a:graphicFrameLocks noGrp="1"/>
          </p:cNvGraphicFramePr>
          <p:nvPr>
            <p:ph/>
          </p:nvPr>
        </p:nvGraphicFramePr>
        <p:xfrm>
          <a:off x="304800" y="3937000"/>
          <a:ext cx="8534400" cy="2928112"/>
        </p:xfrm>
        <a:graphic>
          <a:graphicData uri="http://schemas.openxmlformats.org/drawingml/2006/table">
            <a:tbl>
              <a:tblPr/>
              <a:tblGrid>
                <a:gridCol w="1785938"/>
                <a:gridCol w="515937"/>
                <a:gridCol w="763588"/>
                <a:gridCol w="584200"/>
                <a:gridCol w="1319212"/>
                <a:gridCol w="776288"/>
                <a:gridCol w="620712"/>
                <a:gridCol w="698500"/>
                <a:gridCol w="1470025"/>
              </a:tblGrid>
              <a:tr h="5476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         Cơ quan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            sinh sản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9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Đặc điểm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cấu tạo</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Lá</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đài</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Cánh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hoa</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Nhị</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Nhụy</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905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Chỉ nhị</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Bao hay túi phấn</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69913" algn="l"/>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Đầu</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Vòi</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Bầu</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Vị trí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cs typeface="Times New Roman" pitchFamily="18" charset="0"/>
                        </a:rPr>
                        <a:t>của noãn</a:t>
                      </a:r>
                      <a:endParaRPr kumimoji="0" lang="en-US" sz="19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rPr>
                        <a:t>Hoa</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rgbClr val="FF0000"/>
                        </a:solidFill>
                        <a:effectLst/>
                        <a:latin typeface=".VnTime"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Times New Roman" pitchFamily="18" charset="0"/>
                        </a:rPr>
                        <a:t>Nón</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rgbClr val="FF0000"/>
                        </a:solidFill>
                        <a:effectLst/>
                        <a:latin typeface=".Vn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rgbClr val="FF0000"/>
                        </a:solidFill>
                        <a:effectLst/>
                        <a:latin typeface=".VnArial"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715" name="Rectangle 107"/>
          <p:cNvSpPr>
            <a:spLocks noChangeArrowheads="1"/>
          </p:cNvSpPr>
          <p:nvPr/>
        </p:nvSpPr>
        <p:spPr bwMode="auto">
          <a:xfrm>
            <a:off x="381000" y="2971800"/>
            <a:ext cx="8305800" cy="946150"/>
          </a:xfrm>
          <a:prstGeom prst="rect">
            <a:avLst/>
          </a:prstGeom>
          <a:noFill/>
          <a:ln w="9525" algn="ctr">
            <a:noFill/>
            <a:miter lim="800000"/>
            <a:headEnd/>
            <a:tailEnd/>
          </a:ln>
          <a:effectLst/>
        </p:spPr>
        <p:txBody>
          <a:bodyPr anchor="ctr">
            <a:spAutoFit/>
          </a:bodyPr>
          <a:lstStyle/>
          <a:p>
            <a:r>
              <a:rPr lang="en-US" sz="2800" b="1">
                <a:latin typeface=".VnTime" pitchFamily="34" charset="0"/>
                <a:cs typeface="Times New Roman" pitchFamily="18" charset="0"/>
              </a:rPr>
              <a:t>So s¸nh cÊu t¹o cña hoa víi nãn, b»ng c¸ch ®iÒn dÊu + (cã) hay - (kh«ng) vµo c¸c vÞ trÝ thÝch hîp cña bảng sau:</a:t>
            </a:r>
            <a:endParaRPr lang="en-US" sz="2800" b="1">
              <a:latin typeface=".VnTime" pitchFamily="34" charset="0"/>
            </a:endParaRPr>
          </a:p>
        </p:txBody>
      </p:sp>
      <p:grpSp>
        <p:nvGrpSpPr>
          <p:cNvPr id="2" name="Group 108"/>
          <p:cNvGrpSpPr>
            <a:grpSpLocks/>
          </p:cNvGrpSpPr>
          <p:nvPr/>
        </p:nvGrpSpPr>
        <p:grpSpPr bwMode="auto">
          <a:xfrm>
            <a:off x="2362200" y="228600"/>
            <a:ext cx="3779838" cy="2733675"/>
            <a:chOff x="615" y="918"/>
            <a:chExt cx="2381" cy="1722"/>
          </a:xfrm>
        </p:grpSpPr>
        <p:pic>
          <p:nvPicPr>
            <p:cNvPr id="68717" name="Picture 109" descr="Hoa"/>
            <p:cNvPicPr>
              <a:picLocks noChangeAspect="1" noChangeArrowheads="1"/>
            </p:cNvPicPr>
            <p:nvPr/>
          </p:nvPicPr>
          <p:blipFill>
            <a:blip r:embed="rId2">
              <a:lum bright="-18000"/>
            </a:blip>
            <a:srcRect/>
            <a:stretch>
              <a:fillRect/>
            </a:stretch>
          </p:blipFill>
          <p:spPr bwMode="auto">
            <a:xfrm>
              <a:off x="680" y="918"/>
              <a:ext cx="2296" cy="1722"/>
            </a:xfrm>
            <a:prstGeom prst="rect">
              <a:avLst/>
            </a:prstGeom>
            <a:noFill/>
            <a:ln w="28575">
              <a:solidFill>
                <a:srgbClr val="FF33CC"/>
              </a:solidFill>
              <a:miter lim="800000"/>
              <a:headEnd/>
              <a:tailEnd/>
            </a:ln>
          </p:spPr>
        </p:pic>
        <p:sp>
          <p:nvSpPr>
            <p:cNvPr id="68718" name="Text Box 110"/>
            <p:cNvSpPr txBox="1">
              <a:spLocks noChangeArrowheads="1"/>
            </p:cNvSpPr>
            <p:nvPr/>
          </p:nvSpPr>
          <p:spPr bwMode="auto">
            <a:xfrm>
              <a:off x="2360" y="2242"/>
              <a:ext cx="545" cy="250"/>
            </a:xfrm>
            <a:prstGeom prst="rect">
              <a:avLst/>
            </a:prstGeom>
            <a:noFill/>
            <a:ln w="9525">
              <a:noFill/>
              <a:miter lim="800000"/>
              <a:headEnd/>
              <a:tailEnd/>
            </a:ln>
            <a:effectLst/>
          </p:spPr>
          <p:txBody>
            <a:bodyPr>
              <a:spAutoFit/>
            </a:bodyPr>
            <a:lstStyle/>
            <a:p>
              <a:pPr algn="r">
                <a:spcBef>
                  <a:spcPct val="50000"/>
                </a:spcBef>
              </a:pPr>
              <a:r>
                <a:rPr lang="en-US" sz="2000" b="1">
                  <a:solidFill>
                    <a:srgbClr val="000000"/>
                  </a:solidFill>
                  <a:latin typeface=".VnTime" pitchFamily="34" charset="0"/>
                </a:rPr>
                <a:t>Trµng</a:t>
              </a:r>
            </a:p>
          </p:txBody>
        </p:sp>
        <p:sp>
          <p:nvSpPr>
            <p:cNvPr id="68719" name="Line 111"/>
            <p:cNvSpPr>
              <a:spLocks noChangeShapeType="1"/>
            </p:cNvSpPr>
            <p:nvPr/>
          </p:nvSpPr>
          <p:spPr bwMode="auto">
            <a:xfrm>
              <a:off x="2371" y="1963"/>
              <a:ext cx="272" cy="318"/>
            </a:xfrm>
            <a:prstGeom prst="line">
              <a:avLst/>
            </a:prstGeom>
            <a:noFill/>
            <a:ln w="19050">
              <a:solidFill>
                <a:srgbClr val="000000"/>
              </a:solidFill>
              <a:round/>
              <a:headEnd/>
              <a:tailEnd/>
            </a:ln>
            <a:effectLst/>
          </p:spPr>
          <p:txBody>
            <a:bodyPr/>
            <a:lstStyle/>
            <a:p>
              <a:endParaRPr lang="en-US"/>
            </a:p>
          </p:txBody>
        </p:sp>
        <p:sp>
          <p:nvSpPr>
            <p:cNvPr id="68720" name="Text Box 112"/>
            <p:cNvSpPr txBox="1">
              <a:spLocks noChangeArrowheads="1"/>
            </p:cNvSpPr>
            <p:nvPr/>
          </p:nvSpPr>
          <p:spPr bwMode="auto">
            <a:xfrm>
              <a:off x="615" y="2377"/>
              <a:ext cx="454" cy="250"/>
            </a:xfrm>
            <a:prstGeom prst="rect">
              <a:avLst/>
            </a:prstGeom>
            <a:noFill/>
            <a:ln w="9525">
              <a:noFill/>
              <a:miter lim="800000"/>
              <a:headEnd/>
              <a:tailEnd/>
            </a:ln>
            <a:effectLst/>
          </p:spPr>
          <p:txBody>
            <a:bodyPr>
              <a:spAutoFit/>
            </a:bodyPr>
            <a:lstStyle/>
            <a:p>
              <a:pPr algn="r">
                <a:spcBef>
                  <a:spcPct val="50000"/>
                </a:spcBef>
              </a:pPr>
              <a:r>
                <a:rPr lang="en-US" sz="2000" b="1">
                  <a:solidFill>
                    <a:srgbClr val="000000"/>
                  </a:solidFill>
                  <a:latin typeface=".VnTime" pitchFamily="34" charset="0"/>
                </a:rPr>
                <a:t>§µi</a:t>
              </a:r>
            </a:p>
          </p:txBody>
        </p:sp>
        <p:sp>
          <p:nvSpPr>
            <p:cNvPr id="68721" name="Line 113"/>
            <p:cNvSpPr>
              <a:spLocks noChangeShapeType="1"/>
            </p:cNvSpPr>
            <p:nvPr/>
          </p:nvSpPr>
          <p:spPr bwMode="auto">
            <a:xfrm flipV="1">
              <a:off x="1069" y="2241"/>
              <a:ext cx="408" cy="227"/>
            </a:xfrm>
            <a:prstGeom prst="line">
              <a:avLst/>
            </a:prstGeom>
            <a:noFill/>
            <a:ln w="19050">
              <a:solidFill>
                <a:srgbClr val="000000"/>
              </a:solidFill>
              <a:round/>
              <a:headEnd/>
              <a:tailEnd/>
            </a:ln>
            <a:effectLst/>
          </p:spPr>
          <p:txBody>
            <a:bodyPr/>
            <a:lstStyle/>
            <a:p>
              <a:endParaRPr lang="en-US"/>
            </a:p>
          </p:txBody>
        </p:sp>
        <p:sp>
          <p:nvSpPr>
            <p:cNvPr id="68722" name="Text Box 114"/>
            <p:cNvSpPr txBox="1">
              <a:spLocks noChangeArrowheads="1"/>
            </p:cNvSpPr>
            <p:nvPr/>
          </p:nvSpPr>
          <p:spPr bwMode="auto">
            <a:xfrm>
              <a:off x="786" y="1360"/>
              <a:ext cx="454" cy="250"/>
            </a:xfrm>
            <a:prstGeom prst="rect">
              <a:avLst/>
            </a:prstGeom>
            <a:noFill/>
            <a:ln w="9525">
              <a:noFill/>
              <a:miter lim="800000"/>
              <a:headEnd/>
              <a:tailEnd/>
            </a:ln>
            <a:effectLst/>
          </p:spPr>
          <p:txBody>
            <a:bodyPr>
              <a:spAutoFit/>
            </a:bodyPr>
            <a:lstStyle/>
            <a:p>
              <a:pPr algn="r">
                <a:spcBef>
                  <a:spcPct val="50000"/>
                </a:spcBef>
              </a:pPr>
              <a:r>
                <a:rPr lang="en-US" sz="2000" b="1">
                  <a:solidFill>
                    <a:srgbClr val="000000"/>
                  </a:solidFill>
                  <a:latin typeface=".VnTime" pitchFamily="34" charset="0"/>
                </a:rPr>
                <a:t>NhÞ</a:t>
              </a:r>
            </a:p>
          </p:txBody>
        </p:sp>
        <p:sp>
          <p:nvSpPr>
            <p:cNvPr id="68723" name="Line 115"/>
            <p:cNvSpPr>
              <a:spLocks noChangeShapeType="1"/>
            </p:cNvSpPr>
            <p:nvPr/>
          </p:nvSpPr>
          <p:spPr bwMode="auto">
            <a:xfrm>
              <a:off x="1285" y="1496"/>
              <a:ext cx="227" cy="0"/>
            </a:xfrm>
            <a:prstGeom prst="line">
              <a:avLst/>
            </a:prstGeom>
            <a:noFill/>
            <a:ln w="19050">
              <a:solidFill>
                <a:srgbClr val="000000"/>
              </a:solidFill>
              <a:round/>
              <a:headEnd/>
              <a:tailEnd/>
            </a:ln>
            <a:effectLst/>
          </p:spPr>
          <p:txBody>
            <a:bodyPr/>
            <a:lstStyle/>
            <a:p>
              <a:endParaRPr lang="en-US"/>
            </a:p>
          </p:txBody>
        </p:sp>
        <p:sp>
          <p:nvSpPr>
            <p:cNvPr id="68724" name="Line 116"/>
            <p:cNvSpPr>
              <a:spLocks noChangeShapeType="1"/>
            </p:cNvSpPr>
            <p:nvPr/>
          </p:nvSpPr>
          <p:spPr bwMode="auto">
            <a:xfrm>
              <a:off x="1856" y="1494"/>
              <a:ext cx="657" cy="13"/>
            </a:xfrm>
            <a:prstGeom prst="line">
              <a:avLst/>
            </a:prstGeom>
            <a:noFill/>
            <a:ln w="19050">
              <a:solidFill>
                <a:srgbClr val="000000"/>
              </a:solidFill>
              <a:round/>
              <a:headEnd/>
              <a:tailEnd/>
            </a:ln>
            <a:effectLst/>
          </p:spPr>
          <p:txBody>
            <a:bodyPr/>
            <a:lstStyle/>
            <a:p>
              <a:endParaRPr lang="en-US"/>
            </a:p>
          </p:txBody>
        </p:sp>
        <p:sp>
          <p:nvSpPr>
            <p:cNvPr id="68725" name="Text Box 117"/>
            <p:cNvSpPr txBox="1">
              <a:spLocks noChangeArrowheads="1"/>
            </p:cNvSpPr>
            <p:nvPr/>
          </p:nvSpPr>
          <p:spPr bwMode="auto">
            <a:xfrm>
              <a:off x="664" y="2019"/>
              <a:ext cx="363" cy="250"/>
            </a:xfrm>
            <a:prstGeom prst="rect">
              <a:avLst/>
            </a:prstGeom>
            <a:noFill/>
            <a:ln w="9525">
              <a:noFill/>
              <a:miter lim="800000"/>
              <a:headEnd/>
              <a:tailEnd/>
            </a:ln>
            <a:effectLst/>
          </p:spPr>
          <p:txBody>
            <a:bodyPr>
              <a:spAutoFit/>
            </a:bodyPr>
            <a:lstStyle/>
            <a:p>
              <a:pPr algn="r">
                <a:spcBef>
                  <a:spcPct val="50000"/>
                </a:spcBef>
              </a:pPr>
              <a:r>
                <a:rPr lang="en-US" sz="2000" b="1">
                  <a:solidFill>
                    <a:srgbClr val="000000"/>
                  </a:solidFill>
                  <a:latin typeface=".VnTime" pitchFamily="34" charset="0"/>
                </a:rPr>
                <a:t>BÇu</a:t>
              </a:r>
            </a:p>
          </p:txBody>
        </p:sp>
        <p:sp>
          <p:nvSpPr>
            <p:cNvPr id="68726" name="Line 118"/>
            <p:cNvSpPr>
              <a:spLocks noChangeShapeType="1"/>
            </p:cNvSpPr>
            <p:nvPr/>
          </p:nvSpPr>
          <p:spPr bwMode="auto">
            <a:xfrm flipV="1">
              <a:off x="1026" y="1934"/>
              <a:ext cx="646" cy="176"/>
            </a:xfrm>
            <a:prstGeom prst="line">
              <a:avLst/>
            </a:prstGeom>
            <a:noFill/>
            <a:ln w="19050">
              <a:solidFill>
                <a:srgbClr val="000000"/>
              </a:solidFill>
              <a:round/>
              <a:headEnd/>
              <a:tailEnd/>
            </a:ln>
            <a:effectLst/>
          </p:spPr>
          <p:txBody>
            <a:bodyPr/>
            <a:lstStyle/>
            <a:p>
              <a:endParaRPr lang="en-US"/>
            </a:p>
          </p:txBody>
        </p:sp>
        <p:sp>
          <p:nvSpPr>
            <p:cNvPr id="68727" name="Text Box 119"/>
            <p:cNvSpPr txBox="1">
              <a:spLocks noChangeArrowheads="1"/>
            </p:cNvSpPr>
            <p:nvPr/>
          </p:nvSpPr>
          <p:spPr bwMode="auto">
            <a:xfrm>
              <a:off x="2459" y="1521"/>
              <a:ext cx="499" cy="250"/>
            </a:xfrm>
            <a:prstGeom prst="rect">
              <a:avLst/>
            </a:prstGeom>
            <a:noFill/>
            <a:ln w="9525">
              <a:noFill/>
              <a:miter lim="800000"/>
              <a:headEnd/>
              <a:tailEnd/>
            </a:ln>
            <a:effectLst/>
          </p:spPr>
          <p:txBody>
            <a:bodyPr>
              <a:spAutoFit/>
            </a:bodyPr>
            <a:lstStyle/>
            <a:p>
              <a:pPr algn="r">
                <a:spcBef>
                  <a:spcPct val="50000"/>
                </a:spcBef>
              </a:pPr>
              <a:r>
                <a:rPr lang="en-US" sz="2000" b="1">
                  <a:solidFill>
                    <a:srgbClr val="000000"/>
                  </a:solidFill>
                  <a:latin typeface=".VnTime" pitchFamily="34" charset="0"/>
                </a:rPr>
                <a:t>No·n</a:t>
              </a:r>
            </a:p>
          </p:txBody>
        </p:sp>
        <p:sp>
          <p:nvSpPr>
            <p:cNvPr id="68728" name="Line 120"/>
            <p:cNvSpPr>
              <a:spLocks noChangeShapeType="1"/>
            </p:cNvSpPr>
            <p:nvPr/>
          </p:nvSpPr>
          <p:spPr bwMode="auto">
            <a:xfrm flipV="1">
              <a:off x="1808" y="1697"/>
              <a:ext cx="726" cy="218"/>
            </a:xfrm>
            <a:prstGeom prst="line">
              <a:avLst/>
            </a:prstGeom>
            <a:noFill/>
            <a:ln w="19050">
              <a:solidFill>
                <a:srgbClr val="000000"/>
              </a:solidFill>
              <a:round/>
              <a:headEnd/>
              <a:tailEnd/>
            </a:ln>
            <a:effectLst/>
          </p:spPr>
          <p:txBody>
            <a:bodyPr/>
            <a:lstStyle/>
            <a:p>
              <a:endParaRPr lang="en-US"/>
            </a:p>
          </p:txBody>
        </p:sp>
        <p:sp>
          <p:nvSpPr>
            <p:cNvPr id="68729" name="Text Box 121"/>
            <p:cNvSpPr txBox="1">
              <a:spLocks noChangeArrowheads="1"/>
            </p:cNvSpPr>
            <p:nvPr/>
          </p:nvSpPr>
          <p:spPr bwMode="auto">
            <a:xfrm>
              <a:off x="2446" y="1334"/>
              <a:ext cx="550" cy="269"/>
            </a:xfrm>
            <a:prstGeom prst="rect">
              <a:avLst/>
            </a:prstGeom>
            <a:noFill/>
            <a:ln w="9525">
              <a:noFill/>
              <a:miter lim="800000"/>
              <a:headEnd/>
              <a:tailEnd/>
            </a:ln>
            <a:effectLst/>
          </p:spPr>
          <p:txBody>
            <a:bodyPr wrap="none">
              <a:spAutoFit/>
            </a:bodyPr>
            <a:lstStyle/>
            <a:p>
              <a:pPr algn="r"/>
              <a:r>
                <a:rPr lang="en-US" sz="2200" b="1">
                  <a:solidFill>
                    <a:srgbClr val="000000"/>
                  </a:solidFill>
                  <a:latin typeface=".VnTime" pitchFamily="34" charset="0"/>
                </a:rPr>
                <a:t> Nhôy</a:t>
              </a:r>
            </a:p>
          </p:txBody>
        </p:sp>
        <p:sp>
          <p:nvSpPr>
            <p:cNvPr id="68730" name="Line 122"/>
            <p:cNvSpPr>
              <a:spLocks noChangeShapeType="1"/>
            </p:cNvSpPr>
            <p:nvPr/>
          </p:nvSpPr>
          <p:spPr bwMode="auto">
            <a:xfrm flipH="1" flipV="1">
              <a:off x="1312" y="1142"/>
              <a:ext cx="440" cy="128"/>
            </a:xfrm>
            <a:prstGeom prst="line">
              <a:avLst/>
            </a:prstGeom>
            <a:noFill/>
            <a:ln w="19050">
              <a:solidFill>
                <a:srgbClr val="000000"/>
              </a:solidFill>
              <a:round/>
              <a:headEnd/>
              <a:tailEnd/>
            </a:ln>
            <a:effectLst/>
          </p:spPr>
          <p:txBody>
            <a:bodyPr/>
            <a:lstStyle/>
            <a:p>
              <a:endParaRPr lang="en-US"/>
            </a:p>
          </p:txBody>
        </p:sp>
        <p:sp>
          <p:nvSpPr>
            <p:cNvPr id="68731" name="Text Box 123"/>
            <p:cNvSpPr txBox="1">
              <a:spLocks noChangeArrowheads="1"/>
            </p:cNvSpPr>
            <p:nvPr/>
          </p:nvSpPr>
          <p:spPr bwMode="auto">
            <a:xfrm>
              <a:off x="636" y="983"/>
              <a:ext cx="710" cy="250"/>
            </a:xfrm>
            <a:prstGeom prst="rect">
              <a:avLst/>
            </a:prstGeom>
            <a:noFill/>
            <a:ln w="9525">
              <a:noFill/>
              <a:miter lim="800000"/>
              <a:headEnd/>
              <a:tailEnd/>
            </a:ln>
            <a:effectLst/>
          </p:spPr>
          <p:txBody>
            <a:bodyPr wrap="none">
              <a:spAutoFit/>
            </a:bodyPr>
            <a:lstStyle/>
            <a:p>
              <a:pPr algn="r"/>
              <a:r>
                <a:rPr lang="en-US" sz="2000" b="1">
                  <a:solidFill>
                    <a:srgbClr val="000000"/>
                  </a:solidFill>
                  <a:latin typeface=".VnTime" pitchFamily="34" charset="0"/>
                </a:rPr>
                <a:t>Bao phÊn</a:t>
              </a:r>
            </a:p>
          </p:txBody>
        </p:sp>
      </p:grpSp>
      <p:grpSp>
        <p:nvGrpSpPr>
          <p:cNvPr id="3" name="Group 124"/>
          <p:cNvGrpSpPr>
            <a:grpSpLocks/>
          </p:cNvGrpSpPr>
          <p:nvPr/>
        </p:nvGrpSpPr>
        <p:grpSpPr bwMode="auto">
          <a:xfrm>
            <a:off x="152400" y="228600"/>
            <a:ext cx="2347913" cy="2743200"/>
            <a:chOff x="930" y="1706"/>
            <a:chExt cx="1178" cy="1678"/>
          </a:xfrm>
        </p:grpSpPr>
        <p:pic>
          <p:nvPicPr>
            <p:cNvPr id="68733" name="Picture 125" descr="non2"/>
            <p:cNvPicPr>
              <a:picLocks noChangeAspect="1" noChangeArrowheads="1"/>
            </p:cNvPicPr>
            <p:nvPr/>
          </p:nvPicPr>
          <p:blipFill>
            <a:blip r:embed="rId3" cstate="print"/>
            <a:srcRect/>
            <a:stretch>
              <a:fillRect/>
            </a:stretch>
          </p:blipFill>
          <p:spPr bwMode="auto">
            <a:xfrm>
              <a:off x="930" y="1706"/>
              <a:ext cx="1043" cy="1678"/>
            </a:xfrm>
            <a:prstGeom prst="rect">
              <a:avLst/>
            </a:prstGeom>
            <a:noFill/>
            <a:ln w="9525">
              <a:solidFill>
                <a:srgbClr val="FF33CC"/>
              </a:solidFill>
              <a:miter lim="800000"/>
              <a:headEnd/>
              <a:tailEnd/>
            </a:ln>
          </p:spPr>
        </p:pic>
        <p:sp>
          <p:nvSpPr>
            <p:cNvPr id="68734" name="Text Box 126"/>
            <p:cNvSpPr txBox="1">
              <a:spLocks noChangeArrowheads="1"/>
            </p:cNvSpPr>
            <p:nvPr/>
          </p:nvSpPr>
          <p:spPr bwMode="auto">
            <a:xfrm>
              <a:off x="1927" y="2350"/>
              <a:ext cx="135" cy="168"/>
            </a:xfrm>
            <a:prstGeom prst="rect">
              <a:avLst/>
            </a:prstGeom>
            <a:noFill/>
            <a:ln w="9525">
              <a:noFill/>
              <a:miter lim="800000"/>
              <a:headEnd/>
              <a:tailEnd/>
            </a:ln>
            <a:effectLst/>
          </p:spPr>
          <p:txBody>
            <a:bodyPr wrap="none">
              <a:spAutoFit/>
            </a:bodyPr>
            <a:lstStyle/>
            <a:p>
              <a:r>
                <a:rPr lang="en-US" sz="1200"/>
                <a:t>1</a:t>
              </a:r>
            </a:p>
          </p:txBody>
        </p:sp>
        <p:sp>
          <p:nvSpPr>
            <p:cNvPr id="68735" name="Text Box 127"/>
            <p:cNvSpPr txBox="1">
              <a:spLocks noChangeArrowheads="1"/>
            </p:cNvSpPr>
            <p:nvPr/>
          </p:nvSpPr>
          <p:spPr bwMode="auto">
            <a:xfrm>
              <a:off x="1940" y="1797"/>
              <a:ext cx="135" cy="168"/>
            </a:xfrm>
            <a:prstGeom prst="rect">
              <a:avLst/>
            </a:prstGeom>
            <a:noFill/>
            <a:ln w="9525">
              <a:noFill/>
              <a:miter lim="800000"/>
              <a:headEnd/>
              <a:tailEnd/>
            </a:ln>
            <a:effectLst/>
          </p:spPr>
          <p:txBody>
            <a:bodyPr wrap="none">
              <a:spAutoFit/>
            </a:bodyPr>
            <a:lstStyle/>
            <a:p>
              <a:r>
                <a:rPr lang="en-US" sz="1200"/>
                <a:t>2</a:t>
              </a:r>
            </a:p>
          </p:txBody>
        </p:sp>
        <p:sp>
          <p:nvSpPr>
            <p:cNvPr id="68736" name="Text Box 128"/>
            <p:cNvSpPr txBox="1">
              <a:spLocks noChangeArrowheads="1"/>
            </p:cNvSpPr>
            <p:nvPr/>
          </p:nvSpPr>
          <p:spPr bwMode="auto">
            <a:xfrm>
              <a:off x="1973" y="2976"/>
              <a:ext cx="135" cy="168"/>
            </a:xfrm>
            <a:prstGeom prst="rect">
              <a:avLst/>
            </a:prstGeom>
            <a:noFill/>
            <a:ln w="9525">
              <a:noFill/>
              <a:miter lim="800000"/>
              <a:headEnd/>
              <a:tailEnd/>
            </a:ln>
            <a:effectLst/>
          </p:spPr>
          <p:txBody>
            <a:bodyPr wrap="none">
              <a:spAutoFit/>
            </a:bodyPr>
            <a:lstStyle/>
            <a:p>
              <a:r>
                <a:rPr lang="en-US" sz="1200"/>
                <a:t>3</a:t>
              </a:r>
            </a:p>
          </p:txBody>
        </p:sp>
      </p:grpSp>
      <p:grpSp>
        <p:nvGrpSpPr>
          <p:cNvPr id="4" name="Group 129"/>
          <p:cNvGrpSpPr>
            <a:grpSpLocks/>
          </p:cNvGrpSpPr>
          <p:nvPr/>
        </p:nvGrpSpPr>
        <p:grpSpPr bwMode="auto">
          <a:xfrm>
            <a:off x="6297613" y="228600"/>
            <a:ext cx="2846387" cy="2667000"/>
            <a:chOff x="1837" y="663"/>
            <a:chExt cx="1964" cy="1979"/>
          </a:xfrm>
        </p:grpSpPr>
        <p:pic>
          <p:nvPicPr>
            <p:cNvPr id="68738" name="Picture 130" descr="non1"/>
            <p:cNvPicPr>
              <a:picLocks noChangeAspect="1" noChangeArrowheads="1"/>
            </p:cNvPicPr>
            <p:nvPr/>
          </p:nvPicPr>
          <p:blipFill>
            <a:blip r:embed="rId4" cstate="print">
              <a:lum bright="-12000"/>
            </a:blip>
            <a:srcRect/>
            <a:stretch>
              <a:fillRect/>
            </a:stretch>
          </p:blipFill>
          <p:spPr bwMode="auto">
            <a:xfrm>
              <a:off x="1837" y="663"/>
              <a:ext cx="1769" cy="1979"/>
            </a:xfrm>
            <a:prstGeom prst="rect">
              <a:avLst/>
            </a:prstGeom>
            <a:noFill/>
            <a:ln w="9525">
              <a:solidFill>
                <a:srgbClr val="FF33CC"/>
              </a:solidFill>
              <a:miter lim="800000"/>
              <a:headEnd/>
              <a:tailEnd/>
            </a:ln>
          </p:spPr>
        </p:pic>
        <p:sp>
          <p:nvSpPr>
            <p:cNvPr id="68739" name="Text Box 131"/>
            <p:cNvSpPr txBox="1">
              <a:spLocks noChangeArrowheads="1"/>
            </p:cNvSpPr>
            <p:nvPr/>
          </p:nvSpPr>
          <p:spPr bwMode="auto">
            <a:xfrm>
              <a:off x="3606" y="2198"/>
              <a:ext cx="195" cy="226"/>
            </a:xfrm>
            <a:prstGeom prst="rect">
              <a:avLst/>
            </a:prstGeom>
            <a:noFill/>
            <a:ln w="9525">
              <a:noFill/>
              <a:miter lim="800000"/>
              <a:headEnd/>
              <a:tailEnd/>
            </a:ln>
            <a:effectLst/>
          </p:spPr>
          <p:txBody>
            <a:bodyPr wrap="none">
              <a:spAutoFit/>
            </a:bodyPr>
            <a:lstStyle/>
            <a:p>
              <a:r>
                <a:rPr lang="en-US" sz="1400" b="1">
                  <a:effectLst>
                    <a:outerShdw blurRad="38100" dist="38100" dir="2700000" algn="tl">
                      <a:srgbClr val="FFFFFF"/>
                    </a:outerShdw>
                  </a:effectLst>
                </a:rPr>
                <a:t>1</a:t>
              </a:r>
            </a:p>
          </p:txBody>
        </p:sp>
        <p:sp>
          <p:nvSpPr>
            <p:cNvPr id="68740" name="Text Box 132"/>
            <p:cNvSpPr txBox="1">
              <a:spLocks noChangeArrowheads="1"/>
            </p:cNvSpPr>
            <p:nvPr/>
          </p:nvSpPr>
          <p:spPr bwMode="auto">
            <a:xfrm>
              <a:off x="3606" y="1509"/>
              <a:ext cx="195" cy="226"/>
            </a:xfrm>
            <a:prstGeom prst="rect">
              <a:avLst/>
            </a:prstGeom>
            <a:noFill/>
            <a:ln w="9525">
              <a:noFill/>
              <a:miter lim="800000"/>
              <a:headEnd/>
              <a:tailEnd/>
            </a:ln>
            <a:effectLst/>
          </p:spPr>
          <p:txBody>
            <a:bodyPr wrap="none">
              <a:spAutoFit/>
            </a:bodyPr>
            <a:lstStyle/>
            <a:p>
              <a:r>
                <a:rPr lang="en-US" sz="1400" b="1">
                  <a:effectLst>
                    <a:outerShdw blurRad="38100" dist="38100" dir="2700000" algn="tl">
                      <a:srgbClr val="FFFFFF"/>
                    </a:outerShdw>
                  </a:effectLst>
                </a:rPr>
                <a:t>3</a:t>
              </a:r>
            </a:p>
          </p:txBody>
        </p:sp>
        <p:sp>
          <p:nvSpPr>
            <p:cNvPr id="68741" name="Text Box 133"/>
            <p:cNvSpPr txBox="1">
              <a:spLocks noChangeArrowheads="1"/>
            </p:cNvSpPr>
            <p:nvPr/>
          </p:nvSpPr>
          <p:spPr bwMode="auto">
            <a:xfrm>
              <a:off x="3606" y="1835"/>
              <a:ext cx="195" cy="226"/>
            </a:xfrm>
            <a:prstGeom prst="rect">
              <a:avLst/>
            </a:prstGeom>
            <a:noFill/>
            <a:ln w="9525">
              <a:noFill/>
              <a:miter lim="800000"/>
              <a:headEnd/>
              <a:tailEnd/>
            </a:ln>
            <a:effectLst/>
          </p:spPr>
          <p:txBody>
            <a:bodyPr wrap="none">
              <a:spAutoFit/>
            </a:bodyPr>
            <a:lstStyle/>
            <a:p>
              <a:r>
                <a:rPr lang="en-US" sz="1400" b="1">
                  <a:effectLst>
                    <a:outerShdw blurRad="38100" dist="38100" dir="2700000" algn="tl">
                      <a:srgbClr val="FFFFFF"/>
                    </a:outerShdw>
                  </a:effectLst>
                </a:rPr>
                <a:t>2</a:t>
              </a:r>
            </a:p>
          </p:txBody>
        </p:sp>
      </p:grpSp>
      <p:sp>
        <p:nvSpPr>
          <p:cNvPr id="68765" name="Rectangle 157"/>
          <p:cNvSpPr>
            <a:spLocks noChangeArrowheads="1"/>
          </p:cNvSpPr>
          <p:nvPr/>
        </p:nvSpPr>
        <p:spPr bwMode="auto">
          <a:xfrm>
            <a:off x="21336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66" name="Rectangle 158"/>
          <p:cNvSpPr>
            <a:spLocks noChangeArrowheads="1"/>
          </p:cNvSpPr>
          <p:nvPr/>
        </p:nvSpPr>
        <p:spPr bwMode="auto">
          <a:xfrm>
            <a:off x="27432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67" name="Rectangle 159"/>
          <p:cNvSpPr>
            <a:spLocks noChangeArrowheads="1"/>
          </p:cNvSpPr>
          <p:nvPr/>
        </p:nvSpPr>
        <p:spPr bwMode="auto">
          <a:xfrm>
            <a:off x="34290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68" name="Rectangle 160"/>
          <p:cNvSpPr>
            <a:spLocks noChangeArrowheads="1"/>
          </p:cNvSpPr>
          <p:nvPr/>
        </p:nvSpPr>
        <p:spPr bwMode="auto">
          <a:xfrm>
            <a:off x="44196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69" name="Rectangle 161"/>
          <p:cNvSpPr>
            <a:spLocks noChangeArrowheads="1"/>
          </p:cNvSpPr>
          <p:nvPr/>
        </p:nvSpPr>
        <p:spPr bwMode="auto">
          <a:xfrm>
            <a:off x="54864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1" name="Rectangle 163"/>
          <p:cNvSpPr>
            <a:spLocks noChangeArrowheads="1"/>
          </p:cNvSpPr>
          <p:nvPr/>
        </p:nvSpPr>
        <p:spPr bwMode="auto">
          <a:xfrm>
            <a:off x="60960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2" name="Rectangle 164"/>
          <p:cNvSpPr>
            <a:spLocks noChangeArrowheads="1"/>
          </p:cNvSpPr>
          <p:nvPr/>
        </p:nvSpPr>
        <p:spPr bwMode="auto">
          <a:xfrm>
            <a:off x="6781800" y="55626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3" name="Rectangle 165"/>
          <p:cNvSpPr>
            <a:spLocks noChangeArrowheads="1"/>
          </p:cNvSpPr>
          <p:nvPr/>
        </p:nvSpPr>
        <p:spPr bwMode="auto">
          <a:xfrm>
            <a:off x="4424363"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4" name="Rectangle 166"/>
          <p:cNvSpPr>
            <a:spLocks noChangeArrowheads="1"/>
          </p:cNvSpPr>
          <p:nvPr/>
        </p:nvSpPr>
        <p:spPr bwMode="auto">
          <a:xfrm>
            <a:off x="2133600"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5" name="Rectangle 167"/>
          <p:cNvSpPr>
            <a:spLocks noChangeArrowheads="1"/>
          </p:cNvSpPr>
          <p:nvPr/>
        </p:nvSpPr>
        <p:spPr bwMode="auto">
          <a:xfrm>
            <a:off x="2743200"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6" name="Rectangle 168"/>
          <p:cNvSpPr>
            <a:spLocks noChangeArrowheads="1"/>
          </p:cNvSpPr>
          <p:nvPr/>
        </p:nvSpPr>
        <p:spPr bwMode="auto">
          <a:xfrm>
            <a:off x="3429000"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7" name="Rectangle 169"/>
          <p:cNvSpPr>
            <a:spLocks noChangeArrowheads="1"/>
          </p:cNvSpPr>
          <p:nvPr/>
        </p:nvSpPr>
        <p:spPr bwMode="auto">
          <a:xfrm>
            <a:off x="5481638"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8" name="Rectangle 170"/>
          <p:cNvSpPr>
            <a:spLocks noChangeArrowheads="1"/>
          </p:cNvSpPr>
          <p:nvPr/>
        </p:nvSpPr>
        <p:spPr bwMode="auto">
          <a:xfrm>
            <a:off x="6096000"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79" name="Rectangle 171"/>
          <p:cNvSpPr>
            <a:spLocks noChangeArrowheads="1"/>
          </p:cNvSpPr>
          <p:nvPr/>
        </p:nvSpPr>
        <p:spPr bwMode="auto">
          <a:xfrm>
            <a:off x="6781800" y="6248400"/>
            <a:ext cx="457200" cy="334963"/>
          </a:xfrm>
          <a:prstGeom prst="rect">
            <a:avLst/>
          </a:prstGeom>
          <a:noFill/>
          <a:ln w="9525">
            <a:noFill/>
            <a:miter lim="800000"/>
            <a:headEnd/>
            <a:tailEnd/>
          </a:ln>
          <a:effectLst/>
        </p:spPr>
        <p:txBody>
          <a:bodyPr anchor="ctr"/>
          <a:lstStyle/>
          <a:p>
            <a:pPr algn="ctr"/>
            <a:r>
              <a:rPr lang="en-US" sz="2400" b="1">
                <a:solidFill>
                  <a:schemeClr val="tx2"/>
                </a:solidFill>
                <a:latin typeface=".VnArial" pitchFamily="34" charset="0"/>
              </a:rPr>
              <a:t>-</a:t>
            </a:r>
          </a:p>
        </p:txBody>
      </p:sp>
      <p:sp>
        <p:nvSpPr>
          <p:cNvPr id="68780" name="Rectangle 172"/>
          <p:cNvSpPr>
            <a:spLocks noChangeArrowheads="1"/>
          </p:cNvSpPr>
          <p:nvPr/>
        </p:nvSpPr>
        <p:spPr bwMode="auto">
          <a:xfrm>
            <a:off x="7315200" y="5429250"/>
            <a:ext cx="1524000" cy="609600"/>
          </a:xfrm>
          <a:prstGeom prst="rect">
            <a:avLst/>
          </a:prstGeom>
          <a:noFill/>
          <a:ln w="9525">
            <a:noFill/>
            <a:miter lim="800000"/>
            <a:headEnd/>
            <a:tailEnd/>
          </a:ln>
          <a:effectLst/>
        </p:spPr>
        <p:txBody>
          <a:bodyPr anchor="ctr"/>
          <a:lstStyle/>
          <a:p>
            <a:pPr algn="ctr"/>
            <a:r>
              <a:rPr lang="en-US" sz="1900" b="1">
                <a:solidFill>
                  <a:srgbClr val="FF0000"/>
                </a:solidFill>
                <a:latin typeface=".VnTime" pitchFamily="34" charset="0"/>
              </a:rPr>
              <a:t>N»m trong bÇu nhôy</a:t>
            </a:r>
          </a:p>
        </p:txBody>
      </p:sp>
      <p:sp>
        <p:nvSpPr>
          <p:cNvPr id="68783" name="Rectangle 175"/>
          <p:cNvSpPr>
            <a:spLocks noChangeArrowheads="1"/>
          </p:cNvSpPr>
          <p:nvPr/>
        </p:nvSpPr>
        <p:spPr bwMode="auto">
          <a:xfrm>
            <a:off x="7315200" y="6119813"/>
            <a:ext cx="1524000" cy="609600"/>
          </a:xfrm>
          <a:prstGeom prst="rect">
            <a:avLst/>
          </a:prstGeom>
          <a:noFill/>
          <a:ln w="9525">
            <a:noFill/>
            <a:miter lim="800000"/>
            <a:headEnd/>
            <a:tailEnd/>
          </a:ln>
          <a:effectLst/>
        </p:spPr>
        <p:txBody>
          <a:bodyPr anchor="ctr"/>
          <a:lstStyle/>
          <a:p>
            <a:pPr algn="ctr"/>
            <a:r>
              <a:rPr lang="en-US" sz="1900" b="1">
                <a:solidFill>
                  <a:srgbClr val="FF0000"/>
                </a:solidFill>
                <a:latin typeface=".VnTime" pitchFamily="34" charset="0"/>
              </a:rPr>
              <a:t>N»m trªn l¸ no·n hë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765"/>
                                        </p:tgtEl>
                                        <p:attrNameLst>
                                          <p:attrName>style.visibility</p:attrName>
                                        </p:attrNameLst>
                                      </p:cBhvr>
                                      <p:to>
                                        <p:strVal val="visible"/>
                                      </p:to>
                                    </p:set>
                                    <p:animEffect transition="in" filter="fade">
                                      <p:cBhvr>
                                        <p:cTn id="7" dur="2000"/>
                                        <p:tgtEl>
                                          <p:spTgt spid="687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766"/>
                                        </p:tgtEl>
                                        <p:attrNameLst>
                                          <p:attrName>style.visibility</p:attrName>
                                        </p:attrNameLst>
                                      </p:cBhvr>
                                      <p:to>
                                        <p:strVal val="visible"/>
                                      </p:to>
                                    </p:set>
                                    <p:animEffect transition="in" filter="fade">
                                      <p:cBhvr>
                                        <p:cTn id="10" dur="2000"/>
                                        <p:tgtEl>
                                          <p:spTgt spid="687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767"/>
                                        </p:tgtEl>
                                        <p:attrNameLst>
                                          <p:attrName>style.visibility</p:attrName>
                                        </p:attrNameLst>
                                      </p:cBhvr>
                                      <p:to>
                                        <p:strVal val="visible"/>
                                      </p:to>
                                    </p:set>
                                    <p:animEffect transition="in" filter="fade">
                                      <p:cBhvr>
                                        <p:cTn id="13" dur="2000"/>
                                        <p:tgtEl>
                                          <p:spTgt spid="687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768"/>
                                        </p:tgtEl>
                                        <p:attrNameLst>
                                          <p:attrName>style.visibility</p:attrName>
                                        </p:attrNameLst>
                                      </p:cBhvr>
                                      <p:to>
                                        <p:strVal val="visible"/>
                                      </p:to>
                                    </p:set>
                                    <p:animEffect transition="in" filter="fade">
                                      <p:cBhvr>
                                        <p:cTn id="16" dur="2000"/>
                                        <p:tgtEl>
                                          <p:spTgt spid="687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769"/>
                                        </p:tgtEl>
                                        <p:attrNameLst>
                                          <p:attrName>style.visibility</p:attrName>
                                        </p:attrNameLst>
                                      </p:cBhvr>
                                      <p:to>
                                        <p:strVal val="visible"/>
                                      </p:to>
                                    </p:set>
                                    <p:animEffect transition="in" filter="fade">
                                      <p:cBhvr>
                                        <p:cTn id="19" dur="2000"/>
                                        <p:tgtEl>
                                          <p:spTgt spid="687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771"/>
                                        </p:tgtEl>
                                        <p:attrNameLst>
                                          <p:attrName>style.visibility</p:attrName>
                                        </p:attrNameLst>
                                      </p:cBhvr>
                                      <p:to>
                                        <p:strVal val="visible"/>
                                      </p:to>
                                    </p:set>
                                    <p:animEffect transition="in" filter="fade">
                                      <p:cBhvr>
                                        <p:cTn id="22" dur="2000"/>
                                        <p:tgtEl>
                                          <p:spTgt spid="687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772"/>
                                        </p:tgtEl>
                                        <p:attrNameLst>
                                          <p:attrName>style.visibility</p:attrName>
                                        </p:attrNameLst>
                                      </p:cBhvr>
                                      <p:to>
                                        <p:strVal val="visible"/>
                                      </p:to>
                                    </p:set>
                                    <p:animEffect transition="in" filter="fade">
                                      <p:cBhvr>
                                        <p:cTn id="25" dur="2000"/>
                                        <p:tgtEl>
                                          <p:spTgt spid="687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780"/>
                                        </p:tgtEl>
                                        <p:attrNameLst>
                                          <p:attrName>style.visibility</p:attrName>
                                        </p:attrNameLst>
                                      </p:cBhvr>
                                      <p:to>
                                        <p:strVal val="visible"/>
                                      </p:to>
                                    </p:set>
                                    <p:animEffect transition="in" filter="fade">
                                      <p:cBhvr>
                                        <p:cTn id="28" dur="2000"/>
                                        <p:tgtEl>
                                          <p:spTgt spid="687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774"/>
                                        </p:tgtEl>
                                        <p:attrNameLst>
                                          <p:attrName>style.visibility</p:attrName>
                                        </p:attrNameLst>
                                      </p:cBhvr>
                                      <p:to>
                                        <p:strVal val="visible"/>
                                      </p:to>
                                    </p:set>
                                    <p:animEffect transition="in" filter="fade">
                                      <p:cBhvr>
                                        <p:cTn id="31" dur="2000"/>
                                        <p:tgtEl>
                                          <p:spTgt spid="687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775"/>
                                        </p:tgtEl>
                                        <p:attrNameLst>
                                          <p:attrName>style.visibility</p:attrName>
                                        </p:attrNameLst>
                                      </p:cBhvr>
                                      <p:to>
                                        <p:strVal val="visible"/>
                                      </p:to>
                                    </p:set>
                                    <p:animEffect transition="in" filter="fade">
                                      <p:cBhvr>
                                        <p:cTn id="34" dur="2000"/>
                                        <p:tgtEl>
                                          <p:spTgt spid="687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8776"/>
                                        </p:tgtEl>
                                        <p:attrNameLst>
                                          <p:attrName>style.visibility</p:attrName>
                                        </p:attrNameLst>
                                      </p:cBhvr>
                                      <p:to>
                                        <p:strVal val="visible"/>
                                      </p:to>
                                    </p:set>
                                    <p:animEffect transition="in" filter="fade">
                                      <p:cBhvr>
                                        <p:cTn id="37" dur="2000"/>
                                        <p:tgtEl>
                                          <p:spTgt spid="687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773"/>
                                        </p:tgtEl>
                                        <p:attrNameLst>
                                          <p:attrName>style.visibility</p:attrName>
                                        </p:attrNameLst>
                                      </p:cBhvr>
                                      <p:to>
                                        <p:strVal val="visible"/>
                                      </p:to>
                                    </p:set>
                                    <p:animEffect transition="in" filter="fade">
                                      <p:cBhvr>
                                        <p:cTn id="40" dur="2000"/>
                                        <p:tgtEl>
                                          <p:spTgt spid="687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777"/>
                                        </p:tgtEl>
                                        <p:attrNameLst>
                                          <p:attrName>style.visibility</p:attrName>
                                        </p:attrNameLst>
                                      </p:cBhvr>
                                      <p:to>
                                        <p:strVal val="visible"/>
                                      </p:to>
                                    </p:set>
                                    <p:animEffect transition="in" filter="fade">
                                      <p:cBhvr>
                                        <p:cTn id="43" dur="2000"/>
                                        <p:tgtEl>
                                          <p:spTgt spid="687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778"/>
                                        </p:tgtEl>
                                        <p:attrNameLst>
                                          <p:attrName>style.visibility</p:attrName>
                                        </p:attrNameLst>
                                      </p:cBhvr>
                                      <p:to>
                                        <p:strVal val="visible"/>
                                      </p:to>
                                    </p:set>
                                    <p:animEffect transition="in" filter="fade">
                                      <p:cBhvr>
                                        <p:cTn id="46" dur="2000"/>
                                        <p:tgtEl>
                                          <p:spTgt spid="687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779"/>
                                        </p:tgtEl>
                                        <p:attrNameLst>
                                          <p:attrName>style.visibility</p:attrName>
                                        </p:attrNameLst>
                                      </p:cBhvr>
                                      <p:to>
                                        <p:strVal val="visible"/>
                                      </p:to>
                                    </p:set>
                                    <p:animEffect transition="in" filter="fade">
                                      <p:cBhvr>
                                        <p:cTn id="49" dur="2000"/>
                                        <p:tgtEl>
                                          <p:spTgt spid="687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783"/>
                                        </p:tgtEl>
                                        <p:attrNameLst>
                                          <p:attrName>style.visibility</p:attrName>
                                        </p:attrNameLst>
                                      </p:cBhvr>
                                      <p:to>
                                        <p:strVal val="visible"/>
                                      </p:to>
                                    </p:set>
                                    <p:animEffect transition="in" filter="fade">
                                      <p:cBhvr>
                                        <p:cTn id="52" dur="2000"/>
                                        <p:tgtEl>
                                          <p:spTgt spid="68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65" grpId="0"/>
      <p:bldP spid="68766" grpId="0"/>
      <p:bldP spid="68767" grpId="0"/>
      <p:bldP spid="68768" grpId="0"/>
      <p:bldP spid="68769" grpId="0"/>
      <p:bldP spid="68771" grpId="0"/>
      <p:bldP spid="68772" grpId="0"/>
      <p:bldP spid="68773" grpId="0"/>
      <p:bldP spid="68774" grpId="0"/>
      <p:bldP spid="68775" grpId="0"/>
      <p:bldP spid="68776" grpId="0"/>
      <p:bldP spid="68777" grpId="0"/>
      <p:bldP spid="68778" grpId="0"/>
      <p:bldP spid="68779" grpId="0"/>
      <p:bldP spid="68780" grpId="0"/>
      <p:bldP spid="687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3"/>
          <p:cNvGrpSpPr>
            <a:grpSpLocks/>
          </p:cNvGrpSpPr>
          <p:nvPr/>
        </p:nvGrpSpPr>
        <p:grpSpPr bwMode="auto">
          <a:xfrm>
            <a:off x="2362200" y="1533525"/>
            <a:ext cx="3779838" cy="2733675"/>
            <a:chOff x="615" y="918"/>
            <a:chExt cx="2381" cy="1722"/>
          </a:xfrm>
        </p:grpSpPr>
        <p:pic>
          <p:nvPicPr>
            <p:cNvPr id="15375" name="Picture 54" descr="Hoa"/>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80" y="918"/>
              <a:ext cx="2296" cy="1722"/>
            </a:xfrm>
            <a:prstGeom prst="rect">
              <a:avLst/>
            </a:prstGeom>
            <a:noFill/>
            <a:ln w="2857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5"/>
            <p:cNvSpPr txBox="1">
              <a:spLocks noChangeArrowheads="1"/>
            </p:cNvSpPr>
            <p:nvPr/>
          </p:nvSpPr>
          <p:spPr bwMode="auto">
            <a:xfrm>
              <a:off x="2360" y="2242"/>
              <a:ext cx="5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000" kern="0">
                  <a:solidFill>
                    <a:srgbClr val="000000"/>
                  </a:solidFill>
                  <a:latin typeface="Times New Roman" pitchFamily="18" charset="0"/>
                </a:rPr>
                <a:t>Tr</a:t>
              </a:r>
              <a:r>
                <a:rPr lang="en-US" sz="2000" kern="0">
                  <a:solidFill>
                    <a:sysClr val="windowText" lastClr="000000"/>
                  </a:solidFill>
                  <a:latin typeface="Times New Roman" pitchFamily="18" charset="0"/>
                </a:rPr>
                <a:t>àng</a:t>
              </a:r>
            </a:p>
          </p:txBody>
        </p:sp>
        <p:sp>
          <p:nvSpPr>
            <p:cNvPr id="5" name="Line 56"/>
            <p:cNvSpPr>
              <a:spLocks noChangeShapeType="1"/>
            </p:cNvSpPr>
            <p:nvPr/>
          </p:nvSpPr>
          <p:spPr bwMode="auto">
            <a:xfrm>
              <a:off x="2371" y="1963"/>
              <a:ext cx="272" cy="31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6" name="Text Box 57"/>
            <p:cNvSpPr txBox="1">
              <a:spLocks noChangeArrowheads="1"/>
            </p:cNvSpPr>
            <p:nvPr/>
          </p:nvSpPr>
          <p:spPr bwMode="auto">
            <a:xfrm>
              <a:off x="615" y="2377"/>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000" kern="0">
                  <a:solidFill>
                    <a:sysClr val="windowText" lastClr="000000"/>
                  </a:solidFill>
                  <a:latin typeface="Times New Roman" pitchFamily="18" charset="0"/>
                </a:rPr>
                <a:t>Đài</a:t>
              </a:r>
            </a:p>
          </p:txBody>
        </p:sp>
        <p:sp>
          <p:nvSpPr>
            <p:cNvPr id="7" name="Line 58"/>
            <p:cNvSpPr>
              <a:spLocks noChangeShapeType="1"/>
            </p:cNvSpPr>
            <p:nvPr/>
          </p:nvSpPr>
          <p:spPr bwMode="auto">
            <a:xfrm flipV="1">
              <a:off x="1069" y="2241"/>
              <a:ext cx="408" cy="22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8" name="Text Box 59"/>
            <p:cNvSpPr txBox="1">
              <a:spLocks noChangeArrowheads="1"/>
            </p:cNvSpPr>
            <p:nvPr/>
          </p:nvSpPr>
          <p:spPr bwMode="auto">
            <a:xfrm>
              <a:off x="786" y="1360"/>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000" kern="0">
                  <a:solidFill>
                    <a:srgbClr val="000000"/>
                  </a:solidFill>
                  <a:latin typeface="Times New Roman" pitchFamily="18" charset="0"/>
                </a:rPr>
                <a:t>Nh</a:t>
              </a:r>
              <a:r>
                <a:rPr lang="en-US" sz="2000" kern="0">
                  <a:solidFill>
                    <a:sysClr val="windowText" lastClr="000000"/>
                  </a:solidFill>
                  <a:latin typeface="Times New Roman" pitchFamily="18" charset="0"/>
                </a:rPr>
                <a:t>ị</a:t>
              </a:r>
            </a:p>
          </p:txBody>
        </p:sp>
        <p:sp>
          <p:nvSpPr>
            <p:cNvPr id="9" name="Line 60"/>
            <p:cNvSpPr>
              <a:spLocks noChangeShapeType="1"/>
            </p:cNvSpPr>
            <p:nvPr/>
          </p:nvSpPr>
          <p:spPr bwMode="auto">
            <a:xfrm>
              <a:off x="1285" y="1496"/>
              <a:ext cx="227"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10" name="Line 61"/>
            <p:cNvSpPr>
              <a:spLocks noChangeShapeType="1"/>
            </p:cNvSpPr>
            <p:nvPr/>
          </p:nvSpPr>
          <p:spPr bwMode="auto">
            <a:xfrm>
              <a:off x="1856" y="1494"/>
              <a:ext cx="657" cy="1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11" name="Text Box 62"/>
            <p:cNvSpPr txBox="1">
              <a:spLocks noChangeArrowheads="1"/>
            </p:cNvSpPr>
            <p:nvPr/>
          </p:nvSpPr>
          <p:spPr bwMode="auto">
            <a:xfrm>
              <a:off x="664" y="2019"/>
              <a:ext cx="363" cy="231"/>
            </a:xfrm>
            <a:prstGeom prst="rect">
              <a:avLst/>
            </a:prstGeom>
            <a:noFill/>
            <a:ln>
              <a:noFill/>
            </a:ln>
            <a:effectLst/>
            <a:extLst>
              <a:ext uri="{909E8E84-426E-40DD-AFC4-6F175D3DCCD1}">
                <a14:hiddenFill xmlns:a14="http://schemas.microsoft.com/office/drawing/2010/main">
                  <a:solidFill>
                    <a:srgbClr val="D5D5D5"/>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kern="0">
                  <a:solidFill>
                    <a:srgbClr val="000000"/>
                  </a:solidFill>
                  <a:latin typeface="Times New Roman" pitchFamily="18" charset="0"/>
                </a:rPr>
                <a:t>B</a:t>
              </a:r>
              <a:r>
                <a:rPr lang="en-US" kern="0">
                  <a:solidFill>
                    <a:sysClr val="windowText" lastClr="000000"/>
                  </a:solidFill>
                  <a:latin typeface="Times New Roman" pitchFamily="18" charset="0"/>
                </a:rPr>
                <a:t>ầu</a:t>
              </a:r>
            </a:p>
          </p:txBody>
        </p:sp>
        <p:sp>
          <p:nvSpPr>
            <p:cNvPr id="12" name="Line 63"/>
            <p:cNvSpPr>
              <a:spLocks noChangeShapeType="1"/>
            </p:cNvSpPr>
            <p:nvPr/>
          </p:nvSpPr>
          <p:spPr bwMode="auto">
            <a:xfrm flipV="1">
              <a:off x="1026" y="1934"/>
              <a:ext cx="646" cy="176"/>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13" name="Text Box 64"/>
            <p:cNvSpPr txBox="1">
              <a:spLocks noChangeArrowheads="1"/>
            </p:cNvSpPr>
            <p:nvPr/>
          </p:nvSpPr>
          <p:spPr bwMode="auto">
            <a:xfrm>
              <a:off x="2459" y="1521"/>
              <a:ext cx="499" cy="250"/>
            </a:xfrm>
            <a:prstGeom prst="rect">
              <a:avLst/>
            </a:prstGeom>
            <a:noFill/>
            <a:ln>
              <a:noFill/>
            </a:ln>
            <a:effectLst/>
            <a:extLst>
              <a:ext uri="{909E8E84-426E-40DD-AFC4-6F175D3DCCD1}">
                <a14:hiddenFill xmlns:a14="http://schemas.microsoft.com/office/drawing/2010/main">
                  <a:solidFill>
                    <a:srgbClr val="D5D5D5"/>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sz="2000" kern="0">
                  <a:solidFill>
                    <a:srgbClr val="000000"/>
                  </a:solidFill>
                  <a:latin typeface="Times New Roman" pitchFamily="18" charset="0"/>
                </a:rPr>
                <a:t>No</a:t>
              </a:r>
              <a:r>
                <a:rPr lang="en-US" sz="2000" kern="0">
                  <a:solidFill>
                    <a:sysClr val="windowText" lastClr="000000"/>
                  </a:solidFill>
                  <a:latin typeface="Times New Roman" pitchFamily="18" charset="0"/>
                </a:rPr>
                <a:t>ãn</a:t>
              </a:r>
            </a:p>
          </p:txBody>
        </p:sp>
        <p:sp>
          <p:nvSpPr>
            <p:cNvPr id="14" name="Line 65"/>
            <p:cNvSpPr>
              <a:spLocks noChangeShapeType="1"/>
            </p:cNvSpPr>
            <p:nvPr/>
          </p:nvSpPr>
          <p:spPr bwMode="auto">
            <a:xfrm flipV="1">
              <a:off x="1808" y="1697"/>
              <a:ext cx="726" cy="21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15" name="Text Box 66"/>
            <p:cNvSpPr txBox="1">
              <a:spLocks noChangeArrowheads="1"/>
            </p:cNvSpPr>
            <p:nvPr/>
          </p:nvSpPr>
          <p:spPr bwMode="auto">
            <a:xfrm>
              <a:off x="2524" y="1350"/>
              <a:ext cx="472" cy="250"/>
            </a:xfrm>
            <a:prstGeom prst="rect">
              <a:avLst/>
            </a:prstGeom>
            <a:noFill/>
            <a:ln>
              <a:noFill/>
            </a:ln>
            <a:effectLst/>
            <a:extLst>
              <a:ext uri="{909E8E84-426E-40DD-AFC4-6F175D3DCCD1}">
                <a14:hiddenFill xmlns:a14="http://schemas.microsoft.com/office/drawing/2010/main">
                  <a:solidFill>
                    <a:srgbClr val="D5D5D5"/>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2000" kern="0">
                  <a:solidFill>
                    <a:srgbClr val="000000"/>
                  </a:solidFill>
                  <a:latin typeface="Times New Roman" pitchFamily="18" charset="0"/>
                </a:rPr>
                <a:t>Nhu</a:t>
              </a:r>
              <a:r>
                <a:rPr lang="en-US" sz="2000" kern="0">
                  <a:solidFill>
                    <a:sysClr val="windowText" lastClr="000000"/>
                  </a:solidFill>
                  <a:latin typeface="Times New Roman" pitchFamily="18" charset="0"/>
                </a:rPr>
                <a:t>ỵ</a:t>
              </a:r>
            </a:p>
          </p:txBody>
        </p:sp>
        <p:sp>
          <p:nvSpPr>
            <p:cNvPr id="16" name="Line 67"/>
            <p:cNvSpPr>
              <a:spLocks noChangeShapeType="1"/>
            </p:cNvSpPr>
            <p:nvPr/>
          </p:nvSpPr>
          <p:spPr bwMode="auto">
            <a:xfrm flipH="1" flipV="1">
              <a:off x="1312" y="1142"/>
              <a:ext cx="440" cy="12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17" name="Text Box 68"/>
            <p:cNvSpPr txBox="1">
              <a:spLocks noChangeArrowheads="1"/>
            </p:cNvSpPr>
            <p:nvPr/>
          </p:nvSpPr>
          <p:spPr bwMode="auto">
            <a:xfrm>
              <a:off x="621" y="983"/>
              <a:ext cx="72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defRPr/>
              </a:pPr>
              <a:r>
                <a:rPr lang="en-US" sz="2000" kern="0">
                  <a:solidFill>
                    <a:srgbClr val="000000"/>
                  </a:solidFill>
                  <a:latin typeface="Times New Roman" pitchFamily="18" charset="0"/>
                </a:rPr>
                <a:t>Bao ph</a:t>
              </a:r>
              <a:r>
                <a:rPr lang="en-US" sz="2000" kern="0">
                  <a:solidFill>
                    <a:sysClr val="windowText" lastClr="000000"/>
                  </a:solidFill>
                  <a:latin typeface="Times New Roman" pitchFamily="18" charset="0"/>
                </a:rPr>
                <a:t>ấn</a:t>
              </a:r>
            </a:p>
          </p:txBody>
        </p:sp>
      </p:grpSp>
      <p:grpSp>
        <p:nvGrpSpPr>
          <p:cNvPr id="15363" name="Group 69"/>
          <p:cNvGrpSpPr>
            <a:grpSpLocks/>
          </p:cNvGrpSpPr>
          <p:nvPr/>
        </p:nvGrpSpPr>
        <p:grpSpPr bwMode="auto">
          <a:xfrm>
            <a:off x="131763" y="381000"/>
            <a:ext cx="2276475" cy="3810000"/>
            <a:chOff x="962" y="1799"/>
            <a:chExt cx="1142" cy="2331"/>
          </a:xfrm>
        </p:grpSpPr>
        <p:pic>
          <p:nvPicPr>
            <p:cNvPr id="15371" name="Picture 70" descr="n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 y="2452"/>
              <a:ext cx="1043" cy="1678"/>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15372" name="Text Box 71"/>
            <p:cNvSpPr txBox="1">
              <a:spLocks noChangeArrowheads="1"/>
            </p:cNvSpPr>
            <p:nvPr/>
          </p:nvSpPr>
          <p:spPr bwMode="auto">
            <a:xfrm>
              <a:off x="1927" y="2352"/>
              <a:ext cx="131"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a:solidFill>
                    <a:prstClr val="white"/>
                  </a:solidFill>
                </a:rPr>
                <a:t>1</a:t>
              </a:r>
            </a:p>
          </p:txBody>
        </p:sp>
        <p:sp>
          <p:nvSpPr>
            <p:cNvPr id="15373" name="Text Box 72"/>
            <p:cNvSpPr txBox="1">
              <a:spLocks noChangeArrowheads="1"/>
            </p:cNvSpPr>
            <p:nvPr/>
          </p:nvSpPr>
          <p:spPr bwMode="auto">
            <a:xfrm>
              <a:off x="1940" y="1799"/>
              <a:ext cx="131"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a:solidFill>
                    <a:prstClr val="white"/>
                  </a:solidFill>
                </a:rPr>
                <a:t>2</a:t>
              </a:r>
            </a:p>
          </p:txBody>
        </p:sp>
        <p:sp>
          <p:nvSpPr>
            <p:cNvPr id="15374" name="Text Box 73"/>
            <p:cNvSpPr txBox="1">
              <a:spLocks noChangeArrowheads="1"/>
            </p:cNvSpPr>
            <p:nvPr/>
          </p:nvSpPr>
          <p:spPr bwMode="auto">
            <a:xfrm>
              <a:off x="1973" y="2978"/>
              <a:ext cx="131"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1200">
                  <a:solidFill>
                    <a:prstClr val="white"/>
                  </a:solidFill>
                </a:rPr>
                <a:t>3</a:t>
              </a:r>
            </a:p>
          </p:txBody>
        </p:sp>
      </p:grpSp>
      <p:grpSp>
        <p:nvGrpSpPr>
          <p:cNvPr id="15364" name="Group 74"/>
          <p:cNvGrpSpPr>
            <a:grpSpLocks/>
          </p:cNvGrpSpPr>
          <p:nvPr/>
        </p:nvGrpSpPr>
        <p:grpSpPr bwMode="auto">
          <a:xfrm>
            <a:off x="6297613" y="1600200"/>
            <a:ext cx="2836862" cy="2667000"/>
            <a:chOff x="1837" y="663"/>
            <a:chExt cx="1957" cy="1979"/>
          </a:xfrm>
        </p:grpSpPr>
        <p:pic>
          <p:nvPicPr>
            <p:cNvPr id="15367" name="Picture 75" descr="non1"/>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837" y="663"/>
              <a:ext cx="1769" cy="1979"/>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76"/>
            <p:cNvSpPr txBox="1">
              <a:spLocks noChangeArrowheads="1"/>
            </p:cNvSpPr>
            <p:nvPr/>
          </p:nvSpPr>
          <p:spPr bwMode="auto">
            <a:xfrm>
              <a:off x="3606" y="2198"/>
              <a:ext cx="188" cy="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sz="1400" b="1">
                  <a:solidFill>
                    <a:prstClr val="white"/>
                  </a:solidFill>
                  <a:effectLst>
                    <a:outerShdw blurRad="38100" dist="38100" dir="2700000" algn="tl">
                      <a:srgbClr val="C0C0C0"/>
                    </a:outerShdw>
                  </a:effectLst>
                  <a:latin typeface="Times New Roman" pitchFamily="18" charset="0"/>
                </a:rPr>
                <a:t>1</a:t>
              </a:r>
            </a:p>
          </p:txBody>
        </p:sp>
        <p:sp>
          <p:nvSpPr>
            <p:cNvPr id="26" name="Text Box 77"/>
            <p:cNvSpPr txBox="1">
              <a:spLocks noChangeArrowheads="1"/>
            </p:cNvSpPr>
            <p:nvPr/>
          </p:nvSpPr>
          <p:spPr bwMode="auto">
            <a:xfrm>
              <a:off x="3606" y="1509"/>
              <a:ext cx="188" cy="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sz="1400" b="1">
                  <a:solidFill>
                    <a:prstClr val="white"/>
                  </a:solidFill>
                  <a:effectLst>
                    <a:outerShdw blurRad="38100" dist="38100" dir="2700000" algn="tl">
                      <a:srgbClr val="C0C0C0"/>
                    </a:outerShdw>
                  </a:effectLst>
                  <a:latin typeface="Times New Roman" pitchFamily="18" charset="0"/>
                </a:rPr>
                <a:t>3</a:t>
              </a:r>
            </a:p>
          </p:txBody>
        </p:sp>
        <p:sp>
          <p:nvSpPr>
            <p:cNvPr id="27" name="Text Box 78"/>
            <p:cNvSpPr txBox="1">
              <a:spLocks noChangeArrowheads="1"/>
            </p:cNvSpPr>
            <p:nvPr/>
          </p:nvSpPr>
          <p:spPr bwMode="auto">
            <a:xfrm>
              <a:off x="3606" y="1835"/>
              <a:ext cx="188" cy="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US" sz="1400" b="1">
                  <a:solidFill>
                    <a:prstClr val="white"/>
                  </a:solidFill>
                  <a:effectLst>
                    <a:outerShdw blurRad="38100" dist="38100" dir="2700000" algn="tl">
                      <a:srgbClr val="C0C0C0"/>
                    </a:outerShdw>
                  </a:effectLst>
                  <a:latin typeface="Times New Roman" pitchFamily="18" charset="0"/>
                </a:rPr>
                <a:t>2</a:t>
              </a:r>
            </a:p>
          </p:txBody>
        </p:sp>
      </p:grpSp>
      <p:sp>
        <p:nvSpPr>
          <p:cNvPr id="15365" name="Rectangle 27"/>
          <p:cNvSpPr>
            <a:spLocks noChangeArrowheads="1"/>
          </p:cNvSpPr>
          <p:nvPr/>
        </p:nvSpPr>
        <p:spPr bwMode="auto">
          <a:xfrm>
            <a:off x="228600" y="177800"/>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50000"/>
              </a:spcBef>
              <a:spcAft>
                <a:spcPct val="0"/>
              </a:spcAft>
            </a:pP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Nón</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khác</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hoa</a:t>
            </a:r>
            <a:r>
              <a:rPr lang="en-US" sz="2800" b="1" i="1" dirty="0" smtClean="0">
                <a:solidFill>
                  <a:srgbClr val="000000"/>
                </a:solidFill>
                <a:latin typeface="Times New Roman" pitchFamily="18" charset="0"/>
                <a:cs typeface="Times New Roman" pitchFamily="18" charset="0"/>
              </a:rPr>
              <a:t> ở </a:t>
            </a:r>
            <a:r>
              <a:rPr lang="en-US" sz="2800" b="1" i="1" dirty="0" err="1" smtClean="0">
                <a:solidFill>
                  <a:srgbClr val="000000"/>
                </a:solidFill>
                <a:latin typeface="Times New Roman" pitchFamily="18" charset="0"/>
                <a:cs typeface="Times New Roman" pitchFamily="18" charset="0"/>
              </a:rPr>
              <a:t>điểm</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nào</a:t>
            </a:r>
            <a:r>
              <a:rPr lang="en-US" sz="2800" b="1" i="1" dirty="0" smtClean="0">
                <a:solidFill>
                  <a:srgbClr val="000000"/>
                </a:solidFill>
                <a:latin typeface="Times New Roman" pitchFamily="18" charset="0"/>
                <a:cs typeface="Times New Roman" pitchFamily="18" charset="0"/>
              </a:rPr>
              <a:t> ? </a:t>
            </a:r>
            <a:r>
              <a:rPr lang="en-US" sz="2800" b="1" i="1" dirty="0" err="1" smtClean="0">
                <a:solidFill>
                  <a:srgbClr val="000000"/>
                </a:solidFill>
                <a:latin typeface="Times New Roman" pitchFamily="18" charset="0"/>
                <a:cs typeface="Times New Roman" pitchFamily="18" charset="0"/>
              </a:rPr>
              <a:t>Có</a:t>
            </a:r>
            <a:r>
              <a:rPr lang="en-US" sz="2800" b="1" i="1" dirty="0" smtClean="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thể</a:t>
            </a:r>
            <a:r>
              <a:rPr lang="en-US" sz="2800" b="1" i="1" dirty="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xem</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nón</a:t>
            </a:r>
            <a:r>
              <a:rPr lang="en-US" sz="2800" b="1" i="1" dirty="0" smtClean="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như</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một</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hoa</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được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không</a:t>
            </a:r>
            <a:r>
              <a:rPr lang="en-US" sz="2800" b="1" i="1" dirty="0">
                <a:solidFill>
                  <a:srgbClr val="000000"/>
                </a:solidFill>
                <a:latin typeface="Times New Roman" pitchFamily="18" charset="0"/>
                <a:cs typeface="Times New Roman" pitchFamily="18" charset="0"/>
              </a:rPr>
              <a:t>?</a:t>
            </a:r>
          </a:p>
        </p:txBody>
      </p:sp>
      <p:sp>
        <p:nvSpPr>
          <p:cNvPr id="29" name="Rectangle 21"/>
          <p:cNvSpPr>
            <a:spLocks noChangeArrowheads="1"/>
          </p:cNvSpPr>
          <p:nvPr/>
        </p:nvSpPr>
        <p:spPr bwMode="auto">
          <a:xfrm>
            <a:off x="304800" y="4876800"/>
            <a:ext cx="8458200" cy="1219200"/>
          </a:xfrm>
          <a:prstGeom prst="rect">
            <a:avLst/>
          </a:prstGeom>
          <a:gradFill rotWithShape="1">
            <a:gsLst>
              <a:gs pos="0">
                <a:srgbClr val="FFFF00"/>
              </a:gs>
              <a:gs pos="50000">
                <a:srgbClr val="FFFFFF"/>
              </a:gs>
              <a:gs pos="100000">
                <a:srgbClr val="FFFF0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defRPr/>
            </a:pPr>
            <a:r>
              <a:rPr lang="en-US" sz="2800" b="1" kern="0" dirty="0" err="1">
                <a:solidFill>
                  <a:srgbClr val="0066FF"/>
                </a:solidFill>
                <a:latin typeface="Times New Roman" pitchFamily="18" charset="0"/>
              </a:rPr>
              <a:t>Nón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chưa</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có</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bầu</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nhuỵ</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chứa</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noãn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nên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không</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thể</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xem</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như</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một</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hoa</a:t>
            </a:r>
            <a:endParaRPr lang="en-US" sz="2800" b="1" kern="0" dirty="0">
              <a:solidFill>
                <a:srgbClr val="0066FF"/>
              </a:solidFill>
              <a:latin typeface="Times New Roman" pitchFamily="18" charset="0"/>
            </a:endParaRPr>
          </a:p>
        </p:txBody>
      </p:sp>
    </p:spTree>
    <p:extLst>
      <p:ext uri="{BB962C8B-B14F-4D97-AF65-F5344CB8AC3E}">
        <p14:creationId xmlns:p14="http://schemas.microsoft.com/office/powerpoint/2010/main" val="27083365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a:grpSpLocks/>
          </p:cNvGrpSpPr>
          <p:nvPr/>
        </p:nvGrpSpPr>
        <p:grpSpPr bwMode="auto">
          <a:xfrm>
            <a:off x="557213" y="1600200"/>
            <a:ext cx="8586787" cy="3505200"/>
            <a:chOff x="288" y="1104"/>
            <a:chExt cx="5409" cy="2208"/>
          </a:xfrm>
        </p:grpSpPr>
        <p:grpSp>
          <p:nvGrpSpPr>
            <p:cNvPr id="16393" name="Group 3"/>
            <p:cNvGrpSpPr>
              <a:grpSpLocks/>
            </p:cNvGrpSpPr>
            <p:nvPr/>
          </p:nvGrpSpPr>
          <p:grpSpPr bwMode="auto">
            <a:xfrm>
              <a:off x="288" y="1200"/>
              <a:ext cx="5409" cy="2016"/>
              <a:chOff x="288" y="1200"/>
              <a:chExt cx="5409" cy="2016"/>
            </a:xfrm>
          </p:grpSpPr>
          <p:grpSp>
            <p:nvGrpSpPr>
              <p:cNvPr id="16397" name="Group 4"/>
              <p:cNvGrpSpPr>
                <a:grpSpLocks/>
              </p:cNvGrpSpPr>
              <p:nvPr/>
            </p:nvGrpSpPr>
            <p:grpSpPr bwMode="auto">
              <a:xfrm>
                <a:off x="3679" y="1200"/>
                <a:ext cx="2018" cy="2016"/>
                <a:chOff x="1837" y="663"/>
                <a:chExt cx="1877" cy="1979"/>
              </a:xfrm>
            </p:grpSpPr>
            <p:pic>
              <p:nvPicPr>
                <p:cNvPr id="16405" name="Picture 5" descr="non1"/>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837" y="663"/>
                  <a:ext cx="1769" cy="1979"/>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33" name="Text Box 6"/>
                <p:cNvSpPr txBox="1">
                  <a:spLocks noChangeArrowheads="1"/>
                </p:cNvSpPr>
                <p:nvPr/>
              </p:nvSpPr>
              <p:spPr bwMode="auto">
                <a:xfrm>
                  <a:off x="3606" y="2198"/>
                  <a:ext cx="108" cy="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vi-VN" sz="1400" b="1" kern="0">
                    <a:solidFill>
                      <a:sysClr val="windowText" lastClr="000000"/>
                    </a:solidFill>
                    <a:effectLst>
                      <a:outerShdw blurRad="38100" dist="38100" dir="2700000" algn="tl">
                        <a:srgbClr val="C0C0C0"/>
                      </a:outerShdw>
                    </a:effectLst>
                    <a:latin typeface="Times New Roman" pitchFamily="18" charset="0"/>
                  </a:endParaRPr>
                </a:p>
              </p:txBody>
            </p:sp>
            <p:sp>
              <p:nvSpPr>
                <p:cNvPr id="34" name="Text Box 7"/>
                <p:cNvSpPr txBox="1">
                  <a:spLocks noChangeArrowheads="1"/>
                </p:cNvSpPr>
                <p:nvPr/>
              </p:nvSpPr>
              <p:spPr bwMode="auto">
                <a:xfrm>
                  <a:off x="3606" y="1509"/>
                  <a:ext cx="108" cy="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vi-VN" sz="1400" b="1" kern="0">
                    <a:solidFill>
                      <a:sysClr val="windowText" lastClr="000000"/>
                    </a:solidFill>
                    <a:effectLst>
                      <a:outerShdw blurRad="38100" dist="38100" dir="2700000" algn="tl">
                        <a:srgbClr val="C0C0C0"/>
                      </a:outerShdw>
                    </a:effectLst>
                    <a:latin typeface="Times New Roman" pitchFamily="18" charset="0"/>
                  </a:endParaRPr>
                </a:p>
              </p:txBody>
            </p:sp>
            <p:sp>
              <p:nvSpPr>
                <p:cNvPr id="35" name="Text Box 8"/>
                <p:cNvSpPr txBox="1">
                  <a:spLocks noChangeArrowheads="1"/>
                </p:cNvSpPr>
                <p:nvPr/>
              </p:nvSpPr>
              <p:spPr bwMode="auto">
                <a:xfrm>
                  <a:off x="3606" y="1835"/>
                  <a:ext cx="108" cy="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vi-VN" sz="1400" b="1" kern="0">
                    <a:solidFill>
                      <a:sysClr val="windowText" lastClr="000000"/>
                    </a:solidFill>
                    <a:effectLst>
                      <a:outerShdw blurRad="38100" dist="38100" dir="2700000" algn="tl">
                        <a:srgbClr val="C0C0C0"/>
                      </a:outerShdw>
                    </a:effectLst>
                    <a:latin typeface="Times New Roman" pitchFamily="18" charset="0"/>
                  </a:endParaRPr>
                </a:p>
              </p:txBody>
            </p:sp>
          </p:grpSp>
          <p:grpSp>
            <p:nvGrpSpPr>
              <p:cNvPr id="16398" name="Group 9"/>
              <p:cNvGrpSpPr>
                <a:grpSpLocks/>
              </p:cNvGrpSpPr>
              <p:nvPr/>
            </p:nvGrpSpPr>
            <p:grpSpPr bwMode="auto">
              <a:xfrm>
                <a:off x="288" y="1200"/>
                <a:ext cx="2208" cy="2016"/>
                <a:chOff x="288" y="240"/>
                <a:chExt cx="2208" cy="2016"/>
              </a:xfrm>
            </p:grpSpPr>
            <p:pic>
              <p:nvPicPr>
                <p:cNvPr id="1640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40"/>
                  <a:ext cx="220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2" name="Group 11"/>
                <p:cNvGrpSpPr>
                  <a:grpSpLocks/>
                </p:cNvGrpSpPr>
                <p:nvPr/>
              </p:nvGrpSpPr>
              <p:grpSpPr bwMode="auto">
                <a:xfrm>
                  <a:off x="672" y="480"/>
                  <a:ext cx="768" cy="1440"/>
                  <a:chOff x="672" y="480"/>
                  <a:chExt cx="768" cy="1440"/>
                </a:xfrm>
              </p:grpSpPr>
              <p:sp>
                <p:nvSpPr>
                  <p:cNvPr id="30" name="Line 12"/>
                  <p:cNvSpPr>
                    <a:spLocks noChangeShapeType="1"/>
                  </p:cNvSpPr>
                  <p:nvPr/>
                </p:nvSpPr>
                <p:spPr bwMode="auto">
                  <a:xfrm>
                    <a:off x="672" y="480"/>
                    <a:ext cx="768" cy="62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31" name="Line 13"/>
                  <p:cNvSpPr>
                    <a:spLocks noChangeShapeType="1"/>
                  </p:cNvSpPr>
                  <p:nvPr/>
                </p:nvSpPr>
                <p:spPr bwMode="auto">
                  <a:xfrm flipV="1">
                    <a:off x="1104" y="1248"/>
                    <a:ext cx="48" cy="67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grpSp>
          </p:grpSp>
          <p:sp>
            <p:nvSpPr>
              <p:cNvPr id="26" name="Line 14"/>
              <p:cNvSpPr>
                <a:spLocks noChangeShapeType="1"/>
              </p:cNvSpPr>
              <p:nvPr/>
            </p:nvSpPr>
            <p:spPr bwMode="auto">
              <a:xfrm flipV="1">
                <a:off x="3360" y="2064"/>
                <a:ext cx="528" cy="1056"/>
              </a:xfrm>
              <a:prstGeom prst="line">
                <a:avLst/>
              </a:prstGeom>
              <a:noFill/>
              <a:ln w="254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sp>
            <p:nvSpPr>
              <p:cNvPr id="27" name="Line 15"/>
              <p:cNvSpPr>
                <a:spLocks noChangeShapeType="1"/>
              </p:cNvSpPr>
              <p:nvPr/>
            </p:nvSpPr>
            <p:spPr bwMode="auto">
              <a:xfrm>
                <a:off x="3216" y="1344"/>
                <a:ext cx="1056" cy="1008"/>
              </a:xfrm>
              <a:prstGeom prst="line">
                <a:avLst/>
              </a:prstGeom>
              <a:noFill/>
              <a:ln w="254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vi-VN" kern="0">
                  <a:solidFill>
                    <a:sysClr val="windowText" lastClr="000000"/>
                  </a:solidFill>
                  <a:latin typeface="Times New Roman" pitchFamily="18" charset="0"/>
                </a:endParaRPr>
              </a:p>
            </p:txBody>
          </p:sp>
        </p:grpSp>
        <p:pic>
          <p:nvPicPr>
            <p:cNvPr id="1639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1632"/>
              <a:ext cx="91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7"/>
            <p:cNvSpPr>
              <a:spLocks noChangeArrowheads="1"/>
            </p:cNvSpPr>
            <p:nvPr/>
          </p:nvSpPr>
          <p:spPr bwMode="auto">
            <a:xfrm>
              <a:off x="2880" y="1104"/>
              <a:ext cx="52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b="1" kern="0">
                  <a:solidFill>
                    <a:srgbClr val="FF3300"/>
                  </a:solidFill>
                  <a:latin typeface="Times New Roman" pitchFamily="18" charset="0"/>
                </a:rPr>
                <a:t>1</a:t>
              </a:r>
            </a:p>
          </p:txBody>
        </p:sp>
        <p:sp>
          <p:nvSpPr>
            <p:cNvPr id="23" name="Rectangle 18"/>
            <p:cNvSpPr>
              <a:spLocks noChangeArrowheads="1"/>
            </p:cNvSpPr>
            <p:nvPr/>
          </p:nvSpPr>
          <p:spPr bwMode="auto">
            <a:xfrm>
              <a:off x="2976" y="3072"/>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vi-VN" b="1" kern="0">
                <a:solidFill>
                  <a:srgbClr val="FF3300"/>
                </a:solidFill>
                <a:latin typeface="Times New Roman" pitchFamily="18" charset="0"/>
              </a:endParaRPr>
            </a:p>
          </p:txBody>
        </p:sp>
      </p:grpSp>
      <p:sp>
        <p:nvSpPr>
          <p:cNvPr id="37" name="Rectangle 36"/>
          <p:cNvSpPr/>
          <p:nvPr/>
        </p:nvSpPr>
        <p:spPr>
          <a:xfrm>
            <a:off x="4598988" y="1522413"/>
            <a:ext cx="763587" cy="522287"/>
          </a:xfrm>
          <a:prstGeom prst="rect">
            <a:avLst/>
          </a:prstGeom>
        </p:spPr>
        <p:txBody>
          <a:bodyPr wrap="none">
            <a:spAutoFit/>
          </a:bodyPr>
          <a:lstStyle/>
          <a:p>
            <a:pPr>
              <a:spcBef>
                <a:spcPct val="50000"/>
              </a:spcBef>
              <a:defRPr/>
            </a:pPr>
            <a:r>
              <a:rPr lang="en-US" sz="2800" b="1" kern="0" dirty="0" err="1" smtClean="0">
                <a:solidFill>
                  <a:prstClr val="black"/>
                </a:solidFill>
                <a:latin typeface="Times New Roman" pitchFamily="18" charset="0"/>
              </a:rPr>
              <a:t>Hạt</a:t>
            </a:r>
            <a:endParaRPr lang="en-US" sz="2800" b="1" kern="0" dirty="0">
              <a:solidFill>
                <a:prstClr val="black"/>
              </a:solidFill>
              <a:latin typeface="Times New Roman" pitchFamily="18" charset="0"/>
            </a:endParaRPr>
          </a:p>
        </p:txBody>
      </p:sp>
      <p:sp>
        <p:nvSpPr>
          <p:cNvPr id="38" name="Rectangle 37"/>
          <p:cNvSpPr/>
          <p:nvPr/>
        </p:nvSpPr>
        <p:spPr>
          <a:xfrm>
            <a:off x="4321175" y="4875213"/>
            <a:ext cx="1941513" cy="522287"/>
          </a:xfrm>
          <a:prstGeom prst="rect">
            <a:avLst/>
          </a:prstGeom>
        </p:spPr>
        <p:txBody>
          <a:bodyPr wrap="none">
            <a:spAutoFit/>
          </a:bodyPr>
          <a:lstStyle/>
          <a:p>
            <a:pPr>
              <a:spcBef>
                <a:spcPct val="50000"/>
              </a:spcBef>
              <a:defRPr/>
            </a:pPr>
            <a:r>
              <a:rPr lang="en-US" sz="2800" b="1" kern="0" dirty="0" err="1">
                <a:solidFill>
                  <a:srgbClr val="000000"/>
                </a:solidFill>
                <a:latin typeface="Times New Roman" pitchFamily="18" charset="0"/>
              </a:rPr>
              <a:t>Lá</a:t>
            </a:r>
            <a:r>
              <a:rPr lang="en-US" sz="2800" b="1" kern="0" dirty="0">
                <a:solidFill>
                  <a:srgbClr val="000000"/>
                </a:solidFill>
                <a:latin typeface="Times New Roman" pitchFamily="18" charset="0"/>
              </a:rPr>
              <a:t> </a:t>
            </a:r>
            <a:r>
              <a:rPr lang="en-US" sz="2800" b="1" kern="0" dirty="0" err="1">
                <a:solidFill>
                  <a:srgbClr val="000000"/>
                </a:solidFill>
                <a:latin typeface="Times New Roman" pitchFamily="18" charset="0"/>
              </a:rPr>
              <a:t>noãn</a:t>
            </a:r>
            <a:r>
              <a:rPr lang="en-US" sz="2800" b="1" kern="0" dirty="0">
                <a:solidFill>
                  <a:srgbClr val="000000"/>
                </a:solidFill>
                <a:latin typeface="Times New Roman" pitchFamily="18" charset="0"/>
              </a:rPr>
              <a:t> </a:t>
            </a:r>
            <a:r>
              <a:rPr lang="en-US" sz="2800" b="1" kern="0" dirty="0" err="1">
                <a:solidFill>
                  <a:srgbClr val="000000"/>
                </a:solidFill>
                <a:latin typeface="Times New Roman" pitchFamily="18" charset="0"/>
              </a:rPr>
              <a:t>hở</a:t>
            </a:r>
            <a:endParaRPr lang="en-US" sz="2800" b="1" kern="0" dirty="0">
              <a:solidFill>
                <a:srgbClr val="000000"/>
              </a:solidFill>
              <a:latin typeface="Times New Roman" pitchFamily="18" charset="0"/>
            </a:endParaRPr>
          </a:p>
        </p:txBody>
      </p:sp>
      <p:sp>
        <p:nvSpPr>
          <p:cNvPr id="16389" name="TextBox 38"/>
          <p:cNvSpPr txBox="1">
            <a:spLocks noChangeArrowheads="1"/>
          </p:cNvSpPr>
          <p:nvPr/>
        </p:nvSpPr>
        <p:spPr bwMode="auto">
          <a:xfrm>
            <a:off x="457200" y="17907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2800" dirty="0" err="1">
                <a:solidFill>
                  <a:prstClr val="black"/>
                </a:solidFill>
              </a:rPr>
              <a:t>Hạt</a:t>
            </a:r>
            <a:endParaRPr lang="vi-VN" sz="2800" dirty="0">
              <a:solidFill>
                <a:prstClr val="black"/>
              </a:solidFill>
            </a:endParaRPr>
          </a:p>
        </p:txBody>
      </p:sp>
      <p:sp>
        <p:nvSpPr>
          <p:cNvPr id="16390" name="TextBox 39"/>
          <p:cNvSpPr txBox="1">
            <a:spLocks noChangeArrowheads="1"/>
          </p:cNvSpPr>
          <p:nvPr/>
        </p:nvSpPr>
        <p:spPr bwMode="auto">
          <a:xfrm>
            <a:off x="914400" y="4540250"/>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2800" dirty="0" err="1">
                <a:solidFill>
                  <a:prstClr val="black"/>
                </a:solidFill>
              </a:rPr>
              <a:t>Thịt</a:t>
            </a:r>
            <a:r>
              <a:rPr lang="en-US" sz="2800" dirty="0">
                <a:solidFill>
                  <a:prstClr val="black"/>
                </a:solidFill>
              </a:rPr>
              <a:t> </a:t>
            </a:r>
            <a:r>
              <a:rPr lang="en-US" sz="2800" dirty="0" err="1">
                <a:solidFill>
                  <a:prstClr val="black"/>
                </a:solidFill>
              </a:rPr>
              <a:t>quả</a:t>
            </a:r>
            <a:endParaRPr lang="vi-VN" sz="2800" dirty="0">
              <a:solidFill>
                <a:prstClr val="black"/>
              </a:solidFill>
            </a:endParaRPr>
          </a:p>
        </p:txBody>
      </p:sp>
      <p:sp>
        <p:nvSpPr>
          <p:cNvPr id="16391" name="Rectangle 40"/>
          <p:cNvSpPr>
            <a:spLocks noChangeArrowheads="1"/>
          </p:cNvSpPr>
          <p:nvPr/>
        </p:nvSpPr>
        <p:spPr bwMode="auto">
          <a:xfrm>
            <a:off x="0" y="457200"/>
            <a:ext cx="8915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50000"/>
              </a:spcBef>
              <a:spcAft>
                <a:spcPct val="0"/>
              </a:spcAft>
            </a:pPr>
            <a:r>
              <a:rPr lang="en-US" sz="2800" b="1" i="1" dirty="0" err="1">
                <a:solidFill>
                  <a:srgbClr val="000000"/>
                </a:solidFill>
                <a:latin typeface="Times New Roman" pitchFamily="18" charset="0"/>
                <a:cs typeface="Times New Roman" pitchFamily="18" charset="0"/>
              </a:rPr>
              <a:t>Quan</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sát</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và</a:t>
            </a:r>
            <a:r>
              <a:rPr lang="en-US" sz="2800" b="1" i="1" dirty="0">
                <a:solidFill>
                  <a:srgbClr val="000000"/>
                </a:solidFill>
                <a:latin typeface="Times New Roman" pitchFamily="18" charset="0"/>
                <a:cs typeface="Times New Roman" pitchFamily="18" charset="0"/>
              </a:rPr>
              <a:t> so </a:t>
            </a:r>
            <a:r>
              <a:rPr lang="en-US" sz="2800" b="1" i="1" dirty="0" err="1">
                <a:solidFill>
                  <a:srgbClr val="000000"/>
                </a:solidFill>
                <a:latin typeface="Times New Roman" pitchFamily="18" charset="0"/>
                <a:cs typeface="Times New Roman" pitchFamily="18" charset="0"/>
              </a:rPr>
              <a:t>sánh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cấu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tạo</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của</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nón</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thông</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với</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một</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quả</a:t>
            </a:r>
            <a:r>
              <a:rPr lang="en-US" sz="2800" b="1" i="1" dirty="0">
                <a:solidFill>
                  <a:srgbClr val="000000"/>
                </a:solidFill>
                <a:latin typeface="Times New Roman" pitchFamily="18" charset="0"/>
                <a:cs typeface="Times New Roman" pitchFamily="18" charset="0"/>
              </a:rPr>
              <a:t> ? </a:t>
            </a:r>
          </a:p>
        </p:txBody>
      </p:sp>
      <p:sp>
        <p:nvSpPr>
          <p:cNvPr id="42" name="Rectangle 23"/>
          <p:cNvSpPr>
            <a:spLocks noChangeArrowheads="1"/>
          </p:cNvSpPr>
          <p:nvPr/>
        </p:nvSpPr>
        <p:spPr bwMode="auto">
          <a:xfrm>
            <a:off x="381000" y="5334000"/>
            <a:ext cx="8534400" cy="12192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nchor="ctr"/>
          <a:lstStyle/>
          <a:p>
            <a:pPr algn="ctr">
              <a:spcBef>
                <a:spcPct val="50000"/>
              </a:spcBef>
              <a:defRPr/>
            </a:pPr>
            <a:r>
              <a:rPr lang="en-US" sz="2800" b="1" kern="0" dirty="0" err="1">
                <a:solidFill>
                  <a:srgbClr val="0066FF"/>
                </a:solidFill>
                <a:latin typeface="Times New Roman" pitchFamily="18" charset="0"/>
              </a:rPr>
              <a:t>Hạt</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nằm</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trên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lá</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noãn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hở</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hạt</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trần</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nó</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chưa</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có</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quả</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thật</a:t>
            </a:r>
            <a:r>
              <a:rPr lang="en-US" sz="2800" b="1" kern="0" dirty="0">
                <a:solidFill>
                  <a:srgbClr val="0066FF"/>
                </a:solidFill>
                <a:latin typeface="Times New Roman" pitchFamily="18" charset="0"/>
              </a:rPr>
              <a:t> </a:t>
            </a:r>
            <a:r>
              <a:rPr lang="en-US" sz="2800" b="1" kern="0" dirty="0" err="1">
                <a:solidFill>
                  <a:srgbClr val="0066FF"/>
                </a:solidFill>
                <a:latin typeface="Times New Roman" pitchFamily="18" charset="0"/>
              </a:rPr>
              <a:t>sự</a:t>
            </a:r>
            <a:endParaRPr lang="en-US" sz="2800" b="1" kern="0" dirty="0">
              <a:solidFill>
                <a:srgbClr val="0066FF"/>
              </a:solidFill>
              <a:latin typeface="Times New Roman" pitchFamily="18" charset="0"/>
            </a:endParaRPr>
          </a:p>
        </p:txBody>
      </p:sp>
    </p:spTree>
    <p:extLst>
      <p:ext uri="{BB962C8B-B14F-4D97-AF65-F5344CB8AC3E}">
        <p14:creationId xmlns:p14="http://schemas.microsoft.com/office/powerpoint/2010/main" val="9623342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1000"/>
                                        <p:tgtEl>
                                          <p:spTgt spid="16391"/>
                                        </p:tgtEl>
                                      </p:cBhvr>
                                    </p:animEffect>
                                    <p:anim calcmode="lin" valueType="num">
                                      <p:cBhvr>
                                        <p:cTn id="8" dur="1000" fill="hold"/>
                                        <p:tgtEl>
                                          <p:spTgt spid="16391"/>
                                        </p:tgtEl>
                                        <p:attrNameLst>
                                          <p:attrName>ppt_x</p:attrName>
                                        </p:attrNameLst>
                                      </p:cBhvr>
                                      <p:tavLst>
                                        <p:tav tm="0">
                                          <p:val>
                                            <p:strVal val="#ppt_x"/>
                                          </p:val>
                                        </p:tav>
                                        <p:tav tm="100000">
                                          <p:val>
                                            <p:strVal val="#ppt_x"/>
                                          </p:val>
                                        </p:tav>
                                      </p:tavLst>
                                    </p:anim>
                                    <p:anim calcmode="lin" valueType="num">
                                      <p:cBhvr>
                                        <p:cTn id="9"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389"/>
                                        </p:tgtEl>
                                        <p:attrNameLst>
                                          <p:attrName>style.visibility</p:attrName>
                                        </p:attrNameLst>
                                      </p:cBhvr>
                                      <p:to>
                                        <p:strVal val="visible"/>
                                      </p:to>
                                    </p:set>
                                    <p:anim calcmode="lin" valueType="num">
                                      <p:cBhvr additive="base">
                                        <p:cTn id="20" dur="500" fill="hold"/>
                                        <p:tgtEl>
                                          <p:spTgt spid="16389"/>
                                        </p:tgtEl>
                                        <p:attrNameLst>
                                          <p:attrName>ppt_x</p:attrName>
                                        </p:attrNameLst>
                                      </p:cBhvr>
                                      <p:tavLst>
                                        <p:tav tm="0">
                                          <p:val>
                                            <p:strVal val="#ppt_x"/>
                                          </p:val>
                                        </p:tav>
                                        <p:tav tm="100000">
                                          <p:val>
                                            <p:strVal val="#ppt_x"/>
                                          </p:val>
                                        </p:tav>
                                      </p:tavLst>
                                    </p:anim>
                                    <p:anim calcmode="lin" valueType="num">
                                      <p:cBhvr additive="base">
                                        <p:cTn id="21"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90"/>
                                        </p:tgtEl>
                                        <p:attrNameLst>
                                          <p:attrName>style.visibility</p:attrName>
                                        </p:attrNameLst>
                                      </p:cBhvr>
                                      <p:to>
                                        <p:strVal val="visible"/>
                                      </p:to>
                                    </p:set>
                                    <p:animEffect transition="in" filter="fade">
                                      <p:cBhvr>
                                        <p:cTn id="26" dur="1000"/>
                                        <p:tgtEl>
                                          <p:spTgt spid="16390"/>
                                        </p:tgtEl>
                                      </p:cBhvr>
                                    </p:animEffect>
                                    <p:anim calcmode="lin" valueType="num">
                                      <p:cBhvr>
                                        <p:cTn id="27" dur="1000" fill="hold"/>
                                        <p:tgtEl>
                                          <p:spTgt spid="16390"/>
                                        </p:tgtEl>
                                        <p:attrNameLst>
                                          <p:attrName>ppt_x</p:attrName>
                                        </p:attrNameLst>
                                      </p:cBhvr>
                                      <p:tavLst>
                                        <p:tav tm="0">
                                          <p:val>
                                            <p:strVal val="#ppt_x"/>
                                          </p:val>
                                        </p:tav>
                                        <p:tav tm="100000">
                                          <p:val>
                                            <p:strVal val="#ppt_x"/>
                                          </p:val>
                                        </p:tav>
                                      </p:tavLst>
                                    </p:anim>
                                    <p:anim calcmode="lin" valueType="num">
                                      <p:cBhvr>
                                        <p:cTn id="28"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circle(in)">
                                      <p:cBhvr>
                                        <p:cTn id="33" dur="20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6389" grpId="0"/>
      <p:bldP spid="16390" grpId="0"/>
      <p:bldP spid="16391" grpId="0"/>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sz="5400" dirty="0" smtClean="0">
                <a:latin typeface="Times New Roman" pitchFamily="18" charset="0"/>
                <a:cs typeface="Times New Roman" pitchFamily="18" charset="0"/>
              </a:rPr>
              <a:t>KIỂM TRA BÀI CỦ</a:t>
            </a:r>
            <a:endParaRPr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315912" y="2057400"/>
            <a:ext cx="8828087" cy="4238625"/>
          </a:xfrm>
        </p:spPr>
        <p:txBody>
          <a:bodyPr/>
          <a:lstStyle/>
          <a:p>
            <a:pPr marL="0" indent="0" algn="ctr">
              <a:buNone/>
            </a:pPr>
            <a:r>
              <a:rPr lang="en-US" sz="5400" b="1" dirty="0" smtClean="0">
                <a:latin typeface="Times New Roman" pitchFamily="18" charset="0"/>
                <a:cs typeface="Times New Roman" pitchFamily="18" charset="0"/>
              </a:rPr>
              <a:t>So </a:t>
            </a:r>
            <a:r>
              <a:rPr lang="en-US" sz="5400" b="1" dirty="0" err="1" smtClean="0">
                <a:latin typeface="Times New Roman" pitchFamily="18" charset="0"/>
                <a:cs typeface="Times New Roman" pitchFamily="18" charset="0"/>
              </a:rPr>
              <a:t>sánh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cơ</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quan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sinh</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dưỡng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của</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rêu</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và</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cây</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dương</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xỉ</a:t>
            </a:r>
            <a:r>
              <a:rPr lang="en-US" sz="5400" b="1" dirty="0" smtClean="0">
                <a:latin typeface="Times New Roman" pitchFamily="18" charset="0"/>
                <a:cs typeface="Times New Roman" pitchFamily="18" charset="0"/>
              </a:rPr>
              <a:t>?</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0277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lum contrast="-6000"/>
            <a:extLst>
              <a:ext uri="{28A0092B-C50C-407E-A947-70E740481C1C}">
                <a14:useLocalDpi xmlns:a14="http://schemas.microsoft.com/office/drawing/2010/main" val="0"/>
              </a:ext>
            </a:extLst>
          </a:blip>
          <a:srcRect l="76854" t="65854" b="8949"/>
          <a:stretch>
            <a:fillRect/>
          </a:stretch>
        </p:blipFill>
        <p:spPr bwMode="auto">
          <a:xfrm>
            <a:off x="6019800" y="1219200"/>
            <a:ext cx="3124200" cy="38719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8008" name="Text Box 8"/>
          <p:cNvSpPr txBox="1">
            <a:spLocks noChangeArrowheads="1"/>
          </p:cNvSpPr>
          <p:nvPr/>
        </p:nvSpPr>
        <p:spPr bwMode="auto">
          <a:xfrm>
            <a:off x="76200" y="0"/>
            <a:ext cx="899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just" eaLnBrk="1" fontAlgn="base" hangingPunct="1">
              <a:spcBef>
                <a:spcPct val="50000"/>
              </a:spcBef>
              <a:spcAft>
                <a:spcPct val="0"/>
              </a:spcAft>
            </a:pPr>
            <a:r>
              <a:rPr lang="en-US" sz="2800" b="0" dirty="0">
                <a:solidFill>
                  <a:schemeClr val="tx1"/>
                </a:solidFill>
              </a:rPr>
              <a:t>- </a:t>
            </a:r>
            <a:r>
              <a:rPr lang="en-US" sz="2800" b="0" dirty="0" err="1">
                <a:solidFill>
                  <a:schemeClr val="tx1"/>
                </a:solidFill>
              </a:rPr>
              <a:t>Quan</a:t>
            </a:r>
            <a:r>
              <a:rPr lang="en-US" sz="2800" b="0" dirty="0">
                <a:solidFill>
                  <a:schemeClr val="tx1"/>
                </a:solidFill>
              </a:rPr>
              <a:t> </a:t>
            </a:r>
            <a:r>
              <a:rPr lang="en-US" sz="2800" b="0" dirty="0" err="1">
                <a:solidFill>
                  <a:schemeClr val="tx1"/>
                </a:solidFill>
              </a:rPr>
              <a:t>sát</a:t>
            </a:r>
            <a:r>
              <a:rPr lang="en-US" sz="2800" b="0" dirty="0">
                <a:solidFill>
                  <a:schemeClr val="tx1"/>
                </a:solidFill>
              </a:rPr>
              <a:t> </a:t>
            </a:r>
            <a:r>
              <a:rPr lang="en-US" sz="2800" b="0" dirty="0" err="1">
                <a:solidFill>
                  <a:schemeClr val="tx1"/>
                </a:solidFill>
              </a:rPr>
              <a:t>hạt</a:t>
            </a:r>
            <a:r>
              <a:rPr lang="en-US" sz="2800" b="0" dirty="0">
                <a:solidFill>
                  <a:schemeClr val="tx1"/>
                </a:solidFill>
              </a:rPr>
              <a:t> </a:t>
            </a:r>
            <a:r>
              <a:rPr lang="en-US" sz="2800" b="0" dirty="0" err="1">
                <a:solidFill>
                  <a:schemeClr val="tx1"/>
                </a:solidFill>
              </a:rPr>
              <a:t>thông</a:t>
            </a:r>
            <a:r>
              <a:rPr lang="en-US" sz="2800" b="0" dirty="0">
                <a:solidFill>
                  <a:schemeClr val="tx1"/>
                </a:solidFill>
              </a:rPr>
              <a:t>, </a:t>
            </a:r>
            <a:r>
              <a:rPr lang="en-US" sz="2800" b="0" dirty="0" err="1">
                <a:solidFill>
                  <a:schemeClr val="tx1"/>
                </a:solidFill>
              </a:rPr>
              <a:t>cho</a:t>
            </a:r>
            <a:r>
              <a:rPr lang="en-US" sz="2800" b="0" dirty="0">
                <a:solidFill>
                  <a:schemeClr val="tx1"/>
                </a:solidFill>
              </a:rPr>
              <a:t> </a:t>
            </a:r>
            <a:r>
              <a:rPr lang="en-US" sz="2800" b="0" dirty="0" err="1">
                <a:solidFill>
                  <a:schemeClr val="tx1"/>
                </a:solidFill>
              </a:rPr>
              <a:t>biết</a:t>
            </a:r>
            <a:r>
              <a:rPr lang="en-US" sz="2800" b="0" dirty="0">
                <a:solidFill>
                  <a:schemeClr val="tx1"/>
                </a:solidFill>
              </a:rPr>
              <a:t> </a:t>
            </a:r>
            <a:r>
              <a:rPr lang="en-US" sz="2800" b="0" dirty="0" err="1">
                <a:solidFill>
                  <a:schemeClr val="tx1"/>
                </a:solidFill>
              </a:rPr>
              <a:t>chúng</a:t>
            </a:r>
            <a:r>
              <a:rPr lang="en-US" sz="2800" b="0" dirty="0">
                <a:solidFill>
                  <a:schemeClr val="tx1"/>
                </a:solidFill>
              </a:rPr>
              <a:t> </a:t>
            </a:r>
            <a:r>
              <a:rPr lang="en-US" sz="2800" b="0" dirty="0" err="1">
                <a:solidFill>
                  <a:schemeClr val="tx1"/>
                </a:solidFill>
              </a:rPr>
              <a:t>có</a:t>
            </a:r>
            <a:r>
              <a:rPr lang="en-US" sz="2800" b="0" dirty="0">
                <a:solidFill>
                  <a:schemeClr val="tx1"/>
                </a:solidFill>
              </a:rPr>
              <a:t> </a:t>
            </a:r>
            <a:r>
              <a:rPr lang="en-US" sz="2800" b="0" dirty="0" err="1">
                <a:solidFill>
                  <a:schemeClr val="tx1"/>
                </a:solidFill>
              </a:rPr>
              <a:t>đặc</a:t>
            </a:r>
            <a:r>
              <a:rPr lang="en-US" sz="2800" b="0" dirty="0">
                <a:solidFill>
                  <a:schemeClr val="tx1"/>
                </a:solidFill>
              </a:rPr>
              <a:t> </a:t>
            </a:r>
            <a:r>
              <a:rPr lang="en-US" sz="2800" b="0" dirty="0" err="1">
                <a:solidFill>
                  <a:schemeClr val="tx1"/>
                </a:solidFill>
              </a:rPr>
              <a:t>điểm</a:t>
            </a:r>
            <a:r>
              <a:rPr lang="en-US" sz="2800" b="0" dirty="0">
                <a:solidFill>
                  <a:schemeClr val="tx1"/>
                </a:solidFill>
              </a:rPr>
              <a:t> </a:t>
            </a:r>
            <a:r>
              <a:rPr lang="en-US" sz="2800" b="0" dirty="0" err="1">
                <a:solidFill>
                  <a:schemeClr val="tx1"/>
                </a:solidFill>
              </a:rPr>
              <a:t>gì</a:t>
            </a:r>
            <a:r>
              <a:rPr lang="en-US" sz="2800" b="0" dirty="0">
                <a:solidFill>
                  <a:schemeClr val="tx1"/>
                </a:solidFill>
              </a:rPr>
              <a:t>? </a:t>
            </a:r>
            <a:r>
              <a:rPr lang="en-US" sz="2800" b="0" dirty="0" err="1">
                <a:solidFill>
                  <a:schemeClr val="tx1"/>
                </a:solidFill>
              </a:rPr>
              <a:t>Hạt</a:t>
            </a:r>
            <a:r>
              <a:rPr lang="en-US" sz="2800" b="0" dirty="0">
                <a:solidFill>
                  <a:schemeClr val="tx1"/>
                </a:solidFill>
              </a:rPr>
              <a:t> </a:t>
            </a:r>
            <a:r>
              <a:rPr lang="en-US" sz="2800" b="0" dirty="0" err="1">
                <a:solidFill>
                  <a:schemeClr val="tx1"/>
                </a:solidFill>
              </a:rPr>
              <a:t>nằm</a:t>
            </a:r>
            <a:r>
              <a:rPr lang="en-US" sz="2800" b="0" dirty="0">
                <a:solidFill>
                  <a:schemeClr val="tx1"/>
                </a:solidFill>
              </a:rPr>
              <a:t> ở </a:t>
            </a:r>
            <a:r>
              <a:rPr lang="en-US" sz="2800" b="0" dirty="0" err="1">
                <a:solidFill>
                  <a:schemeClr val="tx1"/>
                </a:solidFill>
              </a:rPr>
              <a:t>đâu</a:t>
            </a:r>
            <a:r>
              <a:rPr lang="en-US" sz="2800" b="0" dirty="0">
                <a:solidFill>
                  <a:schemeClr val="tx1"/>
                </a:solidFill>
              </a:rPr>
              <a:t>?</a:t>
            </a:r>
          </a:p>
        </p:txBody>
      </p:sp>
      <p:sp>
        <p:nvSpPr>
          <p:cNvPr id="128009" name="Rectangle 9"/>
          <p:cNvSpPr>
            <a:spLocks noChangeArrowheads="1"/>
          </p:cNvSpPr>
          <p:nvPr/>
        </p:nvSpPr>
        <p:spPr bwMode="auto">
          <a:xfrm>
            <a:off x="1600200" y="5073650"/>
            <a:ext cx="274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800">
                <a:solidFill>
                  <a:srgbClr val="0000FF"/>
                </a:solidFill>
                <a:latin typeface="Times New Roman" pitchFamily="18" charset="0"/>
              </a:rPr>
              <a:t>Hình nón thông đã chín</a:t>
            </a:r>
          </a:p>
        </p:txBody>
      </p:sp>
      <p:sp>
        <p:nvSpPr>
          <p:cNvPr id="17413" name="Text Box 10"/>
          <p:cNvSpPr txBox="1">
            <a:spLocks noChangeArrowheads="1"/>
          </p:cNvSpPr>
          <p:nvPr/>
        </p:nvSpPr>
        <p:spPr bwMode="auto">
          <a:xfrm>
            <a:off x="5148263" y="4724400"/>
            <a:ext cx="2376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r" eaLnBrk="1" fontAlgn="base" hangingPunct="1">
              <a:spcBef>
                <a:spcPct val="50000"/>
              </a:spcBef>
              <a:spcAft>
                <a:spcPct val="0"/>
              </a:spcAft>
            </a:pPr>
            <a:endParaRPr lang="vi-VN" sz="2800" b="0">
              <a:solidFill>
                <a:prstClr val="black"/>
              </a:solidFill>
              <a:latin typeface="Arial" charset="0"/>
            </a:endParaRPr>
          </a:p>
        </p:txBody>
      </p:sp>
      <p:sp>
        <p:nvSpPr>
          <p:cNvPr id="128011" name="Text Box 11"/>
          <p:cNvSpPr txBox="1">
            <a:spLocks noChangeArrowheads="1"/>
          </p:cNvSpPr>
          <p:nvPr/>
        </p:nvSpPr>
        <p:spPr bwMode="auto">
          <a:xfrm>
            <a:off x="6523038" y="4343400"/>
            <a:ext cx="2087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b="0">
                <a:solidFill>
                  <a:srgbClr val="0000FF"/>
                </a:solidFill>
              </a:rPr>
              <a:t>Hạt Thông</a:t>
            </a:r>
          </a:p>
        </p:txBody>
      </p:sp>
      <p:sp>
        <p:nvSpPr>
          <p:cNvPr id="128012" name="Rectangle 12"/>
          <p:cNvSpPr>
            <a:spLocks noChangeArrowheads="1"/>
          </p:cNvSpPr>
          <p:nvPr/>
        </p:nvSpPr>
        <p:spPr bwMode="auto">
          <a:xfrm>
            <a:off x="0" y="6172200"/>
            <a:ext cx="9144000" cy="533400"/>
          </a:xfrm>
          <a:prstGeom prst="rect">
            <a:avLst/>
          </a:prstGeom>
          <a:gradFill rotWithShape="1">
            <a:gsLst>
              <a:gs pos="0">
                <a:srgbClr val="99FF66"/>
              </a:gs>
              <a:gs pos="100000">
                <a:schemeClr val="bg1"/>
              </a:gs>
            </a:gsLst>
            <a:lin ang="5400000" scaled="1"/>
          </a:gradFill>
          <a:ln w="9525">
            <a:solidFill>
              <a:srgbClr val="FF3399"/>
            </a:solidFill>
            <a:miter lim="800000"/>
            <a:headEnd/>
            <a:tailEnd/>
          </a:ln>
        </p:spPr>
        <p:txBody>
          <a:bodyPr anchor="ctr"/>
          <a:lstStyle/>
          <a:p>
            <a:pPr algn="ctr" fontAlgn="base">
              <a:spcBef>
                <a:spcPct val="50000"/>
              </a:spcBef>
              <a:spcAft>
                <a:spcPct val="0"/>
              </a:spcAft>
            </a:pPr>
            <a:r>
              <a:rPr lang="en-US" sz="2800">
                <a:solidFill>
                  <a:srgbClr val="0000FF"/>
                </a:solidFill>
                <a:latin typeface="Times New Roman" pitchFamily="18" charset="0"/>
              </a:rPr>
              <a:t>Hạt Thông nhỏ, có cánh, nằm trên lá noãn hở (hạt trần)</a:t>
            </a:r>
          </a:p>
        </p:txBody>
      </p:sp>
      <p:pic>
        <p:nvPicPr>
          <p:cNvPr id="128013" name="Picture 13" descr="thong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233488"/>
            <a:ext cx="2971800" cy="3871912"/>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5" descr="non 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2922588" cy="38719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9737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28009"/>
                                        </p:tgtEl>
                                        <p:attrNameLst>
                                          <p:attrName>style.visibility</p:attrName>
                                        </p:attrNameLst>
                                      </p:cBhvr>
                                      <p:to>
                                        <p:strVal val="visible"/>
                                      </p:to>
                                    </p:set>
                                    <p:animEffect transition="in" filter="checkerboard(down)">
                                      <p:cBhvr>
                                        <p:cTn id="7" dur="500"/>
                                        <p:tgtEl>
                                          <p:spTgt spid="128009"/>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128002"/>
                                        </p:tgtEl>
                                        <p:attrNameLst>
                                          <p:attrName>style.visibility</p:attrName>
                                        </p:attrNameLst>
                                      </p:cBhvr>
                                      <p:to>
                                        <p:strVal val="visible"/>
                                      </p:to>
                                    </p:set>
                                    <p:anim calcmode="lin" valueType="num">
                                      <p:cBhvr>
                                        <p:cTn id="11" dur="1000" fill="hold"/>
                                        <p:tgtEl>
                                          <p:spTgt spid="128002"/>
                                        </p:tgtEl>
                                        <p:attrNameLst>
                                          <p:attrName>ppt_w</p:attrName>
                                        </p:attrNameLst>
                                      </p:cBhvr>
                                      <p:tavLst>
                                        <p:tav tm="0">
                                          <p:val>
                                            <p:fltVal val="0"/>
                                          </p:val>
                                        </p:tav>
                                        <p:tav tm="100000">
                                          <p:val>
                                            <p:strVal val="#ppt_w"/>
                                          </p:val>
                                        </p:tav>
                                      </p:tavLst>
                                    </p:anim>
                                    <p:anim calcmode="lin" valueType="num">
                                      <p:cBhvr>
                                        <p:cTn id="12" dur="1000" fill="hold"/>
                                        <p:tgtEl>
                                          <p:spTgt spid="128002"/>
                                        </p:tgtEl>
                                        <p:attrNameLst>
                                          <p:attrName>ppt_h</p:attrName>
                                        </p:attrNameLst>
                                      </p:cBhvr>
                                      <p:tavLst>
                                        <p:tav tm="0">
                                          <p:val>
                                            <p:fltVal val="0"/>
                                          </p:val>
                                        </p:tav>
                                        <p:tav tm="100000">
                                          <p:val>
                                            <p:strVal val="#ppt_h"/>
                                          </p:val>
                                        </p:tav>
                                      </p:tavLst>
                                    </p:anim>
                                    <p:anim calcmode="lin" valueType="num">
                                      <p:cBhvr>
                                        <p:cTn id="13" dur="1000" fill="hold"/>
                                        <p:tgtEl>
                                          <p:spTgt spid="12800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28002"/>
                                        </p:tgtEl>
                                        <p:attrNameLst>
                                          <p:attrName>ppt_y</p:attrName>
                                        </p:attrNameLst>
                                      </p:cBhvr>
                                      <p:tavLst>
                                        <p:tav tm="0" fmla="#ppt_y+(sin(-2*pi*(1-$))*-#ppt_x+cos(-2*pi*(1-$))*(1-#ppt_y))*(1-$)">
                                          <p:val>
                                            <p:fltVal val="0"/>
                                          </p:val>
                                        </p:tav>
                                        <p:tav tm="100000">
                                          <p:val>
                                            <p:fltVal val="1"/>
                                          </p:val>
                                        </p:tav>
                                      </p:tavLst>
                                    </p:anim>
                                  </p:childTnLst>
                                </p:cTn>
                              </p:par>
                              <p:par>
                                <p:cTn id="15" presetID="4" presetClass="entr" presetSubtype="16" fill="hold" nodeType="withEffect">
                                  <p:stCondLst>
                                    <p:cond delay="0"/>
                                  </p:stCondLst>
                                  <p:childTnLst>
                                    <p:set>
                                      <p:cBhvr>
                                        <p:cTn id="16" dur="1" fill="hold">
                                          <p:stCondLst>
                                            <p:cond delay="0"/>
                                          </p:stCondLst>
                                        </p:cTn>
                                        <p:tgtEl>
                                          <p:spTgt spid="128013"/>
                                        </p:tgtEl>
                                        <p:attrNameLst>
                                          <p:attrName>style.visibility</p:attrName>
                                        </p:attrNameLst>
                                      </p:cBhvr>
                                      <p:to>
                                        <p:strVal val="visible"/>
                                      </p:to>
                                    </p:set>
                                    <p:animEffect transition="in" filter="box(in)">
                                      <p:cBhvr>
                                        <p:cTn id="17" dur="500"/>
                                        <p:tgtEl>
                                          <p:spTgt spid="128013"/>
                                        </p:tgtEl>
                                      </p:cBhvr>
                                    </p:animEffect>
                                  </p:childTnLst>
                                </p:cTn>
                              </p:par>
                            </p:childTnLst>
                          </p:cTn>
                        </p:par>
                        <p:par>
                          <p:cTn id="18" fill="hold" nodeType="afterGroup">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128011"/>
                                        </p:tgtEl>
                                        <p:attrNameLst>
                                          <p:attrName>style.visibility</p:attrName>
                                        </p:attrNameLst>
                                      </p:cBhvr>
                                      <p:to>
                                        <p:strVal val="visible"/>
                                      </p:to>
                                    </p:set>
                                    <p:animEffect transition="in" filter="checkerboard(across)">
                                      <p:cBhvr>
                                        <p:cTn id="21" dur="500"/>
                                        <p:tgtEl>
                                          <p:spTgt spid="128011"/>
                                        </p:tgtEl>
                                      </p:cBhvr>
                                    </p:animEffect>
                                  </p:childTnLst>
                                </p:cTn>
                              </p:par>
                            </p:childTnLst>
                          </p:cTn>
                        </p:par>
                        <p:par>
                          <p:cTn id="22" fill="hold" nodeType="afterGroup">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28008"/>
                                        </p:tgtEl>
                                        <p:attrNameLst>
                                          <p:attrName>style.visibility</p:attrName>
                                        </p:attrNameLst>
                                      </p:cBhvr>
                                      <p:to>
                                        <p:strVal val="visible"/>
                                      </p:to>
                                    </p:set>
                                    <p:anim calcmode="lin" valueType="num">
                                      <p:cBhvr>
                                        <p:cTn id="25" dur="1000" fill="hold"/>
                                        <p:tgtEl>
                                          <p:spTgt spid="128008"/>
                                        </p:tgtEl>
                                        <p:attrNameLst>
                                          <p:attrName>ppt_x</p:attrName>
                                        </p:attrNameLst>
                                      </p:cBhvr>
                                      <p:tavLst>
                                        <p:tav tm="0">
                                          <p:val>
                                            <p:strVal val="#ppt_x-.2"/>
                                          </p:val>
                                        </p:tav>
                                        <p:tav tm="100000">
                                          <p:val>
                                            <p:strVal val="#ppt_x"/>
                                          </p:val>
                                        </p:tav>
                                      </p:tavLst>
                                    </p:anim>
                                    <p:anim calcmode="lin" valueType="num">
                                      <p:cBhvr>
                                        <p:cTn id="26" dur="1000" fill="hold"/>
                                        <p:tgtEl>
                                          <p:spTgt spid="12800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280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28012">
                                            <p:bg/>
                                          </p:spTgt>
                                        </p:tgtEl>
                                        <p:attrNameLst>
                                          <p:attrName>style.visibility</p:attrName>
                                        </p:attrNameLst>
                                      </p:cBhvr>
                                      <p:to>
                                        <p:strVal val="visible"/>
                                      </p:to>
                                    </p:set>
                                    <p:anim calcmode="lin" valueType="num">
                                      <p:cBhvr>
                                        <p:cTn id="32" dur="1000" fill="hold"/>
                                        <p:tgtEl>
                                          <p:spTgt spid="128012">
                                            <p:bg/>
                                          </p:spTgt>
                                        </p:tgtEl>
                                        <p:attrNameLst>
                                          <p:attrName>ppt_w</p:attrName>
                                        </p:attrNameLst>
                                      </p:cBhvr>
                                      <p:tavLst>
                                        <p:tav tm="0">
                                          <p:val>
                                            <p:strVal val="#ppt_w*0.70"/>
                                          </p:val>
                                        </p:tav>
                                        <p:tav tm="100000">
                                          <p:val>
                                            <p:strVal val="#ppt_w"/>
                                          </p:val>
                                        </p:tav>
                                      </p:tavLst>
                                    </p:anim>
                                    <p:anim calcmode="lin" valueType="num">
                                      <p:cBhvr>
                                        <p:cTn id="33" dur="1000" fill="hold"/>
                                        <p:tgtEl>
                                          <p:spTgt spid="128012">
                                            <p:bg/>
                                          </p:spTgt>
                                        </p:tgtEl>
                                        <p:attrNameLst>
                                          <p:attrName>ppt_h</p:attrName>
                                        </p:attrNameLst>
                                      </p:cBhvr>
                                      <p:tavLst>
                                        <p:tav tm="0">
                                          <p:val>
                                            <p:strVal val="#ppt_h"/>
                                          </p:val>
                                        </p:tav>
                                        <p:tav tm="100000">
                                          <p:val>
                                            <p:strVal val="#ppt_h"/>
                                          </p:val>
                                        </p:tav>
                                      </p:tavLst>
                                    </p:anim>
                                    <p:animEffect transition="in" filter="fade">
                                      <p:cBhvr>
                                        <p:cTn id="34" dur="1000"/>
                                        <p:tgtEl>
                                          <p:spTgt spid="128012">
                                            <p:bg/>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28012">
                                            <p:txEl>
                                              <p:pRg st="0" end="0"/>
                                            </p:txEl>
                                          </p:spTgt>
                                        </p:tgtEl>
                                        <p:attrNameLst>
                                          <p:attrName>style.visibility</p:attrName>
                                        </p:attrNameLst>
                                      </p:cBhvr>
                                      <p:to>
                                        <p:strVal val="visible"/>
                                      </p:to>
                                    </p:set>
                                    <p:anim calcmode="lin" valueType="num">
                                      <p:cBhvr>
                                        <p:cTn id="37" dur="1000" fill="hold"/>
                                        <p:tgtEl>
                                          <p:spTgt spid="128012">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128012">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128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8" grpId="0"/>
      <p:bldP spid="128009" grpId="0" autoUpdateAnimBg="0"/>
      <p:bldP spid="128011" grpId="0" autoUpdateAnimBg="0"/>
      <p:bldP spid="128012"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0" y="2209800"/>
            <a:ext cx="622300" cy="1673225"/>
            <a:chOff x="4848" y="1392"/>
            <a:chExt cx="392" cy="1054"/>
          </a:xfrm>
        </p:grpSpPr>
        <p:sp>
          <p:nvSpPr>
            <p:cNvPr id="27651" name="Line 3"/>
            <p:cNvSpPr>
              <a:spLocks noChangeShapeType="1"/>
            </p:cNvSpPr>
            <p:nvPr/>
          </p:nvSpPr>
          <p:spPr bwMode="auto">
            <a:xfrm flipH="1">
              <a:off x="4848" y="1412"/>
              <a:ext cx="144"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Line 4"/>
            <p:cNvSpPr>
              <a:spLocks noChangeShapeType="1"/>
            </p:cNvSpPr>
            <p:nvPr/>
          </p:nvSpPr>
          <p:spPr bwMode="auto">
            <a:xfrm flipH="1">
              <a:off x="4848" y="2420"/>
              <a:ext cx="144"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Line 5"/>
            <p:cNvSpPr>
              <a:spLocks noChangeShapeType="1"/>
            </p:cNvSpPr>
            <p:nvPr/>
          </p:nvSpPr>
          <p:spPr bwMode="auto">
            <a:xfrm flipH="1">
              <a:off x="5002" y="1392"/>
              <a:ext cx="0" cy="1054"/>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Line 6"/>
            <p:cNvSpPr>
              <a:spLocks noChangeShapeType="1"/>
            </p:cNvSpPr>
            <p:nvPr/>
          </p:nvSpPr>
          <p:spPr bwMode="auto">
            <a:xfrm>
              <a:off x="4992" y="1920"/>
              <a:ext cx="248"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6" name="Rectangle 8"/>
          <p:cNvSpPr>
            <a:spLocks noChangeArrowheads="1"/>
          </p:cNvSpPr>
          <p:nvPr/>
        </p:nvSpPr>
        <p:spPr bwMode="auto">
          <a:xfrm>
            <a:off x="76200" y="2514600"/>
            <a:ext cx="1143000" cy="914400"/>
          </a:xfrm>
          <a:prstGeom prst="rect">
            <a:avLst/>
          </a:prstGeom>
          <a:gradFill rotWithShape="1">
            <a:gsLst>
              <a:gs pos="0">
                <a:srgbClr val="FFFF00"/>
              </a:gs>
              <a:gs pos="50000">
                <a:srgbClr val="FFFFC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latin typeface="Times New Roman" pitchFamily="18" charset="0"/>
              </a:rPr>
              <a:t>Cây thông</a:t>
            </a:r>
          </a:p>
        </p:txBody>
      </p:sp>
      <p:sp>
        <p:nvSpPr>
          <p:cNvPr id="27657" name="Rectangle 9"/>
          <p:cNvSpPr>
            <a:spLocks noChangeArrowheads="1"/>
          </p:cNvSpPr>
          <p:nvPr/>
        </p:nvSpPr>
        <p:spPr bwMode="auto">
          <a:xfrm>
            <a:off x="1828800" y="17526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Nón đực</a:t>
            </a:r>
          </a:p>
        </p:txBody>
      </p:sp>
      <p:sp>
        <p:nvSpPr>
          <p:cNvPr id="27658" name="Rectangle 10"/>
          <p:cNvSpPr>
            <a:spLocks noChangeArrowheads="1"/>
          </p:cNvSpPr>
          <p:nvPr/>
        </p:nvSpPr>
        <p:spPr bwMode="auto">
          <a:xfrm>
            <a:off x="3378200" y="17526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Túi phấn</a:t>
            </a:r>
          </a:p>
        </p:txBody>
      </p:sp>
      <p:sp>
        <p:nvSpPr>
          <p:cNvPr id="27659" name="Rectangle 11"/>
          <p:cNvSpPr>
            <a:spLocks noChangeArrowheads="1"/>
          </p:cNvSpPr>
          <p:nvPr/>
        </p:nvSpPr>
        <p:spPr bwMode="auto">
          <a:xfrm>
            <a:off x="4927600" y="17526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Hạt phấn</a:t>
            </a:r>
          </a:p>
        </p:txBody>
      </p:sp>
      <p:sp>
        <p:nvSpPr>
          <p:cNvPr id="27660" name="Rectangle 12"/>
          <p:cNvSpPr>
            <a:spLocks noChangeArrowheads="1"/>
          </p:cNvSpPr>
          <p:nvPr/>
        </p:nvSpPr>
        <p:spPr bwMode="auto">
          <a:xfrm>
            <a:off x="6477000" y="17526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Tinh trùng</a:t>
            </a:r>
          </a:p>
        </p:txBody>
      </p:sp>
      <p:sp>
        <p:nvSpPr>
          <p:cNvPr id="27661" name="Rectangle 13"/>
          <p:cNvSpPr>
            <a:spLocks noChangeArrowheads="1"/>
          </p:cNvSpPr>
          <p:nvPr/>
        </p:nvSpPr>
        <p:spPr bwMode="auto">
          <a:xfrm>
            <a:off x="8229600" y="2590800"/>
            <a:ext cx="8382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latin typeface="Times New Roman" pitchFamily="18" charset="0"/>
              </a:rPr>
              <a:t>Hợp tử</a:t>
            </a:r>
          </a:p>
        </p:txBody>
      </p:sp>
      <p:sp>
        <p:nvSpPr>
          <p:cNvPr id="27662" name="Rectangle 14"/>
          <p:cNvSpPr>
            <a:spLocks noChangeArrowheads="1"/>
          </p:cNvSpPr>
          <p:nvPr/>
        </p:nvSpPr>
        <p:spPr bwMode="auto">
          <a:xfrm>
            <a:off x="1828800" y="33528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Nón</a:t>
            </a:r>
          </a:p>
          <a:p>
            <a:pPr algn="ctr"/>
            <a:r>
              <a:rPr lang="en-US" sz="2400" b="1">
                <a:solidFill>
                  <a:srgbClr val="0000FF"/>
                </a:solidFill>
                <a:latin typeface="Times New Roman" pitchFamily="18" charset="0"/>
              </a:rPr>
              <a:t> cái</a:t>
            </a:r>
          </a:p>
        </p:txBody>
      </p:sp>
      <p:sp>
        <p:nvSpPr>
          <p:cNvPr id="27663" name="Rectangle 15"/>
          <p:cNvSpPr>
            <a:spLocks noChangeArrowheads="1"/>
          </p:cNvSpPr>
          <p:nvPr/>
        </p:nvSpPr>
        <p:spPr bwMode="auto">
          <a:xfrm>
            <a:off x="4927600" y="33528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Noãn</a:t>
            </a:r>
          </a:p>
        </p:txBody>
      </p:sp>
      <p:sp>
        <p:nvSpPr>
          <p:cNvPr id="27664" name="Rectangle 16"/>
          <p:cNvSpPr>
            <a:spLocks noChangeArrowheads="1"/>
          </p:cNvSpPr>
          <p:nvPr/>
        </p:nvSpPr>
        <p:spPr bwMode="auto">
          <a:xfrm>
            <a:off x="6477000" y="33528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Noãn cầu</a:t>
            </a:r>
          </a:p>
        </p:txBody>
      </p:sp>
      <p:sp>
        <p:nvSpPr>
          <p:cNvPr id="27665" name="Rectangle 17"/>
          <p:cNvSpPr>
            <a:spLocks noChangeArrowheads="1"/>
          </p:cNvSpPr>
          <p:nvPr/>
        </p:nvSpPr>
        <p:spPr bwMode="auto">
          <a:xfrm>
            <a:off x="5943600" y="5181600"/>
            <a:ext cx="1066800" cy="9144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latin typeface="Times New Roman" pitchFamily="18" charset="0"/>
              </a:rPr>
              <a:t>Hạt</a:t>
            </a:r>
            <a:r>
              <a:rPr lang="en-US" sz="2400" b="1">
                <a:solidFill>
                  <a:srgbClr val="FF0000"/>
                </a:solidFill>
                <a:latin typeface="Times New Roman" pitchFamily="18" charset="0"/>
              </a:rPr>
              <a:t> </a:t>
            </a:r>
          </a:p>
        </p:txBody>
      </p:sp>
      <p:sp>
        <p:nvSpPr>
          <p:cNvPr id="27666" name="Line 18"/>
          <p:cNvSpPr>
            <a:spLocks noChangeShapeType="1"/>
          </p:cNvSpPr>
          <p:nvPr/>
        </p:nvSpPr>
        <p:spPr bwMode="auto">
          <a:xfrm>
            <a:off x="2971800" y="22098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Line 19"/>
          <p:cNvSpPr>
            <a:spLocks noChangeShapeType="1"/>
          </p:cNvSpPr>
          <p:nvPr/>
        </p:nvSpPr>
        <p:spPr bwMode="auto">
          <a:xfrm>
            <a:off x="4511675" y="22098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0"/>
          <p:cNvSpPr>
            <a:spLocks noChangeShapeType="1"/>
          </p:cNvSpPr>
          <p:nvPr/>
        </p:nvSpPr>
        <p:spPr bwMode="auto">
          <a:xfrm>
            <a:off x="6067425" y="22098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Line 21"/>
          <p:cNvSpPr>
            <a:spLocks noChangeShapeType="1"/>
          </p:cNvSpPr>
          <p:nvPr/>
        </p:nvSpPr>
        <p:spPr bwMode="auto">
          <a:xfrm>
            <a:off x="6064250" y="38100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 name="Group 22"/>
          <p:cNvGrpSpPr>
            <a:grpSpLocks/>
          </p:cNvGrpSpPr>
          <p:nvPr/>
        </p:nvGrpSpPr>
        <p:grpSpPr bwMode="auto">
          <a:xfrm>
            <a:off x="1219200" y="2133600"/>
            <a:ext cx="595313" cy="1673225"/>
            <a:chOff x="787" y="1344"/>
            <a:chExt cx="375" cy="1054"/>
          </a:xfrm>
        </p:grpSpPr>
        <p:sp>
          <p:nvSpPr>
            <p:cNvPr id="27671" name="Line 23"/>
            <p:cNvSpPr>
              <a:spLocks noChangeShapeType="1"/>
            </p:cNvSpPr>
            <p:nvPr/>
          </p:nvSpPr>
          <p:spPr bwMode="auto">
            <a:xfrm>
              <a:off x="960" y="1364"/>
              <a:ext cx="202"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2" name="Line 24"/>
            <p:cNvSpPr>
              <a:spLocks noChangeShapeType="1"/>
            </p:cNvSpPr>
            <p:nvPr/>
          </p:nvSpPr>
          <p:spPr bwMode="auto">
            <a:xfrm>
              <a:off x="960" y="2372"/>
              <a:ext cx="202"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3" name="Line 25"/>
            <p:cNvSpPr>
              <a:spLocks noChangeShapeType="1"/>
            </p:cNvSpPr>
            <p:nvPr/>
          </p:nvSpPr>
          <p:spPr bwMode="auto">
            <a:xfrm>
              <a:off x="960" y="1344"/>
              <a:ext cx="0" cy="1054"/>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4" name="Line 26"/>
            <p:cNvSpPr>
              <a:spLocks noChangeShapeType="1"/>
            </p:cNvSpPr>
            <p:nvPr/>
          </p:nvSpPr>
          <p:spPr bwMode="auto">
            <a:xfrm flipH="1">
              <a:off x="787" y="1872"/>
              <a:ext cx="173" cy="0"/>
            </a:xfrm>
            <a:prstGeom prst="line">
              <a:avLst/>
            </a:prstGeom>
            <a:noFill/>
            <a:ln w="762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27"/>
          <p:cNvGrpSpPr>
            <a:grpSpLocks/>
          </p:cNvGrpSpPr>
          <p:nvPr/>
        </p:nvGrpSpPr>
        <p:grpSpPr bwMode="auto">
          <a:xfrm>
            <a:off x="614363" y="3479800"/>
            <a:ext cx="5283200" cy="2174875"/>
            <a:chOff x="387" y="2192"/>
            <a:chExt cx="3328" cy="1370"/>
          </a:xfrm>
        </p:grpSpPr>
        <p:sp>
          <p:nvSpPr>
            <p:cNvPr id="27676" name="Line 28"/>
            <p:cNvSpPr>
              <a:spLocks noChangeShapeType="1"/>
            </p:cNvSpPr>
            <p:nvPr/>
          </p:nvSpPr>
          <p:spPr bwMode="auto">
            <a:xfrm rot="5400000" flipH="1">
              <a:off x="-281" y="2877"/>
              <a:ext cx="1370"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Line 29"/>
            <p:cNvSpPr>
              <a:spLocks noChangeShapeType="1"/>
            </p:cNvSpPr>
            <p:nvPr/>
          </p:nvSpPr>
          <p:spPr bwMode="auto">
            <a:xfrm>
              <a:off x="387" y="3552"/>
              <a:ext cx="3328"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 name="Group 30"/>
          <p:cNvGrpSpPr>
            <a:grpSpLocks/>
          </p:cNvGrpSpPr>
          <p:nvPr/>
        </p:nvGrpSpPr>
        <p:grpSpPr bwMode="auto">
          <a:xfrm>
            <a:off x="7054850" y="3567113"/>
            <a:ext cx="1663700" cy="2071687"/>
            <a:chOff x="4444" y="2247"/>
            <a:chExt cx="1048" cy="1305"/>
          </a:xfrm>
        </p:grpSpPr>
        <p:sp>
          <p:nvSpPr>
            <p:cNvPr id="27679" name="Line 31"/>
            <p:cNvSpPr>
              <a:spLocks noChangeShapeType="1"/>
            </p:cNvSpPr>
            <p:nvPr/>
          </p:nvSpPr>
          <p:spPr bwMode="auto">
            <a:xfrm rot="16200000" flipH="1">
              <a:off x="4824" y="2895"/>
              <a:ext cx="1296" cy="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0" name="Line 32"/>
            <p:cNvSpPr>
              <a:spLocks noChangeShapeType="1"/>
            </p:cNvSpPr>
            <p:nvPr/>
          </p:nvSpPr>
          <p:spPr bwMode="auto">
            <a:xfrm flipH="1">
              <a:off x="4444" y="3552"/>
              <a:ext cx="1048" cy="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81" name="Text Box 33"/>
          <p:cNvSpPr txBox="1">
            <a:spLocks noChangeArrowheads="1"/>
          </p:cNvSpPr>
          <p:nvPr/>
        </p:nvSpPr>
        <p:spPr bwMode="auto">
          <a:xfrm>
            <a:off x="1600200" y="5181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66FF"/>
                </a:solidFill>
                <a:latin typeface="Times New Roman" pitchFamily="18" charset="0"/>
              </a:rPr>
              <a:t>Nảy mầm</a:t>
            </a:r>
          </a:p>
        </p:txBody>
      </p:sp>
      <p:sp>
        <p:nvSpPr>
          <p:cNvPr id="27682" name="Rectangle 34"/>
          <p:cNvSpPr>
            <a:spLocks noChangeArrowheads="1"/>
          </p:cNvSpPr>
          <p:nvPr/>
        </p:nvSpPr>
        <p:spPr bwMode="auto">
          <a:xfrm>
            <a:off x="3352800" y="3352800"/>
            <a:ext cx="1066800" cy="1066800"/>
          </a:xfrm>
          <a:prstGeom prst="rect">
            <a:avLst/>
          </a:prstGeom>
          <a:gradFill rotWithShape="1">
            <a:gsLst>
              <a:gs pos="0">
                <a:srgbClr val="FFFF00"/>
              </a:gs>
              <a:gs pos="50000">
                <a:srgbClr val="FFFFC1"/>
              </a:gs>
              <a:gs pos="100000">
                <a:srgbClr val="FFFF00"/>
              </a:gs>
            </a:gsLst>
            <a:lin ang="5400000" scaled="1"/>
          </a:gra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lang="en-US" sz="2400" b="1">
                <a:solidFill>
                  <a:srgbClr val="0000FF"/>
                </a:solidFill>
                <a:latin typeface="Times New Roman" pitchFamily="18" charset="0"/>
              </a:rPr>
              <a:t>Lá noãn hở</a:t>
            </a:r>
          </a:p>
        </p:txBody>
      </p:sp>
      <p:sp>
        <p:nvSpPr>
          <p:cNvPr id="27683" name="Line 35"/>
          <p:cNvSpPr>
            <a:spLocks noChangeShapeType="1"/>
          </p:cNvSpPr>
          <p:nvPr/>
        </p:nvSpPr>
        <p:spPr bwMode="auto">
          <a:xfrm>
            <a:off x="2930525" y="38100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Line 36"/>
          <p:cNvSpPr>
            <a:spLocks noChangeShapeType="1"/>
          </p:cNvSpPr>
          <p:nvPr/>
        </p:nvSpPr>
        <p:spPr bwMode="auto">
          <a:xfrm>
            <a:off x="4486275" y="3810000"/>
            <a:ext cx="381000" cy="0"/>
          </a:xfrm>
          <a:prstGeom prst="line">
            <a:avLst/>
          </a:prstGeom>
          <a:noFill/>
          <a:ln w="762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Box 37"/>
          <p:cNvSpPr txBox="1"/>
          <p:nvPr/>
        </p:nvSpPr>
        <p:spPr>
          <a:xfrm>
            <a:off x="1295400" y="381000"/>
            <a:ext cx="69342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sản</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528978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down)">
                                      <p:cBhvr>
                                        <p:cTn id="7" dur="500"/>
                                        <p:tgtEl>
                                          <p:spTgt spid="27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wipe(down)">
                                      <p:cBhvr>
                                        <p:cTn id="17" dur="500"/>
                                        <p:tgtEl>
                                          <p:spTgt spid="2765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662"/>
                                        </p:tgtEl>
                                        <p:attrNameLst>
                                          <p:attrName>style.visibility</p:attrName>
                                        </p:attrNameLst>
                                      </p:cBhvr>
                                      <p:to>
                                        <p:strVal val="visible"/>
                                      </p:to>
                                    </p:set>
                                    <p:animEffect transition="in" filter="wipe(down)">
                                      <p:cBhvr>
                                        <p:cTn id="20" dur="500"/>
                                        <p:tgtEl>
                                          <p:spTgt spid="2766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666"/>
                                        </p:tgtEl>
                                        <p:attrNameLst>
                                          <p:attrName>style.visibility</p:attrName>
                                        </p:attrNameLst>
                                      </p:cBhvr>
                                      <p:to>
                                        <p:strVal val="visible"/>
                                      </p:to>
                                    </p:set>
                                    <p:animEffect transition="in" filter="wipe(down)">
                                      <p:cBhvr>
                                        <p:cTn id="25" dur="500"/>
                                        <p:tgtEl>
                                          <p:spTgt spid="276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683"/>
                                        </p:tgtEl>
                                        <p:attrNameLst>
                                          <p:attrName>style.visibility</p:attrName>
                                        </p:attrNameLst>
                                      </p:cBhvr>
                                      <p:to>
                                        <p:strVal val="visible"/>
                                      </p:to>
                                    </p:set>
                                    <p:animEffect transition="in" filter="wipe(down)">
                                      <p:cBhvr>
                                        <p:cTn id="28" dur="500"/>
                                        <p:tgtEl>
                                          <p:spTgt spid="276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658"/>
                                        </p:tgtEl>
                                        <p:attrNameLst>
                                          <p:attrName>style.visibility</p:attrName>
                                        </p:attrNameLst>
                                      </p:cBhvr>
                                      <p:to>
                                        <p:strVal val="visible"/>
                                      </p:to>
                                    </p:set>
                                    <p:animEffect transition="in" filter="wipe(down)">
                                      <p:cBhvr>
                                        <p:cTn id="33" dur="500"/>
                                        <p:tgtEl>
                                          <p:spTgt spid="2765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682"/>
                                        </p:tgtEl>
                                        <p:attrNameLst>
                                          <p:attrName>style.visibility</p:attrName>
                                        </p:attrNameLst>
                                      </p:cBhvr>
                                      <p:to>
                                        <p:strVal val="visible"/>
                                      </p:to>
                                    </p:set>
                                    <p:animEffect transition="in" filter="wipe(down)">
                                      <p:cBhvr>
                                        <p:cTn id="36" dur="500"/>
                                        <p:tgtEl>
                                          <p:spTgt spid="276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667"/>
                                        </p:tgtEl>
                                        <p:attrNameLst>
                                          <p:attrName>style.visibility</p:attrName>
                                        </p:attrNameLst>
                                      </p:cBhvr>
                                      <p:to>
                                        <p:strVal val="visible"/>
                                      </p:to>
                                    </p:set>
                                    <p:animEffect transition="in" filter="wipe(down)">
                                      <p:cBhvr>
                                        <p:cTn id="41" dur="500"/>
                                        <p:tgtEl>
                                          <p:spTgt spid="2766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7684"/>
                                        </p:tgtEl>
                                        <p:attrNameLst>
                                          <p:attrName>style.visibility</p:attrName>
                                        </p:attrNameLst>
                                      </p:cBhvr>
                                      <p:to>
                                        <p:strVal val="visible"/>
                                      </p:to>
                                    </p:set>
                                    <p:animEffect transition="in" filter="wipe(down)">
                                      <p:cBhvr>
                                        <p:cTn id="44" dur="500"/>
                                        <p:tgtEl>
                                          <p:spTgt spid="2768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659"/>
                                        </p:tgtEl>
                                        <p:attrNameLst>
                                          <p:attrName>style.visibility</p:attrName>
                                        </p:attrNameLst>
                                      </p:cBhvr>
                                      <p:to>
                                        <p:strVal val="visible"/>
                                      </p:to>
                                    </p:set>
                                    <p:animEffect transition="in" filter="wipe(down)">
                                      <p:cBhvr>
                                        <p:cTn id="49" dur="500"/>
                                        <p:tgtEl>
                                          <p:spTgt spid="276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663"/>
                                        </p:tgtEl>
                                        <p:attrNameLst>
                                          <p:attrName>style.visibility</p:attrName>
                                        </p:attrNameLst>
                                      </p:cBhvr>
                                      <p:to>
                                        <p:strVal val="visible"/>
                                      </p:to>
                                    </p:set>
                                    <p:animEffect transition="in" filter="wipe(down)">
                                      <p:cBhvr>
                                        <p:cTn id="52" dur="500"/>
                                        <p:tgtEl>
                                          <p:spTgt spid="2766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668"/>
                                        </p:tgtEl>
                                        <p:attrNameLst>
                                          <p:attrName>style.visibility</p:attrName>
                                        </p:attrNameLst>
                                      </p:cBhvr>
                                      <p:to>
                                        <p:strVal val="visible"/>
                                      </p:to>
                                    </p:set>
                                    <p:animEffect transition="in" filter="wipe(down)">
                                      <p:cBhvr>
                                        <p:cTn id="57" dur="500"/>
                                        <p:tgtEl>
                                          <p:spTgt spid="2766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669"/>
                                        </p:tgtEl>
                                        <p:attrNameLst>
                                          <p:attrName>style.visibility</p:attrName>
                                        </p:attrNameLst>
                                      </p:cBhvr>
                                      <p:to>
                                        <p:strVal val="visible"/>
                                      </p:to>
                                    </p:set>
                                    <p:animEffect transition="in" filter="wipe(down)">
                                      <p:cBhvr>
                                        <p:cTn id="60" dur="500"/>
                                        <p:tgtEl>
                                          <p:spTgt spid="2766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7660"/>
                                        </p:tgtEl>
                                        <p:attrNameLst>
                                          <p:attrName>style.visibility</p:attrName>
                                        </p:attrNameLst>
                                      </p:cBhvr>
                                      <p:to>
                                        <p:strVal val="visible"/>
                                      </p:to>
                                    </p:set>
                                    <p:animEffect transition="in" filter="wipe(down)">
                                      <p:cBhvr>
                                        <p:cTn id="65" dur="500"/>
                                        <p:tgtEl>
                                          <p:spTgt spid="2766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wipe(down)">
                                      <p:cBhvr>
                                        <p:cTn id="68" dur="500"/>
                                        <p:tgtEl>
                                          <p:spTgt spid="2766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down)">
                                      <p:cBhvr>
                                        <p:cTn id="73" dur="500"/>
                                        <p:tgtEl>
                                          <p:spTgt spid="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Effect transition="in" filter="wipe(down)">
                                      <p:cBhvr>
                                        <p:cTn id="78" dur="500"/>
                                        <p:tgtEl>
                                          <p:spTgt spid="2766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down)">
                                      <p:cBhvr>
                                        <p:cTn id="83" dur="500"/>
                                        <p:tgtEl>
                                          <p:spTgt spid="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7665"/>
                                        </p:tgtEl>
                                        <p:attrNameLst>
                                          <p:attrName>style.visibility</p:attrName>
                                        </p:attrNameLst>
                                      </p:cBhvr>
                                      <p:to>
                                        <p:strVal val="visible"/>
                                      </p:to>
                                    </p:set>
                                    <p:animEffect transition="in" filter="wipe(down)">
                                      <p:cBhvr>
                                        <p:cTn id="88" dur="500"/>
                                        <p:tgtEl>
                                          <p:spTgt spid="2766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00"/>
                                        <p:tgtEl>
                                          <p:spTgt spid="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7681"/>
                                        </p:tgtEl>
                                        <p:attrNameLst>
                                          <p:attrName>style.visibility</p:attrName>
                                        </p:attrNameLst>
                                      </p:cBhvr>
                                      <p:to>
                                        <p:strVal val="visible"/>
                                      </p:to>
                                    </p:set>
                                    <p:animEffect transition="in" filter="wipe(down)">
                                      <p:cBhvr>
                                        <p:cTn id="96"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7" grpId="0" animBg="1"/>
      <p:bldP spid="27658" grpId="0" animBg="1"/>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8" grpId="0" animBg="1"/>
      <p:bldP spid="27669" grpId="0" animBg="1"/>
      <p:bldP spid="27681" grpId="0"/>
      <p:bldP spid="27682" grpId="0" animBg="1"/>
      <p:bldP spid="27683" grpId="0" animBg="1"/>
      <p:bldP spid="276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5240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a:solidFill>
                  <a:srgbClr val="FF0000"/>
                </a:solidFill>
                <a:latin typeface="Times New Roman" pitchFamily="18" charset="0"/>
              </a:rPr>
              <a:t>HẠT TRẦN – CÂY THÔNG</a:t>
            </a:r>
          </a:p>
        </p:txBody>
      </p:sp>
      <p:sp>
        <p:nvSpPr>
          <p:cNvPr id="19459" name="Rectangle 4"/>
          <p:cNvSpPr>
            <a:spLocks noChangeArrowheads="1"/>
          </p:cNvSpPr>
          <p:nvPr/>
        </p:nvSpPr>
        <p:spPr bwMode="auto">
          <a:xfrm>
            <a:off x="76200" y="762000"/>
            <a:ext cx="411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vi-VN" sz="3200">
              <a:solidFill>
                <a:srgbClr val="0000FF"/>
              </a:solidFill>
              <a:latin typeface=".VnTime" pitchFamily="34" charset="0"/>
            </a:endParaRPr>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70063"/>
            <a:ext cx="11461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2" name="Rectangle 1"/>
          <p:cNvSpPr/>
          <p:nvPr/>
        </p:nvSpPr>
        <p:spPr>
          <a:xfrm>
            <a:off x="228600" y="774700"/>
            <a:ext cx="4414838" cy="584200"/>
          </a:xfrm>
          <a:prstGeom prst="rect">
            <a:avLst/>
          </a:prstGeom>
        </p:spPr>
        <p:txBody>
          <a:bodyPr wrap="none">
            <a:spAutoFit/>
          </a:bodyPr>
          <a:lstStyle/>
          <a:p>
            <a:pPr>
              <a:defRPr/>
            </a:pPr>
            <a:r>
              <a:rPr lang="en-US" sz="3200" u="sng" kern="0" dirty="0">
                <a:solidFill>
                  <a:srgbClr val="0000FF"/>
                </a:solidFill>
                <a:latin typeface="Times New Roman" pitchFamily="18" charset="0"/>
              </a:rPr>
              <a:t>2. </a:t>
            </a:r>
            <a:r>
              <a:rPr lang="en-US" sz="3200" u="sng" kern="0" dirty="0" err="1">
                <a:solidFill>
                  <a:srgbClr val="0000FF"/>
                </a:solidFill>
                <a:latin typeface="Times New Roman" pitchFamily="18" charset="0"/>
              </a:rPr>
              <a:t>Cơ</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quan</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sinh</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sản</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nón</a:t>
            </a:r>
            <a:r>
              <a:rPr lang="en-US" sz="3200" u="sng" kern="0" dirty="0">
                <a:solidFill>
                  <a:srgbClr val="0000FF"/>
                </a:solidFill>
                <a:latin typeface="Times New Roman" pitchFamily="18" charset="0"/>
              </a:rPr>
              <a:t>)</a:t>
            </a:r>
            <a:endParaRPr lang="vi-VN" sz="3200" u="sng" kern="0" dirty="0">
              <a:solidFill>
                <a:sysClr val="windowText" lastClr="000000"/>
              </a:solidFill>
              <a:latin typeface="Times New Roman" pitchFamily="18" charset="0"/>
            </a:endParaRPr>
          </a:p>
        </p:txBody>
      </p:sp>
      <p:sp>
        <p:nvSpPr>
          <p:cNvPr id="19463" name="TextBox 2"/>
          <p:cNvSpPr txBox="1">
            <a:spLocks noChangeArrowheads="1"/>
          </p:cNvSpPr>
          <p:nvPr/>
        </p:nvSpPr>
        <p:spPr bwMode="auto">
          <a:xfrm>
            <a:off x="1828800" y="20574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3200" dirty="0" err="1">
                <a:solidFill>
                  <a:prstClr val="black"/>
                </a:solidFill>
              </a:rPr>
              <a:t>Đặc</a:t>
            </a:r>
            <a:r>
              <a:rPr lang="en-US" sz="3200" dirty="0">
                <a:solidFill>
                  <a:prstClr val="black"/>
                </a:solidFill>
              </a:rPr>
              <a:t> </a:t>
            </a:r>
            <a:r>
              <a:rPr lang="en-US" sz="3200" dirty="0" err="1">
                <a:solidFill>
                  <a:prstClr val="black"/>
                </a:solidFill>
              </a:rPr>
              <a:t>điểm</a:t>
            </a:r>
            <a:r>
              <a:rPr lang="en-US" sz="3200" dirty="0">
                <a:solidFill>
                  <a:prstClr val="black"/>
                </a:solidFill>
              </a:rPr>
              <a:t> </a:t>
            </a:r>
            <a:r>
              <a:rPr lang="en-US" sz="3200" dirty="0" err="1">
                <a:solidFill>
                  <a:prstClr val="black"/>
                </a:solidFill>
              </a:rPr>
              <a:t>sinh</a:t>
            </a:r>
            <a:r>
              <a:rPr lang="en-US" sz="3200" dirty="0">
                <a:solidFill>
                  <a:prstClr val="black"/>
                </a:solidFill>
              </a:rPr>
              <a:t> </a:t>
            </a:r>
            <a:r>
              <a:rPr lang="en-US" sz="3200" dirty="0" err="1">
                <a:solidFill>
                  <a:prstClr val="black"/>
                </a:solidFill>
              </a:rPr>
              <a:t>sản</a:t>
            </a:r>
            <a:r>
              <a:rPr lang="en-US" sz="3200" dirty="0">
                <a:solidFill>
                  <a:prstClr val="black"/>
                </a:solidFill>
              </a:rPr>
              <a:t>:</a:t>
            </a:r>
            <a:endParaRPr lang="vi-VN" sz="3200" dirty="0">
              <a:solidFill>
                <a:prstClr val="black"/>
              </a:solidFill>
            </a:endParaRPr>
          </a:p>
        </p:txBody>
      </p:sp>
      <p:sp>
        <p:nvSpPr>
          <p:cNvPr id="3" name="Flowchart: Punched Tape 2"/>
          <p:cNvSpPr/>
          <p:nvPr/>
        </p:nvSpPr>
        <p:spPr>
          <a:xfrm>
            <a:off x="457200" y="2590800"/>
            <a:ext cx="8305800" cy="3657600"/>
          </a:xfrm>
          <a:prstGeom prst="flowChartPunchedTap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fontAlgn="base">
              <a:spcBef>
                <a:spcPct val="20000"/>
              </a:spcBef>
              <a:spcAft>
                <a:spcPct val="0"/>
              </a:spcAft>
            </a:pPr>
            <a:r>
              <a:rPr lang="en-US" sz="3200" dirty="0">
                <a:solidFill>
                  <a:srgbClr val="0000FF"/>
                </a:solidFill>
                <a:latin typeface=".VnArial" pitchFamily="34" charset="0"/>
                <a:sym typeface="Wingdings" pitchFamily="2" charset="2"/>
              </a:rPr>
              <a:t> </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Cơ</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quan</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sinh</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sản</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là</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nón</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nón</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đực</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nón</a:t>
            </a:r>
            <a:r>
              <a:rPr lang="en-US" sz="3200" dirty="0">
                <a:solidFill>
                  <a:srgbClr val="0000FF"/>
                </a:solidFill>
                <a:latin typeface="Times New Roman" pitchFamily="18" charset="0"/>
                <a:sym typeface="Wingdings" pitchFamily="2" charset="2"/>
              </a:rPr>
              <a:t> </a:t>
            </a:r>
            <a:r>
              <a:rPr lang="en-US" sz="3200" dirty="0" err="1">
                <a:solidFill>
                  <a:srgbClr val="0000FF"/>
                </a:solidFill>
                <a:latin typeface="Times New Roman" pitchFamily="18" charset="0"/>
                <a:sym typeface="Wingdings" pitchFamily="2" charset="2"/>
              </a:rPr>
              <a:t>cái</a:t>
            </a:r>
            <a:r>
              <a:rPr lang="en-US" sz="3200" dirty="0">
                <a:solidFill>
                  <a:srgbClr val="0000FF"/>
                </a:solidFill>
                <a:latin typeface="Times New Roman" pitchFamily="18" charset="0"/>
                <a:sym typeface="Wingdings" pitchFamily="2" charset="2"/>
              </a:rPr>
              <a:t>)</a:t>
            </a:r>
            <a:endParaRPr lang="en-US" sz="3200" dirty="0">
              <a:solidFill>
                <a:srgbClr val="0000FF"/>
              </a:solidFill>
              <a:latin typeface=".VnArial" pitchFamily="34" charset="0"/>
            </a:endParaRPr>
          </a:p>
          <a:p>
            <a:pPr marL="342900" indent="-342900" algn="just" fontAlgn="base">
              <a:spcBef>
                <a:spcPct val="20000"/>
              </a:spcBef>
              <a:spcAft>
                <a:spcPct val="0"/>
              </a:spcAft>
            </a:pPr>
            <a:r>
              <a:rPr lang="en-US" sz="3200" dirty="0">
                <a:solidFill>
                  <a:srgbClr val="0000FF"/>
                </a:solidFill>
                <a:latin typeface="Times New Roman" pitchFamily="18" charset="0"/>
              </a:rPr>
              <a:t> + </a:t>
            </a:r>
            <a:r>
              <a:rPr lang="en-US" sz="3200" dirty="0" err="1">
                <a:solidFill>
                  <a:srgbClr val="0000FF"/>
                </a:solidFill>
                <a:latin typeface="Times New Roman" pitchFamily="18" charset="0"/>
              </a:rPr>
              <a:t>Sinh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sản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bằng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hạt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hạt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nằm</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trên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lá</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noãn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hở</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hạt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trần</a:t>
            </a:r>
            <a:r>
              <a:rPr lang="en-US" sz="3200" dirty="0">
                <a:solidFill>
                  <a:srgbClr val="0000FF"/>
                </a:solidFill>
                <a:latin typeface="Times New Roman" pitchFamily="18" charset="0"/>
              </a:rPr>
              <a:t>)</a:t>
            </a:r>
          </a:p>
          <a:p>
            <a:pPr marL="342900" indent="-342900" algn="just" fontAlgn="base">
              <a:spcBef>
                <a:spcPct val="20000"/>
              </a:spcBef>
              <a:spcAft>
                <a:spcPct val="0"/>
              </a:spcAft>
            </a:pPr>
            <a:r>
              <a:rPr lang="en-US" sz="3200" dirty="0">
                <a:solidFill>
                  <a:srgbClr val="0000FF"/>
                </a:solidFill>
                <a:latin typeface="Times New Roman" pitchFamily="18" charset="0"/>
              </a:rPr>
              <a:t> + </a:t>
            </a:r>
            <a:r>
              <a:rPr lang="en-US" sz="3200" dirty="0" err="1">
                <a:solidFill>
                  <a:srgbClr val="0000FF"/>
                </a:solidFill>
                <a:latin typeface="Times New Roman" pitchFamily="18" charset="0"/>
              </a:rPr>
              <a:t>Chưa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hoa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quả</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thật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sự</a:t>
            </a:r>
            <a:r>
              <a:rPr lang="en-US" sz="3200" dirty="0">
                <a:solidFill>
                  <a:srgbClr val="0000FF"/>
                </a:solidFill>
                <a:latin typeface="Times New Roman" pitchFamily="18" charset="0"/>
              </a:rPr>
              <a:t>.</a:t>
            </a:r>
            <a:r>
              <a:rPr lang="en-US" sz="3200" dirty="0">
                <a:solidFill>
                  <a:srgbClr val="0000FF"/>
                </a:solidFill>
                <a:latin typeface=".VnArial" pitchFamily="34" charset="0"/>
              </a:rPr>
              <a:t> </a:t>
            </a:r>
          </a:p>
        </p:txBody>
      </p:sp>
    </p:spTree>
    <p:extLst>
      <p:ext uri="{BB962C8B-B14F-4D97-AF65-F5344CB8AC3E}">
        <p14:creationId xmlns:p14="http://schemas.microsoft.com/office/powerpoint/2010/main" val="700176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9566" name="Group 62"/>
          <p:cNvGraphicFramePr>
            <a:graphicFrameLocks noGrp="1"/>
          </p:cNvGraphicFramePr>
          <p:nvPr>
            <p:ph/>
          </p:nvPr>
        </p:nvGraphicFramePr>
        <p:xfrm>
          <a:off x="228600" y="1524000"/>
          <a:ext cx="8686800" cy="3505200"/>
        </p:xfrm>
        <a:graphic>
          <a:graphicData uri="http://schemas.openxmlformats.org/drawingml/2006/table">
            <a:tbl>
              <a:tblPr/>
              <a:tblGrid>
                <a:gridCol w="2362200"/>
                <a:gridCol w="1752600"/>
                <a:gridCol w="4572000"/>
              </a:tblGrid>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Cột</a:t>
                      </a:r>
                      <a:r>
                        <a:rPr kumimoji="0" lang="en-US" sz="2800" b="0" i="0" u="none" strike="noStrike" cap="none" normalizeH="0" baseline="0" dirty="0" smtClean="0">
                          <a:ln>
                            <a:noFill/>
                          </a:ln>
                          <a:solidFill>
                            <a:schemeClr val="tx1"/>
                          </a:solidFill>
                          <a:effectLst/>
                          <a:latin typeface="Times New Roman" pitchFamily="18" charset="0"/>
                        </a:rPr>
                        <a:t> 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Trả</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lời</a:t>
                      </a: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Cột</a:t>
                      </a:r>
                      <a:r>
                        <a:rPr kumimoji="0" lang="en-US" sz="2800" b="0" i="0" u="none" strike="noStrike" cap="none" normalizeH="0" baseline="0" dirty="0" smtClean="0">
                          <a:ln>
                            <a:noFill/>
                          </a:ln>
                          <a:solidFill>
                            <a:schemeClr val="tx1"/>
                          </a:solidFill>
                          <a:effectLst/>
                          <a:latin typeface="Times New Roman" pitchFamily="18" charset="0"/>
                        </a:rPr>
                        <a:t> B</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r>
              <a:tr h="2598737">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1) Dương xỉ</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2) Cây thông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3) Cây có hoa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rPr>
                        <a:t>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rPr>
                        <a:t>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rPr>
                        <a:t>3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a) hạt lộ trên lá noãn hở.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b) cơ quan sinh sản là hoa.</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 có hạt nằm trong quả.</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d) sinh sản bằng bào tử.</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e) cơ quan sinh sản là nón.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66"/>
                        </a:gs>
                        <a:gs pos="100000">
                          <a:schemeClr val="bg1"/>
                        </a:gs>
                      </a:gsLst>
                      <a:lin ang="5400000" scaled="1"/>
                    </a:gradFill>
                  </a:tcPr>
                </a:tc>
              </a:tr>
            </a:tbl>
          </a:graphicData>
        </a:graphic>
      </p:graphicFrame>
      <p:sp>
        <p:nvSpPr>
          <p:cNvPr id="149520" name="Text Box 16"/>
          <p:cNvSpPr txBox="1">
            <a:spLocks noChangeArrowheads="1"/>
          </p:cNvSpPr>
          <p:nvPr/>
        </p:nvSpPr>
        <p:spPr bwMode="auto">
          <a:xfrm>
            <a:off x="76200" y="22860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just" fontAlgn="base">
              <a:spcBef>
                <a:spcPct val="50000"/>
              </a:spcBef>
              <a:spcAft>
                <a:spcPct val="0"/>
              </a:spcAft>
            </a:pPr>
            <a:r>
              <a:rPr lang="en-US" sz="3200" b="0" dirty="0" err="1">
                <a:solidFill>
                  <a:schemeClr val="tx1"/>
                </a:solidFill>
              </a:rPr>
              <a:t>Bài</a:t>
            </a:r>
            <a:r>
              <a:rPr lang="en-US" sz="3200" b="0" dirty="0">
                <a:solidFill>
                  <a:schemeClr val="tx1"/>
                </a:solidFill>
              </a:rPr>
              <a:t> </a:t>
            </a:r>
            <a:r>
              <a:rPr lang="en-US" sz="3200" b="0" dirty="0" err="1">
                <a:solidFill>
                  <a:schemeClr val="tx1"/>
                </a:solidFill>
              </a:rPr>
              <a:t>tập</a:t>
            </a:r>
            <a:r>
              <a:rPr lang="en-US" sz="3200" b="0" dirty="0">
                <a:solidFill>
                  <a:schemeClr val="tx1"/>
                </a:solidFill>
              </a:rPr>
              <a:t>: </a:t>
            </a:r>
            <a:r>
              <a:rPr lang="en-US" sz="3200" b="0" dirty="0" err="1">
                <a:solidFill>
                  <a:schemeClr val="tx1"/>
                </a:solidFill>
              </a:rPr>
              <a:t>Hãy</a:t>
            </a:r>
            <a:r>
              <a:rPr lang="en-US" sz="3200" b="0" dirty="0">
                <a:solidFill>
                  <a:schemeClr val="tx1"/>
                </a:solidFill>
              </a:rPr>
              <a:t> </a:t>
            </a:r>
            <a:r>
              <a:rPr lang="en-US" sz="3200" b="0" dirty="0" err="1">
                <a:solidFill>
                  <a:schemeClr val="tx1"/>
                </a:solidFill>
              </a:rPr>
              <a:t>ghép</a:t>
            </a:r>
            <a:r>
              <a:rPr lang="en-US" sz="3200" b="0" dirty="0">
                <a:solidFill>
                  <a:schemeClr val="tx1"/>
                </a:solidFill>
              </a:rPr>
              <a:t> </a:t>
            </a:r>
            <a:r>
              <a:rPr lang="en-US" sz="3200" b="0" dirty="0" err="1">
                <a:solidFill>
                  <a:schemeClr val="tx1"/>
                </a:solidFill>
              </a:rPr>
              <a:t>thông</a:t>
            </a:r>
            <a:r>
              <a:rPr lang="en-US" sz="3200" b="0" dirty="0">
                <a:solidFill>
                  <a:schemeClr val="tx1"/>
                </a:solidFill>
              </a:rPr>
              <a:t> tin ở </a:t>
            </a:r>
            <a:r>
              <a:rPr lang="en-US" sz="3200" b="0" dirty="0" err="1">
                <a:solidFill>
                  <a:schemeClr val="tx1"/>
                </a:solidFill>
              </a:rPr>
              <a:t>cột</a:t>
            </a:r>
            <a:r>
              <a:rPr lang="en-US" sz="3200" b="0" dirty="0">
                <a:solidFill>
                  <a:schemeClr val="tx1"/>
                </a:solidFill>
              </a:rPr>
              <a:t> B (a, b, c ...) </a:t>
            </a:r>
            <a:r>
              <a:rPr lang="en-US" sz="3200" b="0" dirty="0" err="1">
                <a:solidFill>
                  <a:schemeClr val="tx1"/>
                </a:solidFill>
              </a:rPr>
              <a:t>phù</a:t>
            </a:r>
            <a:r>
              <a:rPr lang="en-US" sz="3200" b="0" dirty="0">
                <a:solidFill>
                  <a:schemeClr val="tx1"/>
                </a:solidFill>
              </a:rPr>
              <a:t> </a:t>
            </a:r>
            <a:r>
              <a:rPr lang="en-US" sz="3200" b="0" dirty="0" err="1">
                <a:solidFill>
                  <a:schemeClr val="tx1"/>
                </a:solidFill>
              </a:rPr>
              <a:t>hợp</a:t>
            </a:r>
            <a:r>
              <a:rPr lang="en-US" sz="3200" b="0" dirty="0">
                <a:solidFill>
                  <a:schemeClr val="tx1"/>
                </a:solidFill>
              </a:rPr>
              <a:t> </a:t>
            </a:r>
            <a:r>
              <a:rPr lang="en-US" sz="3200" b="0" dirty="0" err="1">
                <a:solidFill>
                  <a:schemeClr val="tx1"/>
                </a:solidFill>
              </a:rPr>
              <a:t>với</a:t>
            </a:r>
            <a:r>
              <a:rPr lang="en-US" sz="3200" b="0" dirty="0">
                <a:solidFill>
                  <a:schemeClr val="tx1"/>
                </a:solidFill>
              </a:rPr>
              <a:t> </a:t>
            </a:r>
            <a:r>
              <a:rPr lang="en-US" sz="3200" b="0" dirty="0" err="1">
                <a:solidFill>
                  <a:schemeClr val="tx1"/>
                </a:solidFill>
              </a:rPr>
              <a:t>cột</a:t>
            </a:r>
            <a:r>
              <a:rPr lang="en-US" sz="3200" b="0" dirty="0">
                <a:solidFill>
                  <a:schemeClr val="tx1"/>
                </a:solidFill>
              </a:rPr>
              <a:t> A (1, 2 …).</a:t>
            </a:r>
            <a:endParaRPr lang="en-US" sz="3200" b="0" dirty="0">
              <a:solidFill>
                <a:schemeClr val="tx1"/>
              </a:solidFill>
              <a:latin typeface="VNI-Heather" pitchFamily="2" charset="0"/>
            </a:endParaRPr>
          </a:p>
        </p:txBody>
      </p:sp>
      <p:sp>
        <p:nvSpPr>
          <p:cNvPr id="149521" name="Text Box 17"/>
          <p:cNvSpPr txBox="1">
            <a:spLocks noChangeArrowheads="1"/>
          </p:cNvSpPr>
          <p:nvPr/>
        </p:nvSpPr>
        <p:spPr bwMode="auto">
          <a:xfrm>
            <a:off x="3276600" y="28829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fontAlgn="base">
              <a:spcBef>
                <a:spcPct val="50000"/>
              </a:spcBef>
              <a:spcAft>
                <a:spcPct val="0"/>
              </a:spcAft>
            </a:pPr>
            <a:r>
              <a:rPr lang="en-US" sz="3200" b="0">
                <a:solidFill>
                  <a:srgbClr val="FF0000"/>
                </a:solidFill>
              </a:rPr>
              <a:t>d</a:t>
            </a:r>
          </a:p>
        </p:txBody>
      </p:sp>
      <p:sp>
        <p:nvSpPr>
          <p:cNvPr id="149523" name="Text Box 19"/>
          <p:cNvSpPr txBox="1">
            <a:spLocks noChangeArrowheads="1"/>
          </p:cNvSpPr>
          <p:nvPr/>
        </p:nvSpPr>
        <p:spPr bwMode="auto">
          <a:xfrm>
            <a:off x="3081338" y="3382963"/>
            <a:ext cx="804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fontAlgn="base">
              <a:spcBef>
                <a:spcPct val="50000"/>
              </a:spcBef>
              <a:spcAft>
                <a:spcPct val="0"/>
              </a:spcAft>
            </a:pPr>
            <a:r>
              <a:rPr lang="en-US" sz="3200" b="0">
                <a:solidFill>
                  <a:srgbClr val="FF0000"/>
                </a:solidFill>
              </a:rPr>
              <a:t>a, e</a:t>
            </a:r>
          </a:p>
        </p:txBody>
      </p:sp>
      <p:sp>
        <p:nvSpPr>
          <p:cNvPr id="149533" name="Text Box 29"/>
          <p:cNvSpPr txBox="1">
            <a:spLocks noChangeArrowheads="1"/>
          </p:cNvSpPr>
          <p:nvPr/>
        </p:nvSpPr>
        <p:spPr bwMode="auto">
          <a:xfrm>
            <a:off x="3048000" y="38862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sz="3200" b="0">
                <a:solidFill>
                  <a:srgbClr val="FF0000"/>
                </a:solidFill>
              </a:rPr>
              <a:t>b, c</a:t>
            </a:r>
          </a:p>
        </p:txBody>
      </p:sp>
    </p:spTree>
    <p:extLst>
      <p:ext uri="{BB962C8B-B14F-4D97-AF65-F5344CB8AC3E}">
        <p14:creationId xmlns:p14="http://schemas.microsoft.com/office/powerpoint/2010/main" val="19267586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9520"/>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nodeType="afterEffect">
                                  <p:stCondLst>
                                    <p:cond delay="0"/>
                                  </p:stCondLst>
                                  <p:childTnLst>
                                    <p:set>
                                      <p:cBhvr>
                                        <p:cTn id="9" dur="1" fill="hold">
                                          <p:stCondLst>
                                            <p:cond delay="0"/>
                                          </p:stCondLst>
                                        </p:cTn>
                                        <p:tgtEl>
                                          <p:spTgt spid="149566"/>
                                        </p:tgtEl>
                                        <p:attrNameLst>
                                          <p:attrName>style.visibility</p:attrName>
                                        </p:attrNameLst>
                                      </p:cBhvr>
                                      <p:to>
                                        <p:strVal val="visible"/>
                                      </p:to>
                                    </p:set>
                                    <p:anim calcmode="lin" valueType="num">
                                      <p:cBhvr>
                                        <p:cTn id="10" dur="500" fill="hold"/>
                                        <p:tgtEl>
                                          <p:spTgt spid="149566"/>
                                        </p:tgtEl>
                                        <p:attrNameLst>
                                          <p:attrName>ppt_w</p:attrName>
                                        </p:attrNameLst>
                                      </p:cBhvr>
                                      <p:tavLst>
                                        <p:tav tm="0">
                                          <p:val>
                                            <p:fltVal val="0"/>
                                          </p:val>
                                        </p:tav>
                                        <p:tav tm="100000">
                                          <p:val>
                                            <p:strVal val="#ppt_w"/>
                                          </p:val>
                                        </p:tav>
                                      </p:tavLst>
                                    </p:anim>
                                    <p:anim calcmode="lin" valueType="num">
                                      <p:cBhvr>
                                        <p:cTn id="11" dur="500" fill="hold"/>
                                        <p:tgtEl>
                                          <p:spTgt spid="149566"/>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49521"/>
                                        </p:tgtEl>
                                        <p:attrNameLst>
                                          <p:attrName>style.visibility</p:attrName>
                                        </p:attrNameLst>
                                      </p:cBhvr>
                                      <p:to>
                                        <p:strVal val="visible"/>
                                      </p:to>
                                    </p:set>
                                    <p:anim calcmode="lin" valueType="num">
                                      <p:cBhvr>
                                        <p:cTn id="16" dur="500" fill="hold"/>
                                        <p:tgtEl>
                                          <p:spTgt spid="149521"/>
                                        </p:tgtEl>
                                        <p:attrNameLst>
                                          <p:attrName>ppt_w</p:attrName>
                                        </p:attrNameLst>
                                      </p:cBhvr>
                                      <p:tavLst>
                                        <p:tav tm="0">
                                          <p:val>
                                            <p:fltVal val="0"/>
                                          </p:val>
                                        </p:tav>
                                        <p:tav tm="100000">
                                          <p:val>
                                            <p:strVal val="#ppt_w"/>
                                          </p:val>
                                        </p:tav>
                                      </p:tavLst>
                                    </p:anim>
                                    <p:anim calcmode="lin" valueType="num">
                                      <p:cBhvr>
                                        <p:cTn id="17" dur="500" fill="hold"/>
                                        <p:tgtEl>
                                          <p:spTgt spid="149521"/>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9523"/>
                                        </p:tgtEl>
                                        <p:attrNameLst>
                                          <p:attrName>style.visibility</p:attrName>
                                        </p:attrNameLst>
                                      </p:cBhvr>
                                      <p:to>
                                        <p:strVal val="visible"/>
                                      </p:to>
                                    </p:set>
                                    <p:animEffect transition="in" filter="checkerboard(across)">
                                      <p:cBhvr>
                                        <p:cTn id="22" dur="500"/>
                                        <p:tgtEl>
                                          <p:spTgt spid="1495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9533"/>
                                        </p:tgtEl>
                                        <p:attrNameLst>
                                          <p:attrName>style.visibility</p:attrName>
                                        </p:attrNameLst>
                                      </p:cBhvr>
                                      <p:to>
                                        <p:strVal val="visible"/>
                                      </p:to>
                                    </p:set>
                                    <p:animEffect transition="in" filter="checkerboard(across)">
                                      <p:cBhvr>
                                        <p:cTn id="27" dur="500"/>
                                        <p:tgtEl>
                                          <p:spTgt spid="149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0" grpId="0" autoUpdateAnimBg="0"/>
      <p:bldP spid="149521" grpId="0" autoUpdateAnimBg="0"/>
      <p:bldP spid="149523" grpId="0"/>
      <p:bldP spid="1495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524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a:solidFill>
                  <a:srgbClr val="FF0000"/>
                </a:solidFill>
                <a:latin typeface="Times New Roman" pitchFamily="18" charset="0"/>
              </a:rPr>
              <a:t>HẠT TRẦN – CÂY THÔNG</a:t>
            </a:r>
          </a:p>
        </p:txBody>
      </p:sp>
      <p:sp>
        <p:nvSpPr>
          <p:cNvPr id="201735" name="Rectangle 7"/>
          <p:cNvSpPr>
            <a:spLocks noChangeArrowheads="1"/>
          </p:cNvSpPr>
          <p:nvPr/>
        </p:nvSpPr>
        <p:spPr bwMode="auto">
          <a:xfrm>
            <a:off x="76200" y="838200"/>
            <a:ext cx="5503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dirty="0">
                <a:solidFill>
                  <a:srgbClr val="0000FF"/>
                </a:solidFill>
                <a:latin typeface=".VnTime" pitchFamily="34" charset="0"/>
              </a:rPr>
              <a:t>3. </a:t>
            </a:r>
            <a:r>
              <a:rPr lang="en-US" sz="3200" u="sng" dirty="0" err="1">
                <a:solidFill>
                  <a:srgbClr val="0000FF"/>
                </a:solidFill>
                <a:latin typeface="Times New Roman" pitchFamily="18" charset="0"/>
              </a:rPr>
              <a:t>Giá</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trị</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của</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cây</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hạt</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trần</a:t>
            </a:r>
            <a:r>
              <a:rPr lang="en-US" sz="3200" dirty="0" smtClean="0">
                <a:solidFill>
                  <a:srgbClr val="0000FF"/>
                </a:solidFill>
                <a:latin typeface=".VnTime" pitchFamily="34" charset="0"/>
              </a:rPr>
              <a:t>: </a:t>
            </a:r>
            <a:endParaRPr lang="en-US" sz="3200" dirty="0">
              <a:solidFill>
                <a:srgbClr val="0000FF"/>
              </a:solidFill>
              <a:latin typeface=".VnTime" pitchFamily="34" charset="0"/>
            </a:endParaRPr>
          </a:p>
        </p:txBody>
      </p:sp>
      <p:pic>
        <p:nvPicPr>
          <p:cNvPr id="19463" name="Picture 7"/>
          <p:cNvPicPr>
            <a:picLocks noChangeAspect="1" noChangeArrowheads="1"/>
          </p:cNvPicPr>
          <p:nvPr/>
        </p:nvPicPr>
        <p:blipFill>
          <a:blip r:embed="rId2"/>
          <a:srcRect/>
          <a:stretch>
            <a:fillRect/>
          </a:stretch>
        </p:blipFill>
        <p:spPr bwMode="auto">
          <a:xfrm>
            <a:off x="609600" y="1600200"/>
            <a:ext cx="8153400" cy="4800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8650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735"/>
                                        </p:tgtEl>
                                        <p:attrNameLst>
                                          <p:attrName>style.visibility</p:attrName>
                                        </p:attrNameLst>
                                      </p:cBhvr>
                                      <p:to>
                                        <p:strVal val="visible"/>
                                      </p:to>
                                    </p:set>
                                    <p:animEffect transition="in" filter="checkerboard(across)">
                                      <p:cBhvr>
                                        <p:cTn id="7" dur="500"/>
                                        <p:tgtEl>
                                          <p:spTgt spid="2017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1000"/>
                                        <p:tgtEl>
                                          <p:spTgt spid="19463"/>
                                        </p:tgtEl>
                                      </p:cBhvr>
                                    </p:animEffect>
                                    <p:anim calcmode="lin" valueType="num">
                                      <p:cBhvr>
                                        <p:cTn id="13" dur="1000" fill="hold"/>
                                        <p:tgtEl>
                                          <p:spTgt spid="19463"/>
                                        </p:tgtEl>
                                        <p:attrNameLst>
                                          <p:attrName>ppt_x</p:attrName>
                                        </p:attrNameLst>
                                      </p:cBhvr>
                                      <p:tavLst>
                                        <p:tav tm="0">
                                          <p:val>
                                            <p:strVal val="#ppt_x"/>
                                          </p:val>
                                        </p:tav>
                                        <p:tav tm="100000">
                                          <p:val>
                                            <p:strVal val="#ppt_x"/>
                                          </p:val>
                                        </p:tav>
                                      </p:tavLst>
                                    </p:anim>
                                    <p:anim calcmode="lin" valueType="num">
                                      <p:cBhvr>
                                        <p:cTn id="14"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image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352800" cy="33528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3"/>
          <p:cNvGrpSpPr>
            <a:grpSpLocks/>
          </p:cNvGrpSpPr>
          <p:nvPr/>
        </p:nvGrpSpPr>
        <p:grpSpPr bwMode="auto">
          <a:xfrm>
            <a:off x="0" y="2286000"/>
            <a:ext cx="2819400" cy="4572000"/>
            <a:chOff x="3936" y="1680"/>
            <a:chExt cx="1632" cy="2640"/>
          </a:xfrm>
        </p:grpSpPr>
        <p:pic>
          <p:nvPicPr>
            <p:cNvPr id="22540" name="Picture 7" descr="hoang dan"/>
            <p:cNvPicPr>
              <a:picLocks noChangeAspect="1" noChangeArrowheads="1"/>
            </p:cNvPicPr>
            <p:nvPr/>
          </p:nvPicPr>
          <p:blipFill>
            <a:blip r:embed="rId3">
              <a:extLst>
                <a:ext uri="{28A0092B-C50C-407E-A947-70E740481C1C}">
                  <a14:useLocalDpi xmlns:a14="http://schemas.microsoft.com/office/drawing/2010/main" val="0"/>
                </a:ext>
              </a:extLst>
            </a:blip>
            <a:srcRect l="15393" t="3531" r="19444" b="10417"/>
            <a:stretch>
              <a:fillRect/>
            </a:stretch>
          </p:blipFill>
          <p:spPr bwMode="auto">
            <a:xfrm>
              <a:off x="3936" y="1692"/>
              <a:ext cx="1632" cy="262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41" name="Picture 8" descr="hoang dan2"/>
            <p:cNvPicPr>
              <a:picLocks noChangeAspect="1" noChangeArrowheads="1"/>
            </p:cNvPicPr>
            <p:nvPr/>
          </p:nvPicPr>
          <p:blipFill>
            <a:blip r:embed="rId4">
              <a:clrChange>
                <a:clrFrom>
                  <a:srgbClr val="B5AE9C"/>
                </a:clrFrom>
                <a:clrTo>
                  <a:srgbClr val="B5AE9C">
                    <a:alpha val="0"/>
                  </a:srgbClr>
                </a:clrTo>
              </a:clrChange>
              <a:lum bright="10000"/>
              <a:extLst>
                <a:ext uri="{28A0092B-C50C-407E-A947-70E740481C1C}">
                  <a14:useLocalDpi xmlns:a14="http://schemas.microsoft.com/office/drawing/2010/main" val="0"/>
                </a:ext>
              </a:extLst>
            </a:blip>
            <a:srcRect/>
            <a:stretch>
              <a:fillRect/>
            </a:stretch>
          </p:blipFill>
          <p:spPr bwMode="auto">
            <a:xfrm>
              <a:off x="4974" y="1680"/>
              <a:ext cx="584"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0" name="Picture 10" descr="kim gia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425825"/>
            <a:ext cx="3352800" cy="343217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5612" name="Rectangle 12"/>
          <p:cNvSpPr>
            <a:spLocks noChangeArrowheads="1"/>
          </p:cNvSpPr>
          <p:nvPr/>
        </p:nvSpPr>
        <p:spPr bwMode="auto">
          <a:xfrm>
            <a:off x="1600200" y="762000"/>
            <a:ext cx="2667000" cy="838200"/>
          </a:xfrm>
          <a:prstGeom prst="rect">
            <a:avLst/>
          </a:prstGeom>
          <a:gradFill rotWithShape="1">
            <a:gsLst>
              <a:gs pos="0">
                <a:srgbClr val="B3F200"/>
              </a:gs>
              <a:gs pos="50000">
                <a:schemeClr val="bg1"/>
              </a:gs>
              <a:gs pos="100000">
                <a:srgbClr val="B3F200"/>
              </a:gs>
            </a:gsLst>
            <a:lin ang="5400000" scaled="1"/>
          </a:gradFill>
          <a:ln w="9525">
            <a:solidFill>
              <a:srgbClr val="0066FF"/>
            </a:solidFill>
            <a:miter lim="800000"/>
            <a:headEnd/>
            <a:tailEnd/>
          </a:ln>
          <a:effectLst/>
        </p:spPr>
        <p:txBody>
          <a:bodyPr anchor="ctr"/>
          <a:lstStyle/>
          <a:p>
            <a:pPr algn="ctr" fontAlgn="base">
              <a:spcBef>
                <a:spcPct val="0"/>
              </a:spcBef>
              <a:spcAft>
                <a:spcPct val="0"/>
              </a:spcAft>
              <a:defRPr/>
            </a:pPr>
            <a:r>
              <a:rPr lang="en-US" sz="3200" b="1">
                <a:solidFill>
                  <a:srgbClr val="FF0000"/>
                </a:solidFill>
                <a:latin typeface="Times New Roman" pitchFamily="18" charset="0"/>
              </a:rPr>
              <a:t>Cây lấy gỗ</a:t>
            </a:r>
          </a:p>
        </p:txBody>
      </p:sp>
      <p:sp>
        <p:nvSpPr>
          <p:cNvPr id="25614" name="Rectangle 14"/>
          <p:cNvSpPr>
            <a:spLocks noChangeArrowheads="1"/>
          </p:cNvSpPr>
          <p:nvPr/>
        </p:nvSpPr>
        <p:spPr bwMode="auto">
          <a:xfrm>
            <a:off x="5791200" y="2971800"/>
            <a:ext cx="3352800" cy="366713"/>
          </a:xfrm>
          <a:prstGeom prst="rect">
            <a:avLst/>
          </a:prstGeom>
          <a:solidFill>
            <a:srgbClr val="FFFF00"/>
          </a:solidFill>
          <a:ln w="9525">
            <a:solidFill>
              <a:srgbClr val="800000"/>
            </a:solidFill>
            <a:miter lim="800000"/>
            <a:headEnd/>
            <a:tailEnd/>
          </a:ln>
        </p:spPr>
        <p:txBody>
          <a:bodyPr anchor="ctr"/>
          <a:lstStyle/>
          <a:p>
            <a:pPr algn="ctr" fontAlgn="base">
              <a:spcBef>
                <a:spcPct val="0"/>
              </a:spcBef>
              <a:spcAft>
                <a:spcPct val="0"/>
              </a:spcAft>
            </a:pPr>
            <a:r>
              <a:rPr lang="en-US" sz="2400">
                <a:solidFill>
                  <a:srgbClr val="0000FF"/>
                </a:solidFill>
                <a:latin typeface="Times New Roman" pitchFamily="18" charset="0"/>
              </a:rPr>
              <a:t>Thông ba lá</a:t>
            </a:r>
          </a:p>
        </p:txBody>
      </p:sp>
      <p:sp>
        <p:nvSpPr>
          <p:cNvPr id="25616" name="Rectangle 16"/>
          <p:cNvSpPr>
            <a:spLocks noChangeArrowheads="1"/>
          </p:cNvSpPr>
          <p:nvPr/>
        </p:nvSpPr>
        <p:spPr bwMode="auto">
          <a:xfrm>
            <a:off x="5810250" y="6400800"/>
            <a:ext cx="3248025" cy="457200"/>
          </a:xfrm>
          <a:prstGeom prst="rect">
            <a:avLst/>
          </a:prstGeom>
          <a:solidFill>
            <a:srgbClr val="FFFF00"/>
          </a:solidFill>
          <a:ln w="9525">
            <a:solidFill>
              <a:srgbClr val="800000"/>
            </a:solidFill>
            <a:miter lim="800000"/>
            <a:headEnd/>
            <a:tailEnd/>
          </a:ln>
        </p:spPr>
        <p:txBody>
          <a:bodyPr anchor="ctr"/>
          <a:lstStyle/>
          <a:p>
            <a:pPr algn="ctr" fontAlgn="base">
              <a:spcBef>
                <a:spcPct val="0"/>
              </a:spcBef>
              <a:spcAft>
                <a:spcPct val="0"/>
              </a:spcAft>
            </a:pPr>
            <a:r>
              <a:rPr lang="en-US" sz="2400">
                <a:solidFill>
                  <a:srgbClr val="0000FF"/>
                </a:solidFill>
                <a:latin typeface="Times New Roman" pitchFamily="18" charset="0"/>
              </a:rPr>
              <a:t>Kim giao</a:t>
            </a:r>
          </a:p>
        </p:txBody>
      </p:sp>
      <p:pic>
        <p:nvPicPr>
          <p:cNvPr id="25626" name="Picture 26" descr="cay po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286000"/>
            <a:ext cx="2819400" cy="4572000"/>
          </a:xfrm>
          <a:prstGeom prst="rect">
            <a:avLst/>
          </a:prstGeom>
          <a:noFill/>
          <a:ln w="38100">
            <a:solidFill>
              <a:srgbClr val="6600FF"/>
            </a:solidFill>
            <a:miter lim="800000"/>
            <a:headEnd/>
            <a:tailEnd/>
          </a:ln>
          <a:extLst>
            <a:ext uri="{909E8E84-426E-40DD-AFC4-6F175D3DCCD1}">
              <a14:hiddenFill xmlns:a14="http://schemas.microsoft.com/office/drawing/2010/main">
                <a:solidFill>
                  <a:srgbClr val="FFFFFF"/>
                </a:solidFill>
              </a14:hiddenFill>
            </a:ext>
          </a:extLst>
        </p:spPr>
      </p:pic>
      <p:sp>
        <p:nvSpPr>
          <p:cNvPr id="25615" name="Rectangle 15"/>
          <p:cNvSpPr>
            <a:spLocks noChangeArrowheads="1"/>
          </p:cNvSpPr>
          <p:nvPr/>
        </p:nvSpPr>
        <p:spPr bwMode="auto">
          <a:xfrm>
            <a:off x="2819400" y="6429375"/>
            <a:ext cx="2971800" cy="428625"/>
          </a:xfrm>
          <a:prstGeom prst="rect">
            <a:avLst/>
          </a:prstGeom>
          <a:solidFill>
            <a:srgbClr val="FFFF00"/>
          </a:solidFill>
          <a:ln w="9525">
            <a:solidFill>
              <a:srgbClr val="800000"/>
            </a:solidFill>
            <a:miter lim="800000"/>
            <a:headEnd/>
            <a:tailEnd/>
          </a:ln>
        </p:spPr>
        <p:txBody>
          <a:bodyPr anchor="ctr"/>
          <a:lstStyle/>
          <a:p>
            <a:pPr algn="ctr" fontAlgn="base">
              <a:spcBef>
                <a:spcPct val="0"/>
              </a:spcBef>
              <a:spcAft>
                <a:spcPct val="0"/>
              </a:spcAft>
            </a:pPr>
            <a:r>
              <a:rPr lang="en-US" sz="2400">
                <a:solidFill>
                  <a:srgbClr val="0000FF"/>
                </a:solidFill>
                <a:latin typeface="Times New Roman" pitchFamily="18" charset="0"/>
              </a:rPr>
              <a:t>Cây pơmu</a:t>
            </a:r>
          </a:p>
        </p:txBody>
      </p:sp>
      <p:sp>
        <p:nvSpPr>
          <p:cNvPr id="25619" name="Rectangle 19"/>
          <p:cNvSpPr>
            <a:spLocks noChangeArrowheads="1"/>
          </p:cNvSpPr>
          <p:nvPr/>
        </p:nvSpPr>
        <p:spPr bwMode="auto">
          <a:xfrm>
            <a:off x="0" y="6400800"/>
            <a:ext cx="2819400" cy="457200"/>
          </a:xfrm>
          <a:prstGeom prst="rect">
            <a:avLst/>
          </a:prstGeom>
          <a:solidFill>
            <a:srgbClr val="FFFF00"/>
          </a:solidFill>
          <a:ln w="9525">
            <a:solidFill>
              <a:srgbClr val="800000"/>
            </a:solidFill>
            <a:miter lim="800000"/>
            <a:headEnd/>
            <a:tailEnd/>
          </a:ln>
        </p:spPr>
        <p:txBody>
          <a:bodyPr anchor="ctr"/>
          <a:lstStyle/>
          <a:p>
            <a:pPr algn="ctr" fontAlgn="base">
              <a:spcBef>
                <a:spcPct val="0"/>
              </a:spcBef>
              <a:spcAft>
                <a:spcPct val="0"/>
              </a:spcAft>
            </a:pPr>
            <a:r>
              <a:rPr lang="en-US" sz="2400">
                <a:solidFill>
                  <a:srgbClr val="0000FF"/>
                </a:solidFill>
                <a:latin typeface="Times New Roman" pitchFamily="18" charset="0"/>
              </a:rPr>
              <a:t>Hoàng đàn</a:t>
            </a:r>
          </a:p>
        </p:txBody>
      </p:sp>
      <p:pic>
        <p:nvPicPr>
          <p:cNvPr id="25627" name="Picture 27" descr="go pom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240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box(in)">
                                      <p:cBhvr>
                                        <p:cTn id="7" dur="500"/>
                                        <p:tgtEl>
                                          <p:spTgt spid="2561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5605"/>
                                        </p:tgtEl>
                                        <p:attrNameLst>
                                          <p:attrName>style.visibility</p:attrName>
                                        </p:attrNameLst>
                                      </p:cBhvr>
                                      <p:to>
                                        <p:strVal val="visible"/>
                                      </p:to>
                                    </p:set>
                                    <p:animEffect transition="in" filter="box(in)">
                                      <p:cBhvr>
                                        <p:cTn id="11" dur="500"/>
                                        <p:tgtEl>
                                          <p:spTgt spid="25605"/>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25610"/>
                                        </p:tgtEl>
                                        <p:attrNameLst>
                                          <p:attrName>style.visibility</p:attrName>
                                        </p:attrNameLst>
                                      </p:cBhvr>
                                      <p:to>
                                        <p:strVal val="visible"/>
                                      </p:to>
                                    </p:set>
                                    <p:animEffect transition="in" filter="box(in)">
                                      <p:cBhvr>
                                        <p:cTn id="15" dur="500"/>
                                        <p:tgtEl>
                                          <p:spTgt spid="25610"/>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p:cTn id="22" dur="1" fill="hold">
                                          <p:stCondLst>
                                            <p:cond delay="0"/>
                                          </p:stCondLst>
                                        </p:cTn>
                                        <p:tgtEl>
                                          <p:spTgt spid="25626"/>
                                        </p:tgtEl>
                                        <p:attrNameLst>
                                          <p:attrName>style.visibility</p:attrName>
                                        </p:attrNameLst>
                                      </p:cBhvr>
                                      <p:to>
                                        <p:strVal val="visible"/>
                                      </p:to>
                                    </p:set>
                                    <p:anim calcmode="lin" valueType="num">
                                      <p:cBhvr>
                                        <p:cTn id="23" dur="500" fill="hold"/>
                                        <p:tgtEl>
                                          <p:spTgt spid="25626"/>
                                        </p:tgtEl>
                                        <p:attrNameLst>
                                          <p:attrName>ppt_w</p:attrName>
                                        </p:attrNameLst>
                                      </p:cBhvr>
                                      <p:tavLst>
                                        <p:tav tm="0">
                                          <p:val>
                                            <p:fltVal val="0"/>
                                          </p:val>
                                        </p:tav>
                                        <p:tav tm="100000">
                                          <p:val>
                                            <p:strVal val="#ppt_w"/>
                                          </p:val>
                                        </p:tav>
                                      </p:tavLst>
                                    </p:anim>
                                    <p:anim calcmode="lin" valueType="num">
                                      <p:cBhvr>
                                        <p:cTn id="24" dur="500" fill="hold"/>
                                        <p:tgtEl>
                                          <p:spTgt spid="25626"/>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4" presetClass="entr" presetSubtype="16" fill="hold" grpId="0" nodeType="after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box(in)">
                                      <p:cBhvr>
                                        <p:cTn id="28" dur="500"/>
                                        <p:tgtEl>
                                          <p:spTgt spid="25614"/>
                                        </p:tgtEl>
                                      </p:cBhvr>
                                    </p:animEffect>
                                  </p:childTnLst>
                                </p:cTn>
                              </p:par>
                            </p:childTnLst>
                          </p:cTn>
                        </p:par>
                        <p:par>
                          <p:cTn id="29" fill="hold" nodeType="afterGroup">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25616"/>
                                        </p:tgtEl>
                                        <p:attrNameLst>
                                          <p:attrName>style.visibility</p:attrName>
                                        </p:attrNameLst>
                                      </p:cBhvr>
                                      <p:to>
                                        <p:strVal val="visible"/>
                                      </p:to>
                                    </p:set>
                                    <p:animEffect transition="in" filter="box(in)">
                                      <p:cBhvr>
                                        <p:cTn id="32" dur="500"/>
                                        <p:tgtEl>
                                          <p:spTgt spid="25616"/>
                                        </p:tgtEl>
                                      </p:cBhvr>
                                    </p:animEffect>
                                  </p:childTnLst>
                                </p:cTn>
                              </p:par>
                            </p:childTnLst>
                          </p:cTn>
                        </p:par>
                        <p:par>
                          <p:cTn id="33" fill="hold" nodeType="afterGroup">
                            <p:stCondLst>
                              <p:cond delay="3500"/>
                            </p:stCondLst>
                            <p:childTnLst>
                              <p:par>
                                <p:cTn id="34" presetID="4" presetClass="entr" presetSubtype="16" fill="hold" grpId="0" nodeType="afterEffect">
                                  <p:stCondLst>
                                    <p:cond delay="0"/>
                                  </p:stCondLst>
                                  <p:childTnLst>
                                    <p:set>
                                      <p:cBhvr>
                                        <p:cTn id="35" dur="1" fill="hold">
                                          <p:stCondLst>
                                            <p:cond delay="0"/>
                                          </p:stCondLst>
                                        </p:cTn>
                                        <p:tgtEl>
                                          <p:spTgt spid="25619"/>
                                        </p:tgtEl>
                                        <p:attrNameLst>
                                          <p:attrName>style.visibility</p:attrName>
                                        </p:attrNameLst>
                                      </p:cBhvr>
                                      <p:to>
                                        <p:strVal val="visible"/>
                                      </p:to>
                                    </p:set>
                                    <p:animEffect transition="in" filter="box(in)">
                                      <p:cBhvr>
                                        <p:cTn id="36" dur="500"/>
                                        <p:tgtEl>
                                          <p:spTgt spid="25619"/>
                                        </p:tgtEl>
                                      </p:cBhvr>
                                    </p:animEffect>
                                  </p:childTnLst>
                                </p:cTn>
                              </p:par>
                            </p:childTnLst>
                          </p:cTn>
                        </p:par>
                        <p:par>
                          <p:cTn id="37" fill="hold" nodeType="afterGroup">
                            <p:stCondLst>
                              <p:cond delay="4000"/>
                            </p:stCondLst>
                            <p:childTnLst>
                              <p:par>
                                <p:cTn id="38" presetID="4" presetClass="entr" presetSubtype="16" fill="hold" grpId="0" nodeType="afterEffect">
                                  <p:stCondLst>
                                    <p:cond delay="0"/>
                                  </p:stCondLst>
                                  <p:childTnLst>
                                    <p:set>
                                      <p:cBhvr>
                                        <p:cTn id="39" dur="1" fill="hold">
                                          <p:stCondLst>
                                            <p:cond delay="0"/>
                                          </p:stCondLst>
                                        </p:cTn>
                                        <p:tgtEl>
                                          <p:spTgt spid="25615"/>
                                        </p:tgtEl>
                                        <p:attrNameLst>
                                          <p:attrName>style.visibility</p:attrName>
                                        </p:attrNameLst>
                                      </p:cBhvr>
                                      <p:to>
                                        <p:strVal val="visible"/>
                                      </p:to>
                                    </p:set>
                                    <p:animEffect transition="in" filter="box(in)">
                                      <p:cBhvr>
                                        <p:cTn id="40" dur="500"/>
                                        <p:tgtEl>
                                          <p:spTgt spid="256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25627"/>
                                        </p:tgtEl>
                                        <p:attrNameLst>
                                          <p:attrName>style.visibility</p:attrName>
                                        </p:attrNameLst>
                                      </p:cBhvr>
                                      <p:to>
                                        <p:strVal val="visible"/>
                                      </p:to>
                                    </p:set>
                                    <p:anim calcmode="lin" valueType="num">
                                      <p:cBhvr>
                                        <p:cTn id="45" dur="500" fill="hold"/>
                                        <p:tgtEl>
                                          <p:spTgt spid="25627"/>
                                        </p:tgtEl>
                                        <p:attrNameLst>
                                          <p:attrName>ppt_w</p:attrName>
                                        </p:attrNameLst>
                                      </p:cBhvr>
                                      <p:tavLst>
                                        <p:tav tm="0">
                                          <p:val>
                                            <p:fltVal val="0"/>
                                          </p:val>
                                        </p:tav>
                                        <p:tav tm="100000">
                                          <p:val>
                                            <p:strVal val="#ppt_w"/>
                                          </p:val>
                                        </p:tav>
                                      </p:tavLst>
                                    </p:anim>
                                    <p:anim calcmode="lin" valueType="num">
                                      <p:cBhvr>
                                        <p:cTn id="46" dur="500" fill="hold"/>
                                        <p:tgtEl>
                                          <p:spTgt spid="25627"/>
                                        </p:tgtEl>
                                        <p:attrNameLst>
                                          <p:attrName>ppt_h</p:attrName>
                                        </p:attrNameLst>
                                      </p:cBhvr>
                                      <p:tavLst>
                                        <p:tav tm="0">
                                          <p:val>
                                            <p:fltVal val="0"/>
                                          </p:val>
                                        </p:tav>
                                        <p:tav tm="100000">
                                          <p:val>
                                            <p:strVal val="#ppt_h"/>
                                          </p:val>
                                        </p:tav>
                                      </p:tavLst>
                                    </p:anim>
                                    <p:anim calcmode="lin" valueType="num">
                                      <p:cBhvr>
                                        <p:cTn id="47" dur="500" fill="hold"/>
                                        <p:tgtEl>
                                          <p:spTgt spid="25627"/>
                                        </p:tgtEl>
                                        <p:attrNameLst>
                                          <p:attrName>style.rotation</p:attrName>
                                        </p:attrNameLst>
                                      </p:cBhvr>
                                      <p:tavLst>
                                        <p:tav tm="0">
                                          <p:val>
                                            <p:fltVal val="360"/>
                                          </p:val>
                                        </p:tav>
                                        <p:tav tm="100000">
                                          <p:val>
                                            <p:fltVal val="0"/>
                                          </p:val>
                                        </p:tav>
                                      </p:tavLst>
                                    </p:anim>
                                    <p:animEffect transition="in" filter="fade">
                                      <p:cBhvr>
                                        <p:cTn id="48"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nimBg="1"/>
      <p:bldP spid="25614" grpId="0" animBg="1"/>
      <p:bldP spid="25616" grpId="0" animBg="1"/>
      <p:bldP spid="25615" grpId="0" animBg="1"/>
      <p:bldP spid="256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van tue 4"/>
          <p:cNvPicPr>
            <a:picLocks noChangeAspect="1" noChangeArrowheads="1"/>
          </p:cNvPicPr>
          <p:nvPr/>
        </p:nvPicPr>
        <p:blipFill>
          <a:blip r:embed="rId2">
            <a:extLst>
              <a:ext uri="{28A0092B-C50C-407E-A947-70E740481C1C}">
                <a14:useLocalDpi xmlns:a14="http://schemas.microsoft.com/office/drawing/2010/main" val="0"/>
              </a:ext>
            </a:extLst>
          </a:blip>
          <a:srcRect l="3000" t="6000" r="19000" b="19333"/>
          <a:stretch>
            <a:fillRect/>
          </a:stretch>
        </p:blipFill>
        <p:spPr bwMode="auto">
          <a:xfrm>
            <a:off x="0" y="3276600"/>
            <a:ext cx="5791200" cy="35814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9" descr="thien tu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32004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6636" name="Rectangle 12"/>
          <p:cNvSpPr>
            <a:spLocks noChangeArrowheads="1"/>
          </p:cNvSpPr>
          <p:nvPr/>
        </p:nvSpPr>
        <p:spPr bwMode="auto">
          <a:xfrm>
            <a:off x="228600" y="2819400"/>
            <a:ext cx="2971800" cy="381000"/>
          </a:xfrm>
          <a:prstGeom prst="rect">
            <a:avLst/>
          </a:prstGeom>
          <a:gradFill rotWithShape="1">
            <a:gsLst>
              <a:gs pos="0">
                <a:srgbClr val="B3F200"/>
              </a:gs>
              <a:gs pos="50000">
                <a:schemeClr val="bg1"/>
              </a:gs>
              <a:gs pos="100000">
                <a:srgbClr val="B3F200"/>
              </a:gs>
            </a:gsLst>
            <a:lin ang="5400000" scaled="1"/>
          </a:gradFill>
          <a:ln w="9525">
            <a:solidFill>
              <a:srgbClr val="0066FF"/>
            </a:solidFill>
            <a:miter lim="800000"/>
            <a:headEnd/>
            <a:tailEnd/>
          </a:ln>
          <a:effectLst/>
        </p:spPr>
        <p:txBody>
          <a:bodyPr anchor="ctr"/>
          <a:lstStyle/>
          <a:p>
            <a:pPr algn="ctr" fontAlgn="base">
              <a:spcBef>
                <a:spcPct val="0"/>
              </a:spcBef>
              <a:spcAft>
                <a:spcPct val="0"/>
              </a:spcAft>
              <a:defRPr/>
            </a:pPr>
            <a:r>
              <a:rPr lang="en-US" sz="2400" dirty="0" err="1">
                <a:solidFill>
                  <a:srgbClr val="0000FF"/>
                </a:solidFill>
                <a:latin typeface="Times New Roman" pitchFamily="18" charset="0"/>
              </a:rPr>
              <a:t>Thiên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tuế</a:t>
            </a:r>
            <a:endParaRPr lang="en-US" sz="2400" dirty="0">
              <a:solidFill>
                <a:srgbClr val="0000FF"/>
              </a:solidFill>
              <a:latin typeface="Times New Roman" pitchFamily="18" charset="0"/>
            </a:endParaRPr>
          </a:p>
        </p:txBody>
      </p:sp>
      <p:sp>
        <p:nvSpPr>
          <p:cNvPr id="26637" name="Rectangle 13"/>
          <p:cNvSpPr>
            <a:spLocks noChangeArrowheads="1"/>
          </p:cNvSpPr>
          <p:nvPr/>
        </p:nvSpPr>
        <p:spPr bwMode="auto">
          <a:xfrm>
            <a:off x="257175" y="6477000"/>
            <a:ext cx="5457825" cy="381000"/>
          </a:xfrm>
          <a:prstGeom prst="rect">
            <a:avLst/>
          </a:prstGeom>
          <a:gradFill rotWithShape="1">
            <a:gsLst>
              <a:gs pos="0">
                <a:srgbClr val="B3F200"/>
              </a:gs>
              <a:gs pos="50000">
                <a:schemeClr val="bg1"/>
              </a:gs>
              <a:gs pos="100000">
                <a:srgbClr val="B3F200"/>
              </a:gs>
            </a:gsLst>
            <a:lin ang="5400000" scaled="1"/>
          </a:gradFill>
          <a:ln w="9525">
            <a:solidFill>
              <a:srgbClr val="0066FF"/>
            </a:solidFill>
            <a:miter lim="800000"/>
            <a:headEnd/>
            <a:tailEnd/>
          </a:ln>
          <a:effectLst/>
        </p:spPr>
        <p:txBody>
          <a:bodyPr anchor="ctr"/>
          <a:lstStyle/>
          <a:p>
            <a:pPr algn="ctr" fontAlgn="base">
              <a:spcBef>
                <a:spcPct val="0"/>
              </a:spcBef>
              <a:spcAft>
                <a:spcPct val="0"/>
              </a:spcAft>
              <a:defRPr/>
            </a:pPr>
            <a:r>
              <a:rPr lang="en-US" sz="2400" dirty="0" err="1">
                <a:solidFill>
                  <a:srgbClr val="0000FF"/>
                </a:solidFill>
                <a:latin typeface="Times New Roman" pitchFamily="18" charset="0"/>
              </a:rPr>
              <a:t>Vạn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tuế</a:t>
            </a:r>
            <a:endParaRPr lang="en-US" sz="2400" dirty="0">
              <a:solidFill>
                <a:srgbClr val="0000FF"/>
              </a:solidFill>
              <a:latin typeface="Times New Roman" pitchFamily="18" charset="0"/>
            </a:endParaRPr>
          </a:p>
        </p:txBody>
      </p:sp>
      <p:pic>
        <p:nvPicPr>
          <p:cNvPr id="26640" name="Picture 16" descr="tb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0"/>
            <a:ext cx="2743200" cy="3200400"/>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3560" name="Text Box 18"/>
          <p:cNvSpPr txBox="1">
            <a:spLocks noChangeArrowheads="1"/>
          </p:cNvSpPr>
          <p:nvPr/>
        </p:nvSpPr>
        <p:spPr bwMode="auto">
          <a:xfrm>
            <a:off x="32766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endParaRPr lang="vi-VN">
              <a:solidFill>
                <a:prstClr val="white"/>
              </a:solidFill>
            </a:endParaRPr>
          </a:p>
        </p:txBody>
      </p:sp>
      <p:sp>
        <p:nvSpPr>
          <p:cNvPr id="23561" name="Text Box 19"/>
          <p:cNvSpPr txBox="1">
            <a:spLocks noChangeArrowheads="1"/>
          </p:cNvSpPr>
          <p:nvPr/>
        </p:nvSpPr>
        <p:spPr bwMode="auto">
          <a:xfrm>
            <a:off x="3276600" y="25146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endParaRPr lang="vi-VN">
              <a:solidFill>
                <a:prstClr val="white"/>
              </a:solidFill>
            </a:endParaRPr>
          </a:p>
        </p:txBody>
      </p:sp>
      <p:sp>
        <p:nvSpPr>
          <p:cNvPr id="23562" name="Text Box 20"/>
          <p:cNvSpPr txBox="1">
            <a:spLocks noChangeArrowheads="1"/>
          </p:cNvSpPr>
          <p:nvPr/>
        </p:nvSpPr>
        <p:spPr bwMode="auto">
          <a:xfrm>
            <a:off x="3810000" y="25908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endParaRPr lang="vi-VN">
              <a:solidFill>
                <a:prstClr val="white"/>
              </a:solidFill>
            </a:endParaRPr>
          </a:p>
        </p:txBody>
      </p:sp>
      <p:sp>
        <p:nvSpPr>
          <p:cNvPr id="26645" name="Rectangle 21"/>
          <p:cNvSpPr>
            <a:spLocks noChangeArrowheads="1"/>
          </p:cNvSpPr>
          <p:nvPr/>
        </p:nvSpPr>
        <p:spPr bwMode="auto">
          <a:xfrm>
            <a:off x="3200400" y="2819400"/>
            <a:ext cx="2514600" cy="381000"/>
          </a:xfrm>
          <a:prstGeom prst="rect">
            <a:avLst/>
          </a:prstGeom>
          <a:gradFill rotWithShape="1">
            <a:gsLst>
              <a:gs pos="0">
                <a:srgbClr val="B3F200"/>
              </a:gs>
              <a:gs pos="50000">
                <a:schemeClr val="bg1"/>
              </a:gs>
              <a:gs pos="100000">
                <a:srgbClr val="B3F200"/>
              </a:gs>
            </a:gsLst>
            <a:lin ang="5400000" scaled="1"/>
          </a:gradFill>
          <a:ln w="9525">
            <a:solidFill>
              <a:srgbClr val="0066FF"/>
            </a:solidFill>
            <a:miter lim="800000"/>
            <a:headEnd/>
            <a:tailEnd/>
          </a:ln>
          <a:effectLst/>
        </p:spPr>
        <p:txBody>
          <a:bodyPr anchor="ctr"/>
          <a:lstStyle/>
          <a:p>
            <a:pPr algn="ctr" fontAlgn="base">
              <a:spcBef>
                <a:spcPct val="0"/>
              </a:spcBef>
              <a:spcAft>
                <a:spcPct val="0"/>
              </a:spcAft>
              <a:defRPr/>
            </a:pPr>
            <a:r>
              <a:rPr lang="en-US" sz="2400" dirty="0" err="1">
                <a:solidFill>
                  <a:srgbClr val="0000FF"/>
                </a:solidFill>
                <a:latin typeface="Times New Roman" pitchFamily="18" charset="0"/>
              </a:rPr>
              <a:t>Trắc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bách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diệp</a:t>
            </a:r>
            <a:endParaRPr lang="en-US" sz="2400" dirty="0">
              <a:solidFill>
                <a:srgbClr val="0000FF"/>
              </a:solidFill>
              <a:latin typeface="Times New Roman" pitchFamily="18" charset="0"/>
            </a:endParaRPr>
          </a:p>
        </p:txBody>
      </p:sp>
      <p:pic>
        <p:nvPicPr>
          <p:cNvPr id="26646" name="Picture 22" descr="c bach 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3276600"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565" name="Text Box 23"/>
          <p:cNvSpPr txBox="1">
            <a:spLocks noChangeArrowheads="1"/>
          </p:cNvSpPr>
          <p:nvPr/>
        </p:nvSpPr>
        <p:spPr bwMode="auto">
          <a:xfrm>
            <a:off x="5943600" y="5791200"/>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endParaRPr lang="vi-VN">
              <a:solidFill>
                <a:prstClr val="white"/>
              </a:solidFill>
            </a:endParaRPr>
          </a:p>
        </p:txBody>
      </p:sp>
      <p:sp>
        <p:nvSpPr>
          <p:cNvPr id="26649" name="Rectangle 25"/>
          <p:cNvSpPr>
            <a:spLocks noChangeArrowheads="1"/>
          </p:cNvSpPr>
          <p:nvPr/>
        </p:nvSpPr>
        <p:spPr bwMode="auto">
          <a:xfrm>
            <a:off x="5867400" y="6400800"/>
            <a:ext cx="3276600" cy="457200"/>
          </a:xfrm>
          <a:prstGeom prst="rect">
            <a:avLst/>
          </a:prstGeom>
          <a:gradFill rotWithShape="1">
            <a:gsLst>
              <a:gs pos="0">
                <a:srgbClr val="B3F200"/>
              </a:gs>
              <a:gs pos="50000">
                <a:schemeClr val="bg1"/>
              </a:gs>
              <a:gs pos="100000">
                <a:srgbClr val="B3F200"/>
              </a:gs>
            </a:gsLst>
            <a:lin ang="5400000" scaled="1"/>
          </a:gradFill>
          <a:ln w="9525">
            <a:solidFill>
              <a:srgbClr val="0066FF"/>
            </a:solidFill>
            <a:miter lim="800000"/>
            <a:headEnd/>
            <a:tailEnd/>
          </a:ln>
          <a:effectLst/>
        </p:spPr>
        <p:txBody>
          <a:bodyPr anchor="ctr"/>
          <a:lstStyle/>
          <a:p>
            <a:pPr algn="ctr" fontAlgn="base">
              <a:spcBef>
                <a:spcPct val="0"/>
              </a:spcBef>
              <a:spcAft>
                <a:spcPct val="0"/>
              </a:spcAft>
              <a:defRPr/>
            </a:pPr>
            <a:r>
              <a:rPr lang="en-US" sz="2400">
                <a:solidFill>
                  <a:srgbClr val="0000FF"/>
                </a:solidFill>
                <a:latin typeface="Times New Roman" pitchFamily="18" charset="0"/>
              </a:rPr>
              <a:t>Bách tán</a:t>
            </a:r>
          </a:p>
        </p:txBody>
      </p:sp>
    </p:spTree>
    <p:extLst>
      <p:ext uri="{BB962C8B-B14F-4D97-AF65-F5344CB8AC3E}">
        <p14:creationId xmlns:p14="http://schemas.microsoft.com/office/powerpoint/2010/main" val="12472182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p:cTn id="7" dur="500" fill="hold"/>
                                        <p:tgtEl>
                                          <p:spTgt spid="26633"/>
                                        </p:tgtEl>
                                        <p:attrNameLst>
                                          <p:attrName>ppt_w</p:attrName>
                                        </p:attrNameLst>
                                      </p:cBhvr>
                                      <p:tavLst>
                                        <p:tav tm="0">
                                          <p:val>
                                            <p:fltVal val="0"/>
                                          </p:val>
                                        </p:tav>
                                        <p:tav tm="100000">
                                          <p:val>
                                            <p:strVal val="#ppt_w"/>
                                          </p:val>
                                        </p:tav>
                                      </p:tavLst>
                                    </p:anim>
                                    <p:anim calcmode="lin" valueType="num">
                                      <p:cBhvr>
                                        <p:cTn id="8" dur="500" fill="hold"/>
                                        <p:tgtEl>
                                          <p:spTgt spid="2663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26640"/>
                                        </p:tgtEl>
                                        <p:attrNameLst>
                                          <p:attrName>style.visibility</p:attrName>
                                        </p:attrNameLst>
                                      </p:cBhvr>
                                      <p:to>
                                        <p:strVal val="visible"/>
                                      </p:to>
                                    </p:set>
                                    <p:animEffect transition="in" filter="circle(in)">
                                      <p:cBhvr>
                                        <p:cTn id="12" dur="2000"/>
                                        <p:tgtEl>
                                          <p:spTgt spid="26640"/>
                                        </p:tgtEl>
                                      </p:cBhvr>
                                    </p:animEffect>
                                  </p:childTnLst>
                                </p:cTn>
                              </p:par>
                            </p:childTnLst>
                          </p:cTn>
                        </p:par>
                        <p:par>
                          <p:cTn id="13" fill="hold" nodeType="afterGroup">
                            <p:stCondLst>
                              <p:cond delay="2500"/>
                            </p:stCondLst>
                            <p:childTnLst>
                              <p:par>
                                <p:cTn id="14" presetID="3" presetClass="entr" presetSubtype="10" fill="hold" nodeType="after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blinds(horizontal)">
                                      <p:cBhvr>
                                        <p:cTn id="16" dur="500"/>
                                        <p:tgtEl>
                                          <p:spTgt spid="26629"/>
                                        </p:tgtEl>
                                      </p:cBhvr>
                                    </p:animEffect>
                                  </p:childTnLst>
                                </p:cTn>
                              </p:par>
                              <p:par>
                                <p:cTn id="17" presetID="23" presetClass="entr" presetSubtype="16" fill="hold" nodeType="withEffect">
                                  <p:stCondLst>
                                    <p:cond delay="0"/>
                                  </p:stCondLst>
                                  <p:childTnLst>
                                    <p:set>
                                      <p:cBhvr>
                                        <p:cTn id="18" dur="1" fill="hold">
                                          <p:stCondLst>
                                            <p:cond delay="0"/>
                                          </p:stCondLst>
                                        </p:cTn>
                                        <p:tgtEl>
                                          <p:spTgt spid="26646"/>
                                        </p:tgtEl>
                                        <p:attrNameLst>
                                          <p:attrName>style.visibility</p:attrName>
                                        </p:attrNameLst>
                                      </p:cBhvr>
                                      <p:to>
                                        <p:strVal val="visible"/>
                                      </p:to>
                                    </p:set>
                                    <p:anim calcmode="lin" valueType="num">
                                      <p:cBhvr>
                                        <p:cTn id="19" dur="500" fill="hold"/>
                                        <p:tgtEl>
                                          <p:spTgt spid="26646"/>
                                        </p:tgtEl>
                                        <p:attrNameLst>
                                          <p:attrName>ppt_w</p:attrName>
                                        </p:attrNameLst>
                                      </p:cBhvr>
                                      <p:tavLst>
                                        <p:tav tm="0">
                                          <p:val>
                                            <p:fltVal val="0"/>
                                          </p:val>
                                        </p:tav>
                                        <p:tav tm="100000">
                                          <p:val>
                                            <p:strVal val="#ppt_w"/>
                                          </p:val>
                                        </p:tav>
                                      </p:tavLst>
                                    </p:anim>
                                    <p:anim calcmode="lin" valueType="num">
                                      <p:cBhvr>
                                        <p:cTn id="20" dur="500" fill="hold"/>
                                        <p:tgtEl>
                                          <p:spTgt spid="2664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anim calcmode="lin" valueType="num">
                                      <p:cBhvr additive="base">
                                        <p:cTn id="25" dur="500" fill="hold"/>
                                        <p:tgtEl>
                                          <p:spTgt spid="26636"/>
                                        </p:tgtEl>
                                        <p:attrNameLst>
                                          <p:attrName>ppt_x</p:attrName>
                                        </p:attrNameLst>
                                      </p:cBhvr>
                                      <p:tavLst>
                                        <p:tav tm="0">
                                          <p:val>
                                            <p:strVal val="#ppt_x"/>
                                          </p:val>
                                        </p:tav>
                                        <p:tav tm="100000">
                                          <p:val>
                                            <p:strVal val="#ppt_x"/>
                                          </p:val>
                                        </p:tav>
                                      </p:tavLst>
                                    </p:anim>
                                    <p:anim calcmode="lin" valueType="num">
                                      <p:cBhvr additive="base">
                                        <p:cTn id="26"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645"/>
                                        </p:tgtEl>
                                        <p:attrNameLst>
                                          <p:attrName>style.visibility</p:attrName>
                                        </p:attrNameLst>
                                      </p:cBhvr>
                                      <p:to>
                                        <p:strVal val="visible"/>
                                      </p:to>
                                    </p:set>
                                    <p:animEffect transition="in" filter="circle(in)">
                                      <p:cBhvr>
                                        <p:cTn id="31" dur="2000"/>
                                        <p:tgtEl>
                                          <p:spTgt spid="266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637"/>
                                        </p:tgtEl>
                                        <p:attrNameLst>
                                          <p:attrName>style.visibility</p:attrName>
                                        </p:attrNameLst>
                                      </p:cBhvr>
                                      <p:to>
                                        <p:strVal val="visible"/>
                                      </p:to>
                                    </p:set>
                                    <p:animEffect transition="in" filter="wipe(down)">
                                      <p:cBhvr>
                                        <p:cTn id="36" dur="500"/>
                                        <p:tgtEl>
                                          <p:spTgt spid="2663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6649"/>
                                        </p:tgtEl>
                                        <p:attrNameLst>
                                          <p:attrName>style.visibility</p:attrName>
                                        </p:attrNameLst>
                                      </p:cBhvr>
                                      <p:to>
                                        <p:strVal val="visible"/>
                                      </p:to>
                                    </p:set>
                                    <p:animEffect transition="in" filter="circle(in)">
                                      <p:cBhvr>
                                        <p:cTn id="41" dur="2000"/>
                                        <p:tgtEl>
                                          <p:spTgt spid="26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P spid="26645" grpId="0" animBg="1"/>
      <p:bldP spid="266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187450" y="3357563"/>
            <a:ext cx="3529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endParaRPr lang="vi-VN" sz="1800" b="0">
              <a:solidFill>
                <a:prstClr val="black"/>
              </a:solidFill>
              <a:latin typeface="Tahoma" pitchFamily="34" charset="0"/>
            </a:endParaRPr>
          </a:p>
        </p:txBody>
      </p:sp>
      <p:sp>
        <p:nvSpPr>
          <p:cNvPr id="24579"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vi-VN" sz="4000" b="1">
              <a:solidFill>
                <a:prstClr val="white"/>
              </a:solidFill>
              <a:latin typeface="Times New Roman" pitchFamily="18" charset="0"/>
            </a:endParaRPr>
          </a:p>
        </p:txBody>
      </p:sp>
      <p:sp>
        <p:nvSpPr>
          <p:cNvPr id="24580" name="Rectangle 4"/>
          <p:cNvSpPr>
            <a:spLocks noChangeArrowheads="1"/>
          </p:cNvSpPr>
          <p:nvPr/>
        </p:nvSpPr>
        <p:spPr bwMode="auto">
          <a:xfrm>
            <a:off x="0" y="3733800"/>
            <a:ext cx="184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1200">
                <a:solidFill>
                  <a:prstClr val="black"/>
                </a:solidFill>
                <a:latin typeface="Arial" charset="0"/>
                <a:cs typeface="Times New Roman" pitchFamily="18" charset="0"/>
              </a:rPr>
              <a:t/>
            </a:r>
            <a:br>
              <a:rPr lang="en-US" sz="1200">
                <a:solidFill>
                  <a:prstClr val="black"/>
                </a:solidFill>
                <a:latin typeface="Arial" charset="0"/>
                <a:cs typeface="Times New Roman" pitchFamily="18" charset="0"/>
              </a:rPr>
            </a:br>
            <a:r>
              <a:rPr lang="en-US" sz="1200">
                <a:solidFill>
                  <a:prstClr val="black"/>
                </a:solidFill>
                <a:latin typeface="Arial" charset="0"/>
                <a:cs typeface="Times New Roman" pitchFamily="18" charset="0"/>
              </a:rPr>
              <a:t/>
            </a:r>
            <a:br>
              <a:rPr lang="en-US" sz="1200">
                <a:solidFill>
                  <a:prstClr val="black"/>
                </a:solidFill>
                <a:latin typeface="Arial" charset="0"/>
                <a:cs typeface="Times New Roman" pitchFamily="18" charset="0"/>
              </a:rPr>
            </a:br>
            <a:endParaRPr lang="en-US">
              <a:solidFill>
                <a:prstClr val="black"/>
              </a:solidFill>
              <a:latin typeface="Arial" charset="0"/>
            </a:endParaRPr>
          </a:p>
        </p:txBody>
      </p:sp>
      <p:pic>
        <p:nvPicPr>
          <p:cNvPr id="93189" name="Picture 5" descr="Image72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114800" y="0"/>
            <a:ext cx="5029200" cy="4495800"/>
          </a:xfrm>
          <a:noFill/>
          <a:ln w="38100">
            <a:solidFill>
              <a:srgbClr val="FF0066"/>
            </a:solidFill>
            <a:miter lim="800000"/>
            <a:headEnd/>
            <a:tailEnd/>
          </a:ln>
        </p:spPr>
      </p:pic>
      <p:sp>
        <p:nvSpPr>
          <p:cNvPr id="93190" name="Text Box 6"/>
          <p:cNvSpPr txBox="1">
            <a:spLocks noChangeArrowheads="1"/>
          </p:cNvSpPr>
          <p:nvPr/>
        </p:nvSpPr>
        <p:spPr bwMode="auto">
          <a:xfrm>
            <a:off x="4114800" y="4592638"/>
            <a:ext cx="5029200" cy="2265362"/>
          </a:xfrm>
          <a:prstGeom prst="rect">
            <a:avLst/>
          </a:prstGeom>
          <a:solidFill>
            <a:srgbClr val="66CCFF"/>
          </a:solidFill>
          <a:ln w="38100">
            <a:solidFill>
              <a:srgbClr val="FF0066"/>
            </a:solidFill>
            <a:miter lim="800000"/>
            <a:headEnd/>
            <a:tailEnd/>
          </a:ln>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just" eaLnBrk="1" fontAlgn="base" hangingPunct="1">
              <a:spcBef>
                <a:spcPct val="50000"/>
              </a:spcBef>
              <a:spcAft>
                <a:spcPct val="0"/>
              </a:spcAft>
            </a:pPr>
            <a:r>
              <a:rPr lang="fr-FR" sz="2800" b="0">
                <a:solidFill>
                  <a:srgbClr val="0000CC"/>
                </a:solidFill>
              </a:rPr>
              <a:t>Gỗ thông đỏ rất tốt, dùng làm nhà, bàn, tủ...... Thông đỏ, thông đỏ bắc ... còn được nghiên cứu để chiết xuất từ lá, thân và rễ chất taxol chữa ung thư.</a:t>
            </a:r>
            <a:endParaRPr lang="vi-VN" sz="2800" b="0">
              <a:solidFill>
                <a:srgbClr val="0000CC"/>
              </a:solidFill>
            </a:endParaRPr>
          </a:p>
        </p:txBody>
      </p:sp>
      <p:sp>
        <p:nvSpPr>
          <p:cNvPr id="93191" name="Text Box 7"/>
          <p:cNvSpPr txBox="1">
            <a:spLocks noChangeArrowheads="1"/>
          </p:cNvSpPr>
          <p:nvPr/>
        </p:nvSpPr>
        <p:spPr bwMode="auto">
          <a:xfrm>
            <a:off x="4176713" y="3840163"/>
            <a:ext cx="17668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fr-FR" sz="3200" b="0">
                <a:solidFill>
                  <a:srgbClr val="FFFF00"/>
                </a:solidFill>
              </a:rPr>
              <a:t>Thông đỏ </a:t>
            </a:r>
            <a:endParaRPr lang="vi-VN" sz="3200" b="0">
              <a:solidFill>
                <a:srgbClr val="FFFF00"/>
              </a:solidFill>
            </a:endParaRPr>
          </a:p>
        </p:txBody>
      </p:sp>
      <p:pic>
        <p:nvPicPr>
          <p:cNvPr id="93194" name="Picture 10" descr="thong do b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38600" cy="68580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69270"/>
      </p:ext>
    </p:extLst>
  </p:cSld>
  <p:clrMapOvr>
    <a:masterClrMapping/>
  </p:clrMapOvr>
  <p:transition spd="slow">
    <p:pull/>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3194"/>
                                        </p:tgtEl>
                                        <p:attrNameLst>
                                          <p:attrName>style.visibility</p:attrName>
                                        </p:attrNameLst>
                                      </p:cBhvr>
                                      <p:to>
                                        <p:strVal val="visible"/>
                                      </p:to>
                                    </p:set>
                                    <p:anim calcmode="lin" valueType="num">
                                      <p:cBhvr>
                                        <p:cTn id="7" dur="500" fill="hold"/>
                                        <p:tgtEl>
                                          <p:spTgt spid="93194"/>
                                        </p:tgtEl>
                                        <p:attrNameLst>
                                          <p:attrName>ppt_w</p:attrName>
                                        </p:attrNameLst>
                                      </p:cBhvr>
                                      <p:tavLst>
                                        <p:tav tm="0">
                                          <p:val>
                                            <p:fltVal val="0"/>
                                          </p:val>
                                        </p:tav>
                                        <p:tav tm="100000">
                                          <p:val>
                                            <p:strVal val="#ppt_w"/>
                                          </p:val>
                                        </p:tav>
                                      </p:tavLst>
                                    </p:anim>
                                    <p:anim calcmode="lin" valueType="num">
                                      <p:cBhvr>
                                        <p:cTn id="8" dur="500" fill="hold"/>
                                        <p:tgtEl>
                                          <p:spTgt spid="9319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3189"/>
                                        </p:tgtEl>
                                        <p:attrNameLst>
                                          <p:attrName>style.visibility</p:attrName>
                                        </p:attrNameLst>
                                      </p:cBhvr>
                                      <p:to>
                                        <p:strVal val="visible"/>
                                      </p:to>
                                    </p:set>
                                    <p:anim calcmode="lin" valueType="num">
                                      <p:cBhvr>
                                        <p:cTn id="11" dur="500" fill="hold"/>
                                        <p:tgtEl>
                                          <p:spTgt spid="93189"/>
                                        </p:tgtEl>
                                        <p:attrNameLst>
                                          <p:attrName>ppt_w</p:attrName>
                                        </p:attrNameLst>
                                      </p:cBhvr>
                                      <p:tavLst>
                                        <p:tav tm="0">
                                          <p:val>
                                            <p:fltVal val="0"/>
                                          </p:val>
                                        </p:tav>
                                        <p:tav tm="100000">
                                          <p:val>
                                            <p:strVal val="#ppt_w"/>
                                          </p:val>
                                        </p:tav>
                                      </p:tavLst>
                                    </p:anim>
                                    <p:anim calcmode="lin" valueType="num">
                                      <p:cBhvr>
                                        <p:cTn id="12" dur="500" fill="hold"/>
                                        <p:tgtEl>
                                          <p:spTgt spid="93189"/>
                                        </p:tgtEl>
                                        <p:attrNameLst>
                                          <p:attrName>ppt_h</p:attrName>
                                        </p:attrNameLst>
                                      </p:cBhvr>
                                      <p:tavLst>
                                        <p:tav tm="0">
                                          <p:val>
                                            <p:fltVal val="0"/>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93191"/>
                                        </p:tgtEl>
                                        <p:attrNameLst>
                                          <p:attrName>style.visibility</p:attrName>
                                        </p:attrNameLst>
                                      </p:cBhvr>
                                      <p:to>
                                        <p:strVal val="visible"/>
                                      </p:to>
                                    </p:set>
                                    <p:anim calcmode="lin" valueType="num">
                                      <p:cBhvr>
                                        <p:cTn id="15" dur="5000" fill="hold"/>
                                        <p:tgtEl>
                                          <p:spTgt spid="93191"/>
                                        </p:tgtEl>
                                        <p:attrNameLst>
                                          <p:attrName>ppt_w</p:attrName>
                                        </p:attrNameLst>
                                      </p:cBhvr>
                                      <p:tavLst>
                                        <p:tav tm="0" fmla="#ppt_w*sin(2.5*pi*$)">
                                          <p:val>
                                            <p:fltVal val="0"/>
                                          </p:val>
                                        </p:tav>
                                        <p:tav tm="100000">
                                          <p:val>
                                            <p:fltVal val="1"/>
                                          </p:val>
                                        </p:tav>
                                      </p:tavLst>
                                    </p:anim>
                                    <p:anim calcmode="lin" valueType="num">
                                      <p:cBhvr>
                                        <p:cTn id="16" dur="5000" fill="hold"/>
                                        <p:tgtEl>
                                          <p:spTgt spid="93191"/>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3190"/>
                                        </p:tgtEl>
                                        <p:attrNameLst>
                                          <p:attrName>style.visibility</p:attrName>
                                        </p:attrNameLst>
                                      </p:cBhvr>
                                      <p:to>
                                        <p:strVal val="visible"/>
                                      </p:to>
                                    </p:set>
                                    <p:anim calcmode="lin" valueType="num">
                                      <p:cBhvr>
                                        <p:cTn id="21" dur="500" fill="hold"/>
                                        <p:tgtEl>
                                          <p:spTgt spid="93190"/>
                                        </p:tgtEl>
                                        <p:attrNameLst>
                                          <p:attrName>ppt_w</p:attrName>
                                        </p:attrNameLst>
                                      </p:cBhvr>
                                      <p:tavLst>
                                        <p:tav tm="0">
                                          <p:val>
                                            <p:fltVal val="0"/>
                                          </p:val>
                                        </p:tav>
                                        <p:tav tm="100000">
                                          <p:val>
                                            <p:strVal val="#ppt_w"/>
                                          </p:val>
                                        </p:tav>
                                      </p:tavLst>
                                    </p:anim>
                                    <p:anim calcmode="lin" valueType="num">
                                      <p:cBhvr>
                                        <p:cTn id="22" dur="500" fill="hold"/>
                                        <p:tgtEl>
                                          <p:spTgt spid="93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animBg="1"/>
      <p:bldP spid="931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0" y="3352800"/>
            <a:ext cx="4343400" cy="35179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fontAlgn="base">
              <a:spcBef>
                <a:spcPct val="0"/>
              </a:spcBef>
              <a:spcAft>
                <a:spcPct val="0"/>
              </a:spcAft>
            </a:pPr>
            <a:r>
              <a:rPr lang="vi-VN" sz="2800" i="1" u="sng" dirty="0">
                <a:solidFill>
                  <a:srgbClr val="0000FF"/>
                </a:solidFill>
                <a:latin typeface="Times New Roman" pitchFamily="18" charset="0"/>
              </a:rPr>
              <a:t>Cây bạch quả</a:t>
            </a:r>
            <a:r>
              <a:rPr lang="vi-VN" sz="2800" dirty="0">
                <a:solidFill>
                  <a:srgbClr val="0000FF"/>
                </a:solidFill>
                <a:latin typeface="Times New Roman" pitchFamily="18" charset="0"/>
              </a:rPr>
              <a:t> </a:t>
            </a:r>
            <a:r>
              <a:rPr lang="en-US" sz="2800" dirty="0" err="1">
                <a:solidFill>
                  <a:srgbClr val="0000FF"/>
                </a:solidFill>
                <a:latin typeface="Times New Roman" pitchFamily="18" charset="0"/>
              </a:rPr>
              <a:t>thu</a:t>
            </a:r>
            <a:r>
              <a:rPr lang="vi-VN" sz="2800" dirty="0">
                <a:solidFill>
                  <a:srgbClr val="0000FF"/>
                </a:solidFill>
                <a:latin typeface="Times New Roman" pitchFamily="18" charset="0"/>
              </a:rPr>
              <a:t>ộ</a:t>
            </a:r>
            <a:r>
              <a:rPr lang="en-US" sz="2800" dirty="0">
                <a:solidFill>
                  <a:srgbClr val="0000FF"/>
                </a:solidFill>
                <a:latin typeface="Times New Roman" pitchFamily="18" charset="0"/>
              </a:rPr>
              <a:t>c </a:t>
            </a:r>
            <a:r>
              <a:rPr lang="en-US" sz="2800" dirty="0" err="1">
                <a:solidFill>
                  <a:srgbClr val="0000FF"/>
                </a:solidFill>
                <a:latin typeface="Times New Roman" pitchFamily="18" charset="0"/>
              </a:rPr>
              <a:t>th</a:t>
            </a:r>
            <a:r>
              <a:rPr lang="vi-VN" sz="2800" dirty="0">
                <a:solidFill>
                  <a:srgbClr val="0000FF"/>
                </a:solidFill>
                <a:latin typeface="Times New Roman" pitchFamily="18" charset="0"/>
              </a:rPr>
              <a:t>ự</a:t>
            </a:r>
            <a:r>
              <a:rPr lang="en-US" sz="2800" dirty="0">
                <a:solidFill>
                  <a:srgbClr val="0000FF"/>
                </a:solidFill>
                <a:latin typeface="Times New Roman" pitchFamily="18" charset="0"/>
              </a:rPr>
              <a:t>c </a:t>
            </a:r>
            <a:r>
              <a:rPr lang="en-US" sz="2800" dirty="0" err="1">
                <a:solidFill>
                  <a:srgbClr val="0000FF"/>
                </a:solidFill>
                <a:latin typeface="Times New Roman" pitchFamily="18" charset="0"/>
              </a:rPr>
              <a:t>vật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Hạt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a:t>
            </a:r>
            <a:r>
              <a:rPr lang="vi-VN" sz="2800" dirty="0">
                <a:solidFill>
                  <a:srgbClr val="0000FF"/>
                </a:solidFill>
                <a:latin typeface="Times New Roman" pitchFamily="18" charset="0"/>
              </a:rPr>
              <a:t>ần nổi tiếng với những tính năng chữa bệnh và đặc bi</a:t>
            </a:r>
            <a:r>
              <a:rPr lang="en-US" sz="2800" dirty="0">
                <a:solidFill>
                  <a:srgbClr val="0000FF"/>
                </a:solidFill>
                <a:latin typeface="Times New Roman" pitchFamily="18" charset="0"/>
              </a:rPr>
              <a:t>ệ</a:t>
            </a:r>
            <a:r>
              <a:rPr lang="vi-VN" sz="2800" dirty="0">
                <a:solidFill>
                  <a:srgbClr val="0000FF"/>
                </a:solidFill>
                <a:latin typeface="Times New Roman" pitchFamily="18" charset="0"/>
              </a:rPr>
              <a:t>t sống rất lâu được xem là loài cây cổ nhất trái đất xuất hiện cách đây 300 triệu năm thời kỳ mà loài khủng long còn tồn tại. </a:t>
            </a:r>
          </a:p>
        </p:txBody>
      </p:sp>
      <p:sp>
        <p:nvSpPr>
          <p:cNvPr id="91141" name="Text Box 5"/>
          <p:cNvSpPr txBox="1">
            <a:spLocks noChangeArrowheads="1"/>
          </p:cNvSpPr>
          <p:nvPr/>
        </p:nvSpPr>
        <p:spPr bwMode="auto">
          <a:xfrm>
            <a:off x="6248400" y="1111250"/>
            <a:ext cx="2209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sz="2800" b="0" dirty="0" smtClean="0">
                <a:solidFill>
                  <a:srgbClr val="0000FF"/>
                </a:solidFill>
              </a:rPr>
              <a:t>Quả </a:t>
            </a:r>
            <a:r>
              <a:rPr lang="en-US" sz="2800" b="0" dirty="0" err="1">
                <a:solidFill>
                  <a:srgbClr val="0000FF"/>
                </a:solidFill>
              </a:rPr>
              <a:t>của</a:t>
            </a:r>
            <a:r>
              <a:rPr lang="en-US" sz="2800" b="0" dirty="0">
                <a:solidFill>
                  <a:srgbClr val="0000FF"/>
                </a:solidFill>
              </a:rPr>
              <a:t> </a:t>
            </a:r>
            <a:r>
              <a:rPr lang="en-US" sz="2800" b="0" dirty="0" err="1">
                <a:solidFill>
                  <a:srgbClr val="0000FF"/>
                </a:solidFill>
              </a:rPr>
              <a:t>cây</a:t>
            </a:r>
            <a:r>
              <a:rPr lang="en-US" sz="2800" b="0" dirty="0">
                <a:solidFill>
                  <a:srgbClr val="0000FF"/>
                </a:solidFill>
              </a:rPr>
              <a:t> </a:t>
            </a:r>
            <a:r>
              <a:rPr lang="en-US" sz="2800" b="0" dirty="0" err="1">
                <a:solidFill>
                  <a:srgbClr val="0000FF"/>
                </a:solidFill>
              </a:rPr>
              <a:t>bạch</a:t>
            </a:r>
            <a:r>
              <a:rPr lang="en-US" sz="2800" b="0" dirty="0">
                <a:solidFill>
                  <a:srgbClr val="0000FF"/>
                </a:solidFill>
              </a:rPr>
              <a:t> </a:t>
            </a:r>
            <a:r>
              <a:rPr lang="en-US" sz="2800" b="0" dirty="0" err="1">
                <a:solidFill>
                  <a:srgbClr val="0000FF"/>
                </a:solidFill>
              </a:rPr>
              <a:t>quả</a:t>
            </a:r>
            <a:endParaRPr lang="vi-VN" sz="2800" b="0" dirty="0">
              <a:solidFill>
                <a:srgbClr val="0000FF"/>
              </a:solidFill>
            </a:endParaRPr>
          </a:p>
        </p:txBody>
      </p:sp>
      <p:pic>
        <p:nvPicPr>
          <p:cNvPr id="25604" name="Picture 4" descr="01_00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52800"/>
            <a:ext cx="472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Đóng cửa sổ n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266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p:cTn id="7" dur="500" fill="hold"/>
                                        <p:tgtEl>
                                          <p:spTgt spid="91139"/>
                                        </p:tgtEl>
                                        <p:attrNameLst>
                                          <p:attrName>ppt_w</p:attrName>
                                        </p:attrNameLst>
                                      </p:cBhvr>
                                      <p:tavLst>
                                        <p:tav tm="0">
                                          <p:val>
                                            <p:fltVal val="0"/>
                                          </p:val>
                                        </p:tav>
                                        <p:tav tm="100000">
                                          <p:val>
                                            <p:strVal val="#ppt_w"/>
                                          </p:val>
                                        </p:tav>
                                      </p:tavLst>
                                    </p:anim>
                                    <p:anim calcmode="lin" valueType="num">
                                      <p:cBhvr>
                                        <p:cTn id="8" dur="500" fill="hold"/>
                                        <p:tgtEl>
                                          <p:spTgt spid="91139"/>
                                        </p:tgtEl>
                                        <p:attrNameLst>
                                          <p:attrName>ppt_h</p:attrName>
                                        </p:attrNameLst>
                                      </p:cBhvr>
                                      <p:tavLst>
                                        <p:tav tm="0">
                                          <p:val>
                                            <p:fltVal val="0"/>
                                          </p:val>
                                        </p:tav>
                                        <p:tav tm="100000">
                                          <p:val>
                                            <p:strVal val="#ppt_h"/>
                                          </p:val>
                                        </p:tav>
                                      </p:tavLst>
                                    </p:anim>
                                    <p:animEffect transition="in" filter="fade">
                                      <p:cBhvr>
                                        <p:cTn id="9" dur="500"/>
                                        <p:tgtEl>
                                          <p:spTgt spid="91139"/>
                                        </p:tgtEl>
                                      </p:cBhvr>
                                    </p:animEffect>
                                  </p:childTnLst>
                                </p:cTn>
                              </p:par>
                              <p:par>
                                <p:cTn id="10" presetID="8" presetClass="emph" presetSubtype="0" fill="hold" grpId="0" nodeType="withEffect">
                                  <p:stCondLst>
                                    <p:cond delay="0"/>
                                  </p:stCondLst>
                                  <p:childTnLst>
                                    <p:animRot by="21600000">
                                      <p:cBhvr>
                                        <p:cTn id="11" dur="1000" fill="hold"/>
                                        <p:tgtEl>
                                          <p:spTgt spid="911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5240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a:solidFill>
                  <a:srgbClr val="FF0000"/>
                </a:solidFill>
                <a:latin typeface="Times New Roman" pitchFamily="18" charset="0"/>
              </a:rPr>
              <a:t>HẠT TRẦN – CÂY THÔNG</a:t>
            </a:r>
          </a:p>
        </p:txBody>
      </p:sp>
      <p:sp>
        <p:nvSpPr>
          <p:cNvPr id="26627" name="Rectangle 5"/>
          <p:cNvSpPr>
            <a:spLocks noChangeArrowheads="1"/>
          </p:cNvSpPr>
          <p:nvPr/>
        </p:nvSpPr>
        <p:spPr bwMode="auto">
          <a:xfrm>
            <a:off x="76200" y="12192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dirty="0">
                <a:solidFill>
                  <a:srgbClr val="0000FF"/>
                </a:solidFill>
                <a:latin typeface=".VnTime" pitchFamily="34" charset="0"/>
              </a:rPr>
              <a:t>3. </a:t>
            </a:r>
            <a:r>
              <a:rPr lang="en-US" sz="3200" u="sng" dirty="0" err="1">
                <a:solidFill>
                  <a:srgbClr val="0000FF"/>
                </a:solidFill>
                <a:latin typeface="Times New Roman" pitchFamily="18" charset="0"/>
              </a:rPr>
              <a:t>Giá</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trị</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của</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cây</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hạt</a:t>
            </a:r>
            <a:r>
              <a:rPr lang="en-US" sz="3200" u="sng" dirty="0">
                <a:solidFill>
                  <a:srgbClr val="0000FF"/>
                </a:solidFill>
                <a:latin typeface="Times New Roman" pitchFamily="18" charset="0"/>
              </a:rPr>
              <a:t> </a:t>
            </a:r>
            <a:r>
              <a:rPr lang="en-US" sz="3200" u="sng" dirty="0" err="1">
                <a:solidFill>
                  <a:srgbClr val="0000FF"/>
                </a:solidFill>
                <a:latin typeface="Times New Roman" pitchFamily="18" charset="0"/>
              </a:rPr>
              <a:t>trần</a:t>
            </a:r>
            <a:r>
              <a:rPr lang="en-US" sz="3200" dirty="0">
                <a:solidFill>
                  <a:srgbClr val="0000FF"/>
                </a:solidFill>
                <a:latin typeface=".VnTime" pitchFamily="34" charset="0"/>
              </a:rPr>
              <a:t>: </a:t>
            </a:r>
          </a:p>
        </p:txBody>
      </p:sp>
      <p:sp>
        <p:nvSpPr>
          <p:cNvPr id="202759" name="Text Box 7"/>
          <p:cNvSpPr txBox="1">
            <a:spLocks noChangeArrowheads="1"/>
          </p:cNvSpPr>
          <p:nvPr/>
        </p:nvSpPr>
        <p:spPr bwMode="auto">
          <a:xfrm>
            <a:off x="76200" y="2559050"/>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just" eaLnBrk="1" fontAlgn="base" hangingPunct="1">
              <a:spcBef>
                <a:spcPct val="50000"/>
              </a:spcBef>
              <a:spcAft>
                <a:spcPct val="0"/>
              </a:spcAft>
            </a:pPr>
            <a:r>
              <a:rPr lang="fr-FR" sz="2800" b="0" dirty="0">
                <a:solidFill>
                  <a:schemeClr val="tx1"/>
                </a:solidFill>
              </a:rPr>
              <a:t>- Cung </a:t>
            </a:r>
            <a:r>
              <a:rPr lang="fr-FR" sz="2800" b="0" dirty="0" err="1">
                <a:solidFill>
                  <a:schemeClr val="tx1"/>
                </a:solidFill>
              </a:rPr>
              <a:t>cấp</a:t>
            </a:r>
            <a:r>
              <a:rPr lang="fr-FR" sz="2800" b="0" dirty="0">
                <a:solidFill>
                  <a:schemeClr val="tx1"/>
                </a:solidFill>
              </a:rPr>
              <a:t> </a:t>
            </a:r>
            <a:r>
              <a:rPr lang="fr-FR" sz="2800" b="0" dirty="0" err="1">
                <a:solidFill>
                  <a:schemeClr val="tx1"/>
                </a:solidFill>
              </a:rPr>
              <a:t>gỗ</a:t>
            </a:r>
            <a:r>
              <a:rPr lang="fr-FR" sz="2800" b="0" dirty="0">
                <a:solidFill>
                  <a:schemeClr val="tx1"/>
                </a:solidFill>
              </a:rPr>
              <a:t> (</a:t>
            </a:r>
            <a:r>
              <a:rPr lang="fr-FR" sz="2800" b="0" dirty="0" err="1">
                <a:solidFill>
                  <a:schemeClr val="tx1"/>
                </a:solidFill>
              </a:rPr>
              <a:t>tốt</a:t>
            </a:r>
            <a:r>
              <a:rPr lang="fr-FR" sz="2800" b="0" dirty="0">
                <a:solidFill>
                  <a:schemeClr val="tx1"/>
                </a:solidFill>
              </a:rPr>
              <a:t>, </a:t>
            </a:r>
            <a:r>
              <a:rPr lang="fr-FR" sz="2800" b="0" dirty="0" err="1">
                <a:solidFill>
                  <a:schemeClr val="tx1"/>
                </a:solidFill>
              </a:rPr>
              <a:t>thơm</a:t>
            </a:r>
            <a:r>
              <a:rPr lang="fr-FR" sz="2800" b="0" dirty="0">
                <a:solidFill>
                  <a:schemeClr val="tx1"/>
                </a:solidFill>
              </a:rPr>
              <a:t>...): </a:t>
            </a:r>
            <a:r>
              <a:rPr lang="fr-FR" sz="2800" b="0" dirty="0" err="1">
                <a:solidFill>
                  <a:schemeClr val="tx1"/>
                </a:solidFill>
              </a:rPr>
              <a:t>Thông</a:t>
            </a:r>
            <a:r>
              <a:rPr lang="fr-FR" sz="2800" b="0" dirty="0">
                <a:solidFill>
                  <a:schemeClr val="tx1"/>
                </a:solidFill>
              </a:rPr>
              <a:t>, </a:t>
            </a:r>
            <a:r>
              <a:rPr lang="fr-FR" sz="2800" b="0" dirty="0" err="1">
                <a:solidFill>
                  <a:schemeClr val="tx1"/>
                </a:solidFill>
              </a:rPr>
              <a:t>Pơmu</a:t>
            </a:r>
            <a:r>
              <a:rPr lang="fr-FR" sz="2800" b="0" dirty="0">
                <a:solidFill>
                  <a:schemeClr val="tx1"/>
                </a:solidFill>
              </a:rPr>
              <a:t>, </a:t>
            </a:r>
            <a:r>
              <a:rPr lang="fr-FR" sz="2800" b="0" dirty="0" err="1">
                <a:solidFill>
                  <a:schemeClr val="tx1"/>
                </a:solidFill>
              </a:rPr>
              <a:t>Hoàng</a:t>
            </a:r>
            <a:r>
              <a:rPr lang="fr-FR" sz="2800" b="0" dirty="0">
                <a:solidFill>
                  <a:schemeClr val="tx1"/>
                </a:solidFill>
              </a:rPr>
              <a:t> </a:t>
            </a:r>
            <a:r>
              <a:rPr lang="fr-FR" sz="2800" b="0" dirty="0" err="1">
                <a:solidFill>
                  <a:schemeClr val="tx1"/>
                </a:solidFill>
              </a:rPr>
              <a:t>đàn</a:t>
            </a:r>
            <a:r>
              <a:rPr lang="fr-FR" sz="2800" b="0" dirty="0">
                <a:solidFill>
                  <a:schemeClr val="tx1"/>
                </a:solidFill>
              </a:rPr>
              <a:t>, Kim </a:t>
            </a:r>
            <a:r>
              <a:rPr lang="fr-FR" sz="2800" b="0" dirty="0" err="1">
                <a:solidFill>
                  <a:schemeClr val="tx1"/>
                </a:solidFill>
              </a:rPr>
              <a:t>giao</a:t>
            </a:r>
            <a:r>
              <a:rPr lang="fr-FR" sz="2800" b="0" dirty="0">
                <a:solidFill>
                  <a:schemeClr val="tx1"/>
                </a:solidFill>
              </a:rPr>
              <a:t>....   </a:t>
            </a:r>
          </a:p>
        </p:txBody>
      </p:sp>
      <p:sp>
        <p:nvSpPr>
          <p:cNvPr id="202760" name="Text Box 8"/>
          <p:cNvSpPr txBox="1">
            <a:spLocks noChangeArrowheads="1"/>
          </p:cNvSpPr>
          <p:nvPr/>
        </p:nvSpPr>
        <p:spPr bwMode="auto">
          <a:xfrm>
            <a:off x="76200" y="1981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b="0" dirty="0">
                <a:solidFill>
                  <a:schemeClr val="tx1"/>
                </a:solidFill>
                <a:sym typeface="Wingdings" pitchFamily="2" charset="2"/>
              </a:rPr>
              <a:t>- </a:t>
            </a:r>
            <a:r>
              <a:rPr lang="en-US" sz="2800" b="0" dirty="0" err="1">
                <a:solidFill>
                  <a:schemeClr val="tx1"/>
                </a:solidFill>
                <a:sym typeface="Wingdings" pitchFamily="2" charset="2"/>
              </a:rPr>
              <a:t>Làm</a:t>
            </a:r>
            <a:r>
              <a:rPr lang="en-US" sz="2800" b="0" dirty="0">
                <a:solidFill>
                  <a:schemeClr val="tx1"/>
                </a:solidFill>
                <a:sym typeface="Wingdings" pitchFamily="2" charset="2"/>
              </a:rPr>
              <a:t> </a:t>
            </a:r>
            <a:r>
              <a:rPr lang="en-US" sz="2800" b="0" dirty="0" err="1">
                <a:solidFill>
                  <a:schemeClr val="tx1"/>
                </a:solidFill>
                <a:sym typeface="Wingdings" pitchFamily="2" charset="2"/>
              </a:rPr>
              <a:t>cảnh</a:t>
            </a:r>
            <a:r>
              <a:rPr lang="en-US" sz="2800" b="0" dirty="0">
                <a:solidFill>
                  <a:schemeClr val="tx1"/>
                </a:solidFill>
                <a:sym typeface="Wingdings" pitchFamily="2" charset="2"/>
              </a:rPr>
              <a:t>: </a:t>
            </a:r>
            <a:r>
              <a:rPr lang="en-US" sz="2800" b="0" dirty="0" err="1">
                <a:solidFill>
                  <a:schemeClr val="tx1"/>
                </a:solidFill>
                <a:sym typeface="Wingdings" pitchFamily="2" charset="2"/>
              </a:rPr>
              <a:t>Tuế</a:t>
            </a:r>
            <a:r>
              <a:rPr lang="en-US" sz="2800" b="0" dirty="0">
                <a:solidFill>
                  <a:schemeClr val="tx1"/>
                </a:solidFill>
                <a:sym typeface="Wingdings" pitchFamily="2" charset="2"/>
              </a:rPr>
              <a:t>, </a:t>
            </a:r>
            <a:r>
              <a:rPr lang="en-US" sz="2800" b="0" dirty="0" err="1">
                <a:solidFill>
                  <a:schemeClr val="tx1"/>
                </a:solidFill>
                <a:sym typeface="Wingdings" pitchFamily="2" charset="2"/>
              </a:rPr>
              <a:t>Trắc</a:t>
            </a:r>
            <a:r>
              <a:rPr lang="en-US" sz="2800" b="0" dirty="0">
                <a:solidFill>
                  <a:schemeClr val="tx1"/>
                </a:solidFill>
                <a:sym typeface="Wingdings" pitchFamily="2" charset="2"/>
              </a:rPr>
              <a:t> </a:t>
            </a:r>
            <a:r>
              <a:rPr lang="en-US" sz="2800" b="0" dirty="0" err="1">
                <a:solidFill>
                  <a:schemeClr val="tx1"/>
                </a:solidFill>
                <a:sym typeface="Wingdings" pitchFamily="2" charset="2"/>
              </a:rPr>
              <a:t>bách</a:t>
            </a:r>
            <a:r>
              <a:rPr lang="en-US" sz="2800" b="0" dirty="0">
                <a:solidFill>
                  <a:schemeClr val="tx1"/>
                </a:solidFill>
                <a:sym typeface="Wingdings" pitchFamily="2" charset="2"/>
              </a:rPr>
              <a:t> </a:t>
            </a:r>
            <a:r>
              <a:rPr lang="en-US" sz="2800" b="0" dirty="0" err="1">
                <a:solidFill>
                  <a:schemeClr val="tx1"/>
                </a:solidFill>
                <a:sym typeface="Wingdings" pitchFamily="2" charset="2"/>
              </a:rPr>
              <a:t>diệp</a:t>
            </a:r>
            <a:r>
              <a:rPr lang="en-US" sz="2800" b="0" dirty="0">
                <a:solidFill>
                  <a:schemeClr val="tx1"/>
                </a:solidFill>
                <a:sym typeface="Wingdings" pitchFamily="2" charset="2"/>
              </a:rPr>
              <a:t>, </a:t>
            </a:r>
            <a:r>
              <a:rPr lang="en-US" sz="2800" b="0" dirty="0" err="1">
                <a:solidFill>
                  <a:schemeClr val="tx1"/>
                </a:solidFill>
                <a:sym typeface="Wingdings" pitchFamily="2" charset="2"/>
              </a:rPr>
              <a:t>Bách</a:t>
            </a:r>
            <a:r>
              <a:rPr lang="en-US" sz="2800" b="0" dirty="0">
                <a:solidFill>
                  <a:schemeClr val="tx1"/>
                </a:solidFill>
                <a:sym typeface="Wingdings" pitchFamily="2" charset="2"/>
              </a:rPr>
              <a:t> </a:t>
            </a:r>
            <a:r>
              <a:rPr lang="en-US" sz="2800" b="0" dirty="0" err="1">
                <a:solidFill>
                  <a:schemeClr val="tx1"/>
                </a:solidFill>
                <a:sym typeface="Wingdings" pitchFamily="2" charset="2"/>
              </a:rPr>
              <a:t>tán</a:t>
            </a:r>
            <a:r>
              <a:rPr lang="en-US" sz="2800" b="0" dirty="0">
                <a:solidFill>
                  <a:schemeClr val="tx1"/>
                </a:solidFill>
                <a:sym typeface="Wingdings" pitchFamily="2" charset="2"/>
              </a:rPr>
              <a:t>…</a:t>
            </a:r>
            <a:endParaRPr lang="fr-FR" sz="2800" b="0" dirty="0">
              <a:solidFill>
                <a:schemeClr val="tx1"/>
              </a:solidFill>
            </a:endParaRPr>
          </a:p>
        </p:txBody>
      </p:sp>
      <p:sp>
        <p:nvSpPr>
          <p:cNvPr id="202761" name="Text Box 9"/>
          <p:cNvSpPr txBox="1">
            <a:spLocks noChangeArrowheads="1"/>
          </p:cNvSpPr>
          <p:nvPr/>
        </p:nvSpPr>
        <p:spPr bwMode="auto">
          <a:xfrm>
            <a:off x="76200" y="354965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buFontTx/>
              <a:buChar char="-"/>
            </a:pPr>
            <a:r>
              <a:rPr lang="en-US" sz="2800" b="0" dirty="0">
                <a:solidFill>
                  <a:srgbClr val="0000FF"/>
                </a:solidFill>
              </a:rPr>
              <a:t> </a:t>
            </a:r>
            <a:r>
              <a:rPr lang="en-US" sz="2800" b="0" dirty="0" err="1">
                <a:solidFill>
                  <a:schemeClr val="tx1"/>
                </a:solidFill>
              </a:rPr>
              <a:t>Làm</a:t>
            </a:r>
            <a:r>
              <a:rPr lang="en-US" sz="2800" b="0" dirty="0">
                <a:solidFill>
                  <a:schemeClr val="tx1"/>
                </a:solidFill>
              </a:rPr>
              <a:t> </a:t>
            </a:r>
            <a:r>
              <a:rPr lang="en-US" sz="2800" b="0" dirty="0" err="1">
                <a:solidFill>
                  <a:schemeClr val="tx1"/>
                </a:solidFill>
              </a:rPr>
              <a:t>thuốc</a:t>
            </a:r>
            <a:r>
              <a:rPr lang="en-US" sz="2800" b="0" dirty="0">
                <a:solidFill>
                  <a:schemeClr val="tx1"/>
                </a:solidFill>
              </a:rPr>
              <a:t>: </a:t>
            </a:r>
            <a:r>
              <a:rPr lang="en-US" sz="2800" b="0" dirty="0" err="1">
                <a:solidFill>
                  <a:schemeClr val="tx1"/>
                </a:solidFill>
              </a:rPr>
              <a:t>Thông</a:t>
            </a:r>
            <a:r>
              <a:rPr lang="en-US" sz="2800" b="0" dirty="0">
                <a:solidFill>
                  <a:schemeClr val="tx1"/>
                </a:solidFill>
              </a:rPr>
              <a:t> </a:t>
            </a:r>
            <a:r>
              <a:rPr lang="en-US" sz="2800" b="0" dirty="0" err="1">
                <a:solidFill>
                  <a:schemeClr val="tx1"/>
                </a:solidFill>
              </a:rPr>
              <a:t>đỏ</a:t>
            </a:r>
            <a:r>
              <a:rPr lang="en-US" sz="2800" b="0" dirty="0">
                <a:solidFill>
                  <a:schemeClr val="tx1"/>
                </a:solidFill>
              </a:rPr>
              <a:t>, </a:t>
            </a:r>
            <a:r>
              <a:rPr lang="en-US" sz="2800" b="0" dirty="0" err="1">
                <a:solidFill>
                  <a:schemeClr val="tx1"/>
                </a:solidFill>
              </a:rPr>
              <a:t>Bạch</a:t>
            </a:r>
            <a:r>
              <a:rPr lang="en-US" sz="2800" b="0" dirty="0">
                <a:solidFill>
                  <a:schemeClr val="tx1"/>
                </a:solidFill>
              </a:rPr>
              <a:t> </a:t>
            </a:r>
            <a:r>
              <a:rPr lang="en-US" sz="2800" b="0" dirty="0" err="1">
                <a:solidFill>
                  <a:schemeClr val="tx1"/>
                </a:solidFill>
              </a:rPr>
              <a:t>quả</a:t>
            </a:r>
            <a:r>
              <a:rPr lang="en-US" sz="2800" b="0" dirty="0">
                <a:solidFill>
                  <a:schemeClr val="tx1"/>
                </a:solidFill>
              </a:rPr>
              <a:t> ….</a:t>
            </a:r>
          </a:p>
        </p:txBody>
      </p:sp>
      <p:pic>
        <p:nvPicPr>
          <p:cNvPr id="2663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9060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23650416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2760"/>
                                        </p:tgtEl>
                                        <p:attrNameLst>
                                          <p:attrName>style.visibility</p:attrName>
                                        </p:attrNameLst>
                                      </p:cBhvr>
                                      <p:to>
                                        <p:strVal val="visible"/>
                                      </p:to>
                                    </p:set>
                                    <p:anim calcmode="lin" valueType="num">
                                      <p:cBhvr>
                                        <p:cTn id="7" dur="1000" fill="hold"/>
                                        <p:tgtEl>
                                          <p:spTgt spid="202760"/>
                                        </p:tgtEl>
                                        <p:attrNameLst>
                                          <p:attrName>ppt_w</p:attrName>
                                        </p:attrNameLst>
                                      </p:cBhvr>
                                      <p:tavLst>
                                        <p:tav tm="0">
                                          <p:val>
                                            <p:strVal val="#ppt_w*0.70"/>
                                          </p:val>
                                        </p:tav>
                                        <p:tav tm="100000">
                                          <p:val>
                                            <p:strVal val="#ppt_w"/>
                                          </p:val>
                                        </p:tav>
                                      </p:tavLst>
                                    </p:anim>
                                    <p:anim calcmode="lin" valueType="num">
                                      <p:cBhvr>
                                        <p:cTn id="8" dur="1000" fill="hold"/>
                                        <p:tgtEl>
                                          <p:spTgt spid="202760"/>
                                        </p:tgtEl>
                                        <p:attrNameLst>
                                          <p:attrName>ppt_h</p:attrName>
                                        </p:attrNameLst>
                                      </p:cBhvr>
                                      <p:tavLst>
                                        <p:tav tm="0">
                                          <p:val>
                                            <p:strVal val="#ppt_h"/>
                                          </p:val>
                                        </p:tav>
                                        <p:tav tm="100000">
                                          <p:val>
                                            <p:strVal val="#ppt_h"/>
                                          </p:val>
                                        </p:tav>
                                      </p:tavLst>
                                    </p:anim>
                                    <p:animEffect transition="in" filter="fade">
                                      <p:cBhvr>
                                        <p:cTn id="9" dur="1000"/>
                                        <p:tgtEl>
                                          <p:spTgt spid="20276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2759"/>
                                        </p:tgtEl>
                                        <p:attrNameLst>
                                          <p:attrName>style.visibility</p:attrName>
                                        </p:attrNameLst>
                                      </p:cBhvr>
                                      <p:to>
                                        <p:strVal val="visible"/>
                                      </p:to>
                                    </p:set>
                                    <p:anim calcmode="lin" valueType="num">
                                      <p:cBhvr>
                                        <p:cTn id="12" dur="1000" fill="hold"/>
                                        <p:tgtEl>
                                          <p:spTgt spid="202759"/>
                                        </p:tgtEl>
                                        <p:attrNameLst>
                                          <p:attrName>ppt_w</p:attrName>
                                        </p:attrNameLst>
                                      </p:cBhvr>
                                      <p:tavLst>
                                        <p:tav tm="0">
                                          <p:val>
                                            <p:strVal val="#ppt_w*0.70"/>
                                          </p:val>
                                        </p:tav>
                                        <p:tav tm="100000">
                                          <p:val>
                                            <p:strVal val="#ppt_w"/>
                                          </p:val>
                                        </p:tav>
                                      </p:tavLst>
                                    </p:anim>
                                    <p:anim calcmode="lin" valueType="num">
                                      <p:cBhvr>
                                        <p:cTn id="13" dur="1000" fill="hold"/>
                                        <p:tgtEl>
                                          <p:spTgt spid="202759"/>
                                        </p:tgtEl>
                                        <p:attrNameLst>
                                          <p:attrName>ppt_h</p:attrName>
                                        </p:attrNameLst>
                                      </p:cBhvr>
                                      <p:tavLst>
                                        <p:tav tm="0">
                                          <p:val>
                                            <p:strVal val="#ppt_h"/>
                                          </p:val>
                                        </p:tav>
                                        <p:tav tm="100000">
                                          <p:val>
                                            <p:strVal val="#ppt_h"/>
                                          </p:val>
                                        </p:tav>
                                      </p:tavLst>
                                    </p:anim>
                                    <p:animEffect transition="in" filter="fade">
                                      <p:cBhvr>
                                        <p:cTn id="14" dur="1000"/>
                                        <p:tgtEl>
                                          <p:spTgt spid="20275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2761"/>
                                        </p:tgtEl>
                                        <p:attrNameLst>
                                          <p:attrName>style.visibility</p:attrName>
                                        </p:attrNameLst>
                                      </p:cBhvr>
                                      <p:to>
                                        <p:strVal val="visible"/>
                                      </p:to>
                                    </p:set>
                                    <p:anim calcmode="lin" valueType="num">
                                      <p:cBhvr>
                                        <p:cTn id="17" dur="1000" fill="hold"/>
                                        <p:tgtEl>
                                          <p:spTgt spid="202761"/>
                                        </p:tgtEl>
                                        <p:attrNameLst>
                                          <p:attrName>ppt_w</p:attrName>
                                        </p:attrNameLst>
                                      </p:cBhvr>
                                      <p:tavLst>
                                        <p:tav tm="0">
                                          <p:val>
                                            <p:strVal val="#ppt_w*0.70"/>
                                          </p:val>
                                        </p:tav>
                                        <p:tav tm="100000">
                                          <p:val>
                                            <p:strVal val="#ppt_w"/>
                                          </p:val>
                                        </p:tav>
                                      </p:tavLst>
                                    </p:anim>
                                    <p:anim calcmode="lin" valueType="num">
                                      <p:cBhvr>
                                        <p:cTn id="18" dur="1000" fill="hold"/>
                                        <p:tgtEl>
                                          <p:spTgt spid="202761"/>
                                        </p:tgtEl>
                                        <p:attrNameLst>
                                          <p:attrName>ppt_h</p:attrName>
                                        </p:attrNameLst>
                                      </p:cBhvr>
                                      <p:tavLst>
                                        <p:tav tm="0">
                                          <p:val>
                                            <p:strVal val="#ppt_h"/>
                                          </p:val>
                                        </p:tav>
                                        <p:tav tm="100000">
                                          <p:val>
                                            <p:strVal val="#ppt_h"/>
                                          </p:val>
                                        </p:tav>
                                      </p:tavLst>
                                    </p:anim>
                                    <p:animEffect transition="in" filter="fade">
                                      <p:cBhvr>
                                        <p:cTn id="19" dur="1000"/>
                                        <p:tgtEl>
                                          <p:spTgt spid="202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9" grpId="0"/>
      <p:bldP spid="2027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152400" y="2667000"/>
            <a:ext cx="8763000" cy="2105025"/>
          </a:xfrm>
          <a:prstGeom prst="rect">
            <a:avLst/>
          </a:prstGeom>
          <a:noFill/>
          <a:ln w="9525">
            <a:noFill/>
            <a:miter lim="800000"/>
            <a:headEnd/>
            <a:tailEnd/>
          </a:ln>
          <a:effectLst/>
        </p:spPr>
        <p:txBody>
          <a:bodyPr>
            <a:spAutoFit/>
          </a:bodyPr>
          <a:lstStyle/>
          <a:p>
            <a:pPr algn="ctr">
              <a:spcBef>
                <a:spcPct val="50000"/>
              </a:spcBef>
            </a:pPr>
            <a:r>
              <a:rPr lang="en-US" sz="6600" b="1">
                <a:solidFill>
                  <a:srgbClr val="0000CC"/>
                </a:solidFill>
                <a:effectLst>
                  <a:outerShdw blurRad="38100" dist="38100" dir="2700000" algn="tl">
                    <a:srgbClr val="000000"/>
                  </a:outerShdw>
                </a:effectLst>
                <a:latin typeface="VNI-Times" pitchFamily="2" charset="0"/>
              </a:rPr>
              <a:t>Chaøo caû lôùp chuùc tieát hoïc thaønh coâng</a:t>
            </a:r>
          </a:p>
        </p:txBody>
      </p:sp>
      <p:pic>
        <p:nvPicPr>
          <p:cNvPr id="65544" name="Picture 8" descr="Picture129"/>
          <p:cNvPicPr>
            <a:picLocks noChangeAspect="1" noChangeArrowheads="1" noCrop="1"/>
          </p:cNvPicPr>
          <p:nvPr/>
        </p:nvPicPr>
        <p:blipFill>
          <a:blip r:embed="rId2"/>
          <a:srcRect/>
          <a:stretch>
            <a:fillRect/>
          </a:stretch>
        </p:blipFill>
        <p:spPr bwMode="auto">
          <a:xfrm>
            <a:off x="228600" y="228600"/>
            <a:ext cx="2743200" cy="2400300"/>
          </a:xfrm>
          <a:prstGeom prst="rect">
            <a:avLst/>
          </a:prstGeom>
          <a:noFill/>
        </p:spPr>
      </p:pic>
      <p:sp>
        <p:nvSpPr>
          <p:cNvPr id="65545" name="Rectangle 9"/>
          <p:cNvSpPr>
            <a:spLocks noChangeArrowheads="1"/>
          </p:cNvSpPr>
          <p:nvPr/>
        </p:nvSpPr>
        <p:spPr bwMode="auto">
          <a:xfrm rot="-13500000" flipH="1" flipV="1">
            <a:off x="838200" y="533400"/>
            <a:ext cx="1524000" cy="1190625"/>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0000FF"/>
                </a:solidFill>
                <a:latin typeface="VNI-Times" pitchFamily="2" charset="0"/>
              </a:rPr>
              <a:t>Sinh hoïc 6</a:t>
            </a:r>
          </a:p>
        </p:txBody>
      </p:sp>
      <p:pic>
        <p:nvPicPr>
          <p:cNvPr id="65547" name="Picture 11" descr="thong 5"/>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CC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xit" presetSubtype="0" decel="100000" fill="hold" grpId="0" nodeType="withEffect">
                                  <p:stCondLst>
                                    <p:cond delay="0"/>
                                  </p:stCondLst>
                                  <p:childTnLst>
                                    <p:anim calcmode="lin" valueType="num">
                                      <p:cBhvr>
                                        <p:cTn id="6" dur="500"/>
                                        <p:tgtEl>
                                          <p:spTgt spid="65543"/>
                                        </p:tgtEl>
                                        <p:attrNameLst>
                                          <p:attrName>ppt_w</p:attrName>
                                        </p:attrNameLst>
                                      </p:cBhvr>
                                      <p:tavLst>
                                        <p:tav tm="0">
                                          <p:val>
                                            <p:strVal val="ppt_w"/>
                                          </p:val>
                                        </p:tav>
                                        <p:tav tm="100000">
                                          <p:val>
                                            <p:strVal val="ppt_w*0.05"/>
                                          </p:val>
                                        </p:tav>
                                      </p:tavLst>
                                    </p:anim>
                                    <p:anim calcmode="lin" valueType="num">
                                      <p:cBhvr>
                                        <p:cTn id="7" dur="500"/>
                                        <p:tgtEl>
                                          <p:spTgt spid="65543"/>
                                        </p:tgtEl>
                                        <p:attrNameLst>
                                          <p:attrName>ppt_h</p:attrName>
                                        </p:attrNameLst>
                                      </p:cBhvr>
                                      <p:tavLst>
                                        <p:tav tm="0">
                                          <p:val>
                                            <p:strVal val="ppt_h"/>
                                          </p:val>
                                        </p:tav>
                                        <p:tav tm="100000">
                                          <p:val>
                                            <p:strVal val="ppt_h"/>
                                          </p:val>
                                        </p:tav>
                                      </p:tavLst>
                                    </p:anim>
                                    <p:anim calcmode="lin" valueType="num">
                                      <p:cBhvr>
                                        <p:cTn id="8" dur="500"/>
                                        <p:tgtEl>
                                          <p:spTgt spid="65543"/>
                                        </p:tgtEl>
                                        <p:attrNameLst>
                                          <p:attrName>ppt_x</p:attrName>
                                        </p:attrNameLst>
                                      </p:cBhvr>
                                      <p:tavLst>
                                        <p:tav tm="0">
                                          <p:val>
                                            <p:strVal val="ppt_x"/>
                                          </p:val>
                                        </p:tav>
                                        <p:tav tm="100000">
                                          <p:val>
                                            <p:strVal val="ppt_x-.2"/>
                                          </p:val>
                                        </p:tav>
                                      </p:tavLst>
                                    </p:anim>
                                    <p:anim calcmode="lin" valueType="num">
                                      <p:cBhvr>
                                        <p:cTn id="9" dur="500"/>
                                        <p:tgtEl>
                                          <p:spTgt spid="65543"/>
                                        </p:tgtEl>
                                        <p:attrNameLst>
                                          <p:attrName>ppt_y</p:attrName>
                                        </p:attrNameLst>
                                      </p:cBhvr>
                                      <p:tavLst>
                                        <p:tav tm="0">
                                          <p:val>
                                            <p:strVal val="ppt_y"/>
                                          </p:val>
                                        </p:tav>
                                        <p:tav tm="100000">
                                          <p:val>
                                            <p:strVal val="ppt_y"/>
                                          </p:val>
                                        </p:tav>
                                      </p:tavLst>
                                    </p:anim>
                                    <p:animEffect transition="out" filter="fade">
                                      <p:cBhvr>
                                        <p:cTn id="10" dur="500"/>
                                        <p:tgtEl>
                                          <p:spTgt spid="65543"/>
                                        </p:tgtEl>
                                      </p:cBhvr>
                                    </p:animEffect>
                                    <p:set>
                                      <p:cBhvr>
                                        <p:cTn id="11" dur="1" fill="hold">
                                          <p:stCondLst>
                                            <p:cond delay="499"/>
                                          </p:stCondLst>
                                        </p:cTn>
                                        <p:tgtEl>
                                          <p:spTgt spid="65543"/>
                                        </p:tgtEl>
                                        <p:attrNameLst>
                                          <p:attrName>style.visibility</p:attrName>
                                        </p:attrNameLst>
                                      </p:cBhvr>
                                      <p:to>
                                        <p:strVal val="hidden"/>
                                      </p:to>
                                    </p:set>
                                  </p:childTnLst>
                                </p:cTn>
                              </p:par>
                              <p:par>
                                <p:cTn id="12" presetID="54" presetClass="exit" presetSubtype="0" decel="100000" fill="hold" nodeType="withEffect">
                                  <p:stCondLst>
                                    <p:cond delay="0"/>
                                  </p:stCondLst>
                                  <p:childTnLst>
                                    <p:anim calcmode="lin" valueType="num">
                                      <p:cBhvr>
                                        <p:cTn id="13" dur="500"/>
                                        <p:tgtEl>
                                          <p:spTgt spid="65544"/>
                                        </p:tgtEl>
                                        <p:attrNameLst>
                                          <p:attrName>ppt_w</p:attrName>
                                        </p:attrNameLst>
                                      </p:cBhvr>
                                      <p:tavLst>
                                        <p:tav tm="0">
                                          <p:val>
                                            <p:strVal val="ppt_w"/>
                                          </p:val>
                                        </p:tav>
                                        <p:tav tm="100000">
                                          <p:val>
                                            <p:strVal val="ppt_w*0.05"/>
                                          </p:val>
                                        </p:tav>
                                      </p:tavLst>
                                    </p:anim>
                                    <p:anim calcmode="lin" valueType="num">
                                      <p:cBhvr>
                                        <p:cTn id="14" dur="500"/>
                                        <p:tgtEl>
                                          <p:spTgt spid="65544"/>
                                        </p:tgtEl>
                                        <p:attrNameLst>
                                          <p:attrName>ppt_h</p:attrName>
                                        </p:attrNameLst>
                                      </p:cBhvr>
                                      <p:tavLst>
                                        <p:tav tm="0">
                                          <p:val>
                                            <p:strVal val="ppt_h"/>
                                          </p:val>
                                        </p:tav>
                                        <p:tav tm="100000">
                                          <p:val>
                                            <p:strVal val="ppt_h"/>
                                          </p:val>
                                        </p:tav>
                                      </p:tavLst>
                                    </p:anim>
                                    <p:anim calcmode="lin" valueType="num">
                                      <p:cBhvr>
                                        <p:cTn id="15" dur="500"/>
                                        <p:tgtEl>
                                          <p:spTgt spid="65544"/>
                                        </p:tgtEl>
                                        <p:attrNameLst>
                                          <p:attrName>ppt_x</p:attrName>
                                        </p:attrNameLst>
                                      </p:cBhvr>
                                      <p:tavLst>
                                        <p:tav tm="0">
                                          <p:val>
                                            <p:strVal val="ppt_x"/>
                                          </p:val>
                                        </p:tav>
                                        <p:tav tm="100000">
                                          <p:val>
                                            <p:strVal val="ppt_x-.2"/>
                                          </p:val>
                                        </p:tav>
                                      </p:tavLst>
                                    </p:anim>
                                    <p:anim calcmode="lin" valueType="num">
                                      <p:cBhvr>
                                        <p:cTn id="16" dur="500"/>
                                        <p:tgtEl>
                                          <p:spTgt spid="65544"/>
                                        </p:tgtEl>
                                        <p:attrNameLst>
                                          <p:attrName>ppt_y</p:attrName>
                                        </p:attrNameLst>
                                      </p:cBhvr>
                                      <p:tavLst>
                                        <p:tav tm="0">
                                          <p:val>
                                            <p:strVal val="ppt_y"/>
                                          </p:val>
                                        </p:tav>
                                        <p:tav tm="100000">
                                          <p:val>
                                            <p:strVal val="ppt_y"/>
                                          </p:val>
                                        </p:tav>
                                      </p:tavLst>
                                    </p:anim>
                                    <p:animEffect transition="out" filter="fade">
                                      <p:cBhvr>
                                        <p:cTn id="17" dur="500"/>
                                        <p:tgtEl>
                                          <p:spTgt spid="65544"/>
                                        </p:tgtEl>
                                      </p:cBhvr>
                                    </p:animEffect>
                                    <p:set>
                                      <p:cBhvr>
                                        <p:cTn id="18" dur="1" fill="hold">
                                          <p:stCondLst>
                                            <p:cond delay="499"/>
                                          </p:stCondLst>
                                        </p:cTn>
                                        <p:tgtEl>
                                          <p:spTgt spid="65544"/>
                                        </p:tgtEl>
                                        <p:attrNameLst>
                                          <p:attrName>style.visibility</p:attrName>
                                        </p:attrNameLst>
                                      </p:cBhvr>
                                      <p:to>
                                        <p:strVal val="hidden"/>
                                      </p:to>
                                    </p:set>
                                  </p:childTnLst>
                                </p:cTn>
                              </p:par>
                              <p:par>
                                <p:cTn id="19" presetID="54" presetClass="exit" presetSubtype="0" decel="100000" fill="hold" grpId="0" nodeType="withEffect">
                                  <p:stCondLst>
                                    <p:cond delay="0"/>
                                  </p:stCondLst>
                                  <p:childTnLst>
                                    <p:anim calcmode="lin" valueType="num">
                                      <p:cBhvr>
                                        <p:cTn id="20" dur="500"/>
                                        <p:tgtEl>
                                          <p:spTgt spid="65545"/>
                                        </p:tgtEl>
                                        <p:attrNameLst>
                                          <p:attrName>ppt_w</p:attrName>
                                        </p:attrNameLst>
                                      </p:cBhvr>
                                      <p:tavLst>
                                        <p:tav tm="0">
                                          <p:val>
                                            <p:strVal val="ppt_w"/>
                                          </p:val>
                                        </p:tav>
                                        <p:tav tm="100000">
                                          <p:val>
                                            <p:strVal val="ppt_w*0.05"/>
                                          </p:val>
                                        </p:tav>
                                      </p:tavLst>
                                    </p:anim>
                                    <p:anim calcmode="lin" valueType="num">
                                      <p:cBhvr>
                                        <p:cTn id="21" dur="500"/>
                                        <p:tgtEl>
                                          <p:spTgt spid="65545"/>
                                        </p:tgtEl>
                                        <p:attrNameLst>
                                          <p:attrName>ppt_h</p:attrName>
                                        </p:attrNameLst>
                                      </p:cBhvr>
                                      <p:tavLst>
                                        <p:tav tm="0">
                                          <p:val>
                                            <p:strVal val="ppt_h"/>
                                          </p:val>
                                        </p:tav>
                                        <p:tav tm="100000">
                                          <p:val>
                                            <p:strVal val="ppt_h"/>
                                          </p:val>
                                        </p:tav>
                                      </p:tavLst>
                                    </p:anim>
                                    <p:anim calcmode="lin" valueType="num">
                                      <p:cBhvr>
                                        <p:cTn id="22" dur="500"/>
                                        <p:tgtEl>
                                          <p:spTgt spid="65545"/>
                                        </p:tgtEl>
                                        <p:attrNameLst>
                                          <p:attrName>ppt_x</p:attrName>
                                        </p:attrNameLst>
                                      </p:cBhvr>
                                      <p:tavLst>
                                        <p:tav tm="0">
                                          <p:val>
                                            <p:strVal val="ppt_x"/>
                                          </p:val>
                                        </p:tav>
                                        <p:tav tm="100000">
                                          <p:val>
                                            <p:strVal val="ppt_x-.2"/>
                                          </p:val>
                                        </p:tav>
                                      </p:tavLst>
                                    </p:anim>
                                    <p:anim calcmode="lin" valueType="num">
                                      <p:cBhvr>
                                        <p:cTn id="23" dur="500"/>
                                        <p:tgtEl>
                                          <p:spTgt spid="65545"/>
                                        </p:tgtEl>
                                        <p:attrNameLst>
                                          <p:attrName>ppt_y</p:attrName>
                                        </p:attrNameLst>
                                      </p:cBhvr>
                                      <p:tavLst>
                                        <p:tav tm="0">
                                          <p:val>
                                            <p:strVal val="ppt_y"/>
                                          </p:val>
                                        </p:tav>
                                        <p:tav tm="100000">
                                          <p:val>
                                            <p:strVal val="ppt_y"/>
                                          </p:val>
                                        </p:tav>
                                      </p:tavLst>
                                    </p:anim>
                                    <p:animEffect transition="out" filter="fade">
                                      <p:cBhvr>
                                        <p:cTn id="24" dur="500"/>
                                        <p:tgtEl>
                                          <p:spTgt spid="65545"/>
                                        </p:tgtEl>
                                      </p:cBhvr>
                                    </p:animEffect>
                                    <p:set>
                                      <p:cBhvr>
                                        <p:cTn id="25" dur="1" fill="hold">
                                          <p:stCondLst>
                                            <p:cond delay="499"/>
                                          </p:stCondLst>
                                        </p:cTn>
                                        <p:tgtEl>
                                          <p:spTgt spid="65545"/>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65547"/>
                                        </p:tgtEl>
                                        <p:attrNameLst>
                                          <p:attrName>style.visibility</p:attrName>
                                        </p:attrNameLst>
                                      </p:cBhvr>
                                      <p:to>
                                        <p:strVal val="visible"/>
                                      </p:to>
                                    </p:set>
                                    <p:animEffect transition="in" filter="blinds(horizontal)">
                                      <p:cBhvr>
                                        <p:cTn id="29" dur="5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655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www.themegallery.com</a:t>
            </a:r>
            <a:endParaRPr lang="en-US"/>
          </a:p>
        </p:txBody>
      </p:sp>
      <p:pic>
        <p:nvPicPr>
          <p:cNvPr id="5122" name="Picture 2" descr="Kết quả hình ảnh cho khai thác rừng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144540" cy="563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68759"/>
            <a:ext cx="86868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Thực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trạng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hiện</a:t>
            </a:r>
            <a:r>
              <a:rPr lang="en-US" sz="4400" dirty="0" smtClean="0">
                <a:latin typeface="Times New Roman" pitchFamily="18" charset="0"/>
                <a:cs typeface="Times New Roman" pitchFamily="18" charset="0"/>
              </a:rPr>
              <a:t> nay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316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sz="quarter" idx="13"/>
          </p:nvPr>
        </p:nvSpPr>
        <p:spPr>
          <a:xfrm>
            <a:off x="0" y="0"/>
            <a:ext cx="9144000" cy="6858000"/>
          </a:xfrm>
        </p:spPr>
        <p:txBody>
          <a:bodyPr/>
          <a:lstStyle/>
          <a:p>
            <a:pPr eaLnBrk="1" hangingPunct="1"/>
            <a:endParaRPr lang="vi-VN" smtClean="0"/>
          </a:p>
        </p:txBody>
      </p:sp>
      <p:pic>
        <p:nvPicPr>
          <p:cNvPr id="164868" name="Picture 4" descr="pha t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651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500" fill="hold"/>
                                        <p:tgtEl>
                                          <p:spTgt spid="164868"/>
                                        </p:tgtEl>
                                        <p:attrNameLst>
                                          <p:attrName>ppt_w</p:attrName>
                                        </p:attrNameLst>
                                      </p:cBhvr>
                                      <p:tavLst>
                                        <p:tav tm="0">
                                          <p:val>
                                            <p:fltVal val="0"/>
                                          </p:val>
                                        </p:tav>
                                        <p:tav tm="100000">
                                          <p:val>
                                            <p:strVal val="#ppt_w"/>
                                          </p:val>
                                        </p:tav>
                                      </p:tavLst>
                                    </p:anim>
                                    <p:anim calcmode="lin" valueType="num">
                                      <p:cBhvr>
                                        <p:cTn id="8" dur="500" fill="hold"/>
                                        <p:tgtEl>
                                          <p:spTgt spid="164868"/>
                                        </p:tgtEl>
                                        <p:attrNameLst>
                                          <p:attrName>ppt_h</p:attrName>
                                        </p:attrNameLst>
                                      </p:cBhvr>
                                      <p:tavLst>
                                        <p:tav tm="0">
                                          <p:val>
                                            <p:fltVal val="0"/>
                                          </p:val>
                                        </p:tav>
                                        <p:tav tm="100000">
                                          <p:val>
                                            <p:strVal val="#ppt_h"/>
                                          </p:val>
                                        </p:tav>
                                      </p:tavLst>
                                    </p:anim>
                                    <p:anim calcmode="lin" valueType="num">
                                      <p:cBhvr>
                                        <p:cTn id="9" dur="500" fill="hold"/>
                                        <p:tgtEl>
                                          <p:spTgt spid="164868"/>
                                        </p:tgtEl>
                                        <p:attrNameLst>
                                          <p:attrName>style.rotation</p:attrName>
                                        </p:attrNameLst>
                                      </p:cBhvr>
                                      <p:tavLst>
                                        <p:tav tm="0">
                                          <p:val>
                                            <p:fltVal val="360"/>
                                          </p:val>
                                        </p:tav>
                                        <p:tav tm="100000">
                                          <p:val>
                                            <p:fltVal val="0"/>
                                          </p:val>
                                        </p:tav>
                                      </p:tavLst>
                                    </p:anim>
                                    <p:animEffect transition="in" filter="fade">
                                      <p:cBhvr>
                                        <p:cTn id="10"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8229600" cy="685800"/>
          </a:xfrm>
        </p:spPr>
        <p:txBody>
          <a:bodyPr/>
          <a:lstStyle/>
          <a:p>
            <a:pPr marL="0" indent="0" algn="ctr" eaLnBrk="1" hangingPunct="1">
              <a:buNone/>
            </a:pPr>
            <a:r>
              <a:rPr lang="en-US" sz="4000" dirty="0" err="1" smtClean="0">
                <a:solidFill>
                  <a:schemeClr val="tx1"/>
                </a:solidFill>
                <a:latin typeface="Times New Roman" pitchFamily="18" charset="0"/>
              </a:rPr>
              <a:t>Trồng</a:t>
            </a:r>
            <a:r>
              <a:rPr lang="en-US" sz="4000" dirty="0" smtClean="0">
                <a:solidFill>
                  <a:schemeClr val="tx1"/>
                </a:solidFill>
                <a:latin typeface="Times New Roman" pitchFamily="18" charset="0"/>
              </a:rPr>
              <a:t> </a:t>
            </a:r>
            <a:r>
              <a:rPr lang="en-US" sz="4000" dirty="0" err="1" smtClean="0">
                <a:solidFill>
                  <a:schemeClr val="tx1"/>
                </a:solidFill>
                <a:latin typeface="Times New Roman" pitchFamily="18" charset="0"/>
              </a:rPr>
              <a:t>rừng</a:t>
            </a:r>
            <a:r>
              <a:rPr lang="en-US" sz="4000" dirty="0" smtClean="0">
                <a:solidFill>
                  <a:schemeClr val="tx1"/>
                </a:solidFill>
                <a:latin typeface="Times New Roman" pitchFamily="18" charset="0"/>
              </a:rPr>
              <a:t> </a:t>
            </a:r>
          </a:p>
        </p:txBody>
      </p:sp>
      <p:pic>
        <p:nvPicPr>
          <p:cNvPr id="165892" name="Picture 4" descr="P101014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38100">
            <a:solidFill>
              <a:srgbClr val="333399"/>
            </a:solidFill>
            <a:miter lim="800000"/>
            <a:headEnd/>
            <a:tailEnd/>
          </a:ln>
        </p:spPr>
      </p:pic>
    </p:spTree>
    <p:extLst>
      <p:ext uri="{BB962C8B-B14F-4D97-AF65-F5344CB8AC3E}">
        <p14:creationId xmlns:p14="http://schemas.microsoft.com/office/powerpoint/2010/main" val="12008881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fill="hold"/>
                                        <p:tgtEl>
                                          <p:spTgt spid="165890"/>
                                        </p:tgtEl>
                                        <p:attrNameLst>
                                          <p:attrName>ppt_w</p:attrName>
                                        </p:attrNameLst>
                                      </p:cBhvr>
                                      <p:tavLst>
                                        <p:tav tm="0">
                                          <p:val>
                                            <p:fltVal val="0"/>
                                          </p:val>
                                        </p:tav>
                                        <p:tav tm="100000">
                                          <p:val>
                                            <p:strVal val="#ppt_w"/>
                                          </p:val>
                                        </p:tav>
                                      </p:tavLst>
                                    </p:anim>
                                    <p:anim calcmode="lin" valueType="num">
                                      <p:cBhvr>
                                        <p:cTn id="8" dur="500" fill="hold"/>
                                        <p:tgtEl>
                                          <p:spTgt spid="165890"/>
                                        </p:tgtEl>
                                        <p:attrNameLst>
                                          <p:attrName>ppt_h</p:attrName>
                                        </p:attrNameLst>
                                      </p:cBhvr>
                                      <p:tavLst>
                                        <p:tav tm="0">
                                          <p:val>
                                            <p:fltVal val="0"/>
                                          </p:val>
                                        </p:tav>
                                        <p:tav tm="100000">
                                          <p:val>
                                            <p:strVal val="#ppt_h"/>
                                          </p:val>
                                        </p:tav>
                                      </p:tavLst>
                                    </p:anim>
                                    <p:anim calcmode="lin" valueType="num">
                                      <p:cBhvr>
                                        <p:cTn id="9" dur="500" fill="hold"/>
                                        <p:tgtEl>
                                          <p:spTgt spid="165890"/>
                                        </p:tgtEl>
                                        <p:attrNameLst>
                                          <p:attrName>style.rotation</p:attrName>
                                        </p:attrNameLst>
                                      </p:cBhvr>
                                      <p:tavLst>
                                        <p:tav tm="0">
                                          <p:val>
                                            <p:fltVal val="360"/>
                                          </p:val>
                                        </p:tav>
                                        <p:tav tm="100000">
                                          <p:val>
                                            <p:fltVal val="0"/>
                                          </p:val>
                                        </p:tav>
                                      </p:tavLst>
                                    </p:anim>
                                    <p:animEffect transition="in" filter="fade">
                                      <p:cBhvr>
                                        <p:cTn id="10" dur="500"/>
                                        <p:tgtEl>
                                          <p:spTgt spid="165890"/>
                                        </p:tgtEl>
                                      </p:cBhvr>
                                    </p:animEffect>
                                  </p:childTnLst>
                                </p:cTn>
                              </p:par>
                            </p:childTnLst>
                          </p:cTn>
                        </p:par>
                        <p:par>
                          <p:cTn id="11" fill="hold" nodeType="afterGroup">
                            <p:stCondLst>
                              <p:cond delay="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65892"/>
                                        </p:tgtEl>
                                        <p:attrNameLst>
                                          <p:attrName>style.visibility</p:attrName>
                                        </p:attrNameLst>
                                      </p:cBhvr>
                                      <p:to>
                                        <p:strVal val="visible"/>
                                      </p:to>
                                    </p:set>
                                    <p:anim calcmode="lin" valueType="num">
                                      <p:cBhvr>
                                        <p:cTn id="14" dur="1000" fill="hold"/>
                                        <p:tgtEl>
                                          <p:spTgt spid="165892"/>
                                        </p:tgtEl>
                                        <p:attrNameLst>
                                          <p:attrName>ppt_w</p:attrName>
                                        </p:attrNameLst>
                                      </p:cBhvr>
                                      <p:tavLst>
                                        <p:tav tm="0">
                                          <p:val>
                                            <p:fltVal val="0"/>
                                          </p:val>
                                        </p:tav>
                                        <p:tav tm="100000">
                                          <p:val>
                                            <p:strVal val="#ppt_w"/>
                                          </p:val>
                                        </p:tav>
                                      </p:tavLst>
                                    </p:anim>
                                    <p:anim calcmode="lin" valueType="num">
                                      <p:cBhvr>
                                        <p:cTn id="15" dur="1000" fill="hold"/>
                                        <p:tgtEl>
                                          <p:spTgt spid="165892"/>
                                        </p:tgtEl>
                                        <p:attrNameLst>
                                          <p:attrName>ppt_h</p:attrName>
                                        </p:attrNameLst>
                                      </p:cBhvr>
                                      <p:tavLst>
                                        <p:tav tm="0">
                                          <p:val>
                                            <p:fltVal val="0"/>
                                          </p:val>
                                        </p:tav>
                                        <p:tav tm="100000">
                                          <p:val>
                                            <p:strVal val="#ppt_h"/>
                                          </p:val>
                                        </p:tav>
                                      </p:tavLst>
                                    </p:anim>
                                    <p:anim calcmode="lin" valueType="num">
                                      <p:cBhvr>
                                        <p:cTn id="16" dur="1000" fill="hold"/>
                                        <p:tgtEl>
                                          <p:spTgt spid="165892"/>
                                        </p:tgtEl>
                                        <p:attrNameLst>
                                          <p:attrName>style.rotation</p:attrName>
                                        </p:attrNameLst>
                                      </p:cBhvr>
                                      <p:tavLst>
                                        <p:tav tm="0">
                                          <p:val>
                                            <p:fltVal val="90"/>
                                          </p:val>
                                        </p:tav>
                                        <p:tav tm="100000">
                                          <p:val>
                                            <p:fltVal val="0"/>
                                          </p:val>
                                        </p:tav>
                                      </p:tavLst>
                                    </p:anim>
                                    <p:animEffect transition="in" filter="fade">
                                      <p:cBhvr>
                                        <p:cTn id="17" dur="10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315913" y="1600200"/>
            <a:ext cx="8534400" cy="46958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www.themegallery.com</a:t>
            </a:r>
            <a:endParaRPr lang="en-US"/>
          </a:p>
        </p:txBody>
      </p:sp>
      <p:pic>
        <p:nvPicPr>
          <p:cNvPr id="7170" name="Picture 2" descr="Kết quả hình ảnh cho trồng rừng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3908"/>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42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SAM2_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838200"/>
            <a:ext cx="4495800" cy="6019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7939" name="Rectangle 3"/>
          <p:cNvSpPr>
            <a:spLocks noGrp="1" noChangeArrowheads="1"/>
          </p:cNvSpPr>
          <p:nvPr>
            <p:ph type="title"/>
          </p:nvPr>
        </p:nvSpPr>
        <p:spPr>
          <a:xfrm>
            <a:off x="4419600" y="0"/>
            <a:ext cx="4800600" cy="830997"/>
          </a:xfrm>
          <a:noFill/>
          <a:ln cap="flat" algn="ctr">
            <a:solidFill>
              <a:srgbClr val="FF0000"/>
            </a:solidFill>
            <a:miter lim="800000"/>
            <a:headEnd/>
            <a:tailEnd/>
          </a:ln>
        </p:spPr>
        <p:txBody>
          <a:bodyPr wrap="square" anchor="t">
            <a:spAutoFit/>
          </a:bodyPr>
          <a:lstStyle/>
          <a:p>
            <a:pPr marL="0" indent="0" eaLnBrk="1" hangingPunct="1">
              <a:spcBef>
                <a:spcPct val="50000"/>
              </a:spcBef>
              <a:buNone/>
            </a:pPr>
            <a:r>
              <a:rPr lang="vi-VN" sz="2400" dirty="0" smtClean="0">
                <a:solidFill>
                  <a:srgbClr val="0000FF"/>
                </a:solidFill>
                <a:latin typeface="Times New Roman" pitchFamily="18" charset="0"/>
              </a:rPr>
              <a:t>Đất trống, đồi núi trọc ở Ngân Sơn dần được phủ</a:t>
            </a:r>
            <a:r>
              <a:rPr lang="en-US" sz="2400" dirty="0" smtClean="0">
                <a:solidFill>
                  <a:srgbClr val="0000FF"/>
                </a:solidFill>
                <a:latin typeface="Times New Roman" pitchFamily="18" charset="0"/>
              </a:rPr>
              <a:t> </a:t>
            </a:r>
            <a:r>
              <a:rPr lang="vi-VN" sz="2400" dirty="0" smtClean="0">
                <a:solidFill>
                  <a:srgbClr val="0000FF"/>
                </a:solidFill>
                <a:latin typeface="Times New Roman" pitchFamily="18" charset="0"/>
              </a:rPr>
              <a:t>xanh bằng cây thông </a:t>
            </a:r>
          </a:p>
        </p:txBody>
      </p:sp>
      <p:sp>
        <p:nvSpPr>
          <p:cNvPr id="167940" name="Text Box 4"/>
          <p:cNvSpPr txBox="1">
            <a:spLocks noChangeArrowheads="1"/>
          </p:cNvSpPr>
          <p:nvPr/>
        </p:nvSpPr>
        <p:spPr bwMode="auto">
          <a:xfrm>
            <a:off x="0" y="0"/>
            <a:ext cx="4495800" cy="9541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sz="2800" dirty="0" err="1">
                <a:solidFill>
                  <a:schemeClr val="accent1"/>
                </a:solidFill>
              </a:rPr>
              <a:t>Hà</a:t>
            </a:r>
            <a:r>
              <a:rPr lang="en-US" sz="2800" dirty="0">
                <a:solidFill>
                  <a:schemeClr val="accent1"/>
                </a:solidFill>
              </a:rPr>
              <a:t> </a:t>
            </a:r>
            <a:r>
              <a:rPr lang="en-US" sz="2800" dirty="0" err="1">
                <a:solidFill>
                  <a:schemeClr val="accent1"/>
                </a:solidFill>
              </a:rPr>
              <a:t>Giang</a:t>
            </a:r>
            <a:r>
              <a:rPr lang="en-US" sz="2800" dirty="0">
                <a:solidFill>
                  <a:schemeClr val="accent1"/>
                </a:solidFill>
              </a:rPr>
              <a:t> </a:t>
            </a:r>
            <a:r>
              <a:rPr lang="en-US" sz="2800" dirty="0" err="1">
                <a:solidFill>
                  <a:schemeClr val="accent1"/>
                </a:solidFill>
              </a:rPr>
              <a:t>nhân</a:t>
            </a:r>
            <a:r>
              <a:rPr lang="en-US" sz="2800" dirty="0">
                <a:solidFill>
                  <a:schemeClr val="accent1"/>
                </a:solidFill>
              </a:rPr>
              <a:t> </a:t>
            </a:r>
            <a:r>
              <a:rPr lang="en-US" sz="2800" dirty="0" err="1">
                <a:solidFill>
                  <a:schemeClr val="accent1"/>
                </a:solidFill>
              </a:rPr>
              <a:t>giống</a:t>
            </a:r>
            <a:r>
              <a:rPr lang="en-US" sz="2800" dirty="0">
                <a:solidFill>
                  <a:schemeClr val="accent1"/>
                </a:solidFill>
              </a:rPr>
              <a:t> </a:t>
            </a:r>
            <a:r>
              <a:rPr lang="en-US" sz="2800" dirty="0" err="1">
                <a:solidFill>
                  <a:schemeClr val="accent1"/>
                </a:solidFill>
              </a:rPr>
              <a:t>thành</a:t>
            </a:r>
            <a:r>
              <a:rPr lang="en-US" sz="2800" dirty="0">
                <a:solidFill>
                  <a:schemeClr val="accent1"/>
                </a:solidFill>
              </a:rPr>
              <a:t> </a:t>
            </a:r>
            <a:r>
              <a:rPr lang="en-US" sz="2800" dirty="0" err="1">
                <a:solidFill>
                  <a:schemeClr val="accent1"/>
                </a:solidFill>
              </a:rPr>
              <a:t>công</a:t>
            </a:r>
            <a:r>
              <a:rPr lang="en-US" sz="2800" dirty="0">
                <a:solidFill>
                  <a:schemeClr val="accent1"/>
                </a:solidFill>
              </a:rPr>
              <a:t> </a:t>
            </a:r>
            <a:r>
              <a:rPr lang="en-US" sz="2800" dirty="0" err="1">
                <a:solidFill>
                  <a:schemeClr val="accent1"/>
                </a:solidFill>
              </a:rPr>
              <a:t>Th</a:t>
            </a:r>
            <a:r>
              <a:rPr lang="vi-VN" sz="2800" dirty="0">
                <a:solidFill>
                  <a:schemeClr val="accent1"/>
                </a:solidFill>
              </a:rPr>
              <a:t>ô</a:t>
            </a:r>
            <a:r>
              <a:rPr lang="en-US" sz="2800" dirty="0" err="1">
                <a:solidFill>
                  <a:schemeClr val="accent1"/>
                </a:solidFill>
              </a:rPr>
              <a:t>ng</a:t>
            </a:r>
            <a:r>
              <a:rPr lang="en-US" sz="2800" dirty="0">
                <a:solidFill>
                  <a:schemeClr val="accent1"/>
                </a:solidFill>
              </a:rPr>
              <a:t> </a:t>
            </a:r>
            <a:r>
              <a:rPr lang="vi-VN" sz="2800" dirty="0">
                <a:solidFill>
                  <a:schemeClr val="accent1"/>
                </a:solidFill>
              </a:rPr>
              <a:t>đỏ</a:t>
            </a:r>
            <a:r>
              <a:rPr lang="en-US" sz="2800" dirty="0">
                <a:solidFill>
                  <a:schemeClr val="accent1"/>
                </a:solidFill>
              </a:rPr>
              <a:t> b</a:t>
            </a:r>
            <a:r>
              <a:rPr lang="vi-VN" sz="2800" dirty="0">
                <a:solidFill>
                  <a:schemeClr val="accent1"/>
                </a:solidFill>
              </a:rPr>
              <a:t>ắ</a:t>
            </a:r>
            <a:r>
              <a:rPr lang="en-US" sz="2800" dirty="0">
                <a:solidFill>
                  <a:schemeClr val="accent1"/>
                </a:solidFill>
              </a:rPr>
              <a:t>c</a:t>
            </a:r>
            <a:r>
              <a:rPr lang="vi-VN" sz="2800" dirty="0">
                <a:solidFill>
                  <a:schemeClr val="accent1"/>
                </a:solidFill>
              </a:rPr>
              <a:t> </a:t>
            </a:r>
          </a:p>
        </p:txBody>
      </p:sp>
      <p:pic>
        <p:nvPicPr>
          <p:cNvPr id="167942" name="Picture 6" descr="Thong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838200"/>
            <a:ext cx="4495800" cy="6019800"/>
          </a:xfrm>
          <a:prstGeom prst="rect">
            <a:avLst/>
          </a:prstGeom>
          <a:noFill/>
          <a:ln w="1905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901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slide(fromRight)">
                                      <p:cBhvr>
                                        <p:cTn id="7" dur="500"/>
                                        <p:tgtEl>
                                          <p:spTgt spid="1679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167939"/>
                                        </p:tgtEl>
                                        <p:attrNameLst>
                                          <p:attrName>style.visibility</p:attrName>
                                        </p:attrNameLst>
                                      </p:cBhvr>
                                      <p:to>
                                        <p:strVal val="visible"/>
                                      </p:to>
                                    </p:set>
                                    <p:animEffect transition="in" filter="fade">
                                      <p:cBhvr>
                                        <p:cTn id="10" dur="500"/>
                                        <p:tgtEl>
                                          <p:spTgt spid="167939"/>
                                        </p:tgtEl>
                                      </p:cBhvr>
                                    </p:animEffect>
                                    <p:anim calcmode="lin" valueType="num">
                                      <p:cBhvr>
                                        <p:cTn id="11" dur="500" fill="hold"/>
                                        <p:tgtEl>
                                          <p:spTgt spid="167939"/>
                                        </p:tgtEl>
                                        <p:attrNameLst>
                                          <p:attrName>ppt_w</p:attrName>
                                        </p:attrNameLst>
                                      </p:cBhvr>
                                      <p:tavLst>
                                        <p:tav tm="0" fmla="#ppt_w*sin(2.5*pi*$)">
                                          <p:val>
                                            <p:fltVal val="0"/>
                                          </p:val>
                                        </p:tav>
                                        <p:tav tm="100000">
                                          <p:val>
                                            <p:fltVal val="1"/>
                                          </p:val>
                                        </p:tav>
                                      </p:tavLst>
                                    </p:anim>
                                    <p:anim calcmode="lin" valueType="num">
                                      <p:cBhvr>
                                        <p:cTn id="12" dur="500" fill="hold"/>
                                        <p:tgtEl>
                                          <p:spTgt spid="16793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3100"/>
                            </p:stCondLst>
                            <p:childTnLst>
                              <p:par>
                                <p:cTn id="14" presetID="53" presetClass="entr" presetSubtype="0" fill="hold" grpId="0" nodeType="afterEffect">
                                  <p:stCondLst>
                                    <p:cond delay="0"/>
                                  </p:stCondLst>
                                  <p:childTnLst>
                                    <p:set>
                                      <p:cBhvr>
                                        <p:cTn id="15" dur="1" fill="hold">
                                          <p:stCondLst>
                                            <p:cond delay="0"/>
                                          </p:stCondLst>
                                        </p:cTn>
                                        <p:tgtEl>
                                          <p:spTgt spid="167940"/>
                                        </p:tgtEl>
                                        <p:attrNameLst>
                                          <p:attrName>style.visibility</p:attrName>
                                        </p:attrNameLst>
                                      </p:cBhvr>
                                      <p:to>
                                        <p:strVal val="visible"/>
                                      </p:to>
                                    </p:set>
                                    <p:anim calcmode="lin" valueType="num">
                                      <p:cBhvr>
                                        <p:cTn id="16" dur="1000" fill="hold"/>
                                        <p:tgtEl>
                                          <p:spTgt spid="167940"/>
                                        </p:tgtEl>
                                        <p:attrNameLst>
                                          <p:attrName>ppt_w</p:attrName>
                                        </p:attrNameLst>
                                      </p:cBhvr>
                                      <p:tavLst>
                                        <p:tav tm="0">
                                          <p:val>
                                            <p:fltVal val="0"/>
                                          </p:val>
                                        </p:tav>
                                        <p:tav tm="100000">
                                          <p:val>
                                            <p:strVal val="#ppt_w"/>
                                          </p:val>
                                        </p:tav>
                                      </p:tavLst>
                                    </p:anim>
                                    <p:anim calcmode="lin" valueType="num">
                                      <p:cBhvr>
                                        <p:cTn id="17" dur="1000" fill="hold"/>
                                        <p:tgtEl>
                                          <p:spTgt spid="167940"/>
                                        </p:tgtEl>
                                        <p:attrNameLst>
                                          <p:attrName>ppt_h</p:attrName>
                                        </p:attrNameLst>
                                      </p:cBhvr>
                                      <p:tavLst>
                                        <p:tav tm="0">
                                          <p:val>
                                            <p:fltVal val="0"/>
                                          </p:val>
                                        </p:tav>
                                        <p:tav tm="100000">
                                          <p:val>
                                            <p:strVal val="#ppt_h"/>
                                          </p:val>
                                        </p:tav>
                                      </p:tavLst>
                                    </p:anim>
                                    <p:animEffect transition="in" filter="fade">
                                      <p:cBhvr>
                                        <p:cTn id="18" dur="1000"/>
                                        <p:tgtEl>
                                          <p:spTgt spid="167940"/>
                                        </p:tgtEl>
                                      </p:cBhvr>
                                    </p:animEffect>
                                  </p:childTnLst>
                                </p:cTn>
                              </p:par>
                              <p:par>
                                <p:cTn id="19" presetID="23" presetClass="entr" presetSubtype="16" fill="hold" nodeType="withEffect">
                                  <p:stCondLst>
                                    <p:cond delay="0"/>
                                  </p:stCondLst>
                                  <p:childTnLst>
                                    <p:set>
                                      <p:cBhvr>
                                        <p:cTn id="20" dur="1" fill="hold">
                                          <p:stCondLst>
                                            <p:cond delay="0"/>
                                          </p:stCondLst>
                                        </p:cTn>
                                        <p:tgtEl>
                                          <p:spTgt spid="167942"/>
                                        </p:tgtEl>
                                        <p:attrNameLst>
                                          <p:attrName>style.visibility</p:attrName>
                                        </p:attrNameLst>
                                      </p:cBhvr>
                                      <p:to>
                                        <p:strVal val="visible"/>
                                      </p:to>
                                    </p:set>
                                    <p:anim calcmode="lin" valueType="num">
                                      <p:cBhvr>
                                        <p:cTn id="21" dur="500" fill="hold"/>
                                        <p:tgtEl>
                                          <p:spTgt spid="167942"/>
                                        </p:tgtEl>
                                        <p:attrNameLst>
                                          <p:attrName>ppt_w</p:attrName>
                                        </p:attrNameLst>
                                      </p:cBhvr>
                                      <p:tavLst>
                                        <p:tav tm="0">
                                          <p:val>
                                            <p:fltVal val="0"/>
                                          </p:val>
                                        </p:tav>
                                        <p:tav tm="100000">
                                          <p:val>
                                            <p:strVal val="#ppt_w"/>
                                          </p:val>
                                        </p:tav>
                                      </p:tavLst>
                                    </p:anim>
                                    <p:anim calcmode="lin" valueType="num">
                                      <p:cBhvr>
                                        <p:cTn id="22" dur="500" fill="hold"/>
                                        <p:tgtEl>
                                          <p:spTgt spid="167942"/>
                                        </p:tgtEl>
                                        <p:attrNameLst>
                                          <p:attrName>ppt_h</p:attrName>
                                        </p:attrNameLst>
                                      </p:cBhvr>
                                      <p:tavLst>
                                        <p:tav tm="0">
                                          <p:val>
                                            <p:fltVal val="0"/>
                                          </p:val>
                                        </p:tav>
                                        <p:tav tm="100000">
                                          <p:val>
                                            <p:strVal val="#ppt_h"/>
                                          </p:val>
                                        </p:tav>
                                      </p:tavLst>
                                    </p:anim>
                                  </p:childTnLst>
                                </p:cTn>
                              </p:par>
                              <p:par>
                                <p:cTn id="23" presetID="21" presetClass="entr" presetSubtype="4" fill="hold" grpId="1" nodeType="withEffect">
                                  <p:stCondLst>
                                    <p:cond delay="0"/>
                                  </p:stCondLst>
                                  <p:childTnLst>
                                    <p:set>
                                      <p:cBhvr>
                                        <p:cTn id="24" dur="1" fill="hold">
                                          <p:stCondLst>
                                            <p:cond delay="0"/>
                                          </p:stCondLst>
                                        </p:cTn>
                                        <p:tgtEl>
                                          <p:spTgt spid="167940"/>
                                        </p:tgtEl>
                                        <p:attrNameLst>
                                          <p:attrName>style.visibility</p:attrName>
                                        </p:attrNameLst>
                                      </p:cBhvr>
                                      <p:to>
                                        <p:strVal val="visible"/>
                                      </p:to>
                                    </p:set>
                                    <p:animEffect transition="in" filter="wheel(4)">
                                      <p:cBhvr>
                                        <p:cTn id="25" dur="20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P spid="167940" grpId="0" animBg="1"/>
      <p:bldP spid="16794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76200" y="8382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sz="3200">
                <a:solidFill>
                  <a:srgbClr val="FF0000"/>
                </a:solidFill>
              </a:rPr>
              <a:t>BÀI TẬP:</a:t>
            </a:r>
            <a:r>
              <a:rPr lang="en-US" sz="3200">
                <a:solidFill>
                  <a:srgbClr val="FF0000"/>
                </a:solidFill>
                <a:latin typeface=".VnTime" pitchFamily="34" charset="0"/>
              </a:rPr>
              <a:t> </a:t>
            </a:r>
            <a:r>
              <a:rPr lang="en-US" sz="3200">
                <a:solidFill>
                  <a:srgbClr val="FF0000"/>
                </a:solidFill>
              </a:rPr>
              <a:t>Chọn phương án trả lời đúng nhất</a:t>
            </a:r>
            <a:endParaRPr lang="fr-FR" sz="3200">
              <a:solidFill>
                <a:srgbClr val="FF0000"/>
              </a:solidFill>
            </a:endParaRPr>
          </a:p>
        </p:txBody>
      </p:sp>
      <p:sp>
        <p:nvSpPr>
          <p:cNvPr id="132099" name="Text Box 3"/>
          <p:cNvSpPr txBox="1">
            <a:spLocks noChangeArrowheads="1"/>
          </p:cNvSpPr>
          <p:nvPr/>
        </p:nvSpPr>
        <p:spPr bwMode="auto">
          <a:xfrm>
            <a:off x="0" y="1676400"/>
            <a:ext cx="8991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just" eaLnBrk="1" fontAlgn="base" hangingPunct="1">
              <a:spcBef>
                <a:spcPct val="0"/>
              </a:spcBef>
              <a:spcAft>
                <a:spcPct val="0"/>
              </a:spcAft>
            </a:pPr>
            <a:r>
              <a:rPr lang="en-US" sz="2800" b="0" u="sng">
                <a:solidFill>
                  <a:srgbClr val="FF0000"/>
                </a:solidFill>
              </a:rPr>
              <a:t>Câu 1</a:t>
            </a:r>
            <a:r>
              <a:rPr lang="en-US" sz="2800" b="0">
                <a:solidFill>
                  <a:srgbClr val="FF0000"/>
                </a:solidFill>
              </a:rPr>
              <a:t>: </a:t>
            </a:r>
            <a:r>
              <a:rPr lang="en-US" sz="2800" b="0" i="1">
                <a:solidFill>
                  <a:srgbClr val="FF0000"/>
                </a:solidFill>
              </a:rPr>
              <a:t>Thông được coi là cây hạt trần vì:</a:t>
            </a:r>
          </a:p>
          <a:p>
            <a:pPr algn="just" eaLnBrk="1" fontAlgn="base" hangingPunct="1">
              <a:spcBef>
                <a:spcPct val="0"/>
              </a:spcBef>
              <a:spcAft>
                <a:spcPct val="0"/>
              </a:spcAft>
            </a:pPr>
            <a:r>
              <a:rPr lang="en-US" sz="2800" b="0">
                <a:solidFill>
                  <a:srgbClr val="0000FF"/>
                </a:solidFill>
              </a:rPr>
              <a:t>	a/ Thông có lá kim</a:t>
            </a:r>
          </a:p>
          <a:p>
            <a:pPr algn="just" eaLnBrk="1" fontAlgn="base" hangingPunct="1">
              <a:spcBef>
                <a:spcPct val="0"/>
              </a:spcBef>
              <a:spcAft>
                <a:spcPct val="0"/>
              </a:spcAft>
            </a:pPr>
            <a:r>
              <a:rPr lang="en-US" sz="2800" b="0">
                <a:solidFill>
                  <a:srgbClr val="0000FF"/>
                </a:solidFill>
              </a:rPr>
              <a:t>	b/ Hạt thông có cánh</a:t>
            </a:r>
          </a:p>
          <a:p>
            <a:pPr algn="just" eaLnBrk="1" fontAlgn="base" hangingPunct="1">
              <a:spcBef>
                <a:spcPct val="0"/>
              </a:spcBef>
              <a:spcAft>
                <a:spcPct val="0"/>
              </a:spcAft>
            </a:pPr>
            <a:r>
              <a:rPr lang="en-US" sz="2800" b="0">
                <a:solidFill>
                  <a:srgbClr val="0000FF"/>
                </a:solidFill>
              </a:rPr>
              <a:t>	c/ Hạt nằm trên lá noãn hở</a:t>
            </a:r>
          </a:p>
          <a:p>
            <a:pPr algn="just" eaLnBrk="1" fontAlgn="base" hangingPunct="1">
              <a:spcBef>
                <a:spcPct val="0"/>
              </a:spcBef>
              <a:spcAft>
                <a:spcPct val="0"/>
              </a:spcAft>
            </a:pPr>
            <a:r>
              <a:rPr lang="en-US" sz="2800" b="0">
                <a:solidFill>
                  <a:srgbClr val="0000FF"/>
                </a:solidFill>
              </a:rPr>
              <a:t>	d/ Chưa có hoa</a:t>
            </a:r>
          </a:p>
          <a:p>
            <a:pPr algn="just" eaLnBrk="1" fontAlgn="base" hangingPunct="1">
              <a:spcBef>
                <a:spcPct val="0"/>
              </a:spcBef>
              <a:spcAft>
                <a:spcPct val="0"/>
              </a:spcAft>
            </a:pPr>
            <a:r>
              <a:rPr lang="en-US" sz="2800" b="0" u="sng">
                <a:solidFill>
                  <a:srgbClr val="FF0000"/>
                </a:solidFill>
              </a:rPr>
              <a:t>Câu 2.</a:t>
            </a:r>
            <a:r>
              <a:rPr lang="en-US" sz="2800" b="0">
                <a:solidFill>
                  <a:srgbClr val="FF0000"/>
                </a:solidFill>
              </a:rPr>
              <a:t> Vì sao sự sinh sản bằng hạt lại tiến hoá hơn sinh  sản bằng bào tử?</a:t>
            </a:r>
            <a:r>
              <a:rPr lang="en-US" sz="2800" b="0">
                <a:solidFill>
                  <a:srgbClr val="0000FF"/>
                </a:solidFill>
              </a:rPr>
              <a:t> </a:t>
            </a:r>
          </a:p>
          <a:p>
            <a:pPr algn="just" eaLnBrk="1" fontAlgn="base" hangingPunct="1">
              <a:spcBef>
                <a:spcPct val="0"/>
              </a:spcBef>
              <a:spcAft>
                <a:spcPct val="0"/>
              </a:spcAft>
            </a:pPr>
            <a:r>
              <a:rPr lang="en-US" sz="2800" b="0">
                <a:solidFill>
                  <a:srgbClr val="0000FF"/>
                </a:solidFill>
              </a:rPr>
              <a:t>    Vì hạt có cấu tạo phức tạp đảm bảo cho duy trì và phát triển nòi giống: Có phôi là bộ phận để hình thành cây mới, có bộ phận dự trữ chất dinh dưỡng cho phôi, có vỏ bọc bảo vệ phôi.</a:t>
            </a:r>
            <a:endParaRPr lang="fr-FR" sz="2800" b="0">
              <a:solidFill>
                <a:srgbClr val="0000FF"/>
              </a:solidFill>
              <a:latin typeface=".VnTime" pitchFamily="34" charset="0"/>
            </a:endParaRPr>
          </a:p>
        </p:txBody>
      </p:sp>
      <p:sp>
        <p:nvSpPr>
          <p:cNvPr id="132101" name="Oval 5"/>
          <p:cNvSpPr>
            <a:spLocks noChangeArrowheads="1"/>
          </p:cNvSpPr>
          <p:nvPr/>
        </p:nvSpPr>
        <p:spPr bwMode="auto">
          <a:xfrm>
            <a:off x="266700" y="2903538"/>
            <a:ext cx="533400" cy="533400"/>
          </a:xfrm>
          <a:prstGeom prst="ellipse">
            <a:avLst/>
          </a:prstGeom>
          <a:solidFill>
            <a:schemeClr val="bg1"/>
          </a:solidFill>
          <a:ln w="9525">
            <a:solidFill>
              <a:srgbClr val="FF0066"/>
            </a:solidFill>
            <a:round/>
            <a:headEnd/>
            <a:tailEnd/>
          </a:ln>
        </p:spPr>
        <p:txBody>
          <a:bodyPr wrap="none" anchor="ctr"/>
          <a:lstStyle/>
          <a:p>
            <a:pPr fontAlgn="base">
              <a:spcBef>
                <a:spcPct val="0"/>
              </a:spcBef>
              <a:spcAft>
                <a:spcPct val="0"/>
              </a:spcAft>
            </a:pPr>
            <a:endParaRPr lang="vi-VN" sz="4000" b="1">
              <a:solidFill>
                <a:prstClr val="white"/>
              </a:solidFill>
              <a:latin typeface="Times New Roman" pitchFamily="18" charset="0"/>
            </a:endParaRPr>
          </a:p>
        </p:txBody>
      </p:sp>
      <p:sp>
        <p:nvSpPr>
          <p:cNvPr id="132103" name="Text Box 7"/>
          <p:cNvSpPr txBox="1">
            <a:spLocks noChangeArrowheads="1"/>
          </p:cNvSpPr>
          <p:nvPr/>
        </p:nvSpPr>
        <p:spPr bwMode="auto">
          <a:xfrm>
            <a:off x="304800" y="29718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000">
                <a:solidFill>
                  <a:srgbClr val="FF0000"/>
                </a:solidFill>
              </a:rPr>
              <a:t>C</a:t>
            </a:r>
          </a:p>
        </p:txBody>
      </p:sp>
      <p:sp>
        <p:nvSpPr>
          <p:cNvPr id="2" name="TextBox 1"/>
          <p:cNvSpPr txBox="1"/>
          <p:nvPr/>
        </p:nvSpPr>
        <p:spPr>
          <a:xfrm>
            <a:off x="1600200" y="152400"/>
            <a:ext cx="579120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base">
              <a:spcBef>
                <a:spcPct val="0"/>
              </a:spcBef>
              <a:spcAft>
                <a:spcPct val="0"/>
              </a:spcAft>
              <a:defRPr/>
            </a:pPr>
            <a:r>
              <a:rPr lang="en-US" sz="3600" b="1" dirty="0">
                <a:solidFill>
                  <a:prstClr val="black"/>
                </a:solidFill>
              </a:rPr>
              <a:t>CỦNG </a:t>
            </a:r>
            <a:r>
              <a:rPr lang="en-US" sz="3600" b="1" dirty="0" smtClean="0">
                <a:solidFill>
                  <a:prstClr val="black"/>
                </a:solidFill>
              </a:rPr>
              <a:t>CỐ</a:t>
            </a:r>
            <a:endParaRPr lang="vi-VN" sz="3600" b="1" dirty="0">
              <a:solidFill>
                <a:prstClr val="black"/>
              </a:solidFill>
            </a:endParaRPr>
          </a:p>
        </p:txBody>
      </p:sp>
    </p:spTree>
    <p:extLst>
      <p:ext uri="{BB962C8B-B14F-4D97-AF65-F5344CB8AC3E}">
        <p14:creationId xmlns:p14="http://schemas.microsoft.com/office/powerpoint/2010/main" val="26809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ox(in)">
                                      <p:cBhvr>
                                        <p:cTn id="7" dur="500"/>
                                        <p:tgtEl>
                                          <p:spTgt spid="13209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2099">
                                            <p:txEl>
                                              <p:pRg st="0" end="0"/>
                                            </p:txEl>
                                          </p:spTgt>
                                        </p:tgtEl>
                                        <p:attrNameLst>
                                          <p:attrName>style.visibility</p:attrName>
                                        </p:attrNameLst>
                                      </p:cBhvr>
                                      <p:to>
                                        <p:strVal val="visible"/>
                                      </p:to>
                                    </p:set>
                                    <p:anim calcmode="lin" valueType="num">
                                      <p:cBhvr>
                                        <p:cTn id="10" dur="1000" fill="hold"/>
                                        <p:tgtEl>
                                          <p:spTgt spid="132099">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132099">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1000" fill="hold"/>
                                        <p:tgtEl>
                                          <p:spTgt spid="132099">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32099">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32099">
                                            <p:txEl>
                                              <p:pRg st="2" end="2"/>
                                            </p:txEl>
                                          </p:spTgt>
                                        </p:tgtEl>
                                        <p:attrNameLst>
                                          <p:attrName>style.visibility</p:attrName>
                                        </p:attrNameLst>
                                      </p:cBhvr>
                                      <p:to>
                                        <p:strVal val="visible"/>
                                      </p:to>
                                    </p:set>
                                    <p:anim calcmode="lin" valueType="num">
                                      <p:cBhvr>
                                        <p:cTn id="20" dur="1000" fill="hold"/>
                                        <p:tgtEl>
                                          <p:spTgt spid="132099">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32099">
                                            <p:txEl>
                                              <p:pRg st="2" end="2"/>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32099">
                                            <p:txEl>
                                              <p:pRg st="3" end="3"/>
                                            </p:txEl>
                                          </p:spTgt>
                                        </p:tgtEl>
                                        <p:attrNameLst>
                                          <p:attrName>style.visibility</p:attrName>
                                        </p:attrNameLst>
                                      </p:cBhvr>
                                      <p:to>
                                        <p:strVal val="visible"/>
                                      </p:to>
                                    </p:set>
                                    <p:anim calcmode="lin" valueType="num">
                                      <p:cBhvr>
                                        <p:cTn id="25" dur="1000" fill="hold"/>
                                        <p:tgtEl>
                                          <p:spTgt spid="13209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32099">
                                            <p:txEl>
                                              <p:pRg st="3" end="3"/>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32099">
                                            <p:txEl>
                                              <p:pRg st="4" end="4"/>
                                            </p:txEl>
                                          </p:spTgt>
                                        </p:tgtEl>
                                        <p:attrNameLst>
                                          <p:attrName>style.visibility</p:attrName>
                                        </p:attrNameLst>
                                      </p:cBhvr>
                                      <p:to>
                                        <p:strVal val="visible"/>
                                      </p:to>
                                    </p:set>
                                    <p:anim calcmode="lin" valueType="num">
                                      <p:cBhvr>
                                        <p:cTn id="30" dur="1000" fill="hold"/>
                                        <p:tgtEl>
                                          <p:spTgt spid="132099">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132099">
                                            <p:txEl>
                                              <p:pRg st="4" end="4"/>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2099">
                                            <p:txEl>
                                              <p:pRg st="5" end="5"/>
                                            </p:txEl>
                                          </p:spTgt>
                                        </p:tgtEl>
                                        <p:attrNameLst>
                                          <p:attrName>style.visibility</p:attrName>
                                        </p:attrNameLst>
                                      </p:cBhvr>
                                      <p:to>
                                        <p:strVal val="visible"/>
                                      </p:to>
                                    </p:set>
                                    <p:anim calcmode="lin" valueType="num">
                                      <p:cBhvr>
                                        <p:cTn id="35" dur="1000" fill="hold"/>
                                        <p:tgtEl>
                                          <p:spTgt spid="132099">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3209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32101"/>
                                        </p:tgtEl>
                                        <p:attrNameLst>
                                          <p:attrName>style.visibility</p:attrName>
                                        </p:attrNameLst>
                                      </p:cBhvr>
                                      <p:to>
                                        <p:strVal val="visible"/>
                                      </p:to>
                                    </p:set>
                                    <p:anim calcmode="lin" valueType="num">
                                      <p:cBhvr>
                                        <p:cTn id="42" dur="500" fill="hold"/>
                                        <p:tgtEl>
                                          <p:spTgt spid="132101"/>
                                        </p:tgtEl>
                                        <p:attrNameLst>
                                          <p:attrName>ppt_w</p:attrName>
                                        </p:attrNameLst>
                                      </p:cBhvr>
                                      <p:tavLst>
                                        <p:tav tm="0">
                                          <p:val>
                                            <p:fltVal val="0"/>
                                          </p:val>
                                        </p:tav>
                                        <p:tav tm="100000">
                                          <p:val>
                                            <p:strVal val="#ppt_w"/>
                                          </p:val>
                                        </p:tav>
                                      </p:tavLst>
                                    </p:anim>
                                    <p:anim calcmode="lin" valueType="num">
                                      <p:cBhvr>
                                        <p:cTn id="43" dur="500" fill="hold"/>
                                        <p:tgtEl>
                                          <p:spTgt spid="132101"/>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2103">
                                            <p:txEl>
                                              <p:pRg st="0" end="0"/>
                                            </p:txEl>
                                          </p:spTgt>
                                        </p:tgtEl>
                                        <p:attrNameLst>
                                          <p:attrName>style.visibility</p:attrName>
                                        </p:attrNameLst>
                                      </p:cBhvr>
                                      <p:to>
                                        <p:strVal val="visible"/>
                                      </p:to>
                                    </p:set>
                                    <p:anim calcmode="lin" valueType="num">
                                      <p:cBhvr>
                                        <p:cTn id="46" dur="500" fill="hold"/>
                                        <p:tgtEl>
                                          <p:spTgt spid="132103">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321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32099">
                                            <p:txEl>
                                              <p:pRg st="6" end="6"/>
                                            </p:txEl>
                                          </p:spTgt>
                                        </p:tgtEl>
                                        <p:attrNameLst>
                                          <p:attrName>style.visibility</p:attrName>
                                        </p:attrNameLst>
                                      </p:cBhvr>
                                      <p:to>
                                        <p:strVal val="visible"/>
                                      </p:to>
                                    </p:set>
                                    <p:animEffect transition="in" filter="checkerboard(across)">
                                      <p:cBhvr>
                                        <p:cTn id="52" dur="5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build="allAtOnce"/>
      <p:bldP spid="132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15616" y="381000"/>
            <a:ext cx="62726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50000"/>
              </a:spcBef>
              <a:spcAft>
                <a:spcPct val="0"/>
              </a:spcAft>
            </a:pPr>
            <a:r>
              <a:rPr lang="en-US" b="0" dirty="0" err="1" smtClean="0">
                <a:solidFill>
                  <a:srgbClr val="FF0000"/>
                </a:solidFill>
              </a:rPr>
              <a:t>Hướng</a:t>
            </a:r>
            <a:r>
              <a:rPr lang="en-US" b="0" dirty="0" smtClean="0">
                <a:solidFill>
                  <a:srgbClr val="FF0000"/>
                </a:solidFill>
              </a:rPr>
              <a:t> </a:t>
            </a:r>
            <a:r>
              <a:rPr lang="en-US" b="0" dirty="0" err="1">
                <a:solidFill>
                  <a:srgbClr val="FF0000"/>
                </a:solidFill>
              </a:rPr>
              <a:t>dẫn</a:t>
            </a:r>
            <a:r>
              <a:rPr lang="en-US" b="0" dirty="0">
                <a:solidFill>
                  <a:srgbClr val="FF0000"/>
                </a:solidFill>
              </a:rPr>
              <a:t> </a:t>
            </a:r>
            <a:r>
              <a:rPr lang="en-US" b="0" dirty="0" err="1">
                <a:solidFill>
                  <a:srgbClr val="FF0000"/>
                </a:solidFill>
              </a:rPr>
              <a:t>học</a:t>
            </a:r>
            <a:r>
              <a:rPr lang="en-US" b="0" dirty="0">
                <a:solidFill>
                  <a:srgbClr val="FF0000"/>
                </a:solidFill>
              </a:rPr>
              <a:t> </a:t>
            </a:r>
            <a:r>
              <a:rPr lang="en-US" b="0" dirty="0" err="1">
                <a:solidFill>
                  <a:srgbClr val="FF0000"/>
                </a:solidFill>
              </a:rPr>
              <a:t>tập</a:t>
            </a:r>
            <a:r>
              <a:rPr lang="en-US" b="0" dirty="0">
                <a:solidFill>
                  <a:srgbClr val="FF0000"/>
                </a:solidFill>
              </a:rPr>
              <a:t> ở </a:t>
            </a:r>
            <a:r>
              <a:rPr lang="en-US" b="0" dirty="0" err="1" smtClean="0">
                <a:solidFill>
                  <a:srgbClr val="FF0000"/>
                </a:solidFill>
              </a:rPr>
              <a:t>nhà</a:t>
            </a:r>
            <a:r>
              <a:rPr lang="en-US" b="0" dirty="0" smtClean="0">
                <a:solidFill>
                  <a:srgbClr val="FF0000"/>
                </a:solidFill>
              </a:rPr>
              <a:t> </a:t>
            </a:r>
            <a:endParaRPr lang="fr-FR" b="0" dirty="0">
              <a:solidFill>
                <a:srgbClr val="FF0000"/>
              </a:solidFill>
            </a:endParaRPr>
          </a:p>
        </p:txBody>
      </p:sp>
      <p:sp>
        <p:nvSpPr>
          <p:cNvPr id="131075" name="Text Box 3"/>
          <p:cNvSpPr txBox="1">
            <a:spLocks noChangeArrowheads="1"/>
          </p:cNvSpPr>
          <p:nvPr/>
        </p:nvSpPr>
        <p:spPr bwMode="auto">
          <a:xfrm>
            <a:off x="457200" y="1600200"/>
            <a:ext cx="7129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a:solidFill>
                  <a:srgbClr val="0000FF"/>
                </a:solidFill>
              </a:rPr>
              <a:t>-</a:t>
            </a:r>
            <a:r>
              <a:rPr lang="en-US" sz="2800" b="0">
                <a:solidFill>
                  <a:srgbClr val="0000FF"/>
                </a:solidFill>
              </a:rPr>
              <a:t> Học bài và trả lời các câu hỏi cuối bài</a:t>
            </a:r>
            <a:endParaRPr lang="fr-FR" sz="2800" b="0">
              <a:solidFill>
                <a:srgbClr val="0000FF"/>
              </a:solidFill>
            </a:endParaRPr>
          </a:p>
        </p:txBody>
      </p:sp>
      <p:sp>
        <p:nvSpPr>
          <p:cNvPr id="131076" name="Text Box 4"/>
          <p:cNvSpPr txBox="1">
            <a:spLocks noChangeArrowheads="1"/>
          </p:cNvSpPr>
          <p:nvPr/>
        </p:nvSpPr>
        <p:spPr bwMode="auto">
          <a:xfrm>
            <a:off x="457200" y="2209800"/>
            <a:ext cx="7561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b="0">
                <a:solidFill>
                  <a:srgbClr val="0000FF"/>
                </a:solidFill>
              </a:rPr>
              <a:t>- Đọc mục “em có biết”</a:t>
            </a:r>
            <a:endParaRPr lang="fr-FR" sz="2800" b="0">
              <a:solidFill>
                <a:srgbClr val="0000FF"/>
              </a:solidFill>
            </a:endParaRPr>
          </a:p>
        </p:txBody>
      </p:sp>
      <p:sp>
        <p:nvSpPr>
          <p:cNvPr id="131077" name="Text Box 5"/>
          <p:cNvSpPr txBox="1">
            <a:spLocks noChangeArrowheads="1"/>
          </p:cNvSpPr>
          <p:nvPr/>
        </p:nvSpPr>
        <p:spPr bwMode="auto">
          <a:xfrm>
            <a:off x="457200" y="28194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b="0" dirty="0">
                <a:solidFill>
                  <a:srgbClr val="0000FF"/>
                </a:solidFill>
              </a:rPr>
              <a:t>- </a:t>
            </a:r>
            <a:r>
              <a:rPr lang="en-US" sz="2800" b="0" dirty="0" err="1">
                <a:solidFill>
                  <a:srgbClr val="0000FF"/>
                </a:solidFill>
              </a:rPr>
              <a:t>Chuẩn</a:t>
            </a:r>
            <a:r>
              <a:rPr lang="en-US" sz="2800" b="0" dirty="0">
                <a:solidFill>
                  <a:srgbClr val="0000FF"/>
                </a:solidFill>
              </a:rPr>
              <a:t> </a:t>
            </a:r>
            <a:r>
              <a:rPr lang="en-US" sz="2800" b="0" dirty="0" err="1">
                <a:solidFill>
                  <a:srgbClr val="0000FF"/>
                </a:solidFill>
              </a:rPr>
              <a:t>bị</a:t>
            </a:r>
            <a:r>
              <a:rPr lang="en-US" sz="2800" b="0" dirty="0">
                <a:solidFill>
                  <a:srgbClr val="0000FF"/>
                </a:solidFill>
              </a:rPr>
              <a:t> </a:t>
            </a:r>
            <a:r>
              <a:rPr lang="en-US" sz="2800" b="0" dirty="0" err="1">
                <a:solidFill>
                  <a:srgbClr val="0000FF"/>
                </a:solidFill>
              </a:rPr>
              <a:t>theo</a:t>
            </a:r>
            <a:r>
              <a:rPr lang="en-US" sz="2800" b="0" dirty="0">
                <a:solidFill>
                  <a:srgbClr val="0000FF"/>
                </a:solidFill>
              </a:rPr>
              <a:t> </a:t>
            </a:r>
            <a:r>
              <a:rPr lang="en-US" sz="2800" b="0" dirty="0" err="1">
                <a:solidFill>
                  <a:srgbClr val="0000FF"/>
                </a:solidFill>
              </a:rPr>
              <a:t>tổ</a:t>
            </a:r>
            <a:r>
              <a:rPr lang="en-US" sz="2800" b="0" dirty="0">
                <a:solidFill>
                  <a:srgbClr val="0000FF"/>
                </a:solidFill>
              </a:rPr>
              <a:t>: </a:t>
            </a:r>
            <a:r>
              <a:rPr lang="en-US" sz="2800" b="0" dirty="0" err="1">
                <a:solidFill>
                  <a:srgbClr val="0000FF"/>
                </a:solidFill>
              </a:rPr>
              <a:t>Cành</a:t>
            </a:r>
            <a:r>
              <a:rPr lang="en-US" sz="2800" b="0" dirty="0">
                <a:solidFill>
                  <a:srgbClr val="0000FF"/>
                </a:solidFill>
              </a:rPr>
              <a:t> </a:t>
            </a:r>
            <a:r>
              <a:rPr lang="en-US" sz="2800" b="0" dirty="0" err="1">
                <a:solidFill>
                  <a:srgbClr val="0000FF"/>
                </a:solidFill>
              </a:rPr>
              <a:t>bưởi</a:t>
            </a:r>
            <a:r>
              <a:rPr lang="en-US" sz="2800" b="0" dirty="0">
                <a:solidFill>
                  <a:srgbClr val="0000FF"/>
                </a:solidFill>
              </a:rPr>
              <a:t>; </a:t>
            </a:r>
            <a:r>
              <a:rPr lang="en-US" sz="2800" b="0" dirty="0" err="1">
                <a:solidFill>
                  <a:srgbClr val="0000FF"/>
                </a:solidFill>
              </a:rPr>
              <a:t>hoa</a:t>
            </a:r>
            <a:r>
              <a:rPr lang="en-US" sz="2800" b="0" dirty="0">
                <a:solidFill>
                  <a:srgbClr val="0000FF"/>
                </a:solidFill>
              </a:rPr>
              <a:t> </a:t>
            </a:r>
            <a:r>
              <a:rPr lang="en-US" sz="2800" b="0" dirty="0" err="1">
                <a:solidFill>
                  <a:srgbClr val="0000FF"/>
                </a:solidFill>
              </a:rPr>
              <a:t>huệ</a:t>
            </a:r>
            <a:r>
              <a:rPr lang="en-US" sz="2800" b="0" dirty="0">
                <a:solidFill>
                  <a:srgbClr val="0000FF"/>
                </a:solidFill>
              </a:rPr>
              <a:t>; </a:t>
            </a:r>
            <a:r>
              <a:rPr lang="en-US" sz="2800" b="0" dirty="0" err="1">
                <a:solidFill>
                  <a:srgbClr val="0000FF"/>
                </a:solidFill>
              </a:rPr>
              <a:t>hoa</a:t>
            </a:r>
            <a:r>
              <a:rPr lang="en-US" sz="2800" b="0" dirty="0">
                <a:solidFill>
                  <a:srgbClr val="0000FF"/>
                </a:solidFill>
              </a:rPr>
              <a:t> </a:t>
            </a:r>
            <a:r>
              <a:rPr lang="en-US" sz="2800" b="0" dirty="0" err="1">
                <a:solidFill>
                  <a:srgbClr val="0000FF"/>
                </a:solidFill>
              </a:rPr>
              <a:t>hồng</a:t>
            </a:r>
            <a:r>
              <a:rPr lang="en-US" sz="2800" b="0" dirty="0">
                <a:solidFill>
                  <a:srgbClr val="0000FF"/>
                </a:solidFill>
              </a:rPr>
              <a:t>; </a:t>
            </a:r>
            <a:r>
              <a:rPr lang="en-US" sz="2800" b="0" dirty="0" err="1">
                <a:solidFill>
                  <a:srgbClr val="0000FF"/>
                </a:solidFill>
              </a:rPr>
              <a:t>rễ</a:t>
            </a:r>
            <a:r>
              <a:rPr lang="en-US" sz="2800" b="0" dirty="0">
                <a:solidFill>
                  <a:srgbClr val="0000FF"/>
                </a:solidFill>
              </a:rPr>
              <a:t> </a:t>
            </a:r>
            <a:r>
              <a:rPr lang="en-US" sz="2800" b="0" dirty="0" err="1">
                <a:solidFill>
                  <a:srgbClr val="0000FF"/>
                </a:solidFill>
              </a:rPr>
              <a:t>hành</a:t>
            </a:r>
            <a:r>
              <a:rPr lang="en-US" sz="2800" b="0" dirty="0">
                <a:solidFill>
                  <a:srgbClr val="0000FF"/>
                </a:solidFill>
              </a:rPr>
              <a:t>; </a:t>
            </a:r>
            <a:r>
              <a:rPr lang="en-US" sz="2800" b="0" dirty="0" err="1">
                <a:solidFill>
                  <a:srgbClr val="0000FF"/>
                </a:solidFill>
              </a:rPr>
              <a:t>rễ</a:t>
            </a:r>
            <a:r>
              <a:rPr lang="en-US" sz="2800" b="0" dirty="0">
                <a:solidFill>
                  <a:srgbClr val="0000FF"/>
                </a:solidFill>
              </a:rPr>
              <a:t> </a:t>
            </a:r>
            <a:r>
              <a:rPr lang="en-US" sz="2800" b="0" dirty="0" err="1">
                <a:solidFill>
                  <a:srgbClr val="0000FF"/>
                </a:solidFill>
              </a:rPr>
              <a:t>cải</a:t>
            </a:r>
            <a:r>
              <a:rPr lang="en-US" sz="2800" b="0" dirty="0">
                <a:solidFill>
                  <a:srgbClr val="0000FF"/>
                </a:solidFill>
              </a:rPr>
              <a:t>; </a:t>
            </a:r>
            <a:r>
              <a:rPr lang="en-US" sz="2800" b="0" dirty="0" err="1">
                <a:solidFill>
                  <a:srgbClr val="0000FF"/>
                </a:solidFill>
              </a:rPr>
              <a:t>lá</a:t>
            </a:r>
            <a:r>
              <a:rPr lang="en-US" sz="2800" b="0" dirty="0">
                <a:solidFill>
                  <a:srgbClr val="0000FF"/>
                </a:solidFill>
              </a:rPr>
              <a:t> </a:t>
            </a:r>
            <a:r>
              <a:rPr lang="en-US" sz="2800" b="0" dirty="0" err="1">
                <a:solidFill>
                  <a:srgbClr val="0000FF"/>
                </a:solidFill>
              </a:rPr>
              <a:t>đơn</a:t>
            </a:r>
            <a:r>
              <a:rPr lang="en-US" sz="2800" b="0" dirty="0">
                <a:solidFill>
                  <a:srgbClr val="0000FF"/>
                </a:solidFill>
              </a:rPr>
              <a:t>; </a:t>
            </a:r>
            <a:r>
              <a:rPr lang="en-US" sz="2800" b="0" dirty="0" err="1">
                <a:solidFill>
                  <a:srgbClr val="0000FF"/>
                </a:solidFill>
              </a:rPr>
              <a:t>lá</a:t>
            </a:r>
            <a:r>
              <a:rPr lang="en-US" sz="2800" b="0" dirty="0">
                <a:solidFill>
                  <a:srgbClr val="0000FF"/>
                </a:solidFill>
              </a:rPr>
              <a:t> </a:t>
            </a:r>
            <a:r>
              <a:rPr lang="en-US" sz="2800" b="0" dirty="0" err="1">
                <a:solidFill>
                  <a:srgbClr val="0000FF"/>
                </a:solidFill>
              </a:rPr>
              <a:t>kép</a:t>
            </a:r>
            <a:r>
              <a:rPr lang="en-US" sz="2800" b="0" dirty="0">
                <a:solidFill>
                  <a:srgbClr val="0000FF"/>
                </a:solidFill>
              </a:rPr>
              <a:t>; </a:t>
            </a:r>
            <a:r>
              <a:rPr lang="en-US" sz="2800" b="0" dirty="0" err="1">
                <a:solidFill>
                  <a:srgbClr val="0000FF"/>
                </a:solidFill>
              </a:rPr>
              <a:t>quả</a:t>
            </a:r>
            <a:r>
              <a:rPr lang="en-US" sz="2800" b="0" dirty="0">
                <a:solidFill>
                  <a:srgbClr val="0000FF"/>
                </a:solidFill>
              </a:rPr>
              <a:t> cam...</a:t>
            </a:r>
            <a:endParaRPr lang="fr-FR" sz="2800" b="0" dirty="0">
              <a:solidFill>
                <a:srgbClr val="0000FF"/>
              </a:solidFill>
            </a:endParaRPr>
          </a:p>
        </p:txBody>
      </p:sp>
      <p:sp>
        <p:nvSpPr>
          <p:cNvPr id="131078" name="Text Box 6"/>
          <p:cNvSpPr txBox="1">
            <a:spLocks noChangeArrowheads="1"/>
          </p:cNvSpPr>
          <p:nvPr/>
        </p:nvSpPr>
        <p:spPr bwMode="auto">
          <a:xfrm>
            <a:off x="436563" y="3810000"/>
            <a:ext cx="8021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50000"/>
              </a:spcBef>
              <a:spcAft>
                <a:spcPct val="0"/>
              </a:spcAft>
            </a:pPr>
            <a:r>
              <a:rPr lang="en-US" sz="2800" b="0">
                <a:solidFill>
                  <a:srgbClr val="0000FF"/>
                </a:solidFill>
              </a:rPr>
              <a:t>- Kẻ bảng trống theo mẫu SGK tr 135 vào vở bài tập</a:t>
            </a:r>
            <a:endParaRPr lang="fr-FR" sz="2800" b="0">
              <a:solidFill>
                <a:srgbClr val="0000FF"/>
              </a:solidFill>
            </a:endParaRPr>
          </a:p>
        </p:txBody>
      </p:sp>
    </p:spTree>
    <p:extLst>
      <p:ext uri="{BB962C8B-B14F-4D97-AF65-F5344CB8AC3E}">
        <p14:creationId xmlns:p14="http://schemas.microsoft.com/office/powerpoint/2010/main" val="19427640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31075"/>
                                        </p:tgtEl>
                                        <p:attrNameLst>
                                          <p:attrName>style.visibility</p:attrName>
                                        </p:attrNameLst>
                                      </p:cBhvr>
                                      <p:to>
                                        <p:strVal val="visible"/>
                                      </p:to>
                                    </p:set>
                                    <p:anim calcmode="lin" valueType="num">
                                      <p:cBhvr>
                                        <p:cTn id="13" dur="1000" fill="hold"/>
                                        <p:tgtEl>
                                          <p:spTgt spid="131075"/>
                                        </p:tgtEl>
                                        <p:attrNameLst>
                                          <p:attrName>ppt_w</p:attrName>
                                        </p:attrNameLst>
                                      </p:cBhvr>
                                      <p:tavLst>
                                        <p:tav tm="0">
                                          <p:val>
                                            <p:fltVal val="0"/>
                                          </p:val>
                                        </p:tav>
                                        <p:tav tm="100000">
                                          <p:val>
                                            <p:strVal val="#ppt_w"/>
                                          </p:val>
                                        </p:tav>
                                      </p:tavLst>
                                    </p:anim>
                                    <p:anim calcmode="lin" valueType="num">
                                      <p:cBhvr>
                                        <p:cTn id="14" dur="1000" fill="hold"/>
                                        <p:tgtEl>
                                          <p:spTgt spid="131075"/>
                                        </p:tgtEl>
                                        <p:attrNameLst>
                                          <p:attrName>ppt_h</p:attrName>
                                        </p:attrNameLst>
                                      </p:cBhvr>
                                      <p:tavLst>
                                        <p:tav tm="0">
                                          <p:val>
                                            <p:fltVal val="0"/>
                                          </p:val>
                                        </p:tav>
                                        <p:tav tm="100000">
                                          <p:val>
                                            <p:strVal val="#ppt_h"/>
                                          </p:val>
                                        </p:tav>
                                      </p:tavLst>
                                    </p:anim>
                                    <p:anim calcmode="lin" valueType="num">
                                      <p:cBhvr>
                                        <p:cTn id="15" dur="1000" fill="hold"/>
                                        <p:tgtEl>
                                          <p:spTgt spid="131075"/>
                                        </p:tgtEl>
                                        <p:attrNameLst>
                                          <p:attrName>style.rotation</p:attrName>
                                        </p:attrNameLst>
                                      </p:cBhvr>
                                      <p:tavLst>
                                        <p:tav tm="0">
                                          <p:val>
                                            <p:fltVal val="90"/>
                                          </p:val>
                                        </p:tav>
                                        <p:tav tm="100000">
                                          <p:val>
                                            <p:fltVal val="0"/>
                                          </p:val>
                                        </p:tav>
                                      </p:tavLst>
                                    </p:anim>
                                    <p:animEffect transition="in" filter="fade">
                                      <p:cBhvr>
                                        <p:cTn id="16" dur="1000"/>
                                        <p:tgtEl>
                                          <p:spTgt spid="131075"/>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31076"/>
                                        </p:tgtEl>
                                        <p:attrNameLst>
                                          <p:attrName>style.visibility</p:attrName>
                                        </p:attrNameLst>
                                      </p:cBhvr>
                                      <p:to>
                                        <p:strVal val="visible"/>
                                      </p:to>
                                    </p:set>
                                    <p:anim calcmode="lin" valueType="num">
                                      <p:cBhvr>
                                        <p:cTn id="19" dur="1000" fill="hold"/>
                                        <p:tgtEl>
                                          <p:spTgt spid="131076"/>
                                        </p:tgtEl>
                                        <p:attrNameLst>
                                          <p:attrName>ppt_w</p:attrName>
                                        </p:attrNameLst>
                                      </p:cBhvr>
                                      <p:tavLst>
                                        <p:tav tm="0">
                                          <p:val>
                                            <p:fltVal val="0"/>
                                          </p:val>
                                        </p:tav>
                                        <p:tav tm="100000">
                                          <p:val>
                                            <p:strVal val="#ppt_w"/>
                                          </p:val>
                                        </p:tav>
                                      </p:tavLst>
                                    </p:anim>
                                    <p:anim calcmode="lin" valueType="num">
                                      <p:cBhvr>
                                        <p:cTn id="20" dur="1000" fill="hold"/>
                                        <p:tgtEl>
                                          <p:spTgt spid="131076"/>
                                        </p:tgtEl>
                                        <p:attrNameLst>
                                          <p:attrName>ppt_h</p:attrName>
                                        </p:attrNameLst>
                                      </p:cBhvr>
                                      <p:tavLst>
                                        <p:tav tm="0">
                                          <p:val>
                                            <p:fltVal val="0"/>
                                          </p:val>
                                        </p:tav>
                                        <p:tav tm="100000">
                                          <p:val>
                                            <p:strVal val="#ppt_h"/>
                                          </p:val>
                                        </p:tav>
                                      </p:tavLst>
                                    </p:anim>
                                    <p:anim calcmode="lin" valueType="num">
                                      <p:cBhvr>
                                        <p:cTn id="21" dur="1000" fill="hold"/>
                                        <p:tgtEl>
                                          <p:spTgt spid="131076"/>
                                        </p:tgtEl>
                                        <p:attrNameLst>
                                          <p:attrName>style.rotation</p:attrName>
                                        </p:attrNameLst>
                                      </p:cBhvr>
                                      <p:tavLst>
                                        <p:tav tm="0">
                                          <p:val>
                                            <p:fltVal val="90"/>
                                          </p:val>
                                        </p:tav>
                                        <p:tav tm="100000">
                                          <p:val>
                                            <p:fltVal val="0"/>
                                          </p:val>
                                        </p:tav>
                                      </p:tavLst>
                                    </p:anim>
                                    <p:animEffect transition="in" filter="fade">
                                      <p:cBhvr>
                                        <p:cTn id="22" dur="1000"/>
                                        <p:tgtEl>
                                          <p:spTgt spid="131076"/>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131077"/>
                                        </p:tgtEl>
                                        <p:attrNameLst>
                                          <p:attrName>style.visibility</p:attrName>
                                        </p:attrNameLst>
                                      </p:cBhvr>
                                      <p:to>
                                        <p:strVal val="visible"/>
                                      </p:to>
                                    </p:set>
                                    <p:anim calcmode="lin" valueType="num">
                                      <p:cBhvr>
                                        <p:cTn id="25" dur="1000" fill="hold"/>
                                        <p:tgtEl>
                                          <p:spTgt spid="131077"/>
                                        </p:tgtEl>
                                        <p:attrNameLst>
                                          <p:attrName>ppt_w</p:attrName>
                                        </p:attrNameLst>
                                      </p:cBhvr>
                                      <p:tavLst>
                                        <p:tav tm="0">
                                          <p:val>
                                            <p:fltVal val="0"/>
                                          </p:val>
                                        </p:tav>
                                        <p:tav tm="100000">
                                          <p:val>
                                            <p:strVal val="#ppt_w"/>
                                          </p:val>
                                        </p:tav>
                                      </p:tavLst>
                                    </p:anim>
                                    <p:anim calcmode="lin" valueType="num">
                                      <p:cBhvr>
                                        <p:cTn id="26" dur="1000" fill="hold"/>
                                        <p:tgtEl>
                                          <p:spTgt spid="131077"/>
                                        </p:tgtEl>
                                        <p:attrNameLst>
                                          <p:attrName>ppt_h</p:attrName>
                                        </p:attrNameLst>
                                      </p:cBhvr>
                                      <p:tavLst>
                                        <p:tav tm="0">
                                          <p:val>
                                            <p:fltVal val="0"/>
                                          </p:val>
                                        </p:tav>
                                        <p:tav tm="100000">
                                          <p:val>
                                            <p:strVal val="#ppt_h"/>
                                          </p:val>
                                        </p:tav>
                                      </p:tavLst>
                                    </p:anim>
                                    <p:anim calcmode="lin" valueType="num">
                                      <p:cBhvr>
                                        <p:cTn id="27" dur="1000" fill="hold"/>
                                        <p:tgtEl>
                                          <p:spTgt spid="131077"/>
                                        </p:tgtEl>
                                        <p:attrNameLst>
                                          <p:attrName>style.rotation</p:attrName>
                                        </p:attrNameLst>
                                      </p:cBhvr>
                                      <p:tavLst>
                                        <p:tav tm="0">
                                          <p:val>
                                            <p:fltVal val="90"/>
                                          </p:val>
                                        </p:tav>
                                        <p:tav tm="100000">
                                          <p:val>
                                            <p:fltVal val="0"/>
                                          </p:val>
                                        </p:tav>
                                      </p:tavLst>
                                    </p:anim>
                                    <p:animEffect transition="in" filter="fade">
                                      <p:cBhvr>
                                        <p:cTn id="28" dur="1000"/>
                                        <p:tgtEl>
                                          <p:spTgt spid="131077"/>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31078"/>
                                        </p:tgtEl>
                                        <p:attrNameLst>
                                          <p:attrName>style.visibility</p:attrName>
                                        </p:attrNameLst>
                                      </p:cBhvr>
                                      <p:to>
                                        <p:strVal val="visible"/>
                                      </p:to>
                                    </p:set>
                                    <p:anim calcmode="lin" valueType="num">
                                      <p:cBhvr>
                                        <p:cTn id="31" dur="1000" fill="hold"/>
                                        <p:tgtEl>
                                          <p:spTgt spid="131078"/>
                                        </p:tgtEl>
                                        <p:attrNameLst>
                                          <p:attrName>ppt_w</p:attrName>
                                        </p:attrNameLst>
                                      </p:cBhvr>
                                      <p:tavLst>
                                        <p:tav tm="0">
                                          <p:val>
                                            <p:fltVal val="0"/>
                                          </p:val>
                                        </p:tav>
                                        <p:tav tm="100000">
                                          <p:val>
                                            <p:strVal val="#ppt_w"/>
                                          </p:val>
                                        </p:tav>
                                      </p:tavLst>
                                    </p:anim>
                                    <p:anim calcmode="lin" valueType="num">
                                      <p:cBhvr>
                                        <p:cTn id="32" dur="1000" fill="hold"/>
                                        <p:tgtEl>
                                          <p:spTgt spid="131078"/>
                                        </p:tgtEl>
                                        <p:attrNameLst>
                                          <p:attrName>ppt_h</p:attrName>
                                        </p:attrNameLst>
                                      </p:cBhvr>
                                      <p:tavLst>
                                        <p:tav tm="0">
                                          <p:val>
                                            <p:fltVal val="0"/>
                                          </p:val>
                                        </p:tav>
                                        <p:tav tm="100000">
                                          <p:val>
                                            <p:strVal val="#ppt_h"/>
                                          </p:val>
                                        </p:tav>
                                      </p:tavLst>
                                    </p:anim>
                                    <p:anim calcmode="lin" valueType="num">
                                      <p:cBhvr>
                                        <p:cTn id="33" dur="1000" fill="hold"/>
                                        <p:tgtEl>
                                          <p:spTgt spid="131078"/>
                                        </p:tgtEl>
                                        <p:attrNameLst>
                                          <p:attrName>style.rotation</p:attrName>
                                        </p:attrNameLst>
                                      </p:cBhvr>
                                      <p:tavLst>
                                        <p:tav tm="0">
                                          <p:val>
                                            <p:fltVal val="90"/>
                                          </p:val>
                                        </p:tav>
                                        <p:tav tm="100000">
                                          <p:val>
                                            <p:fltVal val="0"/>
                                          </p:val>
                                        </p:tav>
                                      </p:tavLst>
                                    </p:anim>
                                    <p:animEffect transition="in" filter="fade">
                                      <p:cBhvr>
                                        <p:cTn id="34" dur="1000"/>
                                        <p:tgtEl>
                                          <p:spTgt spid="13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utoUpdateAnimBg="0"/>
      <p:bldP spid="131076" grpId="0"/>
      <p:bldP spid="131077" grpId="0"/>
      <p:bldP spid="1310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981200" y="1371600"/>
            <a:ext cx="5638800" cy="533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i="1" kern="10" err="1" smtClean="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Tiết</a:t>
            </a:r>
            <a:r>
              <a:rPr lang="en-US" sz="3600" i="1" kern="10" smtClean="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 </a:t>
            </a:r>
            <a:r>
              <a:rPr lang="vi-VN" sz="3600" i="1" kern="10" smtClean="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 4</a:t>
            </a:r>
            <a:r>
              <a:rPr lang="en-US" sz="3600" i="1" kern="10" dirty="0" smtClean="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7</a:t>
            </a:r>
            <a:r>
              <a:rPr lang="vi-VN" sz="3600" i="1" kern="10" smtClean="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 </a:t>
            </a:r>
            <a:r>
              <a:rPr lang="vi-VN" sz="3600" i="1" kern="10" dirty="0">
                <a:ln w="22225">
                  <a:solidFill>
                    <a:srgbClr val="0000CC"/>
                  </a:solidFill>
                  <a:round/>
                  <a:headEnd/>
                  <a:tailEnd/>
                </a:ln>
                <a:solidFill>
                  <a:srgbClr val="99CC00">
                    <a:alpha val="69019"/>
                  </a:srgbClr>
                </a:solidFill>
                <a:effectLst>
                  <a:outerShdw dist="45791" dir="2021404" algn="ctr" rotWithShape="0">
                    <a:srgbClr val="9999FF"/>
                  </a:outerShdw>
                </a:effectLst>
                <a:latin typeface="Times New Roman"/>
                <a:cs typeface="Times New Roman"/>
              </a:rPr>
              <a:t>:</a:t>
            </a:r>
          </a:p>
        </p:txBody>
      </p:sp>
      <p:sp>
        <p:nvSpPr>
          <p:cNvPr id="12291" name="WordArt 3"/>
          <p:cNvSpPr>
            <a:spLocks noChangeArrowheads="1" noChangeShapeType="1" noTextEdit="1"/>
          </p:cNvSpPr>
          <p:nvPr/>
        </p:nvSpPr>
        <p:spPr bwMode="auto">
          <a:xfrm>
            <a:off x="1295400" y="2438400"/>
            <a:ext cx="6477000" cy="1524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i="1" kern="10" dirty="0">
                <a:ln w="19050">
                  <a:solidFill>
                    <a:srgbClr val="FF6600"/>
                  </a:solidFill>
                  <a:round/>
                  <a:headEnd/>
                  <a:tailEnd/>
                </a:ln>
                <a:gradFill rotWithShape="1">
                  <a:gsLst>
                    <a:gs pos="0">
                      <a:srgbClr val="DC8400"/>
                    </a:gs>
                    <a:gs pos="100000">
                      <a:srgbClr val="FF9900"/>
                    </a:gs>
                  </a:gsLst>
                  <a:path path="rect">
                    <a:fillToRect l="50000" t="50000" r="50000" b="50000"/>
                  </a:path>
                </a:gradFill>
                <a:effectLst>
                  <a:outerShdw dist="35921" dir="2700000" algn="ctr" rotWithShape="0">
                    <a:srgbClr val="990000"/>
                  </a:outerShdw>
                </a:effectLst>
                <a:latin typeface="Times New Roman"/>
                <a:cs typeface="Times New Roman"/>
              </a:rPr>
              <a:t>Hạt trần - Cây thông</a:t>
            </a:r>
          </a:p>
        </p:txBody>
      </p:sp>
    </p:spTree>
    <p:extLst>
      <p:ext uri="{BB962C8B-B14F-4D97-AF65-F5344CB8AC3E}">
        <p14:creationId xmlns:p14="http://schemas.microsoft.com/office/powerpoint/2010/main" val="9194593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blinds(horizontal)">
                                      <p:cBhvr>
                                        <p:cTn id="10"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smtClean="0"/>
          </a:p>
        </p:txBody>
      </p:sp>
      <p:pic>
        <p:nvPicPr>
          <p:cNvPr id="4101" name="Picture 6" descr="tải xuống (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4343400" y="0"/>
            <a:ext cx="4800600" cy="6149975"/>
          </a:xfrm>
          <a:noFill/>
        </p:spPr>
      </p:pic>
      <p:pic>
        <p:nvPicPr>
          <p:cNvPr id="4099" name="Picture 4" descr="images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p:cNvSpPr txBox="1">
            <a:spLocks noChangeArrowheads="1"/>
          </p:cNvSpPr>
          <p:nvPr/>
        </p:nvSpPr>
        <p:spPr bwMode="auto">
          <a:xfrm>
            <a:off x="2151063" y="6149975"/>
            <a:ext cx="491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eaLnBrk="1" fontAlgn="base" hangingPunct="1">
              <a:spcBef>
                <a:spcPct val="0"/>
              </a:spcBef>
              <a:spcAft>
                <a:spcPct val="0"/>
              </a:spcAft>
            </a:pPr>
            <a:r>
              <a:rPr lang="en-US" dirty="0" err="1">
                <a:solidFill>
                  <a:schemeClr val="tx1"/>
                </a:solidFill>
                <a:cs typeface="Times New Roman" pitchFamily="18" charset="0"/>
              </a:rPr>
              <a:t>Rừng</a:t>
            </a:r>
            <a:r>
              <a:rPr lang="en-US" dirty="0">
                <a:solidFill>
                  <a:schemeClr val="tx1"/>
                </a:solidFill>
                <a:cs typeface="Times New Roman" pitchFamily="18" charset="0"/>
              </a:rPr>
              <a:t> </a:t>
            </a:r>
            <a:r>
              <a:rPr lang="en-US" dirty="0" err="1">
                <a:solidFill>
                  <a:schemeClr val="tx1"/>
                </a:solidFill>
                <a:cs typeface="Times New Roman" pitchFamily="18" charset="0"/>
              </a:rPr>
              <a:t>thông</a:t>
            </a:r>
            <a:r>
              <a:rPr lang="en-US" dirty="0">
                <a:solidFill>
                  <a:schemeClr val="tx1"/>
                </a:solidFill>
                <a:cs typeface="Times New Roman" pitchFamily="18" charset="0"/>
              </a:rPr>
              <a:t> ( </a:t>
            </a:r>
            <a:r>
              <a:rPr lang="en-US" dirty="0" err="1">
                <a:solidFill>
                  <a:schemeClr val="tx1"/>
                </a:solidFill>
                <a:cs typeface="Times New Roman" pitchFamily="18" charset="0"/>
              </a:rPr>
              <a:t>Đà</a:t>
            </a:r>
            <a:r>
              <a:rPr lang="en-US" dirty="0">
                <a:solidFill>
                  <a:schemeClr val="tx1"/>
                </a:solidFill>
                <a:cs typeface="Times New Roman" pitchFamily="18" charset="0"/>
              </a:rPr>
              <a:t> </a:t>
            </a:r>
            <a:r>
              <a:rPr lang="en-US" dirty="0" err="1">
                <a:solidFill>
                  <a:schemeClr val="tx1"/>
                </a:solidFill>
                <a:cs typeface="Times New Roman" pitchFamily="18" charset="0"/>
              </a:rPr>
              <a:t>Lạt</a:t>
            </a:r>
            <a:r>
              <a:rPr lang="en-US" dirty="0">
                <a:solidFill>
                  <a:schemeClr val="tx1"/>
                </a:solidFill>
                <a:cs typeface="Times New Roman" pitchFamily="18" charset="0"/>
              </a:rPr>
              <a:t>)</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199" y="10885"/>
            <a:ext cx="4101789" cy="61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4269950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580">
                                          <p:stCondLst>
                                            <p:cond delay="0"/>
                                          </p:stCondLst>
                                        </p:cTn>
                                        <p:tgtEl>
                                          <p:spTgt spid="4102"/>
                                        </p:tgtEl>
                                      </p:cBhvr>
                                    </p:animEffect>
                                    <p:anim calcmode="lin" valueType="num">
                                      <p:cBhvr>
                                        <p:cTn id="8"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2"/>
                                        </p:tgtEl>
                                      </p:cBhvr>
                                      <p:to x="100000" y="60000"/>
                                    </p:animScale>
                                    <p:animScale>
                                      <p:cBhvr>
                                        <p:cTn id="14" dur="166" decel="50000">
                                          <p:stCondLst>
                                            <p:cond delay="676"/>
                                          </p:stCondLst>
                                        </p:cTn>
                                        <p:tgtEl>
                                          <p:spTgt spid="4102"/>
                                        </p:tgtEl>
                                      </p:cBhvr>
                                      <p:to x="100000" y="100000"/>
                                    </p:animScale>
                                    <p:animScale>
                                      <p:cBhvr>
                                        <p:cTn id="15" dur="26">
                                          <p:stCondLst>
                                            <p:cond delay="1312"/>
                                          </p:stCondLst>
                                        </p:cTn>
                                        <p:tgtEl>
                                          <p:spTgt spid="4102"/>
                                        </p:tgtEl>
                                      </p:cBhvr>
                                      <p:to x="100000" y="80000"/>
                                    </p:animScale>
                                    <p:animScale>
                                      <p:cBhvr>
                                        <p:cTn id="16" dur="166" decel="50000">
                                          <p:stCondLst>
                                            <p:cond delay="1338"/>
                                          </p:stCondLst>
                                        </p:cTn>
                                        <p:tgtEl>
                                          <p:spTgt spid="4102"/>
                                        </p:tgtEl>
                                      </p:cBhvr>
                                      <p:to x="100000" y="100000"/>
                                    </p:animScale>
                                    <p:animScale>
                                      <p:cBhvr>
                                        <p:cTn id="17" dur="26">
                                          <p:stCondLst>
                                            <p:cond delay="1642"/>
                                          </p:stCondLst>
                                        </p:cTn>
                                        <p:tgtEl>
                                          <p:spTgt spid="4102"/>
                                        </p:tgtEl>
                                      </p:cBhvr>
                                      <p:to x="100000" y="90000"/>
                                    </p:animScale>
                                    <p:animScale>
                                      <p:cBhvr>
                                        <p:cTn id="18" dur="166" decel="50000">
                                          <p:stCondLst>
                                            <p:cond delay="1668"/>
                                          </p:stCondLst>
                                        </p:cTn>
                                        <p:tgtEl>
                                          <p:spTgt spid="4102"/>
                                        </p:tgtEl>
                                      </p:cBhvr>
                                      <p:to x="100000" y="100000"/>
                                    </p:animScale>
                                    <p:animScale>
                                      <p:cBhvr>
                                        <p:cTn id="19" dur="26">
                                          <p:stCondLst>
                                            <p:cond delay="1808"/>
                                          </p:stCondLst>
                                        </p:cTn>
                                        <p:tgtEl>
                                          <p:spTgt spid="4102"/>
                                        </p:tgtEl>
                                      </p:cBhvr>
                                      <p:to x="100000" y="95000"/>
                                    </p:animScale>
                                    <p:animScale>
                                      <p:cBhvr>
                                        <p:cTn id="20" dur="166" decel="50000">
                                          <p:stCondLst>
                                            <p:cond delay="1834"/>
                                          </p:stCondLst>
                                        </p:cTn>
                                        <p:tgtEl>
                                          <p:spTgt spid="41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62" name="Rectangle 18"/>
          <p:cNvSpPr>
            <a:spLocks noChangeArrowheads="1"/>
          </p:cNvSpPr>
          <p:nvPr/>
        </p:nvSpPr>
        <p:spPr bwMode="auto">
          <a:xfrm>
            <a:off x="15240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smtClean="0">
                <a:solidFill>
                  <a:srgbClr val="FF0000"/>
                </a:solidFill>
                <a:latin typeface="Times New Roman" pitchFamily="18" charset="0"/>
              </a:rPr>
              <a:t>HẠT TRẦN – CÂY THÔNG</a:t>
            </a:r>
            <a:endParaRPr lang="en-US" sz="2800" b="1" dirty="0">
              <a:solidFill>
                <a:srgbClr val="FF0000"/>
              </a:solidFill>
              <a:latin typeface="Times New Roman" pitchFamily="18" charset="0"/>
            </a:endParaRPr>
          </a:p>
        </p:txBody>
      </p:sp>
      <p:pic>
        <p:nvPicPr>
          <p:cNvPr id="5126" name="Picture 6"/>
          <p:cNvPicPr>
            <a:picLocks noChangeAspect="1" noChangeArrowheads="1"/>
          </p:cNvPicPr>
          <p:nvPr/>
        </p:nvPicPr>
        <p:blipFill>
          <a:blip r:embed="rId2"/>
          <a:srcRect/>
          <a:stretch>
            <a:fillRect/>
          </a:stretch>
        </p:blipFill>
        <p:spPr bwMode="auto">
          <a:xfrm>
            <a:off x="493713" y="1556792"/>
            <a:ext cx="3505777" cy="46805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Box 1"/>
          <p:cNvSpPr txBox="1">
            <a:spLocks noChangeArrowheads="1"/>
          </p:cNvSpPr>
          <p:nvPr/>
        </p:nvSpPr>
        <p:spPr bwMode="auto">
          <a:xfrm>
            <a:off x="-684584" y="6290156"/>
            <a:ext cx="5753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bg1"/>
                </a:solidFill>
                <a:latin typeface="Times New Roman" pitchFamily="18" charset="0"/>
              </a:defRPr>
            </a:lvl1pPr>
            <a:lvl2pPr marL="742950" indent="-285750" eaLnBrk="0" hangingPunct="0">
              <a:defRPr sz="4000" b="1">
                <a:solidFill>
                  <a:schemeClr val="bg1"/>
                </a:solidFill>
                <a:latin typeface="Times New Roman" pitchFamily="18" charset="0"/>
              </a:defRPr>
            </a:lvl2pPr>
            <a:lvl3pPr marL="1143000" indent="-228600" eaLnBrk="0" hangingPunct="0">
              <a:defRPr sz="4000" b="1">
                <a:solidFill>
                  <a:schemeClr val="bg1"/>
                </a:solidFill>
                <a:latin typeface="Times New Roman" pitchFamily="18" charset="0"/>
              </a:defRPr>
            </a:lvl3pPr>
            <a:lvl4pPr marL="1600200" indent="-228600" eaLnBrk="0" hangingPunct="0">
              <a:defRPr sz="4000" b="1">
                <a:solidFill>
                  <a:schemeClr val="bg1"/>
                </a:solidFill>
                <a:latin typeface="Times New Roman" pitchFamily="18" charset="0"/>
              </a:defRPr>
            </a:lvl4pPr>
            <a:lvl5pPr marL="2057400" indent="-228600" eaLnBrk="0" hangingPunct="0">
              <a:defRPr sz="4000" b="1">
                <a:solidFill>
                  <a:schemeClr val="bg1"/>
                </a:solidFill>
                <a:latin typeface="Times New Roman" pitchFamily="18" charset="0"/>
              </a:defRPr>
            </a:lvl5pPr>
            <a:lvl6pPr marL="2514600" indent="-228600" eaLnBrk="0" fontAlgn="base" hangingPunct="0">
              <a:spcBef>
                <a:spcPct val="0"/>
              </a:spcBef>
              <a:spcAft>
                <a:spcPct val="0"/>
              </a:spcAft>
              <a:defRPr sz="4000" b="1">
                <a:solidFill>
                  <a:schemeClr val="bg1"/>
                </a:solidFill>
                <a:latin typeface="Times New Roman" pitchFamily="18" charset="0"/>
              </a:defRPr>
            </a:lvl6pPr>
            <a:lvl7pPr marL="2971800" indent="-228600" eaLnBrk="0" fontAlgn="base" hangingPunct="0">
              <a:spcBef>
                <a:spcPct val="0"/>
              </a:spcBef>
              <a:spcAft>
                <a:spcPct val="0"/>
              </a:spcAft>
              <a:defRPr sz="4000" b="1">
                <a:solidFill>
                  <a:schemeClr val="bg1"/>
                </a:solidFill>
                <a:latin typeface="Times New Roman" pitchFamily="18" charset="0"/>
              </a:defRPr>
            </a:lvl7pPr>
            <a:lvl8pPr marL="3429000" indent="-228600" eaLnBrk="0" fontAlgn="base" hangingPunct="0">
              <a:spcBef>
                <a:spcPct val="0"/>
              </a:spcBef>
              <a:spcAft>
                <a:spcPct val="0"/>
              </a:spcAft>
              <a:defRPr sz="4000" b="1">
                <a:solidFill>
                  <a:schemeClr val="bg1"/>
                </a:solidFill>
                <a:latin typeface="Times New Roman" pitchFamily="18" charset="0"/>
              </a:defRPr>
            </a:lvl8pPr>
            <a:lvl9pPr marL="3886200" indent="-228600" eaLnBrk="0" fontAlgn="base" hangingPunct="0">
              <a:spcBef>
                <a:spcPct val="0"/>
              </a:spcBef>
              <a:spcAft>
                <a:spcPct val="0"/>
              </a:spcAft>
              <a:defRPr sz="4000" b="1">
                <a:solidFill>
                  <a:schemeClr val="bg1"/>
                </a:solidFill>
                <a:latin typeface="Times New Roman" pitchFamily="18" charset="0"/>
              </a:defRPr>
            </a:lvl9pPr>
          </a:lstStyle>
          <a:p>
            <a:pPr algn="ctr" eaLnBrk="1" fontAlgn="base" hangingPunct="1">
              <a:spcBef>
                <a:spcPct val="0"/>
              </a:spcBef>
              <a:spcAft>
                <a:spcPct val="0"/>
              </a:spcAft>
            </a:pPr>
            <a:r>
              <a:rPr lang="en-US" sz="2800" dirty="0" err="1">
                <a:solidFill>
                  <a:prstClr val="black"/>
                </a:solidFill>
              </a:rPr>
              <a:t>Hình</a:t>
            </a:r>
            <a:r>
              <a:rPr lang="en-US" sz="2800" dirty="0">
                <a:solidFill>
                  <a:prstClr val="black"/>
                </a:solidFill>
              </a:rPr>
              <a:t>. </a:t>
            </a:r>
            <a:r>
              <a:rPr lang="en-US" sz="2800" dirty="0" err="1">
                <a:solidFill>
                  <a:prstClr val="black"/>
                </a:solidFill>
              </a:rPr>
              <a:t>Cây</a:t>
            </a:r>
            <a:r>
              <a:rPr lang="en-US" sz="2800" dirty="0">
                <a:solidFill>
                  <a:prstClr val="black"/>
                </a:solidFill>
              </a:rPr>
              <a:t> </a:t>
            </a:r>
            <a:r>
              <a:rPr lang="en-US" sz="2800" dirty="0" err="1">
                <a:solidFill>
                  <a:prstClr val="black"/>
                </a:solidFill>
              </a:rPr>
              <a:t>thông</a:t>
            </a:r>
            <a:r>
              <a:rPr lang="en-US" sz="2800" dirty="0">
                <a:solidFill>
                  <a:prstClr val="white"/>
                </a:solidFill>
              </a:rPr>
              <a:t> </a:t>
            </a:r>
            <a:endParaRPr lang="vi-VN" sz="2800" dirty="0">
              <a:solidFill>
                <a:prstClr val="white"/>
              </a:solidFill>
            </a:endParaRPr>
          </a:p>
        </p:txBody>
      </p:sp>
      <p:sp>
        <p:nvSpPr>
          <p:cNvPr id="8" name="Rectangle 9"/>
          <p:cNvSpPr>
            <a:spLocks noChangeArrowheads="1"/>
          </p:cNvSpPr>
          <p:nvPr/>
        </p:nvSpPr>
        <p:spPr bwMode="auto">
          <a:xfrm>
            <a:off x="5411788" y="1693168"/>
            <a:ext cx="2438400" cy="14478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kern="0" dirty="0" err="1">
                <a:solidFill>
                  <a:srgbClr val="0000FF"/>
                </a:solidFill>
                <a:latin typeface="Times New Roman" pitchFamily="18" charset="0"/>
              </a:rPr>
              <a:t>Cơ</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quan</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sinh</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dưỡng</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của</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cây</a:t>
            </a:r>
            <a:r>
              <a:rPr lang="en-US" sz="2800" kern="0" dirty="0">
                <a:solidFill>
                  <a:srgbClr val="0000FF"/>
                </a:solidFill>
                <a:latin typeface="Times New Roman" pitchFamily="18" charset="0"/>
              </a:rPr>
              <a:t> </a:t>
            </a:r>
            <a:r>
              <a:rPr lang="en-US" sz="2800" kern="0" dirty="0" err="1">
                <a:solidFill>
                  <a:srgbClr val="0000FF"/>
                </a:solidFill>
                <a:latin typeface="Times New Roman" pitchFamily="18" charset="0"/>
              </a:rPr>
              <a:t>thông</a:t>
            </a:r>
            <a:endParaRPr lang="en-US" sz="2800" kern="0" dirty="0">
              <a:solidFill>
                <a:srgbClr val="0000FF"/>
              </a:solidFill>
              <a:latin typeface="Times New Roman" pitchFamily="18" charset="0"/>
            </a:endParaRPr>
          </a:p>
        </p:txBody>
      </p:sp>
      <p:sp>
        <p:nvSpPr>
          <p:cNvPr id="9" name="AutoShape 5"/>
          <p:cNvSpPr>
            <a:spLocks noChangeArrowheads="1"/>
          </p:cNvSpPr>
          <p:nvPr/>
        </p:nvSpPr>
        <p:spPr bwMode="auto">
          <a:xfrm rot="7782229">
            <a:off x="4710113" y="3803186"/>
            <a:ext cx="1828800" cy="228600"/>
          </a:xfrm>
          <a:prstGeom prst="rightArrow">
            <a:avLst>
              <a:gd name="adj1" fmla="val 50000"/>
              <a:gd name="adj2" fmla="val 200000"/>
            </a:avLst>
          </a:prstGeom>
          <a:solidFill>
            <a:srgbClr val="990033"/>
          </a:solidFill>
          <a:ln w="9525">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kern="0">
              <a:solidFill>
                <a:sysClr val="windowText" lastClr="000000"/>
              </a:solidFill>
              <a:latin typeface="Times New Roman" pitchFamily="18" charset="0"/>
            </a:endParaRPr>
          </a:p>
        </p:txBody>
      </p:sp>
      <p:pic>
        <p:nvPicPr>
          <p:cNvPr id="61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05265">
            <a:off x="5972175" y="3241289"/>
            <a:ext cx="123825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pic>
        <p:nvPicPr>
          <p:cNvPr id="61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35992">
            <a:off x="6801644" y="3204692"/>
            <a:ext cx="123825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12" name="Rectangle 3"/>
          <p:cNvSpPr>
            <a:spLocks noChangeArrowheads="1"/>
          </p:cNvSpPr>
          <p:nvPr/>
        </p:nvSpPr>
        <p:spPr bwMode="auto">
          <a:xfrm>
            <a:off x="7789863" y="4827240"/>
            <a:ext cx="1201737" cy="762000"/>
          </a:xfrm>
          <a:prstGeom prst="rect">
            <a:avLst/>
          </a:prstGeom>
          <a:gradFill rotWithShape="1">
            <a:gsLst>
              <a:gs pos="0">
                <a:srgbClr val="FFFF00"/>
              </a:gs>
              <a:gs pos="50000">
                <a:srgbClr val="FFFFFF"/>
              </a:gs>
              <a:gs pos="100000">
                <a:srgbClr val="FFFF0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kern="0" dirty="0" err="1">
                <a:solidFill>
                  <a:sysClr val="windowText" lastClr="000000"/>
                </a:solidFill>
                <a:latin typeface="Times New Roman" pitchFamily="18" charset="0"/>
              </a:rPr>
              <a:t>Rễ</a:t>
            </a:r>
            <a:endParaRPr lang="en-US" sz="2800" b="1" kern="0" dirty="0">
              <a:solidFill>
                <a:sysClr val="windowText" lastClr="000000"/>
              </a:solidFill>
              <a:latin typeface="Times New Roman" pitchFamily="18" charset="0"/>
            </a:endParaRPr>
          </a:p>
        </p:txBody>
      </p:sp>
      <p:pic>
        <p:nvPicPr>
          <p:cNvPr id="194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838" y="4760565"/>
            <a:ext cx="13509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14" name="Rectangle 8"/>
          <p:cNvSpPr>
            <a:spLocks noChangeArrowheads="1"/>
          </p:cNvSpPr>
          <p:nvPr/>
        </p:nvSpPr>
        <p:spPr bwMode="auto">
          <a:xfrm>
            <a:off x="5988050" y="4869160"/>
            <a:ext cx="1447800" cy="685800"/>
          </a:xfrm>
          <a:prstGeom prst="rect">
            <a:avLst/>
          </a:prstGeom>
          <a:gradFill rotWithShape="1">
            <a:gsLst>
              <a:gs pos="0">
                <a:srgbClr val="FFFF00"/>
              </a:gs>
              <a:gs pos="50000">
                <a:srgbClr val="FFFFFF"/>
              </a:gs>
              <a:gs pos="100000">
                <a:srgbClr val="FFFF00"/>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kern="0" dirty="0" err="1">
                <a:solidFill>
                  <a:sysClr val="windowText" lastClr="000000"/>
                </a:solidFill>
                <a:latin typeface="Times New Roman" pitchFamily="18" charset="0"/>
              </a:rPr>
              <a:t>Lá</a:t>
            </a:r>
            <a:endParaRPr lang="en-US" sz="2800" b="1" kern="0" dirty="0">
              <a:solidFill>
                <a:sysClr val="windowText" lastClr="000000"/>
              </a:solidFill>
              <a:latin typeface="Times New Roman" pitchFamily="18" charset="0"/>
            </a:endParaRPr>
          </a:p>
        </p:txBody>
      </p:sp>
      <p:sp>
        <p:nvSpPr>
          <p:cNvPr id="4" name="Rectangle 3"/>
          <p:cNvSpPr/>
          <p:nvPr/>
        </p:nvSpPr>
        <p:spPr>
          <a:xfrm>
            <a:off x="42564" y="467961"/>
            <a:ext cx="7697788" cy="584775"/>
          </a:xfrm>
          <a:prstGeom prst="rect">
            <a:avLst/>
          </a:prstGeom>
        </p:spPr>
        <p:txBody>
          <a:bodyPr wrap="square">
            <a:spAutoFit/>
          </a:bodyPr>
          <a:lstStyle/>
          <a:p>
            <a:pPr lvl="0" fontAlgn="base">
              <a:spcBef>
                <a:spcPct val="0"/>
              </a:spcBef>
              <a:spcAft>
                <a:spcPct val="0"/>
              </a:spcAft>
              <a:defRPr/>
            </a:pPr>
            <a:r>
              <a:rPr lang="en-US" sz="3200" kern="0" dirty="0">
                <a:solidFill>
                  <a:srgbClr val="0000FF"/>
                </a:solidFill>
                <a:latin typeface="Times New Roman" pitchFamily="18" charset="0"/>
              </a:rPr>
              <a:t>1. </a:t>
            </a:r>
            <a:r>
              <a:rPr lang="en-US" sz="3200" u="sng" kern="0" dirty="0" err="1">
                <a:solidFill>
                  <a:srgbClr val="0000FF"/>
                </a:solidFill>
                <a:latin typeface="Times New Roman" pitchFamily="18" charset="0"/>
              </a:rPr>
              <a:t>Cơ</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quan</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sinh</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dưỡng</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của</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cây</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thông</a:t>
            </a:r>
            <a:r>
              <a:rPr lang="en-US" sz="3200" kern="0" dirty="0" smtClean="0">
                <a:solidFill>
                  <a:srgbClr val="0000FF"/>
                </a:solidFill>
                <a:latin typeface="Times New Roman" pitchFamily="18" charset="0"/>
              </a:rPr>
              <a:t>:</a:t>
            </a:r>
            <a:endParaRPr lang="vi-VN" sz="4000" b="1" dirty="0">
              <a:solidFill>
                <a:prstClr val="white"/>
              </a:solidFill>
              <a:latin typeface="Times New Roman" pitchFamily="18" charset="0"/>
            </a:endParaRPr>
          </a:p>
        </p:txBody>
      </p:sp>
    </p:spTree>
    <p:extLst>
      <p:ext uri="{BB962C8B-B14F-4D97-AF65-F5344CB8AC3E}">
        <p14:creationId xmlns:p14="http://schemas.microsoft.com/office/powerpoint/2010/main" val="1139986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ppt_x"/>
                                          </p:val>
                                        </p:tav>
                                        <p:tav tm="100000">
                                          <p:val>
                                            <p:strVal val="#ppt_x"/>
                                          </p:val>
                                        </p:tav>
                                      </p:tavLst>
                                    </p:anim>
                                    <p:anim calcmode="lin" valueType="num">
                                      <p:cBhvr additive="base">
                                        <p:cTn id="13"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467"/>
                                        </p:tgtEl>
                                        <p:attrNameLst>
                                          <p:attrName>style.visibility</p:attrName>
                                        </p:attrNameLst>
                                      </p:cBhvr>
                                      <p:to>
                                        <p:strVal val="visible"/>
                                      </p:to>
                                    </p:set>
                                    <p:animEffect transition="in" filter="barn(inVertical)">
                                      <p:cBhvr>
                                        <p:cTn id="28" dur="500"/>
                                        <p:tgtEl>
                                          <p:spTgt spid="1946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barn(inVertical)">
                                      <p:cBhvr>
                                        <p:cTn id="33" dur="500"/>
                                        <p:tgtEl>
                                          <p:spTgt spid="615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6153"/>
                                        </p:tgtEl>
                                        <p:attrNameLst>
                                          <p:attrName>style.visibility</p:attrName>
                                        </p:attrNameLst>
                                      </p:cBhvr>
                                      <p:to>
                                        <p:strVal val="visible"/>
                                      </p:to>
                                    </p:set>
                                    <p:animEffect transition="in" filter="wheel(1)">
                                      <p:cBhvr>
                                        <p:cTn id="43" dur="2000"/>
                                        <p:tgtEl>
                                          <p:spTgt spid="615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1"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ox(in)">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8" grpId="0" animBg="1"/>
      <p:bldP spid="9" grpId="0" animBg="1"/>
      <p:bldP spid="12" grpId="0" animBg="1"/>
      <p:bldP spid="12"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0" name="Picture 6" descr="thong 4"/>
          <p:cNvPicPr>
            <a:picLocks noChangeAspect="1" noChangeArrowheads="1"/>
          </p:cNvPicPr>
          <p:nvPr/>
        </p:nvPicPr>
        <p:blipFill>
          <a:blip r:embed="rId2">
            <a:extLst>
              <a:ext uri="{28A0092B-C50C-407E-A947-70E740481C1C}">
                <a14:useLocalDpi xmlns:a14="http://schemas.microsoft.com/office/drawing/2010/main" val="0"/>
              </a:ext>
            </a:extLst>
          </a:blip>
          <a:srcRect l="20456" t="20183" r="26912" b="26083"/>
          <a:stretch>
            <a:fillRect/>
          </a:stretch>
        </p:blipFill>
        <p:spPr bwMode="auto">
          <a:xfrm>
            <a:off x="0" y="1066800"/>
            <a:ext cx="3289300" cy="4953000"/>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190471" name="Picture 7" descr="thong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75" y="4114800"/>
            <a:ext cx="3355975" cy="2259013"/>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190472" name="Picture 8" descr="thong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965200"/>
            <a:ext cx="2873375" cy="2967038"/>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7173" name="Rectangle 9"/>
          <p:cNvSpPr>
            <a:spLocks noChangeArrowheads="1"/>
          </p:cNvSpPr>
          <p:nvPr/>
        </p:nvSpPr>
        <p:spPr bwMode="auto">
          <a:xfrm>
            <a:off x="152400" y="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800" b="1" err="1" smtClean="0">
                <a:solidFill>
                  <a:srgbClr val="FF0000"/>
                </a:solidFill>
                <a:latin typeface="Times New Roman" pitchFamily="18" charset="0"/>
              </a:rPr>
              <a:t>Tiết</a:t>
            </a:r>
            <a:r>
              <a:rPr lang="en-US" sz="2800" b="1" smtClean="0">
                <a:solidFill>
                  <a:srgbClr val="FF0000"/>
                </a:solidFill>
                <a:latin typeface="Times New Roman" pitchFamily="18" charset="0"/>
              </a:rPr>
              <a:t> 47: </a:t>
            </a:r>
            <a:r>
              <a:rPr lang="en-US" sz="2800" b="1" dirty="0">
                <a:solidFill>
                  <a:srgbClr val="FF0000"/>
                </a:solidFill>
                <a:latin typeface="Times New Roman" pitchFamily="18" charset="0"/>
              </a:rPr>
              <a:t>HẠT TRẦN – CÂY THÔNG</a:t>
            </a:r>
          </a:p>
        </p:txBody>
      </p:sp>
      <p:sp>
        <p:nvSpPr>
          <p:cNvPr id="3" name="Rectangle 2"/>
          <p:cNvSpPr/>
          <p:nvPr/>
        </p:nvSpPr>
        <p:spPr>
          <a:xfrm>
            <a:off x="-55563" y="381000"/>
            <a:ext cx="7904163" cy="584200"/>
          </a:xfrm>
          <a:prstGeom prst="rect">
            <a:avLst/>
          </a:prstGeom>
        </p:spPr>
        <p:txBody>
          <a:bodyPr>
            <a:spAutoFit/>
          </a:bodyPr>
          <a:lstStyle/>
          <a:p>
            <a:pPr fontAlgn="base">
              <a:spcBef>
                <a:spcPct val="0"/>
              </a:spcBef>
              <a:spcAft>
                <a:spcPct val="0"/>
              </a:spcAft>
              <a:defRPr/>
            </a:pPr>
            <a:r>
              <a:rPr lang="en-US" sz="3200" kern="0" dirty="0">
                <a:solidFill>
                  <a:srgbClr val="0000FF"/>
                </a:solidFill>
                <a:latin typeface="Times New Roman" pitchFamily="18" charset="0"/>
              </a:rPr>
              <a:t>1. </a:t>
            </a:r>
            <a:r>
              <a:rPr lang="en-US" sz="3200" u="sng" kern="0" dirty="0" err="1">
                <a:solidFill>
                  <a:srgbClr val="0000FF"/>
                </a:solidFill>
                <a:latin typeface="Times New Roman" pitchFamily="18" charset="0"/>
              </a:rPr>
              <a:t>Cơ</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quan</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sinh</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dưỡng</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của</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cây</a:t>
            </a:r>
            <a:r>
              <a:rPr lang="en-US" sz="3200" u="sng" kern="0" dirty="0">
                <a:solidFill>
                  <a:srgbClr val="0000FF"/>
                </a:solidFill>
                <a:latin typeface="Times New Roman" pitchFamily="18" charset="0"/>
              </a:rPr>
              <a:t> </a:t>
            </a:r>
            <a:r>
              <a:rPr lang="en-US" sz="3200" u="sng" kern="0" dirty="0" err="1">
                <a:solidFill>
                  <a:srgbClr val="0000FF"/>
                </a:solidFill>
                <a:latin typeface="Times New Roman" pitchFamily="18" charset="0"/>
              </a:rPr>
              <a:t>thông</a:t>
            </a:r>
            <a:r>
              <a:rPr lang="en-US" sz="3200" kern="0" dirty="0">
                <a:solidFill>
                  <a:srgbClr val="0000FF"/>
                </a:solidFill>
                <a:latin typeface="Times New Roman" pitchFamily="18" charset="0"/>
              </a:rPr>
              <a:t>:</a:t>
            </a:r>
            <a:endParaRPr lang="vi-VN" sz="4000" b="1" dirty="0">
              <a:solidFill>
                <a:prstClr val="white"/>
              </a:solidFill>
              <a:latin typeface="Times New Roman" pitchFamily="18" charset="0"/>
            </a:endParaRPr>
          </a:p>
        </p:txBody>
      </p:sp>
      <p:sp>
        <p:nvSpPr>
          <p:cNvPr id="9" name="AutoShape 8"/>
          <p:cNvSpPr>
            <a:spLocks noChangeArrowheads="1"/>
          </p:cNvSpPr>
          <p:nvPr/>
        </p:nvSpPr>
        <p:spPr bwMode="auto">
          <a:xfrm>
            <a:off x="6096000" y="457200"/>
            <a:ext cx="2819400" cy="3048000"/>
          </a:xfrm>
          <a:prstGeom prst="cloudCallout">
            <a:avLst>
              <a:gd name="adj1" fmla="val -45046"/>
              <a:gd name="adj2" fmla="val 52866"/>
            </a:avLst>
          </a:prstGeom>
          <a:solidFill>
            <a:srgbClr val="FDF3C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defRPr/>
            </a:pPr>
            <a:r>
              <a:rPr lang="en-US" sz="2800" b="1" kern="0" dirty="0" err="1">
                <a:solidFill>
                  <a:srgbClr val="0000FF"/>
                </a:solidFill>
                <a:latin typeface="Times New Roman" pitchFamily="18" charset="0"/>
              </a:rPr>
              <a:t>Quan</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sát</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nêu</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đặc</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điểm</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cơ</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quan</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sinh</a:t>
            </a:r>
            <a:r>
              <a:rPr lang="en-US" sz="2800" b="1" kern="0" dirty="0">
                <a:solidFill>
                  <a:srgbClr val="0000FF"/>
                </a:solidFill>
                <a:latin typeface="Times New Roman" pitchFamily="18" charset="0"/>
              </a:rPr>
              <a:t> </a:t>
            </a:r>
            <a:r>
              <a:rPr lang="en-US" sz="2800" b="1" kern="0" dirty="0" err="1">
                <a:solidFill>
                  <a:srgbClr val="0000FF"/>
                </a:solidFill>
                <a:latin typeface="Times New Roman" pitchFamily="18" charset="0"/>
              </a:rPr>
              <a:t>dưỡng</a:t>
            </a:r>
            <a:endParaRPr lang="en-US" sz="2800" b="1" kern="0" dirty="0">
              <a:solidFill>
                <a:srgbClr val="0000FF"/>
              </a:solidFill>
              <a:latin typeface="Times New Roman" pitchFamily="18"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538538"/>
            <a:ext cx="19050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747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0470"/>
                                        </p:tgtEl>
                                        <p:attrNameLst>
                                          <p:attrName>style.visibility</p:attrName>
                                        </p:attrNameLst>
                                      </p:cBhvr>
                                      <p:to>
                                        <p:strVal val="visible"/>
                                      </p:to>
                                    </p:set>
                                    <p:anim calcmode="lin" valueType="num">
                                      <p:cBhvr>
                                        <p:cTn id="7" dur="500" fill="hold"/>
                                        <p:tgtEl>
                                          <p:spTgt spid="190470"/>
                                        </p:tgtEl>
                                        <p:attrNameLst>
                                          <p:attrName>ppt_w</p:attrName>
                                        </p:attrNameLst>
                                      </p:cBhvr>
                                      <p:tavLst>
                                        <p:tav tm="0">
                                          <p:val>
                                            <p:fltVal val="0"/>
                                          </p:val>
                                        </p:tav>
                                        <p:tav tm="100000">
                                          <p:val>
                                            <p:strVal val="#ppt_w"/>
                                          </p:val>
                                        </p:tav>
                                      </p:tavLst>
                                    </p:anim>
                                    <p:anim calcmode="lin" valueType="num">
                                      <p:cBhvr>
                                        <p:cTn id="8" dur="500" fill="hold"/>
                                        <p:tgtEl>
                                          <p:spTgt spid="1904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0472"/>
                                        </p:tgtEl>
                                        <p:attrNameLst>
                                          <p:attrName>style.visibility</p:attrName>
                                        </p:attrNameLst>
                                      </p:cBhvr>
                                      <p:to>
                                        <p:strVal val="visible"/>
                                      </p:to>
                                    </p:set>
                                    <p:anim calcmode="lin" valueType="num">
                                      <p:cBhvr>
                                        <p:cTn id="13" dur="500" fill="hold"/>
                                        <p:tgtEl>
                                          <p:spTgt spid="190472"/>
                                        </p:tgtEl>
                                        <p:attrNameLst>
                                          <p:attrName>ppt_w</p:attrName>
                                        </p:attrNameLst>
                                      </p:cBhvr>
                                      <p:tavLst>
                                        <p:tav tm="0">
                                          <p:val>
                                            <p:fltVal val="0"/>
                                          </p:val>
                                        </p:tav>
                                        <p:tav tm="100000">
                                          <p:val>
                                            <p:strVal val="#ppt_w"/>
                                          </p:val>
                                        </p:tav>
                                      </p:tavLst>
                                    </p:anim>
                                    <p:anim calcmode="lin" valueType="num">
                                      <p:cBhvr>
                                        <p:cTn id="14" dur="500" fill="hold"/>
                                        <p:tgtEl>
                                          <p:spTgt spid="190472"/>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90471"/>
                                        </p:tgtEl>
                                        <p:attrNameLst>
                                          <p:attrName>style.visibility</p:attrName>
                                        </p:attrNameLst>
                                      </p:cBhvr>
                                      <p:to>
                                        <p:strVal val="visible"/>
                                      </p:to>
                                    </p:set>
                                    <p:anim calcmode="lin" valueType="num">
                                      <p:cBhvr>
                                        <p:cTn id="17" dur="500" fill="hold"/>
                                        <p:tgtEl>
                                          <p:spTgt spid="190471"/>
                                        </p:tgtEl>
                                        <p:attrNameLst>
                                          <p:attrName>ppt_w</p:attrName>
                                        </p:attrNameLst>
                                      </p:cBhvr>
                                      <p:tavLst>
                                        <p:tav tm="0">
                                          <p:val>
                                            <p:fltVal val="0"/>
                                          </p:val>
                                        </p:tav>
                                        <p:tav tm="100000">
                                          <p:val>
                                            <p:strVal val="#ppt_w"/>
                                          </p:val>
                                        </p:tav>
                                      </p:tavLst>
                                    </p:anim>
                                    <p:anim calcmode="lin" valueType="num">
                                      <p:cBhvr>
                                        <p:cTn id="18" dur="500" fill="hold"/>
                                        <p:tgtEl>
                                          <p:spTgt spid="19047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9"/>
                                        </p:tgtEl>
                                        <p:attrNameLst>
                                          <p:attrName>style.visibility</p:attrName>
                                        </p:attrNameLst>
                                      </p:cBhvr>
                                      <p:to>
                                        <p:strVal val="visible"/>
                                      </p:to>
                                    </p:set>
                                    <p:anim calcmode="discrete" valueType="clr">
                                      <p:cBhvr override="childStyle">
                                        <p:cTn id="2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gtEl>
                                        <p:attrNameLst>
                                          <p:attrName>fillcolor</p:attrName>
                                        </p:attrNameLst>
                                      </p:cBhvr>
                                      <p:tavLst>
                                        <p:tav tm="0">
                                          <p:val>
                                            <p:clrVal>
                                              <a:schemeClr val="accent2"/>
                                            </p:clrVal>
                                          </p:val>
                                        </p:tav>
                                        <p:tav tm="50000">
                                          <p:val>
                                            <p:clrVal>
                                              <a:schemeClr val="hlink"/>
                                            </p:clrVal>
                                          </p:val>
                                        </p:tav>
                                      </p:tavLst>
                                    </p:anim>
                                    <p:set>
                                      <p:cBhvr>
                                        <p:cTn id="25" dur="80"/>
                                        <p:tgtEl>
                                          <p:spTgt spid="9"/>
                                        </p:tgtEl>
                                        <p:attrNameLst>
                                          <p:attrName>fill.type</p:attrName>
                                        </p:attrNameLst>
                                      </p:cBhvr>
                                      <p:to>
                                        <p:strVal val="solid"/>
                                      </p:to>
                                    </p:set>
                                  </p:childTnLst>
                                </p:cTn>
                              </p:par>
                            </p:childTnLst>
                          </p:cTn>
                        </p:par>
                        <p:par>
                          <p:cTn id="26" fill="hold" nodeType="afterGroup">
                            <p:stCondLst>
                              <p:cond delay="1320"/>
                            </p:stCondLst>
                            <p:childTnLst>
                              <p:par>
                                <p:cTn id="27" presetID="3" presetClass="entr" presetSubtype="1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www.themegallery.com</a:t>
            </a:r>
            <a:endParaRPr lang="en-US"/>
          </a:p>
        </p:txBody>
      </p:sp>
      <p:pic>
        <p:nvPicPr>
          <p:cNvPr id="72708" name="Picture 4" descr="Kết quả hình ảnh cho RỄ CÂY T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540608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19200" y="304800"/>
            <a:ext cx="647700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Rễ</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cọc</a:t>
            </a:r>
            <a:r>
              <a:rPr lang="en-US" sz="3600" b="1" dirty="0" smtClean="0">
                <a:solidFill>
                  <a:schemeClr val="tx1"/>
                </a:solidFill>
                <a:latin typeface="Times New Roman" pitchFamily="18" charset="0"/>
                <a:cs typeface="Times New Roman" pitchFamily="18" charset="0"/>
              </a:rPr>
              <a:t>, to </a:t>
            </a:r>
            <a:r>
              <a:rPr lang="en-US" sz="3600" b="1" dirty="0" err="1" smtClean="0">
                <a:solidFill>
                  <a:schemeClr val="tx1"/>
                </a:solidFill>
                <a:latin typeface="Times New Roman" pitchFamily="18" charset="0"/>
                <a:cs typeface="Times New Roman" pitchFamily="18" charset="0"/>
              </a:rPr>
              <a:t>khỏe</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mọc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sâu</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958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ircle(in)">
                                      <p:cBhvr>
                                        <p:cTn id="7" dur="20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www.themegallery.com</a:t>
            </a:r>
            <a:endParaRPr lang="en-US"/>
          </a:p>
        </p:txBody>
      </p:sp>
      <p:pic>
        <p:nvPicPr>
          <p:cNvPr id="5" name="Picture 3" descr="thong 1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1147665"/>
            <a:ext cx="3886200" cy="5710335"/>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267200" y="4267199"/>
            <a:ext cx="4766275" cy="25784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smtClean="0">
                <a:solidFill>
                  <a:schemeClr val="tx1"/>
                </a:solidFill>
                <a:latin typeface="Times New Roman" pitchFamily="18" charset="0"/>
                <a:cs typeface="Times New Roman" pitchFamily="18" charset="0"/>
              </a:rPr>
              <a:t>Thân</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gỗ</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màu</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nâu</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phân</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nhiều</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cành</a:t>
            </a:r>
            <a:endParaRPr lang="en-US" sz="40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1295400"/>
            <a:ext cx="4889500" cy="2514600"/>
          </a:xfrm>
          <a:prstGeom prst="rect">
            <a:avLst/>
          </a:prstGeom>
        </p:spPr>
      </p:pic>
      <p:sp>
        <p:nvSpPr>
          <p:cNvPr id="7" name="Rounded Rectangle 6"/>
          <p:cNvSpPr/>
          <p:nvPr/>
        </p:nvSpPr>
        <p:spPr>
          <a:xfrm>
            <a:off x="762000" y="76200"/>
            <a:ext cx="76962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solidFill>
                  <a:schemeClr val="tx1"/>
                </a:solidFill>
                <a:latin typeface="Times New Roman" pitchFamily="18" charset="0"/>
                <a:cs typeface="Times New Roman" pitchFamily="18" charset="0"/>
              </a:rPr>
              <a:t>Cây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thuộc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loại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thân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gì</a:t>
            </a:r>
            <a:r>
              <a:rPr lang="en-US" sz="3200" dirty="0" smtClean="0">
                <a:solidFill>
                  <a:schemeClr val="tx1"/>
                </a:solidFill>
                <a:latin typeface="Times New Roman" pitchFamily="18" charset="0"/>
                <a:cs typeface="Times New Roman" pitchFamily="18" charset="0"/>
              </a:rPr>
              <a:t>?</a:t>
            </a:r>
          </a:p>
          <a:p>
            <a:pPr algn="ctr"/>
            <a:r>
              <a:rPr lang="en-US" sz="3200" dirty="0" err="1" smtClean="0">
                <a:solidFill>
                  <a:schemeClr val="tx1"/>
                </a:solidFill>
                <a:latin typeface="Times New Roman" pitchFamily="18" charset="0"/>
                <a:cs typeface="Times New Roman" pitchFamily="18" charset="0"/>
              </a:rPr>
              <a:t>Đặc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điểm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màu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sắc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vỏ</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thông</a:t>
            </a:r>
            <a:r>
              <a:rPr lang="en-US" sz="3200" dirty="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387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1237</Words>
  <Application>Microsoft Office PowerPoint</Application>
  <PresentationFormat>On-screen Show (4:3)</PresentationFormat>
  <Paragraphs>264</Paragraphs>
  <Slides>36</Slides>
  <Notes>1</Notes>
  <HiddenSlides>0</HiddenSlides>
  <MMClips>1</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Slipstream</vt:lpstr>
      <vt:lpstr>Default Design</vt:lpstr>
      <vt:lpstr>1_Default Design</vt:lpstr>
      <vt:lpstr>PowerPoint Presentation</vt:lpstr>
      <vt:lpstr>KIỂM TRA BÀI CỦ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Trồng rừng </vt:lpstr>
      <vt:lpstr>PowerPoint Presentation</vt:lpstr>
      <vt:lpstr>Đất trống, đồi núi trọc ở Ngân Sơn dần được phủ xanh bằng cây thông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Dao123</dc:creator>
  <cp:lastModifiedBy>Windows User</cp:lastModifiedBy>
  <cp:revision>41</cp:revision>
  <dcterms:created xsi:type="dcterms:W3CDTF">2016-02-23T16:51:53Z</dcterms:created>
  <dcterms:modified xsi:type="dcterms:W3CDTF">2020-04-06T14:38:45Z</dcterms:modified>
</cp:coreProperties>
</file>