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9" r:id="rId8"/>
    <p:sldId id="272" r:id="rId9"/>
    <p:sldId id="264" r:id="rId10"/>
    <p:sldId id="271" r:id="rId11"/>
    <p:sldId id="265" r:id="rId12"/>
    <p:sldId id="266" r:id="rId13"/>
    <p:sldId id="267" r:id="rId14"/>
    <p:sldId id="268" r:id="rId15"/>
    <p:sldId id="273" r:id="rId16"/>
    <p:sldId id="274" r:id="rId17"/>
    <p:sldId id="275" r:id="rId18"/>
    <p:sldId id="277" r:id="rId19"/>
    <p:sldId id="276"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B5F64135-A657-4DED-BBE7-E592262F9AAA}" type="datetimeFigureOut">
              <a:rPr lang="vi-VN" smtClean="0"/>
              <a:t>10/04/2020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2521839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5F64135-A657-4DED-BBE7-E592262F9AAA}" type="datetimeFigureOut">
              <a:rPr lang="vi-VN" smtClean="0"/>
              <a:t>10/04/2020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3280212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5F64135-A657-4DED-BBE7-E592262F9AAA}" type="datetimeFigureOut">
              <a:rPr lang="vi-VN" smtClean="0"/>
              <a:t>10/04/2020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1340416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5F64135-A657-4DED-BBE7-E592262F9AAA}" type="datetimeFigureOut">
              <a:rPr lang="vi-VN" smtClean="0"/>
              <a:t>10/04/2020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294124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F64135-A657-4DED-BBE7-E592262F9AAA}" type="datetimeFigureOut">
              <a:rPr lang="vi-VN" smtClean="0"/>
              <a:t>10/04/2020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1965103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B5F64135-A657-4DED-BBE7-E592262F9AAA}" type="datetimeFigureOut">
              <a:rPr lang="vi-VN" smtClean="0"/>
              <a:t>10/04/2020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1342298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B5F64135-A657-4DED-BBE7-E592262F9AAA}" type="datetimeFigureOut">
              <a:rPr lang="vi-VN" smtClean="0"/>
              <a:t>10/04/2020</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3428308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B5F64135-A657-4DED-BBE7-E592262F9AAA}" type="datetimeFigureOut">
              <a:rPr lang="vi-VN" smtClean="0"/>
              <a:t>10/04/2020</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1577530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64135-A657-4DED-BBE7-E592262F9AAA}" type="datetimeFigureOut">
              <a:rPr lang="vi-VN" smtClean="0"/>
              <a:t>10/04/2020</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67419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F64135-A657-4DED-BBE7-E592262F9AAA}" type="datetimeFigureOut">
              <a:rPr lang="vi-VN" smtClean="0"/>
              <a:t>10/04/2020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3298358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F64135-A657-4DED-BBE7-E592262F9AAA}" type="datetimeFigureOut">
              <a:rPr lang="vi-VN" smtClean="0"/>
              <a:t>10/04/2020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04E63EC-ECDB-4117-B30D-1886EF8AF4F8}" type="slidenum">
              <a:rPr lang="vi-VN" smtClean="0"/>
              <a:t>‹#›</a:t>
            </a:fld>
            <a:endParaRPr lang="vi-VN"/>
          </a:p>
        </p:txBody>
      </p:sp>
    </p:spTree>
    <p:extLst>
      <p:ext uri="{BB962C8B-B14F-4D97-AF65-F5344CB8AC3E}">
        <p14:creationId xmlns:p14="http://schemas.microsoft.com/office/powerpoint/2010/main" val="349510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64135-A657-4DED-BBE7-E592262F9AAA}" type="datetimeFigureOut">
              <a:rPr lang="vi-VN" smtClean="0"/>
              <a:t>10/04/2020</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E63EC-ECDB-4117-B30D-1886EF8AF4F8}" type="slidenum">
              <a:rPr lang="vi-VN" smtClean="0"/>
              <a:t>‹#›</a:t>
            </a:fld>
            <a:endParaRPr lang="vi-VN"/>
          </a:p>
        </p:txBody>
      </p:sp>
    </p:spTree>
    <p:extLst>
      <p:ext uri="{BB962C8B-B14F-4D97-AF65-F5344CB8AC3E}">
        <p14:creationId xmlns:p14="http://schemas.microsoft.com/office/powerpoint/2010/main" val="566984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7750" y="719187"/>
            <a:ext cx="10576012" cy="3528963"/>
          </a:xfrm>
          <a:ln>
            <a:solidFill>
              <a:schemeClr val="bg1"/>
            </a:solidFill>
          </a:ln>
        </p:spPr>
        <p:style>
          <a:lnRef idx="2">
            <a:schemeClr val="accent2"/>
          </a:lnRef>
          <a:fillRef idx="1">
            <a:schemeClr val="lt1"/>
          </a:fillRef>
          <a:effectRef idx="0">
            <a:schemeClr val="accent2"/>
          </a:effectRef>
          <a:fontRef idx="minor">
            <a:schemeClr val="dk1"/>
          </a:fontRef>
        </p:style>
        <p:txBody>
          <a:bodyPr>
            <a:noAutofit/>
          </a:bodyPr>
          <a:lstStyle/>
          <a:p>
            <a:pPr algn="ctr"/>
            <a:r>
              <a:rPr lang="en-US" sz="5500" b="1" i="1" dirty="0" smtClean="0">
                <a:ln w="0"/>
                <a:solidFill>
                  <a:schemeClr val="accent6">
                    <a:lumMod val="75000"/>
                  </a:schemeClr>
                </a:solidFill>
                <a:effectLst>
                  <a:glow rad="63500">
                    <a:schemeClr val="accent4">
                      <a:satMod val="175000"/>
                      <a:alpha val="40000"/>
                    </a:schemeClr>
                  </a:glow>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Tiết 24. Bài 14:</a:t>
            </a:r>
            <a:br>
              <a:rPr lang="en-US" sz="5500" b="1" i="1" dirty="0" smtClean="0">
                <a:ln w="0"/>
                <a:solidFill>
                  <a:schemeClr val="accent6">
                    <a:lumMod val="75000"/>
                  </a:schemeClr>
                </a:solidFill>
                <a:effectLst>
                  <a:glow rad="63500">
                    <a:schemeClr val="accent4">
                      <a:satMod val="175000"/>
                      <a:alpha val="40000"/>
                    </a:schemeClr>
                  </a:glow>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br>
            <a:r>
              <a:rPr lang="en-US" b="1" dirty="0" smtClean="0">
                <a:ln w="0"/>
                <a:solidFill>
                  <a:schemeClr val="accent2">
                    <a:lumMod val="75000"/>
                  </a:schemeClr>
                </a:solidFill>
                <a:effectLst>
                  <a:glow rad="63500">
                    <a:schemeClr val="accent4">
                      <a:satMod val="175000"/>
                      <a:alpha val="40000"/>
                    </a:schemeClr>
                  </a:glow>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QUYỀN VÀ NGHĨA VỤ LAO ĐỘNG CỦA CÔNG DÂN</a:t>
            </a:r>
            <a:br>
              <a:rPr lang="en-US" b="1" dirty="0" smtClean="0">
                <a:ln w="0"/>
                <a:solidFill>
                  <a:schemeClr val="accent2">
                    <a:lumMod val="75000"/>
                  </a:schemeClr>
                </a:solidFill>
                <a:effectLst>
                  <a:glow rad="63500">
                    <a:schemeClr val="accent4">
                      <a:satMod val="175000"/>
                      <a:alpha val="40000"/>
                    </a:schemeClr>
                  </a:glow>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br>
            <a:endParaRPr lang="vi-VN" b="1" dirty="0">
              <a:ln w="0"/>
              <a:solidFill>
                <a:schemeClr val="accent2">
                  <a:lumMod val="75000"/>
                </a:schemeClr>
              </a:solidFill>
              <a:effectLst>
                <a:glow rad="63500">
                  <a:schemeClr val="accent4">
                    <a:satMod val="175000"/>
                    <a:alpha val="40000"/>
                  </a:schemeClr>
                </a:glow>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5202238"/>
            <a:ext cx="9144000" cy="1655762"/>
          </a:xfrm>
        </p:spPr>
        <p:txBody>
          <a:bodyPr/>
          <a:lstStyle/>
          <a:p>
            <a:endParaRPr lang="vi-VN" dirty="0"/>
          </a:p>
        </p:txBody>
      </p:sp>
      <p:sp>
        <p:nvSpPr>
          <p:cNvPr id="4" name="TextBox 3"/>
          <p:cNvSpPr txBox="1"/>
          <p:nvPr/>
        </p:nvSpPr>
        <p:spPr>
          <a:xfrm>
            <a:off x="812209" y="5045075"/>
            <a:ext cx="4998720" cy="1154162"/>
          </a:xfrm>
          <a:prstGeom prst="rect">
            <a:avLst/>
          </a:prstGeom>
          <a:noFill/>
        </p:spPr>
        <p:txBody>
          <a:bodyPr wrap="square" rtlCol="0">
            <a:spAutoFit/>
          </a:bodyPr>
          <a:lstStyle/>
          <a:p>
            <a:r>
              <a:rPr lang="en-US" sz="2300" i="1" dirty="0" smtClean="0">
                <a:latin typeface="Times New Roman" panose="02020603050405020304" pitchFamily="18" charset="0"/>
                <a:cs typeface="Times New Roman" panose="02020603050405020304" pitchFamily="18" charset="0"/>
              </a:rPr>
              <a:t>Giáo viên: Dương Thùy Chinh</a:t>
            </a:r>
          </a:p>
          <a:p>
            <a:r>
              <a:rPr lang="en-US" sz="2300" i="1" dirty="0" smtClean="0">
                <a:latin typeface="Times New Roman" panose="02020603050405020304" pitchFamily="18" charset="0"/>
                <a:cs typeface="Times New Roman" panose="02020603050405020304" pitchFamily="18" charset="0"/>
              </a:rPr>
              <a:t>Trường: THCS Lệ Chi</a:t>
            </a:r>
          </a:p>
          <a:p>
            <a:r>
              <a:rPr lang="en-US" sz="2300" i="1" dirty="0" smtClean="0">
                <a:latin typeface="Times New Roman" panose="02020603050405020304" pitchFamily="18" charset="0"/>
                <a:cs typeface="Times New Roman" panose="02020603050405020304" pitchFamily="18" charset="0"/>
              </a:rPr>
              <a:t>Năm học: 2019 -2020</a:t>
            </a:r>
            <a:endParaRPr lang="vi-VN" sz="23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347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42" y="4179709"/>
            <a:ext cx="2652360" cy="2652360"/>
          </a:xfrm>
        </p:spPr>
      </p:pic>
      <p:sp>
        <p:nvSpPr>
          <p:cNvPr id="4" name="Rectangular Callout 3"/>
          <p:cNvSpPr/>
          <p:nvPr/>
        </p:nvSpPr>
        <p:spPr>
          <a:xfrm>
            <a:off x="1380067" y="485470"/>
            <a:ext cx="9558866" cy="3581433"/>
          </a:xfrm>
          <a:prstGeom prst="wedgeRectCallout">
            <a:avLst>
              <a:gd name="adj1" fmla="val -35789"/>
              <a:gd name="adj2" fmla="val 7084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vi-VN"/>
          </a:p>
        </p:txBody>
      </p:sp>
      <p:sp>
        <p:nvSpPr>
          <p:cNvPr id="6" name="TextBox 5"/>
          <p:cNvSpPr txBox="1"/>
          <p:nvPr/>
        </p:nvSpPr>
        <p:spPr>
          <a:xfrm>
            <a:off x="1463322" y="598276"/>
            <a:ext cx="9475611" cy="2862322"/>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just"/>
            <a:r>
              <a:rPr lang="vi-VN" sz="3000" b="1" u="sng" dirty="0">
                <a:solidFill>
                  <a:schemeClr val="accent6">
                    <a:lumMod val="60000"/>
                    <a:lumOff val="40000"/>
                  </a:schemeClr>
                </a:solidFill>
                <a:latin typeface="+mj-lt"/>
              </a:rPr>
              <a:t>Tình huống</a:t>
            </a:r>
            <a:r>
              <a:rPr lang="vi-VN" sz="3000" b="1" dirty="0">
                <a:latin typeface="+mj-lt"/>
              </a:rPr>
              <a:t>: Nam đã tốt nghiệp THPT nhưng không theo học cao đẳng, đại học, cũng không đi làm ở đâu mà suốt ngày mải mê chơi điện tử. Bố mẹ hỏi thì Nam bảo Nam chưa có gia đình riêng nên chưa cần đi làm.</a:t>
            </a:r>
          </a:p>
          <a:p>
            <a:pPr algn="just"/>
            <a:r>
              <a:rPr lang="vi-VN" sz="3000" b="1" dirty="0">
                <a:latin typeface="+mj-lt"/>
              </a:rPr>
              <a:t>    </a:t>
            </a:r>
            <a:r>
              <a:rPr lang="vi-VN" sz="3000" b="1" i="1" dirty="0" smtClean="0">
                <a:latin typeface="+mj-lt"/>
              </a:rPr>
              <a:t>Em </a:t>
            </a:r>
            <a:r>
              <a:rPr lang="vi-VN" sz="3000" b="1" i="1" dirty="0">
                <a:latin typeface="+mj-lt"/>
              </a:rPr>
              <a:t>có đồng tình với suy nghĩ của Nam không? Vì sao?</a:t>
            </a:r>
          </a:p>
          <a:p>
            <a:pPr algn="just"/>
            <a:endParaRPr lang="vi-VN" sz="3000" b="1" dirty="0">
              <a:latin typeface="+mj-lt"/>
            </a:endParaRPr>
          </a:p>
        </p:txBody>
      </p:sp>
    </p:spTree>
    <p:extLst>
      <p:ext uri="{BB962C8B-B14F-4D97-AF65-F5344CB8AC3E}">
        <p14:creationId xmlns:p14="http://schemas.microsoft.com/office/powerpoint/2010/main" val="264797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022" y="365760"/>
            <a:ext cx="10822577" cy="2730277"/>
          </a:xfrm>
        </p:spPr>
        <p:style>
          <a:lnRef idx="2">
            <a:schemeClr val="accent5"/>
          </a:lnRef>
          <a:fillRef idx="1">
            <a:schemeClr val="lt1"/>
          </a:fillRef>
          <a:effectRef idx="0">
            <a:schemeClr val="accent5"/>
          </a:effectRef>
          <a:fontRef idx="minor">
            <a:schemeClr val="dk1"/>
          </a:fontRef>
        </p:style>
        <p:txBody>
          <a:bodyPr>
            <a:normAutofit/>
          </a:bodyPr>
          <a:lstStyle/>
          <a:p>
            <a:pPr marL="0" indent="0" algn="just">
              <a:buNone/>
            </a:pPr>
            <a:r>
              <a:rPr lang="vi-VN" sz="3500" dirty="0" smtClean="0">
                <a:latin typeface="+mj-lt"/>
              </a:rPr>
              <a:t>b</a:t>
            </a:r>
            <a:r>
              <a:rPr lang="vi-VN" sz="3500" b="1" i="1" dirty="0" smtClean="0">
                <a:latin typeface="+mj-lt"/>
              </a:rPr>
              <a:t>. Nghĩa vụ lao động</a:t>
            </a:r>
          </a:p>
          <a:p>
            <a:pPr algn="just">
              <a:buFontTx/>
              <a:buChar char="-"/>
            </a:pPr>
            <a:r>
              <a:rPr lang="vi-VN" sz="3000" dirty="0" smtClean="0">
                <a:latin typeface="+mj-lt"/>
              </a:rPr>
              <a:t>Mỗi </a:t>
            </a:r>
            <a:r>
              <a:rPr lang="vi-VN" sz="3000" dirty="0">
                <a:latin typeface="+mj-lt"/>
              </a:rPr>
              <a:t>người phải có nghĩa vụ lao động để nuôi sống bản thân, gia </a:t>
            </a:r>
            <a:r>
              <a:rPr lang="vi-VN" sz="3000" dirty="0" smtClean="0">
                <a:latin typeface="+mj-lt"/>
              </a:rPr>
              <a:t>đình;</a:t>
            </a:r>
          </a:p>
          <a:p>
            <a:pPr algn="just">
              <a:buFontTx/>
              <a:buChar char="-"/>
            </a:pPr>
            <a:r>
              <a:rPr lang="vi-VN" sz="3000" dirty="0" smtClean="0">
                <a:latin typeface="+mj-lt"/>
              </a:rPr>
              <a:t>Mọi người đều phải tham gia lao động góp phần tạo </a:t>
            </a:r>
            <a:r>
              <a:rPr lang="vi-VN" sz="3000" dirty="0">
                <a:latin typeface="+mj-lt"/>
              </a:rPr>
              <a:t>ra của cải vật chất và tinh thần cho xã hội, duy trì </a:t>
            </a:r>
            <a:r>
              <a:rPr lang="vi-VN" sz="3000" dirty="0" smtClean="0">
                <a:latin typeface="+mj-lt"/>
              </a:rPr>
              <a:t>và </a:t>
            </a:r>
            <a:r>
              <a:rPr lang="vi-VN" sz="3000" dirty="0">
                <a:latin typeface="+mj-lt"/>
              </a:rPr>
              <a:t>phát triển đất </a:t>
            </a:r>
            <a:r>
              <a:rPr lang="vi-VN" sz="3000" dirty="0" smtClean="0">
                <a:latin typeface="+mj-lt"/>
              </a:rPr>
              <a:t>nước.</a:t>
            </a:r>
            <a:endParaRPr lang="vi-VN" sz="3000" dirty="0">
              <a:latin typeface="+mj-lt"/>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6708"/>
          <a:stretch/>
        </p:blipFill>
        <p:spPr>
          <a:xfrm>
            <a:off x="3344091" y="3096037"/>
            <a:ext cx="5283654" cy="3853403"/>
          </a:xfrm>
          <a:prstGeom prst="rect">
            <a:avLst/>
          </a:prstGeom>
        </p:spPr>
      </p:pic>
    </p:spTree>
    <p:extLst>
      <p:ext uri="{BB962C8B-B14F-4D97-AF65-F5344CB8AC3E}">
        <p14:creationId xmlns:p14="http://schemas.microsoft.com/office/powerpoint/2010/main" val="174243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arn(inVertical)">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394" y="243206"/>
            <a:ext cx="10515600" cy="810532"/>
          </a:xfrm>
        </p:spPr>
        <p:txBody>
          <a:bodyPr>
            <a:normAutofit/>
          </a:bodyPr>
          <a:lstStyle/>
          <a:p>
            <a:r>
              <a:rPr lang="vi-VN" sz="3600" b="1" dirty="0" smtClean="0"/>
              <a:t>3. Một số quy định của pháp luật (</a:t>
            </a:r>
            <a:r>
              <a:rPr lang="vi-VN" sz="3600" b="1" i="1" dirty="0" smtClean="0"/>
              <a:t>tự tìm hiểu</a:t>
            </a:r>
            <a:r>
              <a:rPr lang="vi-VN" sz="3600" b="1" dirty="0" smtClean="0"/>
              <a:t>)</a:t>
            </a:r>
            <a:endParaRPr lang="vi-VN" sz="3600" b="1" dirty="0"/>
          </a:p>
        </p:txBody>
      </p:sp>
      <p:sp>
        <p:nvSpPr>
          <p:cNvPr id="3" name="Content Placeholder 2"/>
          <p:cNvSpPr>
            <a:spLocks noGrp="1"/>
          </p:cNvSpPr>
          <p:nvPr>
            <p:ph idx="1"/>
          </p:nvPr>
        </p:nvSpPr>
        <p:spPr>
          <a:xfrm>
            <a:off x="481147" y="1233442"/>
            <a:ext cx="10839995" cy="3504021"/>
          </a:xfrm>
        </p:spPr>
        <p:style>
          <a:lnRef idx="2">
            <a:schemeClr val="accent5"/>
          </a:lnRef>
          <a:fillRef idx="1">
            <a:schemeClr val="lt1"/>
          </a:fillRef>
          <a:effectRef idx="0">
            <a:schemeClr val="accent5"/>
          </a:effectRef>
          <a:fontRef idx="minor">
            <a:schemeClr val="dk1"/>
          </a:fontRef>
        </p:style>
        <p:txBody>
          <a:bodyPr>
            <a:normAutofit/>
          </a:bodyPr>
          <a:lstStyle/>
          <a:p>
            <a:pPr algn="just"/>
            <a:r>
              <a:rPr lang="vi-VN" sz="3200" dirty="0" smtClean="0">
                <a:latin typeface="+mj-lt"/>
              </a:rPr>
              <a:t>Cấm </a:t>
            </a:r>
            <a:r>
              <a:rPr lang="vi-VN" sz="3200" dirty="0">
                <a:latin typeface="+mj-lt"/>
              </a:rPr>
              <a:t>nhận trẻ em chưa đủ 15 tuổi vào làm việc; </a:t>
            </a:r>
            <a:endParaRPr lang="vi-VN" sz="3200" dirty="0" smtClean="0">
              <a:latin typeface="+mj-lt"/>
            </a:endParaRPr>
          </a:p>
          <a:p>
            <a:pPr algn="just"/>
            <a:r>
              <a:rPr lang="vi-VN" sz="3200" dirty="0" smtClean="0">
                <a:latin typeface="+mj-lt"/>
              </a:rPr>
              <a:t>Cấm </a:t>
            </a:r>
            <a:r>
              <a:rPr lang="vi-VN" sz="3200" dirty="0">
                <a:latin typeface="+mj-lt"/>
              </a:rPr>
              <a:t>sử dụng người lao động dưới 18 tuổi làm những công việc nặng nhọc, nguy hiểm hoặc tiếp xúc với các chất độc hại; </a:t>
            </a:r>
            <a:endParaRPr lang="vi-VN" sz="3200" dirty="0" smtClean="0">
              <a:latin typeface="+mj-lt"/>
            </a:endParaRPr>
          </a:p>
          <a:p>
            <a:pPr algn="just"/>
            <a:r>
              <a:rPr lang="vi-VN" sz="3200" dirty="0" smtClean="0">
                <a:latin typeface="+mj-lt"/>
              </a:rPr>
              <a:t>Cấm </a:t>
            </a:r>
            <a:r>
              <a:rPr lang="vi-VN" sz="3200" dirty="0">
                <a:latin typeface="+mj-lt"/>
              </a:rPr>
              <a:t>lạm dụng người lao động dưới 18 tuổi</a:t>
            </a:r>
            <a:r>
              <a:rPr lang="vi-VN" sz="3200" dirty="0" smtClean="0">
                <a:latin typeface="+mj-lt"/>
              </a:rPr>
              <a:t>;</a:t>
            </a:r>
          </a:p>
          <a:p>
            <a:pPr algn="just"/>
            <a:r>
              <a:rPr lang="vi-VN" sz="3200" dirty="0" smtClean="0">
                <a:latin typeface="+mj-lt"/>
              </a:rPr>
              <a:t> </a:t>
            </a:r>
            <a:r>
              <a:rPr lang="vi-VN" sz="3200" dirty="0">
                <a:latin typeface="+mj-lt"/>
              </a:rPr>
              <a:t>Cấm cưỡng bức, ngược đãi người lao động.</a:t>
            </a:r>
          </a:p>
        </p:txBody>
      </p:sp>
    </p:spTree>
    <p:extLst>
      <p:ext uri="{BB962C8B-B14F-4D97-AF65-F5344CB8AC3E}">
        <p14:creationId xmlns:p14="http://schemas.microsoft.com/office/powerpoint/2010/main" val="410191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22" y="330291"/>
            <a:ext cx="10515600" cy="697321"/>
          </a:xfrm>
        </p:spPr>
        <p:txBody>
          <a:bodyPr>
            <a:normAutofit/>
          </a:bodyPr>
          <a:lstStyle/>
          <a:p>
            <a:r>
              <a:rPr lang="vi-VN" sz="3600" b="1" dirty="0" smtClean="0"/>
              <a:t>4. Vai trò của Nhà nước</a:t>
            </a:r>
            <a:endParaRPr lang="vi-VN" sz="3600" b="1" dirty="0"/>
          </a:p>
        </p:txBody>
      </p:sp>
      <p:sp>
        <p:nvSpPr>
          <p:cNvPr id="3" name="Content Placeholder 2"/>
          <p:cNvSpPr>
            <a:spLocks noGrp="1"/>
          </p:cNvSpPr>
          <p:nvPr>
            <p:ph idx="1"/>
          </p:nvPr>
        </p:nvSpPr>
        <p:spPr>
          <a:xfrm>
            <a:off x="455022" y="1233443"/>
            <a:ext cx="10515600" cy="3477894"/>
          </a:xfrm>
        </p:spPr>
        <p:style>
          <a:lnRef idx="2">
            <a:schemeClr val="accent5"/>
          </a:lnRef>
          <a:fillRef idx="1">
            <a:schemeClr val="lt1"/>
          </a:fillRef>
          <a:effectRef idx="0">
            <a:schemeClr val="accent5"/>
          </a:effectRef>
          <a:fontRef idx="minor">
            <a:schemeClr val="dk1"/>
          </a:fontRef>
        </p:style>
        <p:txBody>
          <a:bodyPr>
            <a:normAutofit/>
          </a:bodyPr>
          <a:lstStyle/>
          <a:p>
            <a:pPr marL="0" indent="0" algn="just">
              <a:buNone/>
            </a:pPr>
            <a:r>
              <a:rPr lang="vi-VN" sz="3200" dirty="0" smtClean="0">
                <a:latin typeface="+mj-lt"/>
              </a:rPr>
              <a:t>- </a:t>
            </a:r>
            <a:r>
              <a:rPr lang="vi-VN" sz="3200" dirty="0">
                <a:latin typeface="+mj-lt"/>
              </a:rPr>
              <a:t>Khuyến khích, </a:t>
            </a:r>
            <a:r>
              <a:rPr lang="vi-VN" sz="3200" dirty="0" smtClean="0">
                <a:latin typeface="+mj-lt"/>
              </a:rPr>
              <a:t>tạo </a:t>
            </a:r>
            <a:r>
              <a:rPr lang="vi-VN" sz="3200" dirty="0">
                <a:latin typeface="+mj-lt"/>
              </a:rPr>
              <a:t>điều kiện thuận lợi cho các tổ chức cá nhân trong và ngoài nước đầu tư phát triển </a:t>
            </a:r>
            <a:r>
              <a:rPr lang="vi-VN" sz="3200" dirty="0" smtClean="0">
                <a:latin typeface="+mj-lt"/>
              </a:rPr>
              <a:t>sản </a:t>
            </a:r>
            <a:r>
              <a:rPr lang="vi-VN" sz="3200" dirty="0">
                <a:latin typeface="+mj-lt"/>
              </a:rPr>
              <a:t>xuất kinh doanh </a:t>
            </a:r>
            <a:r>
              <a:rPr lang="vi-VN" sz="3200" dirty="0" smtClean="0">
                <a:latin typeface="+mj-lt"/>
              </a:rPr>
              <a:t>giải </a:t>
            </a:r>
            <a:r>
              <a:rPr lang="vi-VN" sz="3200" dirty="0">
                <a:latin typeface="+mj-lt"/>
              </a:rPr>
              <a:t>quyết việc làm cho người </a:t>
            </a:r>
            <a:r>
              <a:rPr lang="vi-VN" sz="3200" dirty="0" smtClean="0">
                <a:latin typeface="+mj-lt"/>
              </a:rPr>
              <a:t>lao </a:t>
            </a:r>
            <a:r>
              <a:rPr lang="vi-VN" sz="3200" dirty="0">
                <a:latin typeface="+mj-lt"/>
              </a:rPr>
              <a:t>động.</a:t>
            </a:r>
          </a:p>
          <a:p>
            <a:pPr marL="0" indent="0" algn="just">
              <a:buNone/>
            </a:pPr>
            <a:r>
              <a:rPr lang="vi-VN" sz="3200" dirty="0">
                <a:latin typeface="+mj-lt"/>
              </a:rPr>
              <a:t>- Khuyến khích tạo điều kiện cho các hoạt động tạo ra việc làm thu hút lao động.</a:t>
            </a:r>
          </a:p>
        </p:txBody>
      </p:sp>
    </p:spTree>
    <p:extLst>
      <p:ext uri="{BB962C8B-B14F-4D97-AF65-F5344CB8AC3E}">
        <p14:creationId xmlns:p14="http://schemas.microsoft.com/office/powerpoint/2010/main" val="1922450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732" y="251914"/>
            <a:ext cx="10515600" cy="584109"/>
          </a:xfrm>
        </p:spPr>
        <p:txBody>
          <a:bodyPr>
            <a:noAutofit/>
          </a:bodyPr>
          <a:lstStyle/>
          <a:p>
            <a:r>
              <a:rPr lang="vi-VN" sz="3600" b="1" dirty="0" smtClean="0"/>
              <a:t>5. Trách nhiệm của công dân</a:t>
            </a:r>
            <a:endParaRPr lang="vi-VN" sz="3600" b="1" dirty="0"/>
          </a:p>
        </p:txBody>
      </p:sp>
      <p:sp>
        <p:nvSpPr>
          <p:cNvPr id="3" name="Content Placeholder 2"/>
          <p:cNvSpPr>
            <a:spLocks noGrp="1"/>
          </p:cNvSpPr>
          <p:nvPr>
            <p:ph idx="1"/>
          </p:nvPr>
        </p:nvSpPr>
        <p:spPr>
          <a:xfrm>
            <a:off x="385354" y="1224734"/>
            <a:ext cx="10515600" cy="3068592"/>
          </a:xfrm>
        </p:spPr>
        <p:style>
          <a:lnRef idx="2">
            <a:schemeClr val="accent5"/>
          </a:lnRef>
          <a:fillRef idx="1">
            <a:schemeClr val="lt1"/>
          </a:fillRef>
          <a:effectRef idx="0">
            <a:schemeClr val="accent5"/>
          </a:effectRef>
          <a:fontRef idx="minor">
            <a:schemeClr val="dk1"/>
          </a:fontRef>
        </p:style>
        <p:txBody>
          <a:bodyPr>
            <a:normAutofit/>
          </a:bodyPr>
          <a:lstStyle/>
          <a:p>
            <a:pPr algn="just"/>
            <a:r>
              <a:rPr lang="vi-VN" sz="3200" dirty="0" smtClean="0">
                <a:latin typeface="+mj-lt"/>
              </a:rPr>
              <a:t>Tuyên truyền, vận động gia đình, xã hội thực hiện quyền và nghĩa vụ lao động của người công dân.</a:t>
            </a:r>
          </a:p>
          <a:p>
            <a:pPr algn="just"/>
            <a:r>
              <a:rPr lang="vi-VN" sz="3200" dirty="0" smtClean="0">
                <a:latin typeface="+mj-lt"/>
              </a:rPr>
              <a:t>Góp phần đấu tranh chống những biểu hiện trái PL trong việc thực hiện quyền và nghĩa vụ của người công dân.</a:t>
            </a:r>
          </a:p>
          <a:p>
            <a:pPr algn="just"/>
            <a:endParaRPr lang="vi-VN" sz="3200" dirty="0">
              <a:latin typeface="+mj-lt"/>
            </a:endParaRPr>
          </a:p>
        </p:txBody>
      </p:sp>
    </p:spTree>
    <p:extLst>
      <p:ext uri="{BB962C8B-B14F-4D97-AF65-F5344CB8AC3E}">
        <p14:creationId xmlns:p14="http://schemas.microsoft.com/office/powerpoint/2010/main" val="290666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1526"/>
          </a:xfrm>
        </p:spPr>
        <p:txBody>
          <a:bodyPr>
            <a:normAutofit fontScale="90000"/>
          </a:bodyPr>
          <a:lstStyle/>
          <a:p>
            <a:r>
              <a:rPr lang="vi-VN" b="1" dirty="0" smtClean="0"/>
              <a:t>III. Bài tập</a:t>
            </a:r>
            <a:endParaRPr lang="vi-VN" b="1" dirty="0"/>
          </a:p>
        </p:txBody>
      </p:sp>
      <p:sp>
        <p:nvSpPr>
          <p:cNvPr id="3" name="Content Placeholder 2"/>
          <p:cNvSpPr>
            <a:spLocks noGrp="1"/>
          </p:cNvSpPr>
          <p:nvPr>
            <p:ph idx="1"/>
          </p:nvPr>
        </p:nvSpPr>
        <p:spPr>
          <a:xfrm>
            <a:off x="933995" y="1285693"/>
            <a:ext cx="10515600" cy="3739153"/>
          </a:xfrm>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vi-VN" sz="3000" b="1" i="1" dirty="0" smtClean="0">
                <a:latin typeface="+mj-lt"/>
              </a:rPr>
              <a:t>Câu 1: Một </a:t>
            </a:r>
            <a:r>
              <a:rPr lang="vi-VN" sz="3000" b="1" i="1" dirty="0">
                <a:latin typeface="+mj-lt"/>
              </a:rPr>
              <a:t>trong những nội dung về </a:t>
            </a:r>
            <a:r>
              <a:rPr lang="vi-VN" sz="3000" b="1" i="1" dirty="0" smtClean="0">
                <a:latin typeface="+mj-lt"/>
              </a:rPr>
              <a:t>quyền </a:t>
            </a:r>
            <a:r>
              <a:rPr lang="vi-VN" sz="3000" b="1" i="1" dirty="0">
                <a:latin typeface="+mj-lt"/>
              </a:rPr>
              <a:t>lao </a:t>
            </a:r>
            <a:r>
              <a:rPr lang="vi-VN" sz="3000" b="1" i="1" dirty="0" smtClean="0">
                <a:latin typeface="+mj-lt"/>
              </a:rPr>
              <a:t>động của công dân </a:t>
            </a:r>
            <a:r>
              <a:rPr lang="vi-VN" sz="3000" b="1" i="1" dirty="0">
                <a:latin typeface="+mj-lt"/>
              </a:rPr>
              <a:t>là mọi người </a:t>
            </a:r>
            <a:r>
              <a:rPr lang="vi-VN" sz="3000" b="1" i="1" dirty="0" smtClean="0">
                <a:latin typeface="+mj-lt"/>
              </a:rPr>
              <a:t>có </a:t>
            </a:r>
            <a:r>
              <a:rPr lang="vi-VN" sz="3000" b="1" i="1" dirty="0">
                <a:latin typeface="+mj-lt"/>
              </a:rPr>
              <a:t>quyền lựa </a:t>
            </a:r>
            <a:r>
              <a:rPr lang="vi-VN" sz="3000" b="1" i="1" dirty="0" smtClean="0">
                <a:latin typeface="+mj-lt"/>
              </a:rPr>
              <a:t>chọn</a:t>
            </a:r>
          </a:p>
          <a:p>
            <a:pPr marL="0" indent="0">
              <a:buNone/>
            </a:pPr>
            <a:r>
              <a:rPr lang="vi-VN" sz="3000" dirty="0">
                <a:latin typeface="+mj-lt"/>
              </a:rPr>
              <a:t>A. việc làm theo sở thích của </a:t>
            </a:r>
            <a:r>
              <a:rPr lang="vi-VN" sz="3000" dirty="0" smtClean="0">
                <a:latin typeface="+mj-lt"/>
              </a:rPr>
              <a:t>cha mẹ.</a:t>
            </a:r>
            <a:endParaRPr lang="vi-VN" sz="3000" dirty="0">
              <a:latin typeface="+mj-lt"/>
            </a:endParaRPr>
          </a:p>
          <a:p>
            <a:pPr marL="0" indent="0">
              <a:buNone/>
            </a:pPr>
            <a:r>
              <a:rPr lang="vi-VN" sz="3000" dirty="0">
                <a:latin typeface="+mj-lt"/>
              </a:rPr>
              <a:t>B. việc làm phù hợp với khả năng của </a:t>
            </a:r>
            <a:r>
              <a:rPr lang="vi-VN" sz="3000" dirty="0" smtClean="0">
                <a:latin typeface="+mj-lt"/>
              </a:rPr>
              <a:t>mình.</a:t>
            </a:r>
            <a:endParaRPr lang="vi-VN" sz="3000" dirty="0">
              <a:latin typeface="+mj-lt"/>
            </a:endParaRPr>
          </a:p>
          <a:p>
            <a:pPr marL="0" indent="0">
              <a:buNone/>
            </a:pPr>
            <a:r>
              <a:rPr lang="vi-VN" sz="3000" dirty="0">
                <a:latin typeface="+mj-lt"/>
              </a:rPr>
              <a:t>C. điều kiện làm việc theo nhu cầu của mình.</a:t>
            </a:r>
          </a:p>
          <a:p>
            <a:pPr marL="0" indent="0">
              <a:buNone/>
            </a:pPr>
            <a:r>
              <a:rPr lang="vi-VN" sz="3000" dirty="0">
                <a:latin typeface="+mj-lt"/>
              </a:rPr>
              <a:t>D. thời gian làm việc theo ý muốn chủ quan của mình.</a:t>
            </a:r>
          </a:p>
          <a:p>
            <a:pPr marL="0" indent="0">
              <a:buNone/>
            </a:pPr>
            <a:endParaRPr lang="vi-VN" sz="3000" dirty="0">
              <a:latin typeface="+mj-lt"/>
            </a:endParaRPr>
          </a:p>
        </p:txBody>
      </p:sp>
    </p:spTree>
    <p:extLst>
      <p:ext uri="{BB962C8B-B14F-4D97-AF65-F5344CB8AC3E}">
        <p14:creationId xmlns:p14="http://schemas.microsoft.com/office/powerpoint/2010/main" val="337985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9" presetClass="emph" presetSubtype="0" fill="hold" nodeType="clickEffect">
                                  <p:stCondLst>
                                    <p:cond delay="0"/>
                                  </p:stCondLst>
                                  <p:childTnLst>
                                    <p:animClr clrSpc="rgb" dir="cw">
                                      <p:cBhvr override="childStyle">
                                        <p:cTn id="42" dur="500" fill="hold"/>
                                        <p:tgtEl>
                                          <p:spTgt spid="3">
                                            <p:txEl>
                                              <p:pRg st="2" end="2"/>
                                            </p:txEl>
                                          </p:spTgt>
                                        </p:tgtEl>
                                        <p:attrNameLst>
                                          <p:attrName>style.color</p:attrName>
                                        </p:attrNameLst>
                                      </p:cBhvr>
                                      <p:to>
                                        <a:schemeClr val="accent2"/>
                                      </p:to>
                                    </p:animClr>
                                    <p:animClr clrSpc="rgb" dir="cw">
                                      <p:cBhvr>
                                        <p:cTn id="43" dur="500" fill="hold"/>
                                        <p:tgtEl>
                                          <p:spTgt spid="3">
                                            <p:txEl>
                                              <p:pRg st="2" end="2"/>
                                            </p:txEl>
                                          </p:spTgt>
                                        </p:tgtEl>
                                        <p:attrNameLst>
                                          <p:attrName>fillcolor</p:attrName>
                                        </p:attrNameLst>
                                      </p:cBhvr>
                                      <p:to>
                                        <a:schemeClr val="accent2"/>
                                      </p:to>
                                    </p:animClr>
                                    <p:set>
                                      <p:cBhvr>
                                        <p:cTn id="44" dur="500" fill="hold"/>
                                        <p:tgtEl>
                                          <p:spTgt spid="3">
                                            <p:txEl>
                                              <p:pRg st="2" end="2"/>
                                            </p:txEl>
                                          </p:spTgt>
                                        </p:tgtEl>
                                        <p:attrNameLst>
                                          <p:attrName>fill.type</p:attrName>
                                        </p:attrNameLst>
                                      </p:cBhvr>
                                      <p:to>
                                        <p:strVal val="solid"/>
                                      </p:to>
                                    </p:set>
                                    <p:set>
                                      <p:cBhvr>
                                        <p:cTn id="45" dur="500" fill="hold"/>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dirty="0"/>
          </a:p>
        </p:txBody>
      </p:sp>
      <p:sp>
        <p:nvSpPr>
          <p:cNvPr id="3" name="Content Placeholder 2"/>
          <p:cNvSpPr>
            <a:spLocks noGrp="1"/>
          </p:cNvSpPr>
          <p:nvPr>
            <p:ph idx="1"/>
          </p:nvPr>
        </p:nvSpPr>
        <p:spPr>
          <a:xfrm>
            <a:off x="838200" y="919933"/>
            <a:ext cx="9646920" cy="3329850"/>
          </a:xfrm>
        </p:spPr>
        <p:style>
          <a:lnRef idx="2">
            <a:schemeClr val="accent5"/>
          </a:lnRef>
          <a:fillRef idx="1">
            <a:schemeClr val="lt1"/>
          </a:fillRef>
          <a:effectRef idx="0">
            <a:schemeClr val="accent5"/>
          </a:effectRef>
          <a:fontRef idx="minor">
            <a:schemeClr val="dk1"/>
          </a:fontRef>
        </p:style>
        <p:txBody>
          <a:bodyPr>
            <a:normAutofit/>
          </a:bodyPr>
          <a:lstStyle/>
          <a:p>
            <a:pPr marL="0" indent="0">
              <a:buNone/>
            </a:pPr>
            <a:r>
              <a:rPr lang="vi-VN" sz="3200" b="1" i="1" dirty="0" smtClean="0">
                <a:latin typeface="+mj-lt"/>
              </a:rPr>
              <a:t>Câu 2: Người lao động là người</a:t>
            </a:r>
          </a:p>
          <a:p>
            <a:pPr marL="514350" indent="-514350">
              <a:buAutoNum type="alphaUcPeriod"/>
            </a:pPr>
            <a:r>
              <a:rPr lang="vi-VN" sz="3200" dirty="0" smtClean="0">
                <a:latin typeface="+mj-lt"/>
              </a:rPr>
              <a:t>Từ đủ 15 tuổi trở lên.</a:t>
            </a:r>
          </a:p>
          <a:p>
            <a:pPr marL="0" indent="0">
              <a:buNone/>
            </a:pPr>
            <a:r>
              <a:rPr lang="vi-VN" sz="3200" dirty="0" smtClean="0">
                <a:latin typeface="+mj-lt"/>
              </a:rPr>
              <a:t>B.</a:t>
            </a:r>
            <a:r>
              <a:rPr lang="vi-VN" sz="3200" dirty="0">
                <a:latin typeface="+mj-lt"/>
              </a:rPr>
              <a:t> Từ đủ </a:t>
            </a:r>
            <a:r>
              <a:rPr lang="vi-VN" sz="3200" dirty="0" smtClean="0">
                <a:latin typeface="+mj-lt"/>
              </a:rPr>
              <a:t>16 </a:t>
            </a:r>
            <a:r>
              <a:rPr lang="vi-VN" sz="3200" dirty="0">
                <a:latin typeface="+mj-lt"/>
              </a:rPr>
              <a:t>tuổi trở </a:t>
            </a:r>
            <a:r>
              <a:rPr lang="vi-VN" sz="3200" dirty="0" smtClean="0">
                <a:latin typeface="+mj-lt"/>
              </a:rPr>
              <a:t>lên.</a:t>
            </a:r>
          </a:p>
          <a:p>
            <a:pPr marL="0" indent="0">
              <a:buNone/>
            </a:pPr>
            <a:r>
              <a:rPr lang="vi-VN" sz="3200" dirty="0" smtClean="0">
                <a:latin typeface="+mj-lt"/>
              </a:rPr>
              <a:t>C. </a:t>
            </a:r>
            <a:r>
              <a:rPr lang="vi-VN" sz="3200" dirty="0">
                <a:latin typeface="+mj-lt"/>
              </a:rPr>
              <a:t>Từ đủ </a:t>
            </a:r>
            <a:r>
              <a:rPr lang="vi-VN" sz="3200" dirty="0" smtClean="0">
                <a:latin typeface="+mj-lt"/>
              </a:rPr>
              <a:t>17 </a:t>
            </a:r>
            <a:r>
              <a:rPr lang="vi-VN" sz="3200" dirty="0">
                <a:latin typeface="+mj-lt"/>
              </a:rPr>
              <a:t>tuổi trở </a:t>
            </a:r>
            <a:r>
              <a:rPr lang="vi-VN" sz="3200" dirty="0" smtClean="0">
                <a:latin typeface="+mj-lt"/>
              </a:rPr>
              <a:t>lên.</a:t>
            </a:r>
          </a:p>
          <a:p>
            <a:pPr marL="0" indent="0">
              <a:buNone/>
            </a:pPr>
            <a:r>
              <a:rPr lang="vi-VN" sz="3200" dirty="0" smtClean="0">
                <a:latin typeface="+mj-lt"/>
              </a:rPr>
              <a:t>D. </a:t>
            </a:r>
            <a:r>
              <a:rPr lang="vi-VN" sz="3200" dirty="0">
                <a:latin typeface="+mj-lt"/>
              </a:rPr>
              <a:t>Từ đủ </a:t>
            </a:r>
            <a:r>
              <a:rPr lang="vi-VN" sz="3200" dirty="0" smtClean="0">
                <a:latin typeface="+mj-lt"/>
              </a:rPr>
              <a:t>18 </a:t>
            </a:r>
            <a:r>
              <a:rPr lang="vi-VN" sz="3200" dirty="0">
                <a:latin typeface="+mj-lt"/>
              </a:rPr>
              <a:t>tuổi trở </a:t>
            </a:r>
            <a:r>
              <a:rPr lang="vi-VN" sz="3200" dirty="0" smtClean="0">
                <a:latin typeface="+mj-lt"/>
              </a:rPr>
              <a:t>lên.</a:t>
            </a:r>
            <a:endParaRPr lang="vi-VN" sz="3200" dirty="0">
              <a:latin typeface="+mj-lt"/>
            </a:endParaRPr>
          </a:p>
        </p:txBody>
      </p:sp>
    </p:spTree>
    <p:extLst>
      <p:ext uri="{BB962C8B-B14F-4D97-AF65-F5344CB8AC3E}">
        <p14:creationId xmlns:p14="http://schemas.microsoft.com/office/powerpoint/2010/main" val="387345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9" presetClass="emph" presetSubtype="0" fill="hold" nodeType="clickEffect">
                                  <p:stCondLst>
                                    <p:cond delay="0"/>
                                  </p:stCondLst>
                                  <p:childTnLst>
                                    <p:animClr clrSpc="rgb" dir="cw">
                                      <p:cBhvr override="childStyle">
                                        <p:cTn id="42" dur="500" fill="hold"/>
                                        <p:tgtEl>
                                          <p:spTgt spid="3">
                                            <p:txEl>
                                              <p:pRg st="1" end="1"/>
                                            </p:txEl>
                                          </p:spTgt>
                                        </p:tgtEl>
                                        <p:attrNameLst>
                                          <p:attrName>style.color</p:attrName>
                                        </p:attrNameLst>
                                      </p:cBhvr>
                                      <p:to>
                                        <a:schemeClr val="accent2"/>
                                      </p:to>
                                    </p:animClr>
                                    <p:animClr clrSpc="rgb" dir="cw">
                                      <p:cBhvr>
                                        <p:cTn id="43" dur="500" fill="hold"/>
                                        <p:tgtEl>
                                          <p:spTgt spid="3">
                                            <p:txEl>
                                              <p:pRg st="1" end="1"/>
                                            </p:txEl>
                                          </p:spTgt>
                                        </p:tgtEl>
                                        <p:attrNameLst>
                                          <p:attrName>fillcolor</p:attrName>
                                        </p:attrNameLst>
                                      </p:cBhvr>
                                      <p:to>
                                        <a:schemeClr val="accent2"/>
                                      </p:to>
                                    </p:animClr>
                                    <p:set>
                                      <p:cBhvr>
                                        <p:cTn id="44" dur="500" fill="hold"/>
                                        <p:tgtEl>
                                          <p:spTgt spid="3">
                                            <p:txEl>
                                              <p:pRg st="1" end="1"/>
                                            </p:txEl>
                                          </p:spTgt>
                                        </p:tgtEl>
                                        <p:attrNameLst>
                                          <p:attrName>fill.type</p:attrName>
                                        </p:attrNameLst>
                                      </p:cBhvr>
                                      <p:to>
                                        <p:strVal val="solid"/>
                                      </p:to>
                                    </p:set>
                                    <p:set>
                                      <p:cBhvr>
                                        <p:cTn id="45" dur="500" fill="hold"/>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idx="1"/>
          </p:nvPr>
        </p:nvSpPr>
        <p:spPr>
          <a:xfrm>
            <a:off x="838200" y="946060"/>
            <a:ext cx="10515600" cy="3991700"/>
          </a:xfrm>
        </p:spPr>
        <p:style>
          <a:lnRef idx="2">
            <a:schemeClr val="accent5"/>
          </a:lnRef>
          <a:fillRef idx="1">
            <a:schemeClr val="lt1"/>
          </a:fillRef>
          <a:effectRef idx="0">
            <a:schemeClr val="accent5"/>
          </a:effectRef>
          <a:fontRef idx="minor">
            <a:schemeClr val="dk1"/>
          </a:fontRef>
        </p:style>
        <p:txBody>
          <a:bodyPr>
            <a:normAutofit/>
          </a:bodyPr>
          <a:lstStyle/>
          <a:p>
            <a:pPr marL="0" indent="0">
              <a:buNone/>
            </a:pPr>
            <a:r>
              <a:rPr lang="vi-VN" sz="3200" b="1" i="1" dirty="0" smtClean="0">
                <a:latin typeface="+mj-lt"/>
              </a:rPr>
              <a:t>Câu 3: Nội dung nào dưới đây không phải quyền của người lao động?</a:t>
            </a:r>
          </a:p>
          <a:p>
            <a:pPr marL="0" indent="0">
              <a:buNone/>
            </a:pPr>
            <a:r>
              <a:rPr lang="vi-VN" sz="3200" dirty="0" smtClean="0">
                <a:latin typeface="+mj-lt"/>
              </a:rPr>
              <a:t>A. Hưởng lương phù hợp với trình độ.</a:t>
            </a:r>
          </a:p>
          <a:p>
            <a:pPr marL="0" indent="0">
              <a:buNone/>
            </a:pPr>
            <a:r>
              <a:rPr lang="vi-VN" sz="3200" dirty="0" smtClean="0">
                <a:latin typeface="+mj-lt"/>
              </a:rPr>
              <a:t>B. Tự do làm những gì mình thích.</a:t>
            </a:r>
          </a:p>
          <a:p>
            <a:pPr marL="0" indent="0">
              <a:buNone/>
            </a:pPr>
            <a:r>
              <a:rPr lang="vi-VN" sz="3200" dirty="0" smtClean="0">
                <a:latin typeface="+mj-lt"/>
              </a:rPr>
              <a:t>C. Làm việc trong điều kiện bảo đảm an toàn.</a:t>
            </a:r>
          </a:p>
          <a:p>
            <a:pPr marL="0" indent="0">
              <a:buNone/>
            </a:pPr>
            <a:r>
              <a:rPr lang="vi-VN" sz="3200" dirty="0" smtClean="0">
                <a:latin typeface="+mj-lt"/>
              </a:rPr>
              <a:t>D. Đơn phương chấm dứt hợp đồng theo quy định.</a:t>
            </a:r>
            <a:endParaRPr lang="vi-VN" sz="3200" dirty="0">
              <a:latin typeface="+mj-lt"/>
            </a:endParaRPr>
          </a:p>
        </p:txBody>
      </p:sp>
    </p:spTree>
    <p:extLst>
      <p:ext uri="{BB962C8B-B14F-4D97-AF65-F5344CB8AC3E}">
        <p14:creationId xmlns:p14="http://schemas.microsoft.com/office/powerpoint/2010/main" val="349822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9" presetClass="emph" presetSubtype="0" fill="hold" nodeType="clickEffect">
                                  <p:stCondLst>
                                    <p:cond delay="0"/>
                                  </p:stCondLst>
                                  <p:childTnLst>
                                    <p:animClr clrSpc="rgb" dir="cw">
                                      <p:cBhvr override="childStyle">
                                        <p:cTn id="42" dur="500" fill="hold"/>
                                        <p:tgtEl>
                                          <p:spTgt spid="3">
                                            <p:txEl>
                                              <p:pRg st="2" end="2"/>
                                            </p:txEl>
                                          </p:spTgt>
                                        </p:tgtEl>
                                        <p:attrNameLst>
                                          <p:attrName>style.color</p:attrName>
                                        </p:attrNameLst>
                                      </p:cBhvr>
                                      <p:to>
                                        <a:schemeClr val="accent2"/>
                                      </p:to>
                                    </p:animClr>
                                    <p:animClr clrSpc="rgb" dir="cw">
                                      <p:cBhvr>
                                        <p:cTn id="43" dur="500" fill="hold"/>
                                        <p:tgtEl>
                                          <p:spTgt spid="3">
                                            <p:txEl>
                                              <p:pRg st="2" end="2"/>
                                            </p:txEl>
                                          </p:spTgt>
                                        </p:tgtEl>
                                        <p:attrNameLst>
                                          <p:attrName>fillcolor</p:attrName>
                                        </p:attrNameLst>
                                      </p:cBhvr>
                                      <p:to>
                                        <a:schemeClr val="accent2"/>
                                      </p:to>
                                    </p:animClr>
                                    <p:set>
                                      <p:cBhvr>
                                        <p:cTn id="44" dur="500" fill="hold"/>
                                        <p:tgtEl>
                                          <p:spTgt spid="3">
                                            <p:txEl>
                                              <p:pRg st="2" end="2"/>
                                            </p:txEl>
                                          </p:spTgt>
                                        </p:tgtEl>
                                        <p:attrNameLst>
                                          <p:attrName>fill.type</p:attrName>
                                        </p:attrNameLst>
                                      </p:cBhvr>
                                      <p:to>
                                        <p:strVal val="solid"/>
                                      </p:to>
                                    </p:set>
                                    <p:set>
                                      <p:cBhvr>
                                        <p:cTn id="45" dur="500" fill="hold"/>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vi-VN" dirty="0" smtClean="0"/>
              <a:t>HƯỚNG DẪN HỌC</a:t>
            </a:r>
            <a:endParaRPr lang="vi-VN" dirty="0"/>
          </a:p>
        </p:txBody>
      </p:sp>
      <p:sp>
        <p:nvSpPr>
          <p:cNvPr id="3" name="Content Placeholder 2"/>
          <p:cNvSpPr>
            <a:spLocks noGrp="1"/>
          </p:cNvSpPr>
          <p:nvPr>
            <p:ph idx="1"/>
          </p:nvPr>
        </p:nvSpPr>
        <p:spPr>
          <a:xfrm>
            <a:off x="838200" y="1825625"/>
            <a:ext cx="10515600" cy="2415449"/>
          </a:xfrm>
        </p:spPr>
        <p:style>
          <a:lnRef idx="2">
            <a:schemeClr val="accent6"/>
          </a:lnRef>
          <a:fillRef idx="1">
            <a:schemeClr val="lt1"/>
          </a:fillRef>
          <a:effectRef idx="0">
            <a:schemeClr val="accent6"/>
          </a:effectRef>
          <a:fontRef idx="minor">
            <a:schemeClr val="dk1"/>
          </a:fontRef>
        </p:style>
        <p:txBody>
          <a:bodyPr>
            <a:normAutofit/>
          </a:bodyPr>
          <a:lstStyle/>
          <a:p>
            <a:r>
              <a:rPr lang="vi-VN" sz="3500" dirty="0" smtClean="0">
                <a:latin typeface="+mj-lt"/>
              </a:rPr>
              <a:t>Ôn lại các nội dung kiến thức của bài</a:t>
            </a:r>
          </a:p>
          <a:p>
            <a:r>
              <a:rPr lang="vi-VN" sz="3500" dirty="0" smtClean="0">
                <a:latin typeface="+mj-lt"/>
              </a:rPr>
              <a:t>Làm BT 1,2,3 SGK- tr 50</a:t>
            </a:r>
            <a:endParaRPr lang="vi-VN" sz="3500" dirty="0">
              <a:latin typeface="+mj-lt"/>
            </a:endParaRPr>
          </a:p>
        </p:txBody>
      </p:sp>
    </p:spTree>
    <p:extLst>
      <p:ext uri="{BB962C8B-B14F-4D97-AF65-F5344CB8AC3E}">
        <p14:creationId xmlns:p14="http://schemas.microsoft.com/office/powerpoint/2010/main" val="1007273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2827" y="0"/>
            <a:ext cx="10235821" cy="6858000"/>
          </a:xfrm>
        </p:spPr>
      </p:pic>
    </p:spTree>
    <p:extLst>
      <p:ext uri="{BB962C8B-B14F-4D97-AF65-F5344CB8AC3E}">
        <p14:creationId xmlns:p14="http://schemas.microsoft.com/office/powerpoint/2010/main" val="3161086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3834"/>
            <a:ext cx="10515600" cy="777875"/>
          </a:xfrm>
        </p:spPr>
        <p:txBody>
          <a:bodyPr>
            <a:normAutofit/>
          </a:bodyPr>
          <a:lstStyle/>
          <a:p>
            <a:pPr algn="ctr"/>
            <a:r>
              <a:rPr lang="en-US" sz="4000" b="1" dirty="0" smtClean="0">
                <a:latin typeface="Times New Roman" panose="02020603050405020304" pitchFamily="18" charset="0"/>
                <a:cs typeface="Times New Roman" panose="02020603050405020304" pitchFamily="18" charset="0"/>
              </a:rPr>
              <a:t>NỘI DUNG BÀI:</a:t>
            </a:r>
            <a:endParaRPr lang="vi-V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30325"/>
            <a:ext cx="10515600" cy="4351338"/>
          </a:xfrm>
        </p:spPr>
        <p:style>
          <a:lnRef idx="2">
            <a:schemeClr val="accent5"/>
          </a:lnRef>
          <a:fillRef idx="1">
            <a:schemeClr val="lt1"/>
          </a:fillRef>
          <a:effectRef idx="0">
            <a:schemeClr val="accent5"/>
          </a:effectRef>
          <a:fontRef idx="minor">
            <a:schemeClr val="dk1"/>
          </a:fontRef>
        </p:style>
        <p:txBody>
          <a:bodyPr>
            <a:normAutofit/>
          </a:bodyPr>
          <a:lstStyle/>
          <a:p>
            <a:pPr marL="571500" indent="-571500">
              <a:buAutoNum type="romanUcPeriod"/>
            </a:pPr>
            <a:r>
              <a:rPr lang="en-US" sz="3000" b="1" dirty="0" smtClean="0">
                <a:latin typeface="Times New Roman" panose="02020603050405020304" pitchFamily="18" charset="0"/>
                <a:cs typeface="Times New Roman" panose="02020603050405020304" pitchFamily="18" charset="0"/>
              </a:rPr>
              <a:t>ĐẶT VẤN ĐỀ </a:t>
            </a:r>
            <a:r>
              <a:rPr lang="en-US" sz="3000" b="1" i="1" dirty="0" smtClean="0">
                <a:latin typeface="Times New Roman" panose="02020603050405020304" pitchFamily="18" charset="0"/>
                <a:cs typeface="Times New Roman" panose="02020603050405020304" pitchFamily="18" charset="0"/>
              </a:rPr>
              <a:t>(Tự tìm hiểu)</a:t>
            </a:r>
          </a:p>
          <a:p>
            <a:pPr marL="571500" indent="-571500">
              <a:buAutoNum type="romanUcPeriod"/>
            </a:pPr>
            <a:r>
              <a:rPr lang="en-US" sz="3000" b="1" dirty="0" smtClean="0">
                <a:latin typeface="Times New Roman" panose="02020603050405020304" pitchFamily="18" charset="0"/>
                <a:cs typeface="Times New Roman" panose="02020603050405020304" pitchFamily="18" charset="0"/>
              </a:rPr>
              <a:t>NỘI DUNG BÀI HỌC</a:t>
            </a:r>
          </a:p>
          <a:p>
            <a:pPr marL="514350" indent="-514350">
              <a:buAutoNum type="arabicPeriod"/>
            </a:pPr>
            <a:r>
              <a:rPr lang="en-US" sz="3000" dirty="0" smtClean="0">
                <a:latin typeface="Times New Roman" panose="02020603050405020304" pitchFamily="18" charset="0"/>
                <a:cs typeface="Times New Roman" panose="02020603050405020304" pitchFamily="18" charset="0"/>
              </a:rPr>
              <a:t>Khái niệm lao động </a:t>
            </a:r>
            <a:r>
              <a:rPr lang="en-US" sz="3000" i="1" dirty="0" smtClean="0">
                <a:latin typeface="Times New Roman" panose="02020603050405020304" pitchFamily="18" charset="0"/>
                <a:cs typeface="Times New Roman" panose="02020603050405020304" pitchFamily="18" charset="0"/>
              </a:rPr>
              <a:t>(Tự tìm hiểu)</a:t>
            </a:r>
          </a:p>
          <a:p>
            <a:pPr marL="514350" indent="-514350">
              <a:buAutoNum type="arabicPeriod"/>
            </a:pPr>
            <a:r>
              <a:rPr lang="en-US" sz="3000" dirty="0" smtClean="0">
                <a:latin typeface="Times New Roman" panose="02020603050405020304" pitchFamily="18" charset="0"/>
                <a:cs typeface="Times New Roman" panose="02020603050405020304" pitchFamily="18" charset="0"/>
              </a:rPr>
              <a:t>Quyền và nghĩa vụ lao động của công dân</a:t>
            </a:r>
          </a:p>
          <a:p>
            <a:pPr marL="514350" indent="-514350">
              <a:buAutoNum type="arabicPeriod"/>
            </a:pPr>
            <a:r>
              <a:rPr lang="en-US" sz="3000" dirty="0" smtClean="0">
                <a:latin typeface="Times New Roman" panose="02020603050405020304" pitchFamily="18" charset="0"/>
                <a:cs typeface="Times New Roman" panose="02020603050405020304" pitchFamily="18" charset="0"/>
              </a:rPr>
              <a:t>Một số quy định của pháp luật</a:t>
            </a:r>
          </a:p>
          <a:p>
            <a:pPr marL="514350" indent="-514350">
              <a:buAutoNum type="arabicPeriod"/>
            </a:pPr>
            <a:r>
              <a:rPr lang="en-US" sz="3000" dirty="0" smtClean="0">
                <a:latin typeface="Times New Roman" panose="02020603050405020304" pitchFamily="18" charset="0"/>
                <a:cs typeface="Times New Roman" panose="02020603050405020304" pitchFamily="18" charset="0"/>
              </a:rPr>
              <a:t>Trách nhiệm của Nhà nước (</a:t>
            </a:r>
            <a:r>
              <a:rPr lang="en-US" sz="3000" i="1" dirty="0" smtClean="0">
                <a:latin typeface="Times New Roman" panose="02020603050405020304" pitchFamily="18" charset="0"/>
                <a:cs typeface="Times New Roman" panose="02020603050405020304" pitchFamily="18" charset="0"/>
              </a:rPr>
              <a:t>Tự tìm hiểu)</a:t>
            </a:r>
          </a:p>
          <a:p>
            <a:pPr marL="514350" indent="-514350">
              <a:buAutoNum type="arabicPeriod"/>
            </a:pPr>
            <a:r>
              <a:rPr lang="en-US" sz="3000" dirty="0" smtClean="0">
                <a:latin typeface="Times New Roman" panose="02020603050405020304" pitchFamily="18" charset="0"/>
                <a:cs typeface="Times New Roman" panose="02020603050405020304" pitchFamily="18" charset="0"/>
              </a:rPr>
              <a:t>Trách nhiệm của công dân</a:t>
            </a:r>
            <a:endParaRPr lang="vi-VN"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437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850" y="250826"/>
            <a:ext cx="10515600" cy="863600"/>
          </a:xfrm>
        </p:spPr>
        <p:txBody>
          <a:bodyPr>
            <a:normAutofit/>
          </a:bodyPr>
          <a:lstStyle/>
          <a:p>
            <a:r>
              <a:rPr lang="en-US" sz="3500" b="1" dirty="0" smtClean="0">
                <a:latin typeface="Times New Roman" panose="02020603050405020304" pitchFamily="18" charset="0"/>
                <a:cs typeface="Times New Roman" panose="02020603050405020304" pitchFamily="18" charset="0"/>
              </a:rPr>
              <a:t>I. Đặt vấn đề </a:t>
            </a:r>
            <a:r>
              <a:rPr lang="en-US" sz="3500" b="1" i="1" dirty="0" smtClean="0">
                <a:latin typeface="Times New Roman" panose="02020603050405020304" pitchFamily="18" charset="0"/>
                <a:cs typeface="Times New Roman" panose="02020603050405020304" pitchFamily="18" charset="0"/>
              </a:rPr>
              <a:t>(Tự tìm hiểu)</a:t>
            </a:r>
            <a:endParaRPr lang="vi-VN" sz="35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41142" y="3121445"/>
            <a:ext cx="11356522" cy="3453527"/>
          </a:xfrm>
        </p:spPr>
        <p:style>
          <a:lnRef idx="2">
            <a:schemeClr val="accent5"/>
          </a:lnRef>
          <a:fillRef idx="1">
            <a:schemeClr val="lt1"/>
          </a:fillRef>
          <a:effectRef idx="0">
            <a:schemeClr val="accent5"/>
          </a:effectRef>
          <a:fontRef idx="minor">
            <a:schemeClr val="dk1"/>
          </a:fontRef>
        </p:style>
        <p:txBody>
          <a:bodyPr>
            <a:normAutofit/>
          </a:bodyPr>
          <a:lstStyle/>
          <a:p>
            <a:pPr marL="0" indent="0">
              <a:buNone/>
            </a:pPr>
            <a:r>
              <a:rPr lang="en-US" sz="3000" b="1" dirty="0" smtClean="0">
                <a:latin typeface="Times New Roman" panose="02020603050405020304" pitchFamily="18" charset="0"/>
                <a:cs typeface="Times New Roman" panose="02020603050405020304" pitchFamily="18" charset="0"/>
              </a:rPr>
              <a:t>Câu 1</a:t>
            </a:r>
            <a:r>
              <a:rPr lang="en-US" sz="3000" dirty="0" smtClean="0">
                <a:latin typeface="Times New Roman" panose="02020603050405020304" pitchFamily="18" charset="0"/>
                <a:cs typeface="Times New Roman" panose="02020603050405020304" pitchFamily="18" charset="0"/>
              </a:rPr>
              <a:t>: Hãy nêu những việc làm của ông An. Em có suy nghĩ gì về việc làm của ông?</a:t>
            </a:r>
          </a:p>
          <a:p>
            <a:pPr marL="0" indent="0">
              <a:buNone/>
            </a:pPr>
            <a:r>
              <a:rPr lang="en-US" sz="3000" b="1" dirty="0" smtClean="0">
                <a:latin typeface="Times New Roman" panose="02020603050405020304" pitchFamily="18" charset="0"/>
                <a:cs typeface="Times New Roman" panose="02020603050405020304" pitchFamily="18" charset="0"/>
              </a:rPr>
              <a:t>Câu 2</a:t>
            </a:r>
            <a:r>
              <a:rPr lang="en-US" sz="3000" dirty="0" smtClean="0">
                <a:latin typeface="Times New Roman" panose="02020603050405020304" pitchFamily="18" charset="0"/>
                <a:cs typeface="Times New Roman" panose="02020603050405020304" pitchFamily="18" charset="0"/>
              </a:rPr>
              <a:t>: Bản cam kết giữa chị Ba và giám đốc công ty có phải là hợp đồng lao động không? Vì sao?</a:t>
            </a:r>
          </a:p>
          <a:p>
            <a:pPr marL="0" indent="0">
              <a:buNone/>
            </a:pPr>
            <a:r>
              <a:rPr lang="en-US" sz="3000" b="1" dirty="0" smtClean="0">
                <a:latin typeface="Times New Roman" panose="02020603050405020304" pitchFamily="18" charset="0"/>
                <a:cs typeface="Times New Roman" panose="02020603050405020304" pitchFamily="18" charset="0"/>
              </a:rPr>
              <a:t>Câu 3</a:t>
            </a:r>
            <a:r>
              <a:rPr lang="en-US" sz="3000" dirty="0" smtClean="0">
                <a:latin typeface="Times New Roman" panose="02020603050405020304" pitchFamily="18" charset="0"/>
                <a:cs typeface="Times New Roman" panose="02020603050405020304" pitchFamily="18" charset="0"/>
              </a:rPr>
              <a:t>: Chị Ba có thể tự ý thôi việc được không? Như vậy có phải là vi phạm hợp đồng lao động không?</a:t>
            </a:r>
            <a:endParaRPr lang="vi-VN" sz="3000" dirty="0">
              <a:latin typeface="Times New Roman" panose="02020603050405020304" pitchFamily="18" charset="0"/>
              <a:cs typeface="Times New Roman" panose="02020603050405020304" pitchFamily="18" charset="0"/>
            </a:endParaRPr>
          </a:p>
        </p:txBody>
      </p:sp>
      <p:sp>
        <p:nvSpPr>
          <p:cNvPr id="4" name="Explosion 1 3"/>
          <p:cNvSpPr/>
          <p:nvPr/>
        </p:nvSpPr>
        <p:spPr>
          <a:xfrm>
            <a:off x="4145280" y="722811"/>
            <a:ext cx="3178625" cy="226800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TextBox 4"/>
          <p:cNvSpPr txBox="1"/>
          <p:nvPr/>
        </p:nvSpPr>
        <p:spPr>
          <a:xfrm>
            <a:off x="4798419" y="1586411"/>
            <a:ext cx="1820096" cy="553998"/>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3000" dirty="0" smtClean="0">
                <a:latin typeface="Times New Roman" panose="02020603050405020304" pitchFamily="18" charset="0"/>
                <a:cs typeface="Times New Roman" panose="02020603050405020304" pitchFamily="18" charset="0"/>
              </a:rPr>
              <a:t>Thảo luận</a:t>
            </a:r>
            <a:endParaRPr lang="vi-VN"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369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barn(inVertical)">
                                      <p:cBhvr>
                                        <p:cTn id="19" dur="500"/>
                                        <p:tgtEl>
                                          <p:spTgt spid="3">
                                            <p:bg/>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barn(inVertical)">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barn(inVertical)">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barn(inVertical)">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777" y="484503"/>
            <a:ext cx="10892246" cy="5672455"/>
          </a:xfrm>
        </p:spPr>
        <p:style>
          <a:lnRef idx="2">
            <a:schemeClr val="accent5"/>
          </a:lnRef>
          <a:fillRef idx="1">
            <a:schemeClr val="lt1"/>
          </a:fillRef>
          <a:effectRef idx="0">
            <a:schemeClr val="accent5"/>
          </a:effectRef>
          <a:fontRef idx="minor">
            <a:schemeClr val="dk1"/>
          </a:fontRef>
        </p:style>
        <p:txBody>
          <a:bodyPr>
            <a:normAutofit/>
          </a:bodyPr>
          <a:lstStyle/>
          <a:p>
            <a:pPr marL="0" indent="0" algn="just">
              <a:buNone/>
            </a:pPr>
            <a:r>
              <a:rPr lang="vi-VN" sz="3200" dirty="0" smtClean="0">
                <a:latin typeface="+mj-lt"/>
              </a:rPr>
              <a:t>1. Ông An tập </a:t>
            </a:r>
            <a:r>
              <a:rPr lang="vi-VN" sz="3200" dirty="0">
                <a:latin typeface="+mj-lt"/>
              </a:rPr>
              <a:t>trung thanh niên trong làng </a:t>
            </a:r>
            <a:r>
              <a:rPr lang="vi-VN" sz="3200" dirty="0" smtClean="0">
                <a:latin typeface="+mj-lt"/>
              </a:rPr>
              <a:t>mở lớp dạy nghề làm </a:t>
            </a:r>
            <a:r>
              <a:rPr lang="vi-VN" sz="3200" dirty="0">
                <a:latin typeface="+mj-lt"/>
              </a:rPr>
              <a:t>đồ thủ công mĩ </a:t>
            </a:r>
            <a:r>
              <a:rPr lang="vi-VN" sz="3200" dirty="0" smtClean="0">
                <a:latin typeface="+mj-lt"/>
              </a:rPr>
              <a:t>nghệ, hướng dẫn họ sản xuất, làm ra sản phẩm lưu niệm.</a:t>
            </a:r>
          </a:p>
          <a:p>
            <a:pPr marL="0" indent="0" algn="just">
              <a:buNone/>
            </a:pPr>
            <a:r>
              <a:rPr lang="vi-VN" sz="3200" dirty="0" smtClean="0">
                <a:latin typeface="+mj-lt"/>
              </a:rPr>
              <a:t>    Ông An đã làm một việc rất có ý nghĩa, đem </a:t>
            </a:r>
            <a:r>
              <a:rPr lang="vi-VN" sz="3200" dirty="0">
                <a:latin typeface="+mj-lt"/>
              </a:rPr>
              <a:t>lại lợi ích cho bản thân, cho người lao động, cho </a:t>
            </a:r>
            <a:r>
              <a:rPr lang="vi-VN" sz="3200" dirty="0" smtClean="0">
                <a:latin typeface="+mj-lt"/>
              </a:rPr>
              <a:t>xã </a:t>
            </a:r>
            <a:r>
              <a:rPr lang="vi-VN" sz="3200" dirty="0">
                <a:latin typeface="+mj-lt"/>
              </a:rPr>
              <a:t>hội</a:t>
            </a:r>
            <a:r>
              <a:rPr lang="vi-VN" sz="3200" dirty="0" smtClean="0">
                <a:latin typeface="+mj-lt"/>
              </a:rPr>
              <a:t>.</a:t>
            </a:r>
          </a:p>
          <a:p>
            <a:pPr marL="0" indent="0" algn="just">
              <a:buNone/>
            </a:pPr>
            <a:endParaRPr lang="vi-VN" sz="3200" dirty="0" smtClean="0">
              <a:latin typeface="+mj-lt"/>
            </a:endParaRPr>
          </a:p>
          <a:p>
            <a:pPr marL="0" indent="0" algn="just">
              <a:buNone/>
            </a:pPr>
            <a:r>
              <a:rPr lang="vi-VN" sz="3200" dirty="0" smtClean="0">
                <a:latin typeface="+mj-lt"/>
              </a:rPr>
              <a:t>2. </a:t>
            </a:r>
            <a:r>
              <a:rPr lang="vi-VN" sz="3200" dirty="0">
                <a:latin typeface="+mj-lt"/>
              </a:rPr>
              <a:t>Bản cam kết giữa chị Ba và giám đốc công ty TNHH Hoàng Long : Là hợp đồng lao động vì đã có sự thoả thuận về công việc giữa hai bên, số tiền lương được hưởng.</a:t>
            </a:r>
          </a:p>
          <a:p>
            <a:pPr marL="0" indent="0" algn="just">
              <a:buNone/>
            </a:pPr>
            <a:r>
              <a:rPr lang="vi-VN" sz="3200" dirty="0" smtClean="0">
                <a:latin typeface="+mj-lt"/>
              </a:rPr>
              <a:t>3. Chị </a:t>
            </a:r>
            <a:r>
              <a:rPr lang="vi-VN" sz="3200" dirty="0">
                <a:latin typeface="+mj-lt"/>
              </a:rPr>
              <a:t>Ba không thể tự ý thôi việc mà không báo trước (phá hợp đồng</a:t>
            </a:r>
            <a:r>
              <a:rPr lang="vi-VN" sz="3200" dirty="0" smtClean="0">
                <a:latin typeface="+mj-lt"/>
              </a:rPr>
              <a:t>)</a:t>
            </a:r>
          </a:p>
          <a:p>
            <a:pPr marL="0" indent="0" algn="just">
              <a:buNone/>
            </a:pPr>
            <a:endParaRPr lang="vi-VN" sz="3200" dirty="0">
              <a:latin typeface="+mj-lt"/>
            </a:endParaRPr>
          </a:p>
          <a:p>
            <a:pPr marL="0" indent="0" algn="just">
              <a:buNone/>
            </a:pPr>
            <a:endParaRPr lang="vi-VN" sz="3200" dirty="0" smtClean="0">
              <a:latin typeface="+mj-lt"/>
            </a:endParaRPr>
          </a:p>
          <a:p>
            <a:pPr marL="514350" indent="-514350" algn="just">
              <a:buAutoNum type="arabicPeriod"/>
            </a:pPr>
            <a:endParaRPr lang="vi-VN" sz="3200" dirty="0">
              <a:latin typeface="+mj-lt"/>
            </a:endParaRPr>
          </a:p>
        </p:txBody>
      </p:sp>
    </p:spTree>
    <p:extLst>
      <p:ext uri="{BB962C8B-B14F-4D97-AF65-F5344CB8AC3E}">
        <p14:creationId xmlns:p14="http://schemas.microsoft.com/office/powerpoint/2010/main" val="900079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182245"/>
            <a:ext cx="10515600" cy="618943"/>
          </a:xfrm>
        </p:spPr>
        <p:txBody>
          <a:bodyPr>
            <a:normAutofit fontScale="90000"/>
          </a:bodyPr>
          <a:lstStyle/>
          <a:p>
            <a:r>
              <a:rPr lang="vi-VN" b="1" dirty="0" smtClean="0"/>
              <a:t>II. Nội dung bài học</a:t>
            </a:r>
            <a:endParaRPr lang="vi-VN" b="1" dirty="0"/>
          </a:p>
        </p:txBody>
      </p:sp>
      <p:sp>
        <p:nvSpPr>
          <p:cNvPr id="3" name="Content Placeholder 2"/>
          <p:cNvSpPr>
            <a:spLocks noGrp="1"/>
          </p:cNvSpPr>
          <p:nvPr>
            <p:ph idx="1"/>
          </p:nvPr>
        </p:nvSpPr>
        <p:spPr>
          <a:xfrm>
            <a:off x="350519" y="998310"/>
            <a:ext cx="10953207" cy="5306696"/>
          </a:xfrm>
        </p:spPr>
        <p:style>
          <a:lnRef idx="2">
            <a:schemeClr val="accent3"/>
          </a:lnRef>
          <a:fillRef idx="1">
            <a:schemeClr val="lt1"/>
          </a:fillRef>
          <a:effectRef idx="0">
            <a:schemeClr val="accent3"/>
          </a:effectRef>
          <a:fontRef idx="minor">
            <a:schemeClr val="dk1"/>
          </a:fontRef>
        </p:style>
        <p:txBody>
          <a:bodyPr>
            <a:normAutofit/>
          </a:bodyPr>
          <a:lstStyle/>
          <a:p>
            <a:pPr marL="0" indent="0" algn="just">
              <a:buNone/>
            </a:pPr>
            <a:r>
              <a:rPr lang="en-US" sz="3000" dirty="0" smtClean="0">
                <a:latin typeface="Times New Roman" panose="02020603050405020304" pitchFamily="18" charset="0"/>
                <a:cs typeface="Times New Roman" panose="02020603050405020304" pitchFamily="18" charset="0"/>
              </a:rPr>
              <a:t>*</a:t>
            </a:r>
            <a:r>
              <a:rPr lang="en-US" sz="3000" b="1" dirty="0" smtClean="0">
                <a:latin typeface="Times New Roman" panose="02020603050405020304" pitchFamily="18" charset="0"/>
                <a:cs typeface="Times New Roman" panose="02020603050405020304" pitchFamily="18" charset="0"/>
              </a:rPr>
              <a:t>Khái quát về Bộ luật lao động:</a:t>
            </a:r>
          </a:p>
          <a:p>
            <a:pPr algn="just"/>
            <a:r>
              <a:rPr lang="en-US" dirty="0" smtClean="0">
                <a:latin typeface="Times New Roman" panose="02020603050405020304" pitchFamily="18" charset="0"/>
                <a:cs typeface="Times New Roman" panose="02020603050405020304" pitchFamily="18" charset="0"/>
              </a:rPr>
              <a:t>Ngày 23/6/1994, QH khóa IX nước CHXHCN Việt Nam thông qua Bộ luật Lao động </a:t>
            </a:r>
          </a:p>
          <a:p>
            <a:pPr algn="just"/>
            <a:r>
              <a:rPr lang="en-US" dirty="0" smtClean="0">
                <a:latin typeface="Times New Roman" panose="02020603050405020304" pitchFamily="18" charset="0"/>
                <a:cs typeface="Times New Roman" panose="02020603050405020304" pitchFamily="18" charset="0"/>
              </a:rPr>
              <a:t>Ngày 20/11/2019, QH khóa XIV thông qua Luật sửa đổi bổ sung một số điều của Bộ luật lao động nhằm hoàn thiện hệ thống pháp luật về lao động, đáp ứng yêu cầu của sự phát triển KT-XH trong giai đoạn mới</a:t>
            </a:r>
          </a:p>
          <a:p>
            <a:pPr algn="just"/>
            <a:r>
              <a:rPr lang="vi-VN" dirty="0">
                <a:latin typeface="+mj-lt"/>
              </a:rPr>
              <a:t>Bộ luật lao động quy định:</a:t>
            </a:r>
          </a:p>
          <a:p>
            <a:pPr marL="0" indent="0" algn="just">
              <a:buNone/>
            </a:pPr>
            <a:r>
              <a:rPr lang="vi-VN" dirty="0">
                <a:latin typeface="+mj-lt"/>
              </a:rPr>
              <a:t>- Quyền và nghĩa vụ của người lao động, người sử dụng lao động.</a:t>
            </a:r>
          </a:p>
          <a:p>
            <a:pPr marL="0" indent="0" algn="just">
              <a:buNone/>
            </a:pPr>
            <a:r>
              <a:rPr lang="vi-VN" dirty="0">
                <a:latin typeface="+mj-lt"/>
              </a:rPr>
              <a:t>- Hợp đồng lao động.</a:t>
            </a:r>
          </a:p>
          <a:p>
            <a:pPr marL="0" indent="0" algn="just">
              <a:buNone/>
            </a:pPr>
            <a:r>
              <a:rPr lang="vi-VN" dirty="0">
                <a:latin typeface="+mj-lt"/>
              </a:rPr>
              <a:t>- Các điều kiện liên quan như: bảo hiểm, bảo hộ lao động, bồi thường thiệt hại…</a:t>
            </a:r>
          </a:p>
          <a:p>
            <a:pPr algn="just"/>
            <a:endParaRPr lang="vi-VN"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99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777" y="269332"/>
            <a:ext cx="10515600" cy="784406"/>
          </a:xfrm>
        </p:spPr>
        <p:txBody>
          <a:bodyPr>
            <a:normAutofit/>
          </a:bodyPr>
          <a:lstStyle/>
          <a:p>
            <a:r>
              <a:rPr lang="en-US" sz="3500" b="1" dirty="0" smtClean="0">
                <a:latin typeface="Times New Roman" panose="02020603050405020304" pitchFamily="18" charset="0"/>
                <a:cs typeface="Times New Roman" panose="02020603050405020304" pitchFamily="18" charset="0"/>
              </a:rPr>
              <a:t>1. Khái niệm lao động (</a:t>
            </a:r>
            <a:r>
              <a:rPr lang="en-US" sz="3500" b="1" i="1" dirty="0" smtClean="0">
                <a:latin typeface="Times New Roman" panose="02020603050405020304" pitchFamily="18" charset="0"/>
                <a:cs typeface="Times New Roman" panose="02020603050405020304" pitchFamily="18" charset="0"/>
              </a:rPr>
              <a:t>Tự tìm hiểu</a:t>
            </a:r>
            <a:r>
              <a:rPr lang="en-US" sz="3500" b="1" dirty="0" smtClean="0">
                <a:latin typeface="Times New Roman" panose="02020603050405020304" pitchFamily="18" charset="0"/>
                <a:cs typeface="Times New Roman" panose="02020603050405020304" pitchFamily="18" charset="0"/>
              </a:rPr>
              <a:t>) </a:t>
            </a:r>
            <a:endParaRPr lang="vi-VN" sz="35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11777" y="1276985"/>
            <a:ext cx="10744200" cy="4351338"/>
          </a:xfrm>
        </p:spPr>
        <p:style>
          <a:lnRef idx="2">
            <a:schemeClr val="accent5"/>
          </a:lnRef>
          <a:fillRef idx="1">
            <a:schemeClr val="lt1"/>
          </a:fillRef>
          <a:effectRef idx="0">
            <a:schemeClr val="accent5"/>
          </a:effectRef>
          <a:fontRef idx="minor">
            <a:schemeClr val="dk1"/>
          </a:fontRef>
        </p:style>
        <p:txBody>
          <a:bodyPr>
            <a:noAutofit/>
          </a:bodyPr>
          <a:lstStyle/>
          <a:p>
            <a:pPr>
              <a:buFontTx/>
              <a:buChar char="-"/>
            </a:pPr>
            <a:r>
              <a:rPr lang="vi-VN" sz="3500" dirty="0" smtClean="0">
                <a:latin typeface="+mj-lt"/>
              </a:rPr>
              <a:t>Là </a:t>
            </a:r>
            <a:r>
              <a:rPr lang="vi-VN" sz="3500" dirty="0">
                <a:latin typeface="+mj-lt"/>
              </a:rPr>
              <a:t>hoạt động có mục đích của con người nhằm tạo ra của cải vật chất và tinh thần cho xã hội. </a:t>
            </a:r>
            <a:endParaRPr lang="vi-VN" sz="3500" dirty="0" smtClean="0">
              <a:latin typeface="+mj-lt"/>
            </a:endParaRPr>
          </a:p>
          <a:p>
            <a:pPr marL="0" indent="0">
              <a:buNone/>
            </a:pPr>
            <a:r>
              <a:rPr lang="vi-VN" sz="3500" i="1" dirty="0" smtClean="0">
                <a:latin typeface="+mj-lt"/>
              </a:rPr>
              <a:t>        Ví </a:t>
            </a:r>
            <a:r>
              <a:rPr lang="vi-VN" sz="3500" i="1" dirty="0">
                <a:latin typeface="+mj-lt"/>
              </a:rPr>
              <a:t>dụ: Trồng rau, </a:t>
            </a:r>
            <a:r>
              <a:rPr lang="vi-VN" sz="3500" i="1" dirty="0" smtClean="0">
                <a:latin typeface="+mj-lt"/>
              </a:rPr>
              <a:t>may mặc, </a:t>
            </a:r>
            <a:r>
              <a:rPr lang="vi-VN" sz="3500" i="1" dirty="0">
                <a:latin typeface="+mj-lt"/>
              </a:rPr>
              <a:t>sáng tác bài hát</a:t>
            </a:r>
            <a:r>
              <a:rPr lang="vi-VN" sz="3500" i="1" dirty="0" smtClean="0">
                <a:latin typeface="+mj-lt"/>
              </a:rPr>
              <a:t>…</a:t>
            </a:r>
            <a:endParaRPr lang="vi-VN" sz="3500" dirty="0" smtClean="0">
              <a:latin typeface="+mj-lt"/>
            </a:endParaRPr>
          </a:p>
          <a:p>
            <a:pPr>
              <a:buFontTx/>
              <a:buChar char="-"/>
            </a:pPr>
            <a:r>
              <a:rPr lang="vi-VN" sz="3500" dirty="0" smtClean="0">
                <a:latin typeface="+mj-lt"/>
              </a:rPr>
              <a:t>Vai trò: </a:t>
            </a:r>
          </a:p>
          <a:p>
            <a:pPr marL="0" indent="0">
              <a:buNone/>
            </a:pPr>
            <a:r>
              <a:rPr lang="vi-VN" sz="3500" dirty="0" smtClean="0">
                <a:latin typeface="+mj-lt"/>
              </a:rPr>
              <a:t>+ Là </a:t>
            </a:r>
            <a:r>
              <a:rPr lang="vi-VN" sz="3500" dirty="0">
                <a:latin typeface="+mj-lt"/>
              </a:rPr>
              <a:t>hoạt động chủ yếu của con </a:t>
            </a:r>
            <a:r>
              <a:rPr lang="vi-VN" sz="3500" dirty="0" smtClean="0">
                <a:latin typeface="+mj-lt"/>
              </a:rPr>
              <a:t>người; </a:t>
            </a:r>
          </a:p>
          <a:p>
            <a:pPr marL="0" indent="0">
              <a:buNone/>
            </a:pPr>
            <a:r>
              <a:rPr lang="vi-VN" sz="3500" dirty="0" smtClean="0">
                <a:latin typeface="+mj-lt"/>
              </a:rPr>
              <a:t>+ </a:t>
            </a:r>
            <a:r>
              <a:rPr lang="vi-VN" sz="3500" dirty="0">
                <a:latin typeface="+mj-lt"/>
              </a:rPr>
              <a:t>Q</a:t>
            </a:r>
            <a:r>
              <a:rPr lang="vi-VN" sz="3500" dirty="0" smtClean="0">
                <a:latin typeface="+mj-lt"/>
              </a:rPr>
              <a:t>uyết </a:t>
            </a:r>
            <a:r>
              <a:rPr lang="vi-VN" sz="3500" dirty="0">
                <a:latin typeface="+mj-lt"/>
              </a:rPr>
              <a:t>định đến sự tồn tại và phát triển của đất nước và nhân loại. </a:t>
            </a:r>
            <a:endParaRPr lang="vi-VN" sz="3500" dirty="0" smtClean="0">
              <a:latin typeface="+mj-lt"/>
            </a:endParaRPr>
          </a:p>
        </p:txBody>
      </p:sp>
    </p:spTree>
    <p:extLst>
      <p:ext uri="{BB962C8B-B14F-4D97-AF65-F5344CB8AC3E}">
        <p14:creationId xmlns:p14="http://schemas.microsoft.com/office/powerpoint/2010/main" val="331492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47217"/>
            <a:ext cx="6091102" cy="5700736"/>
          </a:xfrm>
        </p:spPr>
      </p:pic>
      <p:sp>
        <p:nvSpPr>
          <p:cNvPr id="5" name="TextBox 4"/>
          <p:cNvSpPr txBox="1"/>
          <p:nvPr/>
        </p:nvSpPr>
        <p:spPr>
          <a:xfrm>
            <a:off x="6389914" y="1691913"/>
            <a:ext cx="4963886" cy="240065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3000" dirty="0">
                <a:latin typeface="+mj-lt"/>
              </a:rPr>
              <a:t>*</a:t>
            </a:r>
            <a:r>
              <a:rPr lang="vi-VN" sz="3000" i="1" dirty="0">
                <a:latin typeface="+mj-lt"/>
              </a:rPr>
              <a:t>Hai hình thức lao </a:t>
            </a:r>
            <a:r>
              <a:rPr lang="vi-VN" sz="3000" i="1" dirty="0" smtClean="0">
                <a:latin typeface="+mj-lt"/>
              </a:rPr>
              <a:t>động:</a:t>
            </a:r>
            <a:endParaRPr lang="vi-VN" sz="3000" i="1" dirty="0">
              <a:latin typeface="+mj-lt"/>
            </a:endParaRPr>
          </a:p>
          <a:p>
            <a:r>
              <a:rPr lang="vi-VN" sz="3000" dirty="0">
                <a:latin typeface="+mj-lt"/>
              </a:rPr>
              <a:t>-Lao động chân tay: nông dân, người thợ </a:t>
            </a:r>
            <a:r>
              <a:rPr lang="vi-VN" sz="3000" dirty="0" smtClean="0">
                <a:latin typeface="+mj-lt"/>
              </a:rPr>
              <a:t>xây,...</a:t>
            </a:r>
            <a:endParaRPr lang="vi-VN" sz="3000" dirty="0">
              <a:latin typeface="+mj-lt"/>
            </a:endParaRPr>
          </a:p>
          <a:p>
            <a:r>
              <a:rPr lang="vi-VN" sz="3000" dirty="0">
                <a:latin typeface="+mj-lt"/>
              </a:rPr>
              <a:t>-Lao động trí óc: giáo viên,....</a:t>
            </a:r>
          </a:p>
          <a:p>
            <a:endParaRPr lang="vi-VN" sz="3000" dirty="0">
              <a:latin typeface="+mj-lt"/>
            </a:endParaRPr>
          </a:p>
        </p:txBody>
      </p:sp>
    </p:spTree>
    <p:extLst>
      <p:ext uri="{BB962C8B-B14F-4D97-AF65-F5344CB8AC3E}">
        <p14:creationId xmlns:p14="http://schemas.microsoft.com/office/powerpoint/2010/main" val="412299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2" y="190954"/>
            <a:ext cx="10918371" cy="923744"/>
          </a:xfrm>
        </p:spPr>
        <p:txBody>
          <a:bodyPr>
            <a:normAutofit/>
          </a:bodyPr>
          <a:lstStyle/>
          <a:p>
            <a:r>
              <a:rPr lang="vi-VN" sz="4000" b="1" dirty="0"/>
              <a:t>2. Quyền và nghĩa vụ lao động của công dân</a:t>
            </a:r>
            <a:endParaRPr lang="vi-VN" sz="4000" dirty="0"/>
          </a:p>
        </p:txBody>
      </p:sp>
      <p:sp>
        <p:nvSpPr>
          <p:cNvPr id="3" name="Content Placeholder 2"/>
          <p:cNvSpPr>
            <a:spLocks noGrp="1"/>
          </p:cNvSpPr>
          <p:nvPr>
            <p:ph idx="1"/>
          </p:nvPr>
        </p:nvSpPr>
        <p:spPr>
          <a:xfrm>
            <a:off x="436517" y="1250861"/>
            <a:ext cx="10515600" cy="4351338"/>
          </a:xfrm>
        </p:spPr>
        <p:txBody>
          <a:bodyPr>
            <a:normAutofit/>
          </a:bodyPr>
          <a:lstStyle/>
          <a:p>
            <a:pPr marL="0" indent="0">
              <a:buNone/>
            </a:pPr>
            <a:r>
              <a:rPr lang="vi-VN" sz="3000" b="1" i="1" dirty="0" smtClean="0">
                <a:latin typeface="+mj-lt"/>
              </a:rPr>
              <a:t>a. Quyền </a:t>
            </a:r>
            <a:r>
              <a:rPr lang="vi-VN" sz="3000" b="1" i="1" dirty="0">
                <a:latin typeface="+mj-lt"/>
              </a:rPr>
              <a:t>lao động</a:t>
            </a:r>
          </a:p>
          <a:p>
            <a:pPr marL="0" indent="0">
              <a:buNone/>
            </a:pPr>
            <a:endParaRPr lang="vi-VN" sz="3000" dirty="0">
              <a:latin typeface="+mj-lt"/>
            </a:endParaRPr>
          </a:p>
        </p:txBody>
      </p:sp>
      <p:sp>
        <p:nvSpPr>
          <p:cNvPr id="4" name="Cloud Callout 3"/>
          <p:cNvSpPr/>
          <p:nvPr/>
        </p:nvSpPr>
        <p:spPr>
          <a:xfrm rot="460538">
            <a:off x="3296863" y="1560977"/>
            <a:ext cx="4819852" cy="3224591"/>
          </a:xfrm>
          <a:prstGeom prst="cloudCallout">
            <a:avLst>
              <a:gd name="adj1" fmla="val -32130"/>
              <a:gd name="adj2" fmla="val 726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TextBox 4"/>
          <p:cNvSpPr txBox="1"/>
          <p:nvPr/>
        </p:nvSpPr>
        <p:spPr>
          <a:xfrm>
            <a:off x="3779520" y="2299062"/>
            <a:ext cx="4023360" cy="1477328"/>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vi-VN" sz="3000" dirty="0" smtClean="0">
                <a:latin typeface="+mj-lt"/>
              </a:rPr>
              <a:t>Quyền lao động của công dân được thể hiện như thế nào?</a:t>
            </a:r>
            <a:endParaRPr lang="vi-VN" sz="3000" dirty="0">
              <a:latin typeface="+mj-lt"/>
            </a:endParaRPr>
          </a:p>
        </p:txBody>
      </p:sp>
    </p:spTree>
    <p:extLst>
      <p:ext uri="{BB962C8B-B14F-4D97-AF65-F5344CB8AC3E}">
        <p14:creationId xmlns:p14="http://schemas.microsoft.com/office/powerpoint/2010/main" val="324370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183" y="69033"/>
            <a:ext cx="10515600" cy="758281"/>
          </a:xfrm>
        </p:spPr>
        <p:txBody>
          <a:bodyPr>
            <a:normAutofit/>
          </a:bodyPr>
          <a:lstStyle/>
          <a:p>
            <a:r>
              <a:rPr lang="vi-VN" sz="3500" b="1" dirty="0" smtClean="0"/>
              <a:t>2. Quyền và nghĩa vụ lao động của công dân</a:t>
            </a:r>
            <a:endParaRPr lang="vi-VN" sz="3500" b="1" dirty="0"/>
          </a:p>
        </p:txBody>
      </p:sp>
      <p:sp>
        <p:nvSpPr>
          <p:cNvPr id="3" name="Content Placeholder 2"/>
          <p:cNvSpPr>
            <a:spLocks noGrp="1"/>
          </p:cNvSpPr>
          <p:nvPr>
            <p:ph idx="1"/>
          </p:nvPr>
        </p:nvSpPr>
        <p:spPr>
          <a:xfrm>
            <a:off x="376646" y="980894"/>
            <a:ext cx="10515600" cy="4351338"/>
          </a:xfrm>
        </p:spPr>
        <p:style>
          <a:lnRef idx="2">
            <a:schemeClr val="accent6"/>
          </a:lnRef>
          <a:fillRef idx="1">
            <a:schemeClr val="lt1"/>
          </a:fillRef>
          <a:effectRef idx="0">
            <a:schemeClr val="accent6"/>
          </a:effectRef>
          <a:fontRef idx="minor">
            <a:schemeClr val="dk1"/>
          </a:fontRef>
        </p:style>
        <p:txBody>
          <a:bodyPr>
            <a:normAutofit/>
          </a:bodyPr>
          <a:lstStyle/>
          <a:p>
            <a:pPr marL="514350" indent="-514350">
              <a:buAutoNum type="alphaLcPeriod"/>
            </a:pPr>
            <a:r>
              <a:rPr lang="vi-VN" sz="3200" b="1" i="1" dirty="0" smtClean="0">
                <a:latin typeface="+mj-lt"/>
              </a:rPr>
              <a:t>Quyền lao động</a:t>
            </a:r>
          </a:p>
          <a:p>
            <a:pPr>
              <a:buFontTx/>
              <a:buChar char="-"/>
            </a:pPr>
            <a:r>
              <a:rPr lang="vi-VN" sz="3200" dirty="0" smtClean="0">
                <a:latin typeface="+mj-lt"/>
              </a:rPr>
              <a:t>Công dân có quyền làm việc: sử dụng sức lao động để làm ra sản phẩm vật chất, tinh thần;</a:t>
            </a:r>
          </a:p>
          <a:p>
            <a:pPr>
              <a:buFontTx/>
              <a:buChar char="-"/>
            </a:pPr>
            <a:r>
              <a:rPr lang="vi-VN" sz="3200" dirty="0" smtClean="0">
                <a:latin typeface="+mj-lt"/>
              </a:rPr>
              <a:t>Công dân có quyền tạo ra việc làm: làm bất kì hoạt động nào tạo ra thu nhập mà không bị PL cấm;</a:t>
            </a:r>
          </a:p>
          <a:p>
            <a:pPr>
              <a:buFontTx/>
              <a:buChar char="-"/>
            </a:pPr>
            <a:r>
              <a:rPr lang="vi-VN" sz="3200" dirty="0" smtClean="0">
                <a:latin typeface="+mj-lt"/>
              </a:rPr>
              <a:t>Công dân có quyền tự do sử dụng sức lao động của mình: học nghề, tìm kiếm việc làm, lựa chọn nghề nghiệp....</a:t>
            </a:r>
          </a:p>
          <a:p>
            <a:pPr>
              <a:buFontTx/>
              <a:buChar char="-"/>
            </a:pPr>
            <a:endParaRPr lang="vi-VN" sz="3200" dirty="0">
              <a:latin typeface="+mj-lt"/>
            </a:endParaRPr>
          </a:p>
        </p:txBody>
      </p:sp>
      <p:sp>
        <p:nvSpPr>
          <p:cNvPr id="4" name="TextBox 3"/>
          <p:cNvSpPr txBox="1"/>
          <p:nvPr/>
        </p:nvSpPr>
        <p:spPr>
          <a:xfrm>
            <a:off x="877388" y="4914044"/>
            <a:ext cx="9640390" cy="163121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vi-VN" sz="2500" b="1" i="1" dirty="0" smtClean="0">
                <a:latin typeface="+mj-lt"/>
              </a:rPr>
              <a:t>“Người </a:t>
            </a:r>
            <a:r>
              <a:rPr lang="vi-VN" sz="2500" b="1" i="1" dirty="0">
                <a:latin typeface="+mj-lt"/>
              </a:rPr>
              <a:t>lao động có </a:t>
            </a:r>
            <a:r>
              <a:rPr lang="vi-VN" sz="2500" b="1" i="1" dirty="0" smtClean="0">
                <a:latin typeface="+mj-lt"/>
              </a:rPr>
              <a:t>quyền </a:t>
            </a:r>
            <a:r>
              <a:rPr lang="vi-VN" sz="2500" b="1" i="1" dirty="0">
                <a:latin typeface="+mj-lt"/>
              </a:rPr>
              <a:t>l</a:t>
            </a:r>
            <a:r>
              <a:rPr lang="vi-VN" sz="2500" b="1" i="1" dirty="0" smtClean="0">
                <a:latin typeface="+mj-lt"/>
              </a:rPr>
              <a:t>àm </a:t>
            </a:r>
            <a:r>
              <a:rPr lang="vi-VN" sz="2500" b="1" i="1" dirty="0">
                <a:latin typeface="+mj-lt"/>
              </a:rPr>
              <a:t>việc; tự do lựa chọn việc làm, nơi làm việc, nghề nghiệp, học nghề, nâng cao trình độ nghề </a:t>
            </a:r>
            <a:r>
              <a:rPr lang="vi-VN" sz="2500" b="1" i="1" dirty="0" smtClean="0">
                <a:latin typeface="+mj-lt"/>
              </a:rPr>
              <a:t>nghiệp...”</a:t>
            </a:r>
          </a:p>
          <a:p>
            <a:pPr algn="ctr"/>
            <a:r>
              <a:rPr lang="vi-VN" sz="2500" b="1" i="1" dirty="0" smtClean="0">
                <a:latin typeface="+mj-lt"/>
              </a:rPr>
              <a:t>(</a:t>
            </a:r>
            <a:r>
              <a:rPr lang="vi-VN" sz="2500" b="1" i="1" dirty="0">
                <a:latin typeface="+mj-lt"/>
              </a:rPr>
              <a:t>K1.Điều </a:t>
            </a:r>
            <a:r>
              <a:rPr lang="vi-VN" sz="2500" b="1" i="1" dirty="0" smtClean="0">
                <a:latin typeface="+mj-lt"/>
              </a:rPr>
              <a:t>5. Bộ luật lao động 2019)</a:t>
            </a:r>
            <a:endParaRPr lang="vi-VN" sz="2500" b="1" i="1" dirty="0">
              <a:latin typeface="+mj-lt"/>
            </a:endParaRPr>
          </a:p>
          <a:p>
            <a:pPr algn="ctr"/>
            <a:endParaRPr lang="vi-VN" sz="2500" b="1" i="1" dirty="0">
              <a:latin typeface="+mj-lt"/>
            </a:endParaRPr>
          </a:p>
        </p:txBody>
      </p:sp>
    </p:spTree>
    <p:extLst>
      <p:ext uri="{BB962C8B-B14F-4D97-AF65-F5344CB8AC3E}">
        <p14:creationId xmlns:p14="http://schemas.microsoft.com/office/powerpoint/2010/main" val="316372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TotalTime>
  <Words>1189</Words>
  <Application>Microsoft Office PowerPoint</Application>
  <PresentationFormat>Widescreen</PresentationFormat>
  <Paragraphs>85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Tiết 24. Bài 14: QUYỀN VÀ NGHĨA VỤ LAO ĐỘNG CỦA CÔNG DÂN </vt:lpstr>
      <vt:lpstr>NỘI DUNG BÀI:</vt:lpstr>
      <vt:lpstr>I. Đặt vấn đề (Tự tìm hiểu)</vt:lpstr>
      <vt:lpstr>PowerPoint Presentation</vt:lpstr>
      <vt:lpstr>II. Nội dung bài học</vt:lpstr>
      <vt:lpstr>1. Khái niệm lao động (Tự tìm hiểu) </vt:lpstr>
      <vt:lpstr>PowerPoint Presentation</vt:lpstr>
      <vt:lpstr>2. Quyền và nghĩa vụ lao động của công dân</vt:lpstr>
      <vt:lpstr>2. Quyền và nghĩa vụ lao động của công dân</vt:lpstr>
      <vt:lpstr>PowerPoint Presentation</vt:lpstr>
      <vt:lpstr>PowerPoint Presentation</vt:lpstr>
      <vt:lpstr>3. Một số quy định của pháp luật (tự tìm hiểu)</vt:lpstr>
      <vt:lpstr>4. Vai trò của Nhà nước</vt:lpstr>
      <vt:lpstr>5. Trách nhiệm của công dân</vt:lpstr>
      <vt:lpstr>III. Bài tập</vt:lpstr>
      <vt:lpstr>PowerPoint Presentation</vt:lpstr>
      <vt:lpstr>PowerPoint Presentation</vt:lpstr>
      <vt:lpstr>HƯỚNG DẪN HỌC</vt:lpstr>
      <vt:lpstr>PowerPoint Presentation</vt:lpstr>
    </vt:vector>
  </TitlesOfParts>
  <Company>00000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24. Bài 14: QUYỀN VÀ NGHĨA VỤ LAO ĐỘNG CỦA CÔNG DÂN</dc:title>
  <dc:creator>MAYTINH</dc:creator>
  <cp:lastModifiedBy>MAYTINH</cp:lastModifiedBy>
  <cp:revision>49</cp:revision>
  <dcterms:created xsi:type="dcterms:W3CDTF">2020-03-31T09:40:29Z</dcterms:created>
  <dcterms:modified xsi:type="dcterms:W3CDTF">2020-04-10T13:46:23Z</dcterms:modified>
</cp:coreProperties>
</file>