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2" r:id="rId4"/>
    <p:sldId id="264" r:id="rId5"/>
    <p:sldId id="266" r:id="rId6"/>
    <p:sldId id="267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02-Apr-20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64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02-Apr-20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0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02-Apr-20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18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02-Apr-20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70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02-Apr-20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4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02-Apr-20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1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02-Apr-20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8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02-Apr-20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2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02-Apr-20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905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02-Apr-20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2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02-Apr-20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97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EA881-9AD5-410B-9F90-DFF41277D86E}" type="datetimeFigureOut">
              <a:rPr lang="en-US" smtClean="0"/>
              <a:t>02-Apr-20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image" Target="../media/image29.png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9100" y="533401"/>
            <a:ext cx="8267700" cy="5333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/>
              <a:t>LUYỆN TẬP: PHƯƠNG TRÌNH BẬC HAI 1 ẨN</a:t>
            </a:r>
            <a:endParaRPr lang="en-US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10862" y="1143000"/>
            <a:ext cx="8458200" cy="18287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/>
              <a:t>I. NHẮC LẠI KIẾN THỨC:</a:t>
            </a:r>
            <a:endParaRPr lang="en-US" sz="2200" dirty="0"/>
          </a:p>
          <a:p>
            <a:pPr marL="0" indent="0">
              <a:buNone/>
            </a:pPr>
            <a:r>
              <a:rPr lang="en-US" sz="2200" b="1" dirty="0"/>
              <a:t>1. </a:t>
            </a:r>
            <a:r>
              <a:rPr lang="en-US" sz="2200" b="1" dirty="0" err="1"/>
              <a:t>Định</a:t>
            </a:r>
            <a:r>
              <a:rPr lang="en-US" sz="2200" b="1" dirty="0"/>
              <a:t> </a:t>
            </a:r>
            <a:r>
              <a:rPr lang="en-US" sz="2200" b="1" dirty="0" err="1"/>
              <a:t>nghĩa</a:t>
            </a:r>
            <a:r>
              <a:rPr lang="en-US" sz="2200" b="1" dirty="0"/>
              <a:t>:</a:t>
            </a:r>
            <a:r>
              <a:rPr lang="en-US" sz="2200" dirty="0"/>
              <a:t> 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 err="1" smtClean="0"/>
              <a:t>Phương</a:t>
            </a:r>
            <a:r>
              <a:rPr lang="en-US" sz="2200" dirty="0" smtClean="0"/>
              <a:t> </a:t>
            </a:r>
            <a:r>
              <a:rPr lang="en-US" sz="2200" dirty="0" err="1"/>
              <a:t>trình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dạng</a:t>
            </a:r>
            <a:r>
              <a:rPr lang="en-US" sz="2200" dirty="0"/>
              <a:t> ax</a:t>
            </a:r>
            <a:r>
              <a:rPr lang="en-US" sz="2200" baseline="30000" dirty="0"/>
              <a:t>2</a:t>
            </a:r>
            <a:r>
              <a:rPr lang="en-US" sz="2200" dirty="0"/>
              <a:t> + </a:t>
            </a:r>
            <a:r>
              <a:rPr lang="en-US" sz="2200" dirty="0" err="1"/>
              <a:t>bx</a:t>
            </a:r>
            <a:r>
              <a:rPr lang="en-US" sz="2200" dirty="0"/>
              <a:t>+ c = 0</a:t>
            </a:r>
          </a:p>
          <a:p>
            <a:pPr marL="0" indent="0">
              <a:buNone/>
            </a:pPr>
            <a:r>
              <a:rPr lang="en-US" sz="2200" dirty="0" err="1"/>
              <a:t>Trong</a:t>
            </a:r>
            <a:r>
              <a:rPr lang="en-US" sz="2200" dirty="0"/>
              <a:t> </a:t>
            </a:r>
            <a:r>
              <a:rPr lang="en-US" sz="2200" dirty="0" err="1"/>
              <a:t>đó</a:t>
            </a:r>
            <a:r>
              <a:rPr lang="en-US" sz="2200" dirty="0"/>
              <a:t>:  </a:t>
            </a:r>
            <a:r>
              <a:rPr lang="en-US" sz="2200" dirty="0" err="1"/>
              <a:t>a,b,c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các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đã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( a </a:t>
            </a:r>
            <a:r>
              <a:rPr lang="en-US" sz="2200" dirty="0" err="1"/>
              <a:t>khác</a:t>
            </a:r>
            <a:r>
              <a:rPr lang="en-US" sz="2200" dirty="0"/>
              <a:t> 0)</a:t>
            </a:r>
          </a:p>
          <a:p>
            <a:pPr marL="0" indent="0">
              <a:buNone/>
            </a:pPr>
            <a:r>
              <a:rPr lang="en-US" sz="2200" dirty="0"/>
              <a:t>                  x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ẩn</a:t>
            </a:r>
            <a:endParaRPr lang="en-US" sz="2200" dirty="0"/>
          </a:p>
          <a:p>
            <a:pPr marL="571500" indent="-571500">
              <a:buAutoNum type="romanUcPeriod"/>
            </a:pPr>
            <a:endParaRPr lang="en-US" dirty="0" smtClean="0"/>
          </a:p>
          <a:p>
            <a:pPr marL="571500" indent="-571500">
              <a:buAutoNum type="romanUcPeriod"/>
            </a:pP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03935" y="2971799"/>
            <a:ext cx="8458200" cy="76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/>
              <a:t>VD:</a:t>
            </a:r>
            <a:r>
              <a:rPr lang="en-US" sz="2000" dirty="0"/>
              <a:t> </a:t>
            </a:r>
            <a:r>
              <a:rPr lang="en-US" sz="2000" dirty="0" err="1"/>
              <a:t>Phương</a:t>
            </a:r>
            <a:r>
              <a:rPr lang="en-US" sz="2000" dirty="0"/>
              <a:t> </a:t>
            </a:r>
            <a:r>
              <a:rPr lang="en-US" sz="2000" dirty="0" err="1"/>
              <a:t>trình</a:t>
            </a:r>
            <a:r>
              <a:rPr lang="en-US" sz="2000" dirty="0"/>
              <a:t> </a:t>
            </a:r>
            <a:r>
              <a:rPr lang="en-US" sz="2000" dirty="0" err="1"/>
              <a:t>bậc</a:t>
            </a:r>
            <a:r>
              <a:rPr lang="en-US" sz="2000" dirty="0"/>
              <a:t> </a:t>
            </a:r>
            <a:r>
              <a:rPr lang="en-US" sz="2000" dirty="0" err="1"/>
              <a:t>hai</a:t>
            </a:r>
            <a:r>
              <a:rPr lang="en-US" sz="2000" dirty="0"/>
              <a:t> 1 </a:t>
            </a:r>
            <a:r>
              <a:rPr lang="en-US" sz="2000" dirty="0" err="1"/>
              <a:t>ẩn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a) 2x</a:t>
            </a:r>
            <a:r>
              <a:rPr lang="en-US" sz="2000" baseline="30000" dirty="0"/>
              <a:t>2</a:t>
            </a:r>
            <a:r>
              <a:rPr lang="en-US" sz="2000" dirty="0"/>
              <a:t> + 10x = 0 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07844" y="3747652"/>
            <a:ext cx="8458200" cy="45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( a = 2; b = 10; c =0) </a:t>
            </a:r>
            <a:r>
              <a:rPr lang="en-US" sz="2000" dirty="0" err="1"/>
              <a:t>Gọi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PT </a:t>
            </a:r>
            <a:r>
              <a:rPr lang="en-US" sz="2000" dirty="0" err="1"/>
              <a:t>bậc</a:t>
            </a:r>
            <a:r>
              <a:rPr lang="en-US" sz="2000" dirty="0"/>
              <a:t> 2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ẩn</a:t>
            </a:r>
            <a:r>
              <a:rPr lang="en-US" sz="2000" dirty="0"/>
              <a:t> </a:t>
            </a:r>
            <a:r>
              <a:rPr lang="en-US" sz="2000" dirty="0" err="1"/>
              <a:t>khuyết</a:t>
            </a:r>
            <a:r>
              <a:rPr lang="en-US" sz="2000" dirty="0"/>
              <a:t> c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42455" y="4107866"/>
            <a:ext cx="8267700" cy="4294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000" dirty="0" smtClean="0"/>
              <a:t>b</a:t>
            </a:r>
            <a:r>
              <a:rPr lang="en-US" sz="2000" dirty="0"/>
              <a:t>) 4x</a:t>
            </a:r>
            <a:r>
              <a:rPr lang="en-US" sz="2000" baseline="30000" dirty="0"/>
              <a:t>2</a:t>
            </a:r>
            <a:r>
              <a:rPr lang="en-US" sz="2000" dirty="0"/>
              <a:t> +20 = 0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67146" y="4502719"/>
            <a:ext cx="8458200" cy="45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( a = 4; b =0; c= 20) </a:t>
            </a:r>
            <a:r>
              <a:rPr lang="en-US" sz="2000" dirty="0" err="1"/>
              <a:t>Gọi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PT </a:t>
            </a:r>
            <a:r>
              <a:rPr lang="en-US" sz="2000" dirty="0" err="1"/>
              <a:t>bậc</a:t>
            </a:r>
            <a:r>
              <a:rPr lang="en-US" sz="2000" dirty="0"/>
              <a:t> 2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ẩn</a:t>
            </a:r>
            <a:r>
              <a:rPr lang="en-US" sz="2000" dirty="0"/>
              <a:t> </a:t>
            </a:r>
            <a:r>
              <a:rPr lang="en-US" sz="2000" dirty="0" err="1"/>
              <a:t>khuyết</a:t>
            </a:r>
            <a:r>
              <a:rPr lang="en-US" sz="2000" dirty="0"/>
              <a:t> b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97873" y="4911437"/>
            <a:ext cx="82677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c</a:t>
            </a:r>
            <a:r>
              <a:rPr lang="en-US" sz="2000" dirty="0"/>
              <a:t>) 2x</a:t>
            </a:r>
            <a:r>
              <a:rPr lang="en-US" sz="2000" baseline="30000" dirty="0"/>
              <a:t>2</a:t>
            </a:r>
            <a:r>
              <a:rPr lang="en-US" sz="2000" dirty="0"/>
              <a:t> - 5x + 6 = 0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90080" y="5271654"/>
            <a:ext cx="8458200" cy="45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( a = 2; b = -5; c= 6) </a:t>
            </a:r>
            <a:r>
              <a:rPr lang="en-US" sz="2000" dirty="0" err="1"/>
              <a:t>Gọi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PT </a:t>
            </a:r>
            <a:r>
              <a:rPr lang="en-US" sz="2000" dirty="0" err="1"/>
              <a:t>bậc</a:t>
            </a:r>
            <a:r>
              <a:rPr lang="en-US" sz="2000" dirty="0"/>
              <a:t> 2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ẩn</a:t>
            </a:r>
            <a:r>
              <a:rPr lang="en-US" sz="2000" dirty="0"/>
              <a:t> </a:t>
            </a:r>
            <a:r>
              <a:rPr lang="en-US" sz="2000" dirty="0" err="1"/>
              <a:t>đầy</a:t>
            </a:r>
            <a:r>
              <a:rPr lang="en-US" sz="2000" dirty="0"/>
              <a:t> </a:t>
            </a:r>
            <a:r>
              <a:rPr lang="en-US" sz="2000" dirty="0" err="1"/>
              <a:t>đủ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616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10" grpId="0"/>
      <p:bldP spid="11" grpId="0"/>
      <p:bldP spid="12" grpId="0" build="p"/>
      <p:bldP spid="13" grpId="0"/>
      <p:bldP spid="14" grpId="0" build="p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67700" cy="297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2. </a:t>
            </a:r>
            <a:r>
              <a:rPr lang="en-US" sz="2000" b="1" dirty="0" err="1"/>
              <a:t>Cách</a:t>
            </a:r>
            <a:r>
              <a:rPr lang="en-US" sz="2000" b="1" dirty="0"/>
              <a:t> </a:t>
            </a:r>
            <a:r>
              <a:rPr lang="en-US" sz="2000" b="1" dirty="0" err="1"/>
              <a:t>giải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2.1 </a:t>
            </a:r>
            <a:r>
              <a:rPr lang="en-US" sz="2000" b="1" dirty="0" err="1"/>
              <a:t>Phương</a:t>
            </a:r>
            <a:r>
              <a:rPr lang="en-US" sz="2000" b="1" dirty="0"/>
              <a:t> </a:t>
            </a:r>
            <a:r>
              <a:rPr lang="en-US" sz="2000" b="1" dirty="0" err="1"/>
              <a:t>trình</a:t>
            </a:r>
            <a:r>
              <a:rPr lang="en-US" sz="2000" b="1" dirty="0"/>
              <a:t> </a:t>
            </a:r>
            <a:r>
              <a:rPr lang="en-US" sz="2000" b="1" dirty="0" err="1"/>
              <a:t>bậc</a:t>
            </a:r>
            <a:r>
              <a:rPr lang="en-US" sz="2000" b="1" dirty="0"/>
              <a:t> </a:t>
            </a:r>
            <a:r>
              <a:rPr lang="en-US" sz="2000" b="1" dirty="0" err="1"/>
              <a:t>hai</a:t>
            </a:r>
            <a:r>
              <a:rPr lang="en-US" sz="2000" b="1" dirty="0"/>
              <a:t> 1 </a:t>
            </a:r>
            <a:r>
              <a:rPr lang="en-US" sz="2000" b="1" dirty="0" err="1"/>
              <a:t>ẩn</a:t>
            </a:r>
            <a:r>
              <a:rPr lang="en-US" sz="2000" b="1" dirty="0"/>
              <a:t> </a:t>
            </a:r>
            <a:r>
              <a:rPr lang="en-US" sz="2000" b="1" dirty="0" err="1"/>
              <a:t>khuyết</a:t>
            </a:r>
            <a:r>
              <a:rPr lang="en-US" sz="2000" b="1" dirty="0"/>
              <a:t> c </a:t>
            </a:r>
            <a:r>
              <a:rPr lang="en-US" sz="2000" b="1" dirty="0" err="1"/>
              <a:t>có</a:t>
            </a:r>
            <a:r>
              <a:rPr lang="en-US" sz="2000" b="1" dirty="0"/>
              <a:t> </a:t>
            </a:r>
            <a:r>
              <a:rPr lang="en-US" sz="2000" b="1" dirty="0" err="1"/>
              <a:t>dạng</a:t>
            </a:r>
            <a:r>
              <a:rPr lang="en-US" sz="2000" b="1" dirty="0"/>
              <a:t>: ax</a:t>
            </a:r>
            <a:r>
              <a:rPr lang="en-US" sz="2000" b="1" baseline="30000" dirty="0"/>
              <a:t>2</a:t>
            </a:r>
            <a:r>
              <a:rPr lang="en-US" sz="2000" b="1" dirty="0"/>
              <a:t> + </a:t>
            </a:r>
            <a:r>
              <a:rPr lang="en-US" sz="2000" b="1" dirty="0" err="1"/>
              <a:t>bx</a:t>
            </a:r>
            <a:r>
              <a:rPr lang="en-US" sz="2000" b="1" dirty="0"/>
              <a:t> = 0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a) </a:t>
            </a:r>
            <a:r>
              <a:rPr lang="en-US" sz="2000" dirty="0" err="1"/>
              <a:t>Cách</a:t>
            </a:r>
            <a:r>
              <a:rPr lang="en-US" sz="2000" dirty="0"/>
              <a:t> </a:t>
            </a:r>
            <a:r>
              <a:rPr lang="en-US" sz="2000" dirty="0" err="1"/>
              <a:t>giải</a:t>
            </a:r>
            <a:r>
              <a:rPr lang="en-US" sz="2000" dirty="0"/>
              <a:t>:  </a:t>
            </a:r>
          </a:p>
          <a:p>
            <a:pPr marL="0" indent="0">
              <a:buNone/>
            </a:pPr>
            <a:r>
              <a:rPr lang="en-US" sz="2000" dirty="0"/>
              <a:t>ax</a:t>
            </a:r>
            <a:r>
              <a:rPr lang="en-US" sz="2000" baseline="30000" dirty="0"/>
              <a:t>2</a:t>
            </a:r>
            <a:r>
              <a:rPr lang="en-US" sz="2000" dirty="0"/>
              <a:t> + </a:t>
            </a:r>
            <a:r>
              <a:rPr lang="en-US" sz="2000" dirty="0" err="1"/>
              <a:t>bx</a:t>
            </a:r>
            <a:r>
              <a:rPr lang="en-US" sz="2000" dirty="0"/>
              <a:t> = 0</a:t>
            </a:r>
          </a:p>
          <a:p>
            <a:pPr marL="0" indent="0">
              <a:buNone/>
            </a:pPr>
            <a:r>
              <a:rPr lang="en-US" sz="2000" dirty="0">
                <a:sym typeface="Wingdings"/>
              </a:rPr>
              <a:t></a:t>
            </a:r>
            <a:r>
              <a:rPr lang="en-US" sz="2000" dirty="0"/>
              <a:t> x (</a:t>
            </a:r>
            <a:r>
              <a:rPr lang="en-US" sz="2000" dirty="0" err="1"/>
              <a:t>ax+b</a:t>
            </a:r>
            <a:r>
              <a:rPr lang="en-US" sz="2000" dirty="0"/>
              <a:t>) = 0</a:t>
            </a:r>
          </a:p>
          <a:p>
            <a:pPr marL="0" indent="0">
              <a:buNone/>
            </a:pPr>
            <a:r>
              <a:rPr lang="en-US" sz="2000" dirty="0"/>
              <a:t>TH1: x = 0</a:t>
            </a:r>
          </a:p>
          <a:p>
            <a:pPr marL="0" indent="0">
              <a:buNone/>
            </a:pPr>
            <a:r>
              <a:rPr lang="en-US" sz="2000" dirty="0"/>
              <a:t>TH2 ax + b = 0</a:t>
            </a:r>
          </a:p>
          <a:p>
            <a:pPr marL="0" indent="0">
              <a:buNone/>
            </a:pPr>
            <a:r>
              <a:rPr lang="en-US" sz="2000" dirty="0">
                <a:sym typeface="Wingdings"/>
              </a:rPr>
              <a:t></a:t>
            </a:r>
            <a:r>
              <a:rPr lang="en-US" sz="2000" dirty="0"/>
              <a:t> ax = -b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171825"/>
            <a:ext cx="16002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" y="3689639"/>
            <a:ext cx="17621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3837709" y="983672"/>
            <a:ext cx="3657600" cy="26042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b) </a:t>
            </a:r>
            <a:r>
              <a:rPr lang="en-US" sz="2000" dirty="0" err="1"/>
              <a:t>Ví</a:t>
            </a:r>
            <a:r>
              <a:rPr lang="en-US" sz="2000" dirty="0"/>
              <a:t> </a:t>
            </a:r>
            <a:r>
              <a:rPr lang="en-US" sz="2000" dirty="0" err="1"/>
              <a:t>dụ</a:t>
            </a:r>
            <a:r>
              <a:rPr lang="en-US" sz="2000" dirty="0"/>
              <a:t>: </a:t>
            </a:r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PT </a:t>
            </a:r>
            <a:r>
              <a:rPr lang="en-US" sz="2000" dirty="0" err="1"/>
              <a:t>sau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VD 1: 3x</a:t>
            </a:r>
            <a:r>
              <a:rPr lang="en-US" sz="2000" baseline="30000" dirty="0"/>
              <a:t>2</a:t>
            </a:r>
            <a:r>
              <a:rPr lang="en-US" sz="2000" dirty="0"/>
              <a:t> -12 x = 0</a:t>
            </a:r>
          </a:p>
          <a:p>
            <a:pPr marL="0" indent="0">
              <a:buNone/>
            </a:pPr>
            <a:r>
              <a:rPr lang="en-US" sz="2000" dirty="0">
                <a:sym typeface="Wingdings"/>
              </a:rPr>
              <a:t></a:t>
            </a:r>
            <a:r>
              <a:rPr lang="en-US" sz="2000" dirty="0"/>
              <a:t> x( 3x – 12) = 0</a:t>
            </a:r>
          </a:p>
          <a:p>
            <a:pPr marL="0" indent="0">
              <a:buNone/>
            </a:pPr>
            <a:r>
              <a:rPr lang="en-US" sz="2000" dirty="0"/>
              <a:t>TH1: x = 0</a:t>
            </a:r>
          </a:p>
          <a:p>
            <a:pPr marL="0" indent="0">
              <a:buNone/>
            </a:pPr>
            <a:r>
              <a:rPr lang="en-US" sz="2000" dirty="0"/>
              <a:t>TH2: 3x – 12 = 0</a:t>
            </a:r>
          </a:p>
          <a:p>
            <a:pPr marL="0" indent="0">
              <a:buNone/>
            </a:pPr>
            <a:r>
              <a:rPr lang="en-US" sz="2000" dirty="0">
                <a:sym typeface="Wingdings"/>
              </a:rPr>
              <a:t></a:t>
            </a:r>
            <a:r>
              <a:rPr lang="en-US" sz="2000" dirty="0"/>
              <a:t> 3x = 12</a:t>
            </a:r>
          </a:p>
          <a:p>
            <a:pPr marL="0" indent="0">
              <a:buNone/>
            </a:pPr>
            <a:r>
              <a:rPr lang="en-US" sz="2000" dirty="0">
                <a:sym typeface="Wingdings"/>
              </a:rPr>
              <a:t></a:t>
            </a:r>
            <a:r>
              <a:rPr lang="en-US" sz="2000" dirty="0"/>
              <a:t> x = 4</a:t>
            </a:r>
          </a:p>
          <a:p>
            <a:pPr marL="0" indent="0">
              <a:buFont typeface="Arial" pitchFamily="34" charset="0"/>
              <a:buNone/>
            </a:pPr>
            <a:endParaRPr lang="en-US" sz="20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3574473"/>
            <a:ext cx="16573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439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9100" y="533401"/>
            <a:ext cx="2628900" cy="1904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VD 2:  - 4x</a:t>
            </a:r>
            <a:r>
              <a:rPr lang="en-US" sz="2000" baseline="30000" dirty="0"/>
              <a:t>2</a:t>
            </a:r>
            <a:r>
              <a:rPr lang="en-US" sz="2000" dirty="0"/>
              <a:t> + 18x = 0</a:t>
            </a:r>
          </a:p>
          <a:p>
            <a:pPr marL="0" indent="0">
              <a:buNone/>
            </a:pPr>
            <a:r>
              <a:rPr lang="en-US" sz="2000" dirty="0" smtClean="0">
                <a:sym typeface="Wingdings"/>
              </a:rPr>
              <a:t></a:t>
            </a:r>
            <a:r>
              <a:rPr lang="en-US" sz="2000" dirty="0" smtClean="0"/>
              <a:t> </a:t>
            </a:r>
            <a:r>
              <a:rPr lang="en-US" sz="2000" dirty="0"/>
              <a:t>x( - 4x + 18) = 0</a:t>
            </a:r>
          </a:p>
          <a:p>
            <a:pPr marL="0" indent="0">
              <a:buNone/>
            </a:pPr>
            <a:r>
              <a:rPr lang="en-US" sz="2000" dirty="0"/>
              <a:t>TH1: x = 0</a:t>
            </a:r>
          </a:p>
          <a:p>
            <a:pPr marL="0" indent="0">
              <a:buNone/>
            </a:pPr>
            <a:r>
              <a:rPr lang="en-US" sz="2000" dirty="0"/>
              <a:t>TH2: -4x + 18 = 0</a:t>
            </a:r>
          </a:p>
          <a:p>
            <a:pPr marL="0" indent="0">
              <a:buNone/>
            </a:pPr>
            <a:r>
              <a:rPr lang="en-US" sz="2000" dirty="0">
                <a:sym typeface="Wingdings"/>
              </a:rPr>
              <a:t></a:t>
            </a:r>
            <a:r>
              <a:rPr lang="en-US" sz="2000" dirty="0"/>
              <a:t> -4x = -18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11049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939329"/>
            <a:ext cx="14668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400050" y="3471863"/>
            <a:ext cx="7219950" cy="1633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/>
              <a:t>2.2 </a:t>
            </a:r>
            <a:r>
              <a:rPr lang="en-US" sz="2000" b="1" dirty="0" err="1"/>
              <a:t>Phương</a:t>
            </a:r>
            <a:r>
              <a:rPr lang="en-US" sz="2000" b="1" dirty="0"/>
              <a:t> </a:t>
            </a:r>
            <a:r>
              <a:rPr lang="en-US" sz="2000" b="1" dirty="0" err="1"/>
              <a:t>trình</a:t>
            </a:r>
            <a:r>
              <a:rPr lang="en-US" sz="2000" b="1" dirty="0"/>
              <a:t> </a:t>
            </a:r>
            <a:r>
              <a:rPr lang="en-US" sz="2000" b="1" dirty="0" err="1"/>
              <a:t>bậc</a:t>
            </a:r>
            <a:r>
              <a:rPr lang="en-US" sz="2000" b="1" dirty="0"/>
              <a:t> </a:t>
            </a:r>
            <a:r>
              <a:rPr lang="en-US" sz="2000" b="1" dirty="0" err="1"/>
              <a:t>hai</a:t>
            </a:r>
            <a:r>
              <a:rPr lang="en-US" sz="2000" b="1" dirty="0"/>
              <a:t> 1 </a:t>
            </a:r>
            <a:r>
              <a:rPr lang="en-US" sz="2000" b="1" dirty="0" err="1"/>
              <a:t>ẩn</a:t>
            </a:r>
            <a:r>
              <a:rPr lang="en-US" sz="2000" b="1" dirty="0"/>
              <a:t> </a:t>
            </a:r>
            <a:r>
              <a:rPr lang="en-US" sz="2000" b="1" dirty="0" err="1"/>
              <a:t>khuyết</a:t>
            </a:r>
            <a:r>
              <a:rPr lang="en-US" sz="2000" b="1" dirty="0"/>
              <a:t> b </a:t>
            </a:r>
            <a:r>
              <a:rPr lang="en-US" sz="2000" b="1" dirty="0" err="1"/>
              <a:t>có</a:t>
            </a:r>
            <a:r>
              <a:rPr lang="en-US" sz="2000" b="1" dirty="0"/>
              <a:t> </a:t>
            </a:r>
            <a:r>
              <a:rPr lang="en-US" sz="2000" b="1" dirty="0" err="1"/>
              <a:t>dạng</a:t>
            </a:r>
            <a:r>
              <a:rPr lang="en-US" sz="2000" b="1" dirty="0"/>
              <a:t>: ax</a:t>
            </a:r>
            <a:r>
              <a:rPr lang="en-US" sz="2000" b="1" baseline="30000" dirty="0"/>
              <a:t>2</a:t>
            </a:r>
            <a:r>
              <a:rPr lang="en-US" sz="2000" b="1" dirty="0"/>
              <a:t> + c = 0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a) </a:t>
            </a:r>
            <a:r>
              <a:rPr lang="en-US" sz="2000" dirty="0" err="1"/>
              <a:t>Cách</a:t>
            </a:r>
            <a:r>
              <a:rPr lang="en-US" sz="2000" dirty="0"/>
              <a:t> </a:t>
            </a:r>
            <a:r>
              <a:rPr lang="en-US" sz="2000" dirty="0" err="1"/>
              <a:t>giải</a:t>
            </a:r>
            <a:r>
              <a:rPr lang="en-US" sz="2000" dirty="0"/>
              <a:t>: </a:t>
            </a:r>
          </a:p>
          <a:p>
            <a:pPr marL="0" indent="0">
              <a:buNone/>
            </a:pPr>
            <a:r>
              <a:rPr lang="en-US" sz="2000" dirty="0"/>
              <a:t>+ TH1:  </a:t>
            </a:r>
            <a:r>
              <a:rPr lang="en-US" sz="2000" dirty="0" err="1"/>
              <a:t>Nếu</a:t>
            </a:r>
            <a:r>
              <a:rPr lang="en-US" sz="2000" dirty="0"/>
              <a:t> </a:t>
            </a:r>
            <a:r>
              <a:rPr lang="en-US" sz="2000" dirty="0" err="1"/>
              <a:t>a,c</a:t>
            </a:r>
            <a:r>
              <a:rPr lang="en-US" sz="2000" dirty="0"/>
              <a:t> </a:t>
            </a:r>
            <a:r>
              <a:rPr lang="en-US" sz="2000" dirty="0" err="1"/>
              <a:t>cùng</a:t>
            </a:r>
            <a:r>
              <a:rPr lang="en-US" sz="2000" dirty="0"/>
              <a:t> </a:t>
            </a:r>
            <a:r>
              <a:rPr lang="en-US" sz="2000" dirty="0" err="1"/>
              <a:t>dấu</a:t>
            </a:r>
            <a:r>
              <a:rPr lang="en-US" sz="2000" dirty="0"/>
              <a:t> =&gt; PT </a:t>
            </a:r>
            <a:r>
              <a:rPr lang="en-US" sz="2000" dirty="0" err="1"/>
              <a:t>bậc</a:t>
            </a:r>
            <a:r>
              <a:rPr lang="en-US" sz="2000" dirty="0"/>
              <a:t> 2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ẩn</a:t>
            </a:r>
            <a:r>
              <a:rPr lang="en-US" sz="2000" dirty="0"/>
              <a:t> </a:t>
            </a:r>
            <a:r>
              <a:rPr lang="en-US" sz="2000" dirty="0" err="1"/>
              <a:t>vô</a:t>
            </a:r>
            <a:r>
              <a:rPr lang="en-US" sz="2000" dirty="0"/>
              <a:t> </a:t>
            </a:r>
            <a:r>
              <a:rPr lang="en-US" sz="2000" dirty="0" err="1"/>
              <a:t>nghiệm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+ TH2: </a:t>
            </a:r>
            <a:r>
              <a:rPr lang="en-US" sz="2000" dirty="0" err="1"/>
              <a:t>Nếu</a:t>
            </a:r>
            <a:r>
              <a:rPr lang="en-US" sz="2000" dirty="0"/>
              <a:t> </a:t>
            </a:r>
            <a:r>
              <a:rPr lang="en-US" sz="2000" dirty="0" err="1"/>
              <a:t>a,c</a:t>
            </a:r>
            <a:r>
              <a:rPr lang="en-US" sz="2000" dirty="0"/>
              <a:t> </a:t>
            </a:r>
            <a:r>
              <a:rPr lang="en-US" sz="2000" dirty="0" err="1"/>
              <a:t>khác</a:t>
            </a:r>
            <a:r>
              <a:rPr lang="en-US" sz="2000" dirty="0"/>
              <a:t> </a:t>
            </a:r>
            <a:r>
              <a:rPr lang="en-US" sz="2000" dirty="0" err="1"/>
              <a:t>dấu</a:t>
            </a:r>
            <a:r>
              <a:rPr lang="en-US" sz="2000" dirty="0"/>
              <a:t> =&gt; PT </a:t>
            </a:r>
            <a:r>
              <a:rPr lang="en-US" sz="2000" dirty="0" err="1"/>
              <a:t>bậc</a:t>
            </a:r>
            <a:r>
              <a:rPr lang="en-US" sz="2000" dirty="0"/>
              <a:t> 2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ẩn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2 </a:t>
            </a:r>
            <a:r>
              <a:rPr lang="en-US" sz="2000" dirty="0" err="1"/>
              <a:t>nghiệm</a:t>
            </a:r>
            <a:r>
              <a:rPr lang="en-US" sz="2000" dirty="0"/>
              <a:t> </a:t>
            </a:r>
            <a:r>
              <a:rPr lang="en-US" sz="2000" dirty="0" err="1"/>
              <a:t>phân</a:t>
            </a:r>
            <a:r>
              <a:rPr lang="en-US" sz="2000" dirty="0"/>
              <a:t> </a:t>
            </a:r>
            <a:r>
              <a:rPr lang="en-US" sz="2000" dirty="0" err="1"/>
              <a:t>biệt</a:t>
            </a:r>
            <a:endParaRPr lang="en-US" sz="20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486275"/>
            <a:ext cx="132397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Content Placeholder 2"/>
          <p:cNvSpPr txBox="1">
            <a:spLocks/>
          </p:cNvSpPr>
          <p:nvPr/>
        </p:nvSpPr>
        <p:spPr>
          <a:xfrm>
            <a:off x="400051" y="4959927"/>
            <a:ext cx="2571749" cy="7723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b) </a:t>
            </a:r>
            <a:r>
              <a:rPr lang="en-US" sz="2000" dirty="0" err="1"/>
              <a:t>Ví</a:t>
            </a:r>
            <a:r>
              <a:rPr lang="en-US" sz="2000" dirty="0"/>
              <a:t> </a:t>
            </a:r>
            <a:r>
              <a:rPr lang="en-US" sz="2000" dirty="0" err="1"/>
              <a:t>dụ</a:t>
            </a:r>
            <a:r>
              <a:rPr lang="en-US" sz="2000" dirty="0"/>
              <a:t>: </a:t>
            </a:r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PT </a:t>
            </a:r>
            <a:r>
              <a:rPr lang="en-US" sz="2000" dirty="0" err="1"/>
              <a:t>sau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VD 1: 5x</a:t>
            </a:r>
            <a:r>
              <a:rPr lang="en-US" sz="2000" baseline="30000" dirty="0"/>
              <a:t>2</a:t>
            </a:r>
            <a:r>
              <a:rPr lang="en-US" sz="2000" dirty="0"/>
              <a:t> + 30 = </a:t>
            </a:r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73702" y="5645728"/>
            <a:ext cx="1794164" cy="413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ym typeface="Wingdings"/>
              </a:rPr>
              <a:t></a:t>
            </a:r>
            <a:r>
              <a:rPr lang="en-US" sz="2000" dirty="0" smtClean="0"/>
              <a:t> </a:t>
            </a:r>
            <a:r>
              <a:rPr lang="en-US" sz="2000" dirty="0"/>
              <a:t>5 x</a:t>
            </a:r>
            <a:r>
              <a:rPr lang="en-US" sz="2000" baseline="30000" dirty="0"/>
              <a:t>2</a:t>
            </a:r>
            <a:r>
              <a:rPr lang="en-US" sz="2000" dirty="0"/>
              <a:t> = -</a:t>
            </a:r>
            <a:r>
              <a:rPr lang="en-US" sz="2000" dirty="0" smtClean="0"/>
              <a:t>30</a:t>
            </a:r>
            <a:endParaRPr lang="en-US" sz="20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00545" y="5997287"/>
            <a:ext cx="2800350" cy="471055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200" dirty="0" smtClean="0">
                <a:sym typeface="Wingdings"/>
              </a:rPr>
              <a:t></a:t>
            </a:r>
            <a:r>
              <a:rPr lang="en-US" sz="4200" dirty="0" smtClean="0"/>
              <a:t> </a:t>
            </a:r>
            <a:r>
              <a:rPr lang="en-US" sz="4200" dirty="0"/>
              <a:t>x</a:t>
            </a:r>
            <a:r>
              <a:rPr lang="en-US" sz="4200" baseline="30000" dirty="0"/>
              <a:t>2 </a:t>
            </a:r>
            <a:r>
              <a:rPr lang="en-US" sz="4200" dirty="0"/>
              <a:t> = -6 ( </a:t>
            </a:r>
            <a:r>
              <a:rPr lang="en-US" sz="4200" dirty="0" err="1"/>
              <a:t>Vô</a:t>
            </a:r>
            <a:r>
              <a:rPr lang="en-US" sz="4200" dirty="0"/>
              <a:t> </a:t>
            </a:r>
            <a:r>
              <a:rPr lang="en-US" sz="4200" dirty="0" err="1"/>
              <a:t>lí</a:t>
            </a:r>
            <a:r>
              <a:rPr lang="en-US" sz="4200" dirty="0"/>
              <a:t>)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36419" y="6334126"/>
            <a:ext cx="3581400" cy="3346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 smtClean="0"/>
              <a:t>Vậy</a:t>
            </a:r>
            <a:r>
              <a:rPr lang="en-US" sz="2000" dirty="0" smtClean="0"/>
              <a:t> </a:t>
            </a:r>
            <a:r>
              <a:rPr lang="en-US" sz="2000" dirty="0"/>
              <a:t>PT  </a:t>
            </a:r>
            <a:r>
              <a:rPr lang="en-US" sz="2000" dirty="0" err="1"/>
              <a:t>bậc</a:t>
            </a:r>
            <a:r>
              <a:rPr lang="en-US" sz="2000" dirty="0"/>
              <a:t> 2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ẩn</a:t>
            </a:r>
            <a:r>
              <a:rPr lang="en-US" sz="2000" dirty="0"/>
              <a:t> </a:t>
            </a:r>
            <a:r>
              <a:rPr lang="en-US" sz="2000" dirty="0" err="1"/>
              <a:t>vô</a:t>
            </a:r>
            <a:r>
              <a:rPr lang="en-US" sz="2000" dirty="0"/>
              <a:t> </a:t>
            </a:r>
            <a:r>
              <a:rPr lang="en-US" sz="2000" dirty="0" err="1"/>
              <a:t>nghiệm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679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6" grpId="0"/>
      <p:bldP spid="1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9100" y="533401"/>
            <a:ext cx="2247900" cy="1066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VD 2: - 6x</a:t>
            </a:r>
            <a:r>
              <a:rPr lang="en-US" sz="2000" baseline="30000" dirty="0"/>
              <a:t>2</a:t>
            </a:r>
            <a:r>
              <a:rPr lang="en-US" sz="2000" dirty="0"/>
              <a:t> + 42 = 0</a:t>
            </a:r>
          </a:p>
          <a:p>
            <a:pPr marL="0" indent="0">
              <a:buNone/>
            </a:pPr>
            <a:r>
              <a:rPr lang="en-US" sz="2000" dirty="0">
                <a:sym typeface="Wingdings"/>
              </a:rPr>
              <a:t></a:t>
            </a:r>
            <a:r>
              <a:rPr lang="en-US" sz="2000" dirty="0"/>
              <a:t> -6x</a:t>
            </a:r>
            <a:r>
              <a:rPr lang="en-US" sz="2000" baseline="30000" dirty="0"/>
              <a:t>2</a:t>
            </a:r>
            <a:r>
              <a:rPr lang="en-US" sz="2000" dirty="0"/>
              <a:t> = - 42</a:t>
            </a:r>
          </a:p>
          <a:p>
            <a:pPr marL="0" indent="0">
              <a:buNone/>
            </a:pPr>
            <a:r>
              <a:rPr lang="en-US" sz="2000" dirty="0">
                <a:sym typeface="Wingdings"/>
              </a:rPr>
              <a:t></a:t>
            </a:r>
            <a:r>
              <a:rPr lang="en-US" sz="2000" dirty="0"/>
              <a:t> x</a:t>
            </a:r>
            <a:r>
              <a:rPr lang="en-US" sz="2000" baseline="30000" dirty="0"/>
              <a:t>2</a:t>
            </a:r>
            <a:r>
              <a:rPr lang="en-US" sz="2000" dirty="0"/>
              <a:t> = 7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166687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43150"/>
            <a:ext cx="6896100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424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5334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b) </a:t>
            </a:r>
            <a:r>
              <a:rPr lang="en-US" sz="2000" dirty="0" err="1"/>
              <a:t>Ví</a:t>
            </a:r>
            <a:r>
              <a:rPr lang="en-US" sz="2000" dirty="0"/>
              <a:t> </a:t>
            </a:r>
            <a:r>
              <a:rPr lang="en-US" sz="2000" dirty="0" err="1"/>
              <a:t>dụ</a:t>
            </a:r>
            <a:r>
              <a:rPr lang="en-US" sz="2000" dirty="0"/>
              <a:t>: </a:t>
            </a:r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PT </a:t>
            </a:r>
            <a:r>
              <a:rPr lang="en-US" sz="2000" dirty="0" err="1"/>
              <a:t>sau</a:t>
            </a:r>
            <a:r>
              <a:rPr lang="en-US" sz="2000" dirty="0"/>
              <a:t>:</a:t>
            </a:r>
          </a:p>
          <a:p>
            <a:r>
              <a:rPr lang="en-US" sz="2000" dirty="0"/>
              <a:t>VD1:  2x</a:t>
            </a:r>
            <a:r>
              <a:rPr lang="en-US" sz="2000" baseline="30000" dirty="0"/>
              <a:t>2</a:t>
            </a:r>
            <a:r>
              <a:rPr lang="en-US" sz="2000" dirty="0"/>
              <a:t> - 3x + 4 = 0</a:t>
            </a:r>
          </a:p>
        </p:txBody>
      </p:sp>
      <p:sp>
        <p:nvSpPr>
          <p:cNvPr id="5" name="Rectangle 4"/>
          <p:cNvSpPr/>
          <p:nvPr/>
        </p:nvSpPr>
        <p:spPr>
          <a:xfrm>
            <a:off x="879763" y="1178252"/>
            <a:ext cx="2590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( a= 2; b = -3; c = 4)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78362"/>
            <a:ext cx="4267200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658090" y="2279909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=&gt; </a:t>
            </a:r>
            <a:r>
              <a:rPr lang="en-US" sz="2000" dirty="0" err="1"/>
              <a:t>Phương</a:t>
            </a:r>
            <a:r>
              <a:rPr lang="en-US" sz="2000" dirty="0"/>
              <a:t> </a:t>
            </a:r>
            <a:r>
              <a:rPr lang="en-US" sz="2000" dirty="0" err="1"/>
              <a:t>trình</a:t>
            </a:r>
            <a:r>
              <a:rPr lang="en-US" sz="2000" dirty="0"/>
              <a:t> </a:t>
            </a:r>
            <a:r>
              <a:rPr lang="en-US" sz="2000" dirty="0" err="1"/>
              <a:t>bậc</a:t>
            </a:r>
            <a:r>
              <a:rPr lang="en-US" sz="2000" dirty="0"/>
              <a:t> </a:t>
            </a:r>
            <a:r>
              <a:rPr lang="en-US" sz="2000" dirty="0" err="1"/>
              <a:t>hai</a:t>
            </a:r>
            <a:r>
              <a:rPr lang="en-US" sz="2000" dirty="0"/>
              <a:t> 1 </a:t>
            </a:r>
            <a:r>
              <a:rPr lang="en-US" sz="2000" dirty="0" err="1"/>
              <a:t>ẩn</a:t>
            </a:r>
            <a:r>
              <a:rPr lang="en-US" sz="2000" dirty="0"/>
              <a:t> </a:t>
            </a:r>
            <a:r>
              <a:rPr lang="en-US" sz="2000" dirty="0" err="1"/>
              <a:t>vô</a:t>
            </a:r>
            <a:r>
              <a:rPr lang="en-US" sz="2000" dirty="0"/>
              <a:t> </a:t>
            </a:r>
            <a:r>
              <a:rPr lang="en-US" sz="2000" dirty="0" err="1"/>
              <a:t>nghiệm</a:t>
            </a:r>
            <a:r>
              <a:rPr lang="en-US" sz="2000" dirty="0"/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623454" y="2699129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VD2: x</a:t>
            </a:r>
            <a:r>
              <a:rPr lang="en-US" sz="2000" baseline="30000" dirty="0"/>
              <a:t>2</a:t>
            </a:r>
            <a:r>
              <a:rPr lang="en-US" sz="2000" dirty="0"/>
              <a:t> – 6x + 9 = 0</a:t>
            </a:r>
          </a:p>
        </p:txBody>
      </p:sp>
      <p:sp>
        <p:nvSpPr>
          <p:cNvPr id="9" name="Rectangle 8"/>
          <p:cNvSpPr/>
          <p:nvPr/>
        </p:nvSpPr>
        <p:spPr>
          <a:xfrm>
            <a:off x="713508" y="3051825"/>
            <a:ext cx="27293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 ( a= 1; b = -6; c = 9)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423372"/>
            <a:ext cx="38862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33400" y="4118697"/>
            <a:ext cx="5181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=&gt; </a:t>
            </a:r>
            <a:r>
              <a:rPr lang="en-US" sz="2000" dirty="0" err="1"/>
              <a:t>Phương</a:t>
            </a:r>
            <a:r>
              <a:rPr lang="en-US" sz="2000" dirty="0"/>
              <a:t> </a:t>
            </a:r>
            <a:r>
              <a:rPr lang="en-US" sz="2000" dirty="0" err="1"/>
              <a:t>trình</a:t>
            </a:r>
            <a:r>
              <a:rPr lang="en-US" sz="2000" dirty="0"/>
              <a:t> </a:t>
            </a:r>
            <a:r>
              <a:rPr lang="en-US" sz="2000" dirty="0" err="1"/>
              <a:t>bậc</a:t>
            </a:r>
            <a:r>
              <a:rPr lang="en-US" sz="2000" dirty="0"/>
              <a:t> </a:t>
            </a:r>
            <a:r>
              <a:rPr lang="en-US" sz="2000" dirty="0" err="1"/>
              <a:t>hai</a:t>
            </a:r>
            <a:r>
              <a:rPr lang="en-US" sz="2000" dirty="0"/>
              <a:t> 1 </a:t>
            </a:r>
            <a:r>
              <a:rPr lang="en-US" sz="2000" dirty="0" err="1"/>
              <a:t>ẩn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nghiệm</a:t>
            </a:r>
            <a:r>
              <a:rPr lang="en-US" sz="2000" dirty="0"/>
              <a:t> </a:t>
            </a:r>
            <a:r>
              <a:rPr lang="en-US" sz="2000" dirty="0" err="1"/>
              <a:t>kép</a:t>
            </a:r>
            <a:r>
              <a:rPr lang="en-US" sz="2000" dirty="0"/>
              <a:t> 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90" y="4518807"/>
            <a:ext cx="31146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2173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8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2438400" cy="533400"/>
          </a:xfrm>
        </p:spPr>
        <p:txBody>
          <a:bodyPr>
            <a:normAutofit/>
          </a:bodyPr>
          <a:lstStyle/>
          <a:p>
            <a:r>
              <a:rPr lang="en-US" sz="2000" dirty="0"/>
              <a:t>VD3: 2x</a:t>
            </a:r>
            <a:r>
              <a:rPr lang="en-US" sz="2000" baseline="30000" dirty="0"/>
              <a:t>2</a:t>
            </a:r>
            <a:r>
              <a:rPr lang="en-US" sz="2000" dirty="0"/>
              <a:t> – 6x + 4 = 0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5691" y="727364"/>
            <a:ext cx="2438400" cy="339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/>
              <a:t> </a:t>
            </a:r>
            <a:r>
              <a:rPr lang="en-US" sz="2200" dirty="0"/>
              <a:t>( a= 2; b = -6; c = 4)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91" y="1066800"/>
            <a:ext cx="375285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18653" y="1743074"/>
            <a:ext cx="5715001" cy="4667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/>
              <a:t>=&gt; </a:t>
            </a:r>
            <a:r>
              <a:rPr lang="en-US" sz="2000" dirty="0" err="1"/>
              <a:t>Phương</a:t>
            </a:r>
            <a:r>
              <a:rPr lang="en-US" sz="2000" dirty="0"/>
              <a:t> </a:t>
            </a:r>
            <a:r>
              <a:rPr lang="en-US" sz="2000" dirty="0" err="1"/>
              <a:t>trình</a:t>
            </a:r>
            <a:r>
              <a:rPr lang="en-US" sz="2000" dirty="0"/>
              <a:t> </a:t>
            </a:r>
            <a:r>
              <a:rPr lang="en-US" sz="2000" dirty="0" err="1"/>
              <a:t>bậc</a:t>
            </a:r>
            <a:r>
              <a:rPr lang="en-US" sz="2000" dirty="0"/>
              <a:t> </a:t>
            </a:r>
            <a:r>
              <a:rPr lang="en-US" sz="2000" dirty="0" err="1"/>
              <a:t>hai</a:t>
            </a:r>
            <a:r>
              <a:rPr lang="en-US" sz="2000" dirty="0"/>
              <a:t> 1 </a:t>
            </a:r>
            <a:r>
              <a:rPr lang="en-US" sz="2000" dirty="0" err="1"/>
              <a:t>ẩn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2 </a:t>
            </a:r>
            <a:r>
              <a:rPr lang="en-US" sz="2000" dirty="0" err="1"/>
              <a:t>nghiệm</a:t>
            </a:r>
            <a:r>
              <a:rPr lang="en-US" sz="2000" dirty="0"/>
              <a:t> </a:t>
            </a:r>
            <a:r>
              <a:rPr lang="en-US" sz="2000" dirty="0" err="1"/>
              <a:t>phân</a:t>
            </a:r>
            <a:r>
              <a:rPr lang="en-US" sz="2000" dirty="0"/>
              <a:t> </a:t>
            </a:r>
            <a:r>
              <a:rPr lang="en-US" sz="2000" dirty="0" err="1"/>
              <a:t>biệt</a:t>
            </a:r>
            <a:r>
              <a:rPr lang="en-US" sz="2000" dirty="0"/>
              <a:t>: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16" y="2289463"/>
            <a:ext cx="23431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75" y="2289463"/>
            <a:ext cx="27622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332508" y="2860963"/>
            <a:ext cx="1656483" cy="4667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/>
              <a:t>II. </a:t>
            </a:r>
            <a:r>
              <a:rPr lang="en-US" sz="2000" b="1" dirty="0" err="1"/>
              <a:t>Bài</a:t>
            </a:r>
            <a:r>
              <a:rPr lang="en-US" sz="2000" b="1" dirty="0"/>
              <a:t> </a:t>
            </a:r>
            <a:r>
              <a:rPr lang="en-US" sz="2000" b="1" dirty="0" err="1"/>
              <a:t>tập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405242" y="3327688"/>
            <a:ext cx="60717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/>
              <a:t>Bài</a:t>
            </a:r>
            <a:r>
              <a:rPr lang="en-US" sz="2000" b="1" dirty="0"/>
              <a:t> 1: </a:t>
            </a:r>
            <a:r>
              <a:rPr lang="en-US" sz="2000" b="1" dirty="0" err="1"/>
              <a:t>Giải</a:t>
            </a:r>
            <a:r>
              <a:rPr lang="en-US" sz="2000" b="1" dirty="0"/>
              <a:t> </a:t>
            </a:r>
            <a:r>
              <a:rPr lang="en-US" sz="2000" b="1" dirty="0" err="1"/>
              <a:t>các</a:t>
            </a:r>
            <a:r>
              <a:rPr lang="en-US" sz="2000" b="1" dirty="0"/>
              <a:t> PT </a:t>
            </a:r>
            <a:r>
              <a:rPr lang="en-US" sz="2000" b="1" dirty="0" err="1"/>
              <a:t>sau</a:t>
            </a:r>
            <a:r>
              <a:rPr lang="en-US" sz="2000" b="1" dirty="0"/>
              <a:t>: </a:t>
            </a:r>
            <a:endParaRPr lang="en-US" sz="2000" dirty="0"/>
          </a:p>
          <a:p>
            <a:r>
              <a:rPr lang="en-US" sz="2000" dirty="0"/>
              <a:t>1) 4x</a:t>
            </a:r>
            <a:r>
              <a:rPr lang="en-US" sz="2000" baseline="30000" dirty="0"/>
              <a:t>2</a:t>
            </a:r>
            <a:r>
              <a:rPr lang="en-US" sz="2000" dirty="0"/>
              <a:t> - 12x + 9 = 0		3) 2x</a:t>
            </a:r>
            <a:r>
              <a:rPr lang="en-US" sz="2000" baseline="30000" dirty="0"/>
              <a:t>2</a:t>
            </a:r>
            <a:r>
              <a:rPr lang="en-US" sz="2000" dirty="0"/>
              <a:t> +3x - 1 = 0</a:t>
            </a:r>
          </a:p>
          <a:p>
            <a:r>
              <a:rPr lang="en-US" sz="2000" dirty="0"/>
              <a:t>2) 3x</a:t>
            </a:r>
            <a:r>
              <a:rPr lang="en-US" sz="2000" baseline="30000" dirty="0"/>
              <a:t>2</a:t>
            </a:r>
            <a:r>
              <a:rPr lang="en-US" sz="2000" dirty="0"/>
              <a:t> - 8x + 4 = 0		</a:t>
            </a:r>
            <a:r>
              <a:rPr lang="en-US" sz="2000" dirty="0" smtClean="0"/>
              <a:t>                4</a:t>
            </a:r>
            <a:r>
              <a:rPr lang="en-US" sz="2000" dirty="0"/>
              <a:t>) 5x</a:t>
            </a:r>
            <a:r>
              <a:rPr lang="en-US" sz="2000" baseline="30000" dirty="0"/>
              <a:t>2</a:t>
            </a:r>
            <a:r>
              <a:rPr lang="en-US" sz="2000" dirty="0"/>
              <a:t> -2x - 4 = 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84017" y="4387512"/>
            <a:ext cx="1440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err="1"/>
              <a:t>Bài</a:t>
            </a:r>
            <a:r>
              <a:rPr lang="en-US" sz="2000" b="1" u="sng" dirty="0"/>
              <a:t> </a:t>
            </a:r>
            <a:r>
              <a:rPr lang="en-US" sz="2000" b="1" u="sng" dirty="0" err="1"/>
              <a:t>làm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294406" y="4787622"/>
            <a:ext cx="26773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1) 4x</a:t>
            </a:r>
            <a:r>
              <a:rPr lang="en-US" sz="2000" baseline="30000" dirty="0"/>
              <a:t>2</a:t>
            </a:r>
            <a:r>
              <a:rPr lang="en-US" sz="2000" dirty="0"/>
              <a:t> - 12x + 9 = 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32927" y="5133109"/>
            <a:ext cx="26773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 ( a= 4; b = -12; c = 9)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9072" y="6064425"/>
            <a:ext cx="4733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=&gt; </a:t>
            </a:r>
            <a:r>
              <a:rPr lang="en-US" sz="2000" dirty="0" err="1"/>
              <a:t>Phương</a:t>
            </a:r>
            <a:r>
              <a:rPr lang="en-US" sz="2000" dirty="0"/>
              <a:t> </a:t>
            </a:r>
            <a:r>
              <a:rPr lang="en-US" sz="2000" dirty="0" err="1"/>
              <a:t>trình</a:t>
            </a:r>
            <a:r>
              <a:rPr lang="en-US" sz="2000" dirty="0"/>
              <a:t> </a:t>
            </a:r>
            <a:r>
              <a:rPr lang="en-US" sz="2000" dirty="0" err="1"/>
              <a:t>bậc</a:t>
            </a:r>
            <a:r>
              <a:rPr lang="en-US" sz="2000" dirty="0"/>
              <a:t> </a:t>
            </a:r>
            <a:r>
              <a:rPr lang="en-US" sz="2000" dirty="0" err="1"/>
              <a:t>hai</a:t>
            </a:r>
            <a:r>
              <a:rPr lang="en-US" sz="2000" dirty="0"/>
              <a:t> 1 </a:t>
            </a:r>
            <a:r>
              <a:rPr lang="en-US" sz="2000" dirty="0" err="1"/>
              <a:t>ẩn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nghiệm</a:t>
            </a:r>
            <a:r>
              <a:rPr lang="en-US" sz="2000" dirty="0"/>
              <a:t> </a:t>
            </a:r>
            <a:r>
              <a:rPr lang="en-US" sz="2000" dirty="0" err="1"/>
              <a:t>kép</a:t>
            </a:r>
            <a:r>
              <a:rPr lang="en-US" sz="2000" dirty="0"/>
              <a:t> </a:t>
            </a: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41" y="5469202"/>
            <a:ext cx="363855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329" y="6064425"/>
            <a:ext cx="21526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72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7" grpId="0"/>
      <p:bldP spid="10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12169" y="609600"/>
            <a:ext cx="24834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2) 3x</a:t>
            </a:r>
            <a:r>
              <a:rPr lang="en-US" sz="2000" baseline="30000" dirty="0"/>
              <a:t>2</a:t>
            </a:r>
            <a:r>
              <a:rPr lang="en-US" sz="2000" dirty="0"/>
              <a:t> - 8x + 4 = 0</a:t>
            </a:r>
          </a:p>
        </p:txBody>
      </p:sp>
      <p:sp>
        <p:nvSpPr>
          <p:cNvPr id="3" name="Rectangle 2"/>
          <p:cNvSpPr/>
          <p:nvPr/>
        </p:nvSpPr>
        <p:spPr>
          <a:xfrm>
            <a:off x="398315" y="975910"/>
            <a:ext cx="24834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 ( a= 3; b = -8; c = 4)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6020"/>
            <a:ext cx="39338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66545"/>
            <a:ext cx="27813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2125645"/>
            <a:ext cx="55435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69" y="2531576"/>
            <a:ext cx="29718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900" y="2617301"/>
            <a:ext cx="24955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28" y="3209925"/>
            <a:ext cx="223837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05" y="3648075"/>
            <a:ext cx="23050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05" y="3990975"/>
            <a:ext cx="39338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15" y="4400550"/>
            <a:ext cx="28479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714875"/>
            <a:ext cx="557212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2" y="5143500"/>
            <a:ext cx="3238500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392" y="5276850"/>
            <a:ext cx="3152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625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231457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678440"/>
            <a:ext cx="24669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2765"/>
            <a:ext cx="40671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92815"/>
            <a:ext cx="315277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6" y="1764290"/>
            <a:ext cx="55911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51414"/>
            <a:ext cx="483870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283" y="3733800"/>
            <a:ext cx="11811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6" y="4191000"/>
            <a:ext cx="23622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6" y="4467225"/>
            <a:ext cx="242887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6" y="4810125"/>
            <a:ext cx="410527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6" y="5200650"/>
            <a:ext cx="33242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1" y="5562600"/>
            <a:ext cx="5572125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29745"/>
            <a:ext cx="394335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011" y="5915025"/>
            <a:ext cx="4181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0" y="2078615"/>
            <a:ext cx="30765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466" y="2059565"/>
            <a:ext cx="31718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315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26289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33425"/>
            <a:ext cx="26098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76325"/>
            <a:ext cx="40386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14475"/>
            <a:ext cx="233362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45" y="1887248"/>
            <a:ext cx="5600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33625"/>
            <a:ext cx="31527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316307"/>
            <a:ext cx="3276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" y="3048000"/>
            <a:ext cx="6124575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614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595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VD3: 2x2 – 6x + 4 = 0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27</cp:revision>
  <dcterms:created xsi:type="dcterms:W3CDTF">2020-03-31T14:19:25Z</dcterms:created>
  <dcterms:modified xsi:type="dcterms:W3CDTF">2020-04-02T13:37:16Z</dcterms:modified>
</cp:coreProperties>
</file>