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8" r:id="rId3"/>
    <p:sldMasterId id="2147483710" r:id="rId4"/>
  </p:sldMasterIdLst>
  <p:sldIdLst>
    <p:sldId id="271" r:id="rId5"/>
    <p:sldId id="272" r:id="rId6"/>
    <p:sldId id="273" r:id="rId7"/>
    <p:sldId id="274" r:id="rId8"/>
    <p:sldId id="277" r:id="rId9"/>
    <p:sldId id="294" r:id="rId10"/>
    <p:sldId id="278" r:id="rId11"/>
    <p:sldId id="291" r:id="rId12"/>
    <p:sldId id="286" r:id="rId13"/>
    <p:sldId id="287" r:id="rId14"/>
    <p:sldId id="288" r:id="rId15"/>
    <p:sldId id="289" r:id="rId16"/>
    <p:sldId id="290" r:id="rId17"/>
    <p:sldId id="279" r:id="rId18"/>
    <p:sldId id="285" r:id="rId19"/>
    <p:sldId id="281" r:id="rId20"/>
    <p:sldId id="283" r:id="rId21"/>
    <p:sldId id="282" r:id="rId22"/>
    <p:sldId id="292" r:id="rId23"/>
    <p:sldId id="276"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6462" autoAdjust="0"/>
  </p:normalViewPr>
  <p:slideViewPr>
    <p:cSldViewPr>
      <p:cViewPr>
        <p:scale>
          <a:sx n="88" d="100"/>
          <a:sy n="88"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88DBC8-F72D-4999-AC35-456D33D50517}" type="datetimeFigureOut">
              <a:rPr lang="en-US" smtClean="0"/>
              <a:t>17/10/2019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1298262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8DBC8-F72D-4999-AC35-456D33D50517}" type="datetimeFigureOut">
              <a:rPr lang="en-US" smtClean="0"/>
              <a:t>17/10/2019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109874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8DBC8-F72D-4999-AC35-456D33D50517}" type="datetimeFigureOut">
              <a:rPr lang="en-US" smtClean="0"/>
              <a:t>17/10/2019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86273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119AC5-EC54-4838-9F3E-D8C73B21E02E}"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0877D1-3AE4-4F7A-A166-5D340ADAF4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767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770EA-3429-4B6E-BB33-0CA8D815EA86}"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995ED1-9358-4E77-8A8C-3E954427D9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361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24B956-BC09-4481-99EA-34190C11074F}"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E0DFA0-D25F-400E-A70C-87C357A708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508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9F5D49-F6F0-4D01-A442-8162E8A27339}" type="datetimeFigureOut">
              <a:rPr lang="en-US">
                <a:solidFill>
                  <a:prstClr val="black">
                    <a:tint val="75000"/>
                  </a:prstClr>
                </a:solidFill>
              </a:rPr>
              <a:pPr>
                <a:defRPr/>
              </a:pPr>
              <a:t>17/10/2019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645456-AF4C-4659-A426-B587CBA29D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977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95BBB3-A448-4411-BCE8-C99D826AE00E}" type="datetimeFigureOut">
              <a:rPr lang="en-US">
                <a:solidFill>
                  <a:prstClr val="black">
                    <a:tint val="75000"/>
                  </a:prstClr>
                </a:solidFill>
              </a:rPr>
              <a:pPr>
                <a:defRPr/>
              </a:pPr>
              <a:t>17/10/2019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417DD0-E77D-47AD-9D87-C44315089A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94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839513-A8D5-497F-97C7-C935A1E369AE}" type="datetimeFigureOut">
              <a:rPr lang="en-US">
                <a:solidFill>
                  <a:prstClr val="black">
                    <a:tint val="75000"/>
                  </a:prstClr>
                </a:solidFill>
              </a:rPr>
              <a:pPr>
                <a:defRPr/>
              </a:pPr>
              <a:t>17/10/2019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27D3431-4EA0-493A-A615-9C0128E0C5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496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E304CF-B940-4985-9A1A-A5A10BB6A4BC}" type="datetimeFigureOut">
              <a:rPr lang="en-US">
                <a:solidFill>
                  <a:prstClr val="black">
                    <a:tint val="75000"/>
                  </a:prstClr>
                </a:solidFill>
              </a:rPr>
              <a:pPr>
                <a:defRPr/>
              </a:pPr>
              <a:t>17/10/2019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C3DD929-02E4-4FBC-8AA2-9FBDDA92B9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135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4B0590-181B-45B0-9B03-FF4F5CBE01FE}" type="datetimeFigureOut">
              <a:rPr lang="en-US">
                <a:solidFill>
                  <a:prstClr val="black">
                    <a:tint val="75000"/>
                  </a:prstClr>
                </a:solidFill>
              </a:rPr>
              <a:pPr>
                <a:defRPr/>
              </a:pPr>
              <a:t>17/10/2019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C5ACD1-786C-4C09-A36D-2A3E9B3EF8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872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88DBC8-F72D-4999-AC35-456D33D50517}" type="datetimeFigureOut">
              <a:rPr lang="en-US" smtClean="0"/>
              <a:t>17/10/2019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3913981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B42F7B-DFC8-4489-961D-0551810527C5}" type="datetimeFigureOut">
              <a:rPr lang="en-US">
                <a:solidFill>
                  <a:prstClr val="black">
                    <a:tint val="75000"/>
                  </a:prstClr>
                </a:solidFill>
              </a:rPr>
              <a:pPr>
                <a:defRPr/>
              </a:pPr>
              <a:t>17/10/2019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3FA7A1-EC3E-46B9-9BCA-16E80415EB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612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66945E-EC0A-4F19-8D44-44476CA3CD93}"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8DEEC5-C73E-41FD-BAB1-C4875949DF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18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F631F9-503B-4FC7-8133-423E6F35EF26}"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0D2C29-3DE1-4275-BB75-89A58C4B47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2201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119AC5-EC54-4838-9F3E-D8C73B21E02E}"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0877D1-3AE4-4F7A-A166-5D340ADAF4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685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A770EA-3429-4B6E-BB33-0CA8D815EA86}"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5995ED1-9358-4E77-8A8C-3E954427D9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372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24B956-BC09-4481-99EA-34190C11074F}"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E0DFA0-D25F-400E-A70C-87C357A708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228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9F5D49-F6F0-4D01-A442-8162E8A27339}" type="datetimeFigureOut">
              <a:rPr lang="en-US">
                <a:solidFill>
                  <a:prstClr val="black">
                    <a:tint val="75000"/>
                  </a:prstClr>
                </a:solidFill>
              </a:rPr>
              <a:pPr>
                <a:defRPr/>
              </a:pPr>
              <a:t>17/10/2019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645456-AF4C-4659-A426-B587CBA29D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365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95BBB3-A448-4411-BCE8-C99D826AE00E}" type="datetimeFigureOut">
              <a:rPr lang="en-US">
                <a:solidFill>
                  <a:prstClr val="black">
                    <a:tint val="75000"/>
                  </a:prstClr>
                </a:solidFill>
              </a:rPr>
              <a:pPr>
                <a:defRPr/>
              </a:pPr>
              <a:t>17/10/2019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417DD0-E77D-47AD-9D87-C44315089A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6553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839513-A8D5-497F-97C7-C935A1E369AE}" type="datetimeFigureOut">
              <a:rPr lang="en-US">
                <a:solidFill>
                  <a:prstClr val="black">
                    <a:tint val="75000"/>
                  </a:prstClr>
                </a:solidFill>
              </a:rPr>
              <a:pPr>
                <a:defRPr/>
              </a:pPr>
              <a:t>17/10/2019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27D3431-4EA0-493A-A615-9C0128E0C5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229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E304CF-B940-4985-9A1A-A5A10BB6A4BC}" type="datetimeFigureOut">
              <a:rPr lang="en-US">
                <a:solidFill>
                  <a:prstClr val="black">
                    <a:tint val="75000"/>
                  </a:prstClr>
                </a:solidFill>
              </a:rPr>
              <a:pPr>
                <a:defRPr/>
              </a:pPr>
              <a:t>17/10/2019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C3DD929-02E4-4FBC-8AA2-9FBDDA92B9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417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8DBC8-F72D-4999-AC35-456D33D50517}" type="datetimeFigureOut">
              <a:rPr lang="en-US" smtClean="0"/>
              <a:t>17/10/2019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398278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4B0590-181B-45B0-9B03-FF4F5CBE01FE}" type="datetimeFigureOut">
              <a:rPr lang="en-US">
                <a:solidFill>
                  <a:prstClr val="black">
                    <a:tint val="75000"/>
                  </a:prstClr>
                </a:solidFill>
              </a:rPr>
              <a:pPr>
                <a:defRPr/>
              </a:pPr>
              <a:t>17/10/2019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C5ACD1-786C-4C09-A36D-2A3E9B3EF8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650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B42F7B-DFC8-4489-961D-0551810527C5}" type="datetimeFigureOut">
              <a:rPr lang="en-US">
                <a:solidFill>
                  <a:prstClr val="black">
                    <a:tint val="75000"/>
                  </a:prstClr>
                </a:solidFill>
              </a:rPr>
              <a:pPr>
                <a:defRPr/>
              </a:pPr>
              <a:t>17/10/2019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3FA7A1-EC3E-46B9-9BCA-16E80415EB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8841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66945E-EC0A-4F19-8D44-44476CA3CD93}"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8DEEC5-C73E-41FD-BAB1-C4875949DF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920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F631F9-503B-4FC7-8133-423E6F35EF26}"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0D2C29-3DE1-4275-BB75-89A58C4B475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3710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2F7429-6FEE-40DD-BB78-F766300D4EA2}" type="datetimeFigureOut">
              <a:rPr lang="en-US"/>
              <a:pPr>
                <a:defRPr/>
              </a:pPr>
              <a:t>17/10/2019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33B446-6D76-41D4-96F8-72DFD6D125B6}" type="slidenum">
              <a:rPr lang="en-US"/>
              <a:pPr>
                <a:defRPr/>
              </a:pPr>
              <a:t>‹#›</a:t>
            </a:fld>
            <a:endParaRPr lang="en-US"/>
          </a:p>
        </p:txBody>
      </p:sp>
    </p:spTree>
    <p:extLst>
      <p:ext uri="{BB962C8B-B14F-4D97-AF65-F5344CB8AC3E}">
        <p14:creationId xmlns:p14="http://schemas.microsoft.com/office/powerpoint/2010/main" val="76743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ACDFD3-44A0-439B-BC06-F79F6D4F6167}" type="datetimeFigureOut">
              <a:rPr lang="en-US"/>
              <a:pPr>
                <a:defRPr/>
              </a:pPr>
              <a:t>17/10/2019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3B2B5E-6EFD-44BD-9CA2-F2638E13FF62}" type="slidenum">
              <a:rPr lang="en-US"/>
              <a:pPr>
                <a:defRPr/>
              </a:pPr>
              <a:t>‹#›</a:t>
            </a:fld>
            <a:endParaRPr lang="en-US"/>
          </a:p>
        </p:txBody>
      </p:sp>
    </p:spTree>
    <p:extLst>
      <p:ext uri="{BB962C8B-B14F-4D97-AF65-F5344CB8AC3E}">
        <p14:creationId xmlns:p14="http://schemas.microsoft.com/office/powerpoint/2010/main" val="3600580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912CF-F426-451D-8FE6-0A3A791EC665}" type="datetimeFigureOut">
              <a:rPr lang="en-US"/>
              <a:pPr>
                <a:defRPr/>
              </a:pPr>
              <a:t>17/10/2019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A6863-2A58-49DD-B252-F270A2228188}" type="slidenum">
              <a:rPr lang="en-US"/>
              <a:pPr>
                <a:defRPr/>
              </a:pPr>
              <a:t>‹#›</a:t>
            </a:fld>
            <a:endParaRPr lang="en-US"/>
          </a:p>
        </p:txBody>
      </p:sp>
    </p:spTree>
    <p:extLst>
      <p:ext uri="{BB962C8B-B14F-4D97-AF65-F5344CB8AC3E}">
        <p14:creationId xmlns:p14="http://schemas.microsoft.com/office/powerpoint/2010/main" val="155738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59D35A-7016-4A29-B1A9-599597587A3E}" type="datetimeFigureOut">
              <a:rPr lang="en-US"/>
              <a:pPr>
                <a:defRPr/>
              </a:pPr>
              <a:t>17/10/2019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B5A645-2005-4329-9506-E12DA287D75B}" type="slidenum">
              <a:rPr lang="en-US"/>
              <a:pPr>
                <a:defRPr/>
              </a:pPr>
              <a:t>‹#›</a:t>
            </a:fld>
            <a:endParaRPr lang="en-US"/>
          </a:p>
        </p:txBody>
      </p:sp>
    </p:spTree>
    <p:extLst>
      <p:ext uri="{BB962C8B-B14F-4D97-AF65-F5344CB8AC3E}">
        <p14:creationId xmlns:p14="http://schemas.microsoft.com/office/powerpoint/2010/main" val="16754603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249E4C-CFDA-4807-B5C0-FF7578FD221C}" type="datetimeFigureOut">
              <a:rPr lang="en-US"/>
              <a:pPr>
                <a:defRPr/>
              </a:pPr>
              <a:t>17/10/2019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53F4F7-7416-4172-8C45-D1EE85F3E92E}" type="slidenum">
              <a:rPr lang="en-US"/>
              <a:pPr>
                <a:defRPr/>
              </a:pPr>
              <a:t>‹#›</a:t>
            </a:fld>
            <a:endParaRPr lang="en-US"/>
          </a:p>
        </p:txBody>
      </p:sp>
    </p:spTree>
    <p:extLst>
      <p:ext uri="{BB962C8B-B14F-4D97-AF65-F5344CB8AC3E}">
        <p14:creationId xmlns:p14="http://schemas.microsoft.com/office/powerpoint/2010/main" val="3101948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9E9FA1-577C-418E-8410-10071D80DB64}" type="datetimeFigureOut">
              <a:rPr lang="en-US"/>
              <a:pPr>
                <a:defRPr/>
              </a:pPr>
              <a:t>17/10/2019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4C5C24-FB90-44A7-9391-939AE96CFAF4}" type="slidenum">
              <a:rPr lang="en-US"/>
              <a:pPr>
                <a:defRPr/>
              </a:pPr>
              <a:t>‹#›</a:t>
            </a:fld>
            <a:endParaRPr lang="en-US"/>
          </a:p>
        </p:txBody>
      </p:sp>
    </p:spTree>
    <p:extLst>
      <p:ext uri="{BB962C8B-B14F-4D97-AF65-F5344CB8AC3E}">
        <p14:creationId xmlns:p14="http://schemas.microsoft.com/office/powerpoint/2010/main" val="16350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8DBC8-F72D-4999-AC35-456D33D50517}" type="datetimeFigureOut">
              <a:rPr lang="en-US" smtClean="0"/>
              <a:t>17/10/2019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1204955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9CC001-95D5-4D24-9D04-74C41844E67A}" type="datetimeFigureOut">
              <a:rPr lang="en-US"/>
              <a:pPr>
                <a:defRPr/>
              </a:pPr>
              <a:t>17/10/2019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E9977C-B567-46EA-931A-D3830AE1965A}" type="slidenum">
              <a:rPr lang="en-US"/>
              <a:pPr>
                <a:defRPr/>
              </a:pPr>
              <a:t>‹#›</a:t>
            </a:fld>
            <a:endParaRPr lang="en-US"/>
          </a:p>
        </p:txBody>
      </p:sp>
    </p:spTree>
    <p:extLst>
      <p:ext uri="{BB962C8B-B14F-4D97-AF65-F5344CB8AC3E}">
        <p14:creationId xmlns:p14="http://schemas.microsoft.com/office/powerpoint/2010/main" val="2685246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34458E-C1D8-4BE2-8F36-ED0CCE8E23DF}" type="datetimeFigureOut">
              <a:rPr lang="en-US"/>
              <a:pPr>
                <a:defRPr/>
              </a:pPr>
              <a:t>17/10/2019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690065-138E-4DBC-A2CA-C676C92A9CE2}" type="slidenum">
              <a:rPr lang="en-US"/>
              <a:pPr>
                <a:defRPr/>
              </a:pPr>
              <a:t>‹#›</a:t>
            </a:fld>
            <a:endParaRPr lang="en-US"/>
          </a:p>
        </p:txBody>
      </p:sp>
    </p:spTree>
    <p:extLst>
      <p:ext uri="{BB962C8B-B14F-4D97-AF65-F5344CB8AC3E}">
        <p14:creationId xmlns:p14="http://schemas.microsoft.com/office/powerpoint/2010/main" val="1823756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13F7C9-95AD-4AB5-A59E-D9BBBC269242}" type="datetimeFigureOut">
              <a:rPr lang="en-US"/>
              <a:pPr>
                <a:defRPr/>
              </a:pPr>
              <a:t>17/10/2019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0C04DF-CBD2-4AC9-AAEC-4F9852AEA494}" type="slidenum">
              <a:rPr lang="en-US"/>
              <a:pPr>
                <a:defRPr/>
              </a:pPr>
              <a:t>‹#›</a:t>
            </a:fld>
            <a:endParaRPr lang="en-US"/>
          </a:p>
        </p:txBody>
      </p:sp>
    </p:spTree>
    <p:extLst>
      <p:ext uri="{BB962C8B-B14F-4D97-AF65-F5344CB8AC3E}">
        <p14:creationId xmlns:p14="http://schemas.microsoft.com/office/powerpoint/2010/main" val="3550279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5E46E0-1777-47B2-A1B0-F6C6CC1B008E}" type="datetimeFigureOut">
              <a:rPr lang="en-US"/>
              <a:pPr>
                <a:defRPr/>
              </a:pPr>
              <a:t>17/10/2019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2A434F-D662-4A19-B332-227A1D5C90B6}" type="slidenum">
              <a:rPr lang="en-US"/>
              <a:pPr>
                <a:defRPr/>
              </a:pPr>
              <a:t>‹#›</a:t>
            </a:fld>
            <a:endParaRPr lang="en-US"/>
          </a:p>
        </p:txBody>
      </p:sp>
    </p:spTree>
    <p:extLst>
      <p:ext uri="{BB962C8B-B14F-4D97-AF65-F5344CB8AC3E}">
        <p14:creationId xmlns:p14="http://schemas.microsoft.com/office/powerpoint/2010/main" val="157274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3D5F5E-0EA3-4B89-B1C7-304E3F8D5C1E}" type="datetimeFigureOut">
              <a:rPr lang="en-US"/>
              <a:pPr>
                <a:defRPr/>
              </a:pPr>
              <a:t>17/10/2019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7928E3-0A95-4ECD-B461-AA6D466D607E}" type="slidenum">
              <a:rPr lang="en-US"/>
              <a:pPr>
                <a:defRPr/>
              </a:pPr>
              <a:t>‹#›</a:t>
            </a:fld>
            <a:endParaRPr lang="en-US"/>
          </a:p>
        </p:txBody>
      </p:sp>
    </p:spTree>
    <p:extLst>
      <p:ext uri="{BB962C8B-B14F-4D97-AF65-F5344CB8AC3E}">
        <p14:creationId xmlns:p14="http://schemas.microsoft.com/office/powerpoint/2010/main" val="226782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88DBC8-F72D-4999-AC35-456D33D50517}" type="datetimeFigureOut">
              <a:rPr lang="en-US" smtClean="0"/>
              <a:t>17/10/2019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118822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88DBC8-F72D-4999-AC35-456D33D50517}" type="datetimeFigureOut">
              <a:rPr lang="en-US" smtClean="0"/>
              <a:t>17/10/2019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36870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8DBC8-F72D-4999-AC35-456D33D50517}" type="datetimeFigureOut">
              <a:rPr lang="en-US" smtClean="0"/>
              <a:t>17/10/2019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93363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8DBC8-F72D-4999-AC35-456D33D50517}" type="datetimeFigureOut">
              <a:rPr lang="en-US" smtClean="0"/>
              <a:t>17/10/2019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337293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8DBC8-F72D-4999-AC35-456D33D50517}" type="datetimeFigureOut">
              <a:rPr lang="en-US" smtClean="0"/>
              <a:t>17/10/2019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36250-ED32-40C7-90B5-E38FDAD9BEC2}" type="slidenum">
              <a:rPr lang="en-US" smtClean="0"/>
              <a:t>‹#›</a:t>
            </a:fld>
            <a:endParaRPr lang="en-US"/>
          </a:p>
        </p:txBody>
      </p:sp>
    </p:spTree>
    <p:extLst>
      <p:ext uri="{BB962C8B-B14F-4D97-AF65-F5344CB8AC3E}">
        <p14:creationId xmlns:p14="http://schemas.microsoft.com/office/powerpoint/2010/main" val="401909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8DBC8-F72D-4999-AC35-456D33D50517}" type="datetimeFigureOut">
              <a:rPr lang="en-US" smtClean="0"/>
              <a:t>17/10/2019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36250-ED32-40C7-90B5-E38FDAD9BEC2}" type="slidenum">
              <a:rPr lang="en-US" smtClean="0"/>
              <a:t>‹#›</a:t>
            </a:fld>
            <a:endParaRPr lang="en-US"/>
          </a:p>
        </p:txBody>
      </p:sp>
    </p:spTree>
    <p:extLst>
      <p:ext uri="{BB962C8B-B14F-4D97-AF65-F5344CB8AC3E}">
        <p14:creationId xmlns:p14="http://schemas.microsoft.com/office/powerpoint/2010/main" val="197232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D727A1-5BD0-47E2-B9FB-C623CDC378E7}"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28109E-D65D-4550-AD3A-389E0139FB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0477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D727A1-5BD0-47E2-B9FB-C623CDC378E7}" type="datetimeFigureOut">
              <a:rPr lang="en-US">
                <a:solidFill>
                  <a:prstClr val="black">
                    <a:tint val="75000"/>
                  </a:prstClr>
                </a:solidFill>
              </a:rPr>
              <a:pPr>
                <a:defRPr/>
              </a:pPr>
              <a:t>17/10/2019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F28109E-D65D-4550-AD3A-389E0139FB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33615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504319D-FD1F-46F9-A3DA-CAB55CC57CA4}" type="datetimeFigureOut">
              <a:rPr lang="en-US"/>
              <a:pPr>
                <a:defRPr/>
              </a:pPr>
              <a:t>17/10/2019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628439-B282-45C7-91B1-AEE38C16B089}" type="slidenum">
              <a:rPr lang="en-US"/>
              <a:pPr>
                <a:defRPr/>
              </a:pPr>
              <a:t>‹#›</a:t>
            </a:fld>
            <a:endParaRPr lang="en-US"/>
          </a:p>
        </p:txBody>
      </p:sp>
    </p:spTree>
    <p:extLst>
      <p:ext uri="{BB962C8B-B14F-4D97-AF65-F5344CB8AC3E}">
        <p14:creationId xmlns:p14="http://schemas.microsoft.com/office/powerpoint/2010/main" val="327430197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19.jpeg"/><Relationship Id="rId11" Type="http://schemas.openxmlformats.org/officeDocument/2006/relationships/image" Target="../media/image24.gif"/><Relationship Id="rId5" Type="http://schemas.openxmlformats.org/officeDocument/2006/relationships/image" Target="../media/image18.jpe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gif"/><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228600" y="2590800"/>
            <a:ext cx="891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CC3300"/>
                </a:solidFill>
              </a:rPr>
              <a:t>WELCOME TO OUR CLASS TODAY</a:t>
            </a:r>
            <a:endParaRPr lang="vi-VN" sz="4000" b="1">
              <a:solidFill>
                <a:srgbClr val="CC3300"/>
              </a:solidFill>
            </a:endParaRPr>
          </a:p>
        </p:txBody>
      </p:sp>
      <p:sp>
        <p:nvSpPr>
          <p:cNvPr id="13" name="Text Box 5"/>
          <p:cNvSpPr txBox="1">
            <a:spLocks noChangeArrowheads="1"/>
          </p:cNvSpPr>
          <p:nvPr/>
        </p:nvSpPr>
        <p:spPr bwMode="auto">
          <a:xfrm>
            <a:off x="2057400" y="4343400"/>
            <a:ext cx="4876800" cy="701675"/>
          </a:xfrm>
          <a:prstGeom prst="rect">
            <a:avLst/>
          </a:prstGeom>
          <a:solidFill>
            <a:schemeClr val="accent3">
              <a:lumMod val="20000"/>
              <a:lumOff val="80000"/>
            </a:schemeClr>
          </a:solidFill>
          <a:ln w="9525">
            <a:noFill/>
            <a:miter lim="800000"/>
            <a:headEnd/>
            <a:tailEnd/>
          </a:ln>
          <a:effectLst/>
        </p:spPr>
        <p:txBody>
          <a:bodyPr>
            <a:spAutoFit/>
          </a:bodyPr>
          <a:lstStyle/>
          <a:p>
            <a:pPr>
              <a:spcBef>
                <a:spcPct val="50000"/>
              </a:spcBef>
              <a:defRPr/>
            </a:pPr>
            <a:r>
              <a:rPr lang="en-US" sz="4000" b="1" dirty="0">
                <a:solidFill>
                  <a:schemeClr val="tx2"/>
                </a:solidFill>
                <a:latin typeface="Arial" charset="0"/>
              </a:rPr>
              <a:t>Subject: </a:t>
            </a:r>
            <a:r>
              <a:rPr lang="en-US" sz="4000" b="1">
                <a:solidFill>
                  <a:schemeClr val="tx2"/>
                </a:solidFill>
                <a:latin typeface="Arial" charset="0"/>
              </a:rPr>
              <a:t>English </a:t>
            </a:r>
            <a:r>
              <a:rPr lang="en-US" sz="4000" b="1" smtClean="0">
                <a:solidFill>
                  <a:schemeClr val="tx2"/>
                </a:solidFill>
                <a:latin typeface="Arial" charset="0"/>
              </a:rPr>
              <a:t>8</a:t>
            </a:r>
            <a:endParaRPr lang="vi-VN" sz="4000" b="1" dirty="0">
              <a:solidFill>
                <a:schemeClr val="tx2"/>
              </a:solidFill>
              <a:latin typeface="Arial" charset="0"/>
            </a:endParaRPr>
          </a:p>
        </p:txBody>
      </p:sp>
    </p:spTree>
    <p:extLst>
      <p:ext uri="{BB962C8B-B14F-4D97-AF65-F5344CB8AC3E}">
        <p14:creationId xmlns:p14="http://schemas.microsoft.com/office/powerpoint/2010/main" val="41109228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by="(-#ppt_w*2)" calcmode="lin" valueType="num">
                                      <p:cBhvr rctx="PPT">
                                        <p:cTn id="20" dur="250" autoRev="1" fill="hold">
                                          <p:stCondLst>
                                            <p:cond delay="0"/>
                                          </p:stCondLst>
                                        </p:cTn>
                                        <p:tgtEl>
                                          <p:spTgt spid="13"/>
                                        </p:tgtEl>
                                        <p:attrNameLst>
                                          <p:attrName>ppt_w</p:attrName>
                                        </p:attrNameLst>
                                      </p:cBhvr>
                                    </p:anim>
                                    <p:anim by="(#ppt_w*0.50)" calcmode="lin" valueType="num">
                                      <p:cBhvr>
                                        <p:cTn id="21" dur="250" decel="50000" autoRev="1" fill="hold">
                                          <p:stCondLst>
                                            <p:cond delay="0"/>
                                          </p:stCondLst>
                                        </p:cTn>
                                        <p:tgtEl>
                                          <p:spTgt spid="13"/>
                                        </p:tgtEl>
                                        <p:attrNameLst>
                                          <p:attrName>ppt_x</p:attrName>
                                        </p:attrNameLst>
                                      </p:cBhvr>
                                    </p:anim>
                                    <p:anim from="(-#ppt_h/2)" to="(#ppt_y)" calcmode="lin" valueType="num">
                                      <p:cBhvr>
                                        <p:cTn id="22" dur="500" fill="hold">
                                          <p:stCondLst>
                                            <p:cond delay="0"/>
                                          </p:stCondLst>
                                        </p:cTn>
                                        <p:tgtEl>
                                          <p:spTgt spid="13"/>
                                        </p:tgtEl>
                                        <p:attrNameLst>
                                          <p:attrName>ppt_y</p:attrName>
                                        </p:attrNameLst>
                                      </p:cBhvr>
                                    </p:anim>
                                    <p:animRot by="21600000">
                                      <p:cBhvr>
                                        <p:cTn id="23" dur="5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447800"/>
            <a:ext cx="8229600" cy="4525963"/>
          </a:xfrm>
          <a:ln w="38100">
            <a:solidFill>
              <a:schemeClr val="tx1"/>
            </a:solidFill>
          </a:ln>
        </p:spPr>
        <p:txBody>
          <a:bodyPr>
            <a:normAutofit lnSpcReduction="10000"/>
          </a:bodyPr>
          <a:lstStyle/>
          <a:p>
            <a:pPr marL="0" lvl="0" indent="0">
              <a:spcBef>
                <a:spcPts val="0"/>
              </a:spcBef>
              <a:buNone/>
            </a:pPr>
            <a:endParaRPr lang="en-US" dirty="0" smtClean="0">
              <a:solidFill>
                <a:srgbClr val="002060"/>
              </a:solidFill>
              <a:latin typeface="Times New Roman" pitchFamily="18" charset="0"/>
              <a:cs typeface="Times New Roman" pitchFamily="18" charset="0"/>
            </a:endParaRPr>
          </a:p>
          <a:p>
            <a:pPr marL="0" lvl="0" indent="0">
              <a:spcBef>
                <a:spcPts val="0"/>
              </a:spcBef>
              <a:buNone/>
            </a:pPr>
            <a:endParaRPr lang="en-US" dirty="0">
              <a:solidFill>
                <a:srgbClr val="002060"/>
              </a:solidFill>
              <a:latin typeface="Times New Roman" pitchFamily="18" charset="0"/>
              <a:cs typeface="Times New Roman" pitchFamily="18" charset="0"/>
            </a:endParaRPr>
          </a:p>
          <a:p>
            <a:pPr marL="0" lvl="0" indent="0">
              <a:spcBef>
                <a:spcPts val="0"/>
              </a:spcBef>
              <a:buNone/>
            </a:pPr>
            <a:r>
              <a:rPr lang="en-US" dirty="0" smtClean="0">
                <a:solidFill>
                  <a:srgbClr val="002060"/>
                </a:solidFill>
                <a:latin typeface="Times New Roman" pitchFamily="18" charset="0"/>
                <a:cs typeface="Times New Roman" pitchFamily="18" charset="0"/>
              </a:rPr>
              <a:t>    This </a:t>
            </a:r>
            <a:r>
              <a:rPr lang="en-US" dirty="0">
                <a:solidFill>
                  <a:srgbClr val="002060"/>
                </a:solidFill>
                <a:latin typeface="Times New Roman" pitchFamily="18" charset="0"/>
                <a:cs typeface="Times New Roman" pitchFamily="18" charset="0"/>
              </a:rPr>
              <a:t>may sound weird, but I adore cloud </a:t>
            </a:r>
            <a:endParaRPr lang="en-US" dirty="0" smtClean="0">
              <a:solidFill>
                <a:srgbClr val="002060"/>
              </a:solidFill>
              <a:latin typeface="Times New Roman" pitchFamily="18" charset="0"/>
              <a:cs typeface="Times New Roman" pitchFamily="18" charset="0"/>
            </a:endParaRPr>
          </a:p>
          <a:p>
            <a:pPr marL="0" lvl="0" indent="0">
              <a:spcBef>
                <a:spcPts val="0"/>
              </a:spcBef>
              <a:buNone/>
            </a:pPr>
            <a:endParaRPr lang="en-US" dirty="0">
              <a:solidFill>
                <a:srgbClr val="002060"/>
              </a:solidFill>
              <a:latin typeface="Times New Roman" pitchFamily="18" charset="0"/>
              <a:cs typeface="Times New Roman" pitchFamily="18" charset="0"/>
            </a:endParaRPr>
          </a:p>
          <a:p>
            <a:pPr marL="0" lvl="0" indent="0">
              <a:spcBef>
                <a:spcPts val="0"/>
              </a:spcBef>
              <a:buNone/>
            </a:pPr>
            <a:r>
              <a:rPr lang="en-US" dirty="0" smtClean="0">
                <a:solidFill>
                  <a:srgbClr val="002060"/>
                </a:solidFill>
                <a:latin typeface="Times New Roman" pitchFamily="18" charset="0"/>
                <a:cs typeface="Times New Roman" pitchFamily="18" charset="0"/>
              </a:rPr>
              <a:t>watching</a:t>
            </a:r>
            <a:r>
              <a:rPr lang="en-US" dirty="0">
                <a:solidFill>
                  <a:srgbClr val="002060"/>
                </a:solidFill>
                <a:latin typeface="Times New Roman" pitchFamily="18" charset="0"/>
                <a:cs typeface="Times New Roman" pitchFamily="18" charset="0"/>
              </a:rPr>
              <a:t>. Find an open space, lie on </a:t>
            </a:r>
            <a:r>
              <a:rPr lang="en-US" dirty="0" err="1">
                <a:solidFill>
                  <a:srgbClr val="002060"/>
                </a:solidFill>
                <a:latin typeface="Times New Roman" pitchFamily="18" charset="0"/>
                <a:cs typeface="Times New Roman" pitchFamily="18" charset="0"/>
              </a:rPr>
              <a:t>ur</a:t>
            </a:r>
            <a:r>
              <a:rPr lang="en-US" dirty="0">
                <a:solidFill>
                  <a:srgbClr val="002060"/>
                </a:solidFill>
                <a:latin typeface="Times New Roman" pitchFamily="18" charset="0"/>
                <a:cs typeface="Times New Roman" pitchFamily="18" charset="0"/>
              </a:rPr>
              <a:t> back, n</a:t>
            </a:r>
            <a:r>
              <a:rPr lang="en-US" dirty="0" smtClean="0">
                <a:solidFill>
                  <a:srgbClr val="002060"/>
                </a:solidFill>
                <a:latin typeface="Times New Roman" pitchFamily="18" charset="0"/>
                <a:cs typeface="Times New Roman" pitchFamily="18" charset="0"/>
              </a:rPr>
              <a:t>’</a:t>
            </a:r>
          </a:p>
          <a:p>
            <a:pPr marL="0" lvl="0" indent="0">
              <a:spcBef>
                <a:spcPts val="0"/>
              </a:spcBef>
              <a:buNone/>
            </a:pPr>
            <a:endParaRPr lang="en-US" dirty="0">
              <a:solidFill>
                <a:srgbClr val="002060"/>
              </a:solidFill>
              <a:latin typeface="Times New Roman" pitchFamily="18" charset="0"/>
              <a:cs typeface="Times New Roman" pitchFamily="18" charset="0"/>
            </a:endParaRPr>
          </a:p>
          <a:p>
            <a:pPr marL="0" lvl="0" indent="0">
              <a:spcBef>
                <a:spcPts val="0"/>
              </a:spcBef>
              <a:buNone/>
            </a:pP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look at the clouds. Use </a:t>
            </a:r>
            <a:r>
              <a:rPr lang="en-US" dirty="0" err="1">
                <a:solidFill>
                  <a:srgbClr val="002060"/>
                </a:solidFill>
                <a:latin typeface="Times New Roman" pitchFamily="18" charset="0"/>
                <a:cs typeface="Times New Roman" pitchFamily="18" charset="0"/>
              </a:rPr>
              <a:t>ur</a:t>
            </a:r>
            <a:r>
              <a:rPr lang="en-US" dirty="0">
                <a:solidFill>
                  <a:srgbClr val="002060"/>
                </a:solidFill>
                <a:latin typeface="Times New Roman" pitchFamily="18" charset="0"/>
                <a:cs typeface="Times New Roman" pitchFamily="18" charset="0"/>
              </a:rPr>
              <a:t> imagination. EZ! </a:t>
            </a:r>
            <a:endParaRPr lang="en-US" dirty="0" smtClean="0">
              <a:solidFill>
                <a:srgbClr val="002060"/>
              </a:solidFill>
              <a:latin typeface="Times New Roman" pitchFamily="18" charset="0"/>
              <a:cs typeface="Times New Roman" pitchFamily="18" charset="0"/>
            </a:endParaRPr>
          </a:p>
          <a:p>
            <a:pPr marL="0" lvl="0" indent="0">
              <a:spcBef>
                <a:spcPts val="0"/>
              </a:spcBef>
              <a:buNone/>
            </a:pPr>
            <a:endParaRPr lang="en-US" dirty="0">
              <a:solidFill>
                <a:srgbClr val="002060"/>
              </a:solidFill>
              <a:latin typeface="Times New Roman" pitchFamily="18" charset="0"/>
              <a:cs typeface="Times New Roman" pitchFamily="18" charset="0"/>
            </a:endParaRPr>
          </a:p>
          <a:p>
            <a:pPr marL="0" lvl="0" indent="0">
              <a:spcBef>
                <a:spcPts val="0"/>
              </a:spcBef>
              <a:buNone/>
            </a:pPr>
            <a:r>
              <a:rPr lang="en-US" dirty="0" smtClean="0">
                <a:solidFill>
                  <a:srgbClr val="002060"/>
                </a:solidFill>
                <a:latin typeface="Times New Roman" pitchFamily="18" charset="0"/>
                <a:cs typeface="Times New Roman" pitchFamily="18" charset="0"/>
              </a:rPr>
              <a:t>DYLI </a:t>
            </a:r>
            <a:r>
              <a:rPr lang="en-US" dirty="0">
                <a:solidFill>
                  <a:srgbClr val="002060"/>
                </a:solidFill>
                <a:latin typeface="Times New Roman" pitchFamily="18" charset="0"/>
                <a:cs typeface="Times New Roman" pitchFamily="18" charset="0"/>
              </a:rPr>
              <a:t>too?</a:t>
            </a:r>
            <a:r>
              <a:rPr lang="en-US" sz="2000" dirty="0">
                <a:solidFill>
                  <a:srgbClr val="002060"/>
                </a:solidFill>
                <a:latin typeface="Times New Roman" pitchFamily="18" charset="0"/>
                <a:cs typeface="Times New Roman" pitchFamily="18" charset="0"/>
              </a:rPr>
              <a:t/>
            </a:r>
            <a:br>
              <a:rPr lang="en-US" sz="2000" dirty="0">
                <a:solidFill>
                  <a:srgbClr val="002060"/>
                </a:solidFill>
                <a:latin typeface="Times New Roman" pitchFamily="18" charset="0"/>
                <a:cs typeface="Times New Roman" pitchFamily="18" charset="0"/>
              </a:rPr>
            </a:br>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a:p>
            <a:endParaRPr lang="en-US" dirty="0"/>
          </a:p>
        </p:txBody>
      </p:sp>
      <p:pic>
        <p:nvPicPr>
          <p:cNvPr id="4" name="Picture 3" descr="D:\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1063"/>
            <a:ext cx="3733800"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6477000" y="36576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19225" y="3703912"/>
            <a:ext cx="1020349" cy="477054"/>
          </a:xfrm>
          <a:prstGeom prst="rect">
            <a:avLst/>
          </a:prstGeom>
          <a:solidFill>
            <a:schemeClr val="bg1"/>
          </a:solidFill>
        </p:spPr>
        <p:txBody>
          <a:bodyPr wrap="square" rtlCol="0">
            <a:spAutoFit/>
          </a:bodyPr>
          <a:lstStyle/>
          <a:p>
            <a:r>
              <a:rPr lang="en-US" sz="2500" dirty="0" smtClean="0">
                <a:solidFill>
                  <a:srgbClr val="FF0000"/>
                </a:solidFill>
                <a:latin typeface=".VnAvant" pitchFamily="34" charset="0"/>
              </a:rPr>
              <a:t>your</a:t>
            </a:r>
            <a:r>
              <a:rPr lang="en-US" sz="2500" dirty="0" smtClean="0">
                <a:latin typeface=".VnAvant" pitchFamily="34" charset="0"/>
              </a:rPr>
              <a:t> </a:t>
            </a:r>
            <a:endParaRPr lang="en-US" sz="2500" dirty="0">
              <a:latin typeface=".VnAvant" pitchFamily="34" charset="0"/>
            </a:endParaRPr>
          </a:p>
        </p:txBody>
      </p:sp>
      <p:cxnSp>
        <p:nvCxnSpPr>
          <p:cNvPr id="11" name="Straight Connector 10"/>
          <p:cNvCxnSpPr/>
          <p:nvPr/>
        </p:nvCxnSpPr>
        <p:spPr>
          <a:xfrm>
            <a:off x="4419600" y="4495800"/>
            <a:ext cx="304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47470" y="4552146"/>
            <a:ext cx="1143000" cy="477054"/>
          </a:xfrm>
          <a:prstGeom prst="rect">
            <a:avLst/>
          </a:prstGeom>
          <a:solidFill>
            <a:schemeClr val="bg1"/>
          </a:solidFill>
        </p:spPr>
        <p:txBody>
          <a:bodyPr wrap="square" rtlCol="0">
            <a:spAutoFit/>
          </a:bodyPr>
          <a:lstStyle/>
          <a:p>
            <a:r>
              <a:rPr lang="en-US" sz="2500" dirty="0" smtClean="0">
                <a:solidFill>
                  <a:srgbClr val="FF0000"/>
                </a:solidFill>
                <a:latin typeface=".VnAvant" pitchFamily="34" charset="0"/>
              </a:rPr>
              <a:t>your</a:t>
            </a:r>
            <a:r>
              <a:rPr lang="en-US" sz="2500" dirty="0" smtClean="0">
                <a:latin typeface=".VnAvant" pitchFamily="34" charset="0"/>
              </a:rPr>
              <a:t> </a:t>
            </a:r>
            <a:endParaRPr lang="en-US" sz="2500" dirty="0">
              <a:latin typeface=".VnAvant" pitchFamily="34" charset="0"/>
            </a:endParaRPr>
          </a:p>
        </p:txBody>
      </p:sp>
      <p:cxnSp>
        <p:nvCxnSpPr>
          <p:cNvPr id="17" name="Straight Connector 16"/>
          <p:cNvCxnSpPr/>
          <p:nvPr/>
        </p:nvCxnSpPr>
        <p:spPr>
          <a:xfrm>
            <a:off x="7924800" y="365760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77200" y="3834541"/>
            <a:ext cx="990600" cy="477054"/>
          </a:xfrm>
          <a:prstGeom prst="rect">
            <a:avLst/>
          </a:prstGeom>
          <a:solidFill>
            <a:schemeClr val="bg1"/>
          </a:solidFill>
        </p:spPr>
        <p:txBody>
          <a:bodyPr wrap="square" rtlCol="0">
            <a:spAutoFit/>
          </a:bodyPr>
          <a:lstStyle/>
          <a:p>
            <a:r>
              <a:rPr lang="en-US" sz="2500" dirty="0" smtClean="0">
                <a:solidFill>
                  <a:srgbClr val="FF0000"/>
                </a:solidFill>
                <a:latin typeface=".VnAvant" pitchFamily="34" charset="0"/>
              </a:rPr>
              <a:t>and</a:t>
            </a:r>
            <a:r>
              <a:rPr lang="en-US" sz="2500" dirty="0" smtClean="0">
                <a:latin typeface=".VnAvant" pitchFamily="34" charset="0"/>
              </a:rPr>
              <a:t> </a:t>
            </a:r>
            <a:endParaRPr lang="en-US" sz="2500" dirty="0">
              <a:latin typeface=".VnAvant" pitchFamily="34" charset="0"/>
            </a:endParaRPr>
          </a:p>
        </p:txBody>
      </p:sp>
      <p:cxnSp>
        <p:nvCxnSpPr>
          <p:cNvPr id="20" name="Straight Connector 19"/>
          <p:cNvCxnSpPr/>
          <p:nvPr/>
        </p:nvCxnSpPr>
        <p:spPr>
          <a:xfrm>
            <a:off x="6934200" y="44958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34722" y="4648200"/>
            <a:ext cx="1143000" cy="477054"/>
          </a:xfrm>
          <a:prstGeom prst="rect">
            <a:avLst/>
          </a:prstGeom>
          <a:solidFill>
            <a:schemeClr val="bg1"/>
          </a:solidFill>
        </p:spPr>
        <p:txBody>
          <a:bodyPr wrap="square" rtlCol="0">
            <a:spAutoFit/>
          </a:bodyPr>
          <a:lstStyle/>
          <a:p>
            <a:r>
              <a:rPr lang="en-US" sz="2500" dirty="0" smtClean="0">
                <a:solidFill>
                  <a:srgbClr val="FF0000"/>
                </a:solidFill>
                <a:latin typeface=".VnAvant" pitchFamily="34" charset="0"/>
              </a:rPr>
              <a:t>easy</a:t>
            </a:r>
            <a:r>
              <a:rPr lang="en-US" sz="2500" dirty="0" smtClean="0">
                <a:latin typeface=".VnAvant" pitchFamily="34" charset="0"/>
              </a:rPr>
              <a:t> </a:t>
            </a:r>
            <a:endParaRPr lang="en-US" sz="2500" dirty="0">
              <a:latin typeface=".VnAvant" pitchFamily="34" charset="0"/>
            </a:endParaRPr>
          </a:p>
        </p:txBody>
      </p:sp>
      <p:cxnSp>
        <p:nvCxnSpPr>
          <p:cNvPr id="27" name="Straight Connector 26"/>
          <p:cNvCxnSpPr/>
          <p:nvPr/>
        </p:nvCxnSpPr>
        <p:spPr>
          <a:xfrm>
            <a:off x="533400" y="5410200"/>
            <a:ext cx="838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2898" y="5474897"/>
            <a:ext cx="2912302" cy="477054"/>
          </a:xfrm>
          <a:prstGeom prst="rect">
            <a:avLst/>
          </a:prstGeom>
          <a:solidFill>
            <a:schemeClr val="bg1"/>
          </a:solidFill>
        </p:spPr>
        <p:txBody>
          <a:bodyPr wrap="square" rtlCol="0">
            <a:spAutoFit/>
          </a:bodyPr>
          <a:lstStyle/>
          <a:p>
            <a:r>
              <a:rPr lang="en-US" sz="2500" dirty="0" smtClean="0">
                <a:solidFill>
                  <a:srgbClr val="FF0000"/>
                </a:solidFill>
                <a:latin typeface=".VnAvant" pitchFamily="34" charset="0"/>
              </a:rPr>
              <a:t>Do you like it?</a:t>
            </a:r>
            <a:r>
              <a:rPr lang="en-US" sz="2500" dirty="0" smtClean="0">
                <a:latin typeface=".VnAvant" pitchFamily="34" charset="0"/>
              </a:rPr>
              <a:t> </a:t>
            </a:r>
            <a:endParaRPr lang="en-US" sz="2500" dirty="0">
              <a:latin typeface=".VnAvant" pitchFamily="34" charset="0"/>
            </a:endParaRPr>
          </a:p>
        </p:txBody>
      </p:sp>
    </p:spTree>
    <p:extLst>
      <p:ext uri="{BB962C8B-B14F-4D97-AF65-F5344CB8AC3E}">
        <p14:creationId xmlns:p14="http://schemas.microsoft.com/office/powerpoint/2010/main" val="54243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heel(1)">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9" grpId="0" animBg="1"/>
      <p:bldP spid="23"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2309019"/>
            <a:ext cx="8229600" cy="3634582"/>
          </a:xfrm>
          <a:ln w="19050">
            <a:solidFill>
              <a:schemeClr val="tx1"/>
            </a:solidFill>
          </a:ln>
        </p:spPr>
        <p:txBody>
          <a:bodyPr/>
          <a:lstStyle/>
          <a:p>
            <a:pPr marL="0" indent="0" algn="just">
              <a:buNone/>
            </a:pPr>
            <a:r>
              <a:rPr lang="en-US" sz="2000" dirty="0" smtClean="0">
                <a:solidFill>
                  <a:srgbClr val="7030A0"/>
                </a:solidFill>
                <a:latin typeface="Times New Roman" pitchFamily="18" charset="0"/>
                <a:cs typeface="Times New Roman" pitchFamily="18" charset="0"/>
              </a:rPr>
              <a:t>      </a:t>
            </a:r>
            <a:r>
              <a:rPr lang="en-US" sz="3000" dirty="0" smtClean="0">
                <a:solidFill>
                  <a:srgbClr val="7030A0"/>
                </a:solidFill>
                <a:latin typeface="Times New Roman" pitchFamily="18" charset="0"/>
                <a:cs typeface="Times New Roman" pitchFamily="18" charset="0"/>
              </a:rPr>
              <a:t>This </a:t>
            </a:r>
            <a:r>
              <a:rPr lang="en-US" sz="3000" dirty="0">
                <a:solidFill>
                  <a:srgbClr val="7030A0"/>
                </a:solidFill>
                <a:latin typeface="Times New Roman" pitchFamily="18" charset="0"/>
                <a:cs typeface="Times New Roman" pitchFamily="18" charset="0"/>
              </a:rPr>
              <a:t>year my city is the European Capital </a:t>
            </a:r>
            <a:r>
              <a:rPr lang="en-US" sz="3000" dirty="0" smtClean="0">
                <a:solidFill>
                  <a:srgbClr val="7030A0"/>
                </a:solidFill>
                <a:latin typeface="Times New Roman" pitchFamily="18" charset="0"/>
                <a:cs typeface="Times New Roman" pitchFamily="18" charset="0"/>
              </a:rPr>
              <a:t>of </a:t>
            </a:r>
          </a:p>
          <a:p>
            <a:pPr marL="0" indent="0" algn="just">
              <a:buNone/>
            </a:pPr>
            <a:endParaRPr lang="en-US" sz="1600" dirty="0">
              <a:solidFill>
                <a:srgbClr val="7030A0"/>
              </a:solidFill>
              <a:latin typeface="Times New Roman" pitchFamily="18" charset="0"/>
              <a:cs typeface="Times New Roman" pitchFamily="18" charset="0"/>
            </a:endParaRPr>
          </a:p>
          <a:p>
            <a:pPr marL="0" indent="0" algn="just">
              <a:buNone/>
            </a:pPr>
            <a:r>
              <a:rPr lang="en-US" sz="3000" dirty="0" smtClean="0">
                <a:solidFill>
                  <a:srgbClr val="7030A0"/>
                </a:solidFill>
                <a:latin typeface="Times New Roman" pitchFamily="18" charset="0"/>
                <a:cs typeface="Times New Roman" pitchFamily="18" charset="0"/>
              </a:rPr>
              <a:t>Culture</a:t>
            </a:r>
            <a:r>
              <a:rPr lang="en-US" sz="3000" dirty="0">
                <a:solidFill>
                  <a:srgbClr val="7030A0"/>
                </a:solidFill>
                <a:latin typeface="Times New Roman" pitchFamily="18" charset="0"/>
                <a:cs typeface="Times New Roman" pitchFamily="18" charset="0"/>
              </a:rPr>
              <a:t>, so lots </a:t>
            </a:r>
            <a:r>
              <a:rPr lang="en-US" sz="3000" dirty="0" err="1">
                <a:solidFill>
                  <a:srgbClr val="7030A0"/>
                </a:solidFill>
                <a:latin typeface="Times New Roman" pitchFamily="18" charset="0"/>
                <a:cs typeface="Times New Roman" pitchFamily="18" charset="0"/>
              </a:rPr>
              <a:t>goin</a:t>
            </a:r>
            <a:r>
              <a:rPr lang="en-US" sz="3000" dirty="0">
                <a:solidFill>
                  <a:srgbClr val="7030A0"/>
                </a:solidFill>
                <a:latin typeface="Times New Roman" pitchFamily="18" charset="0"/>
                <a:cs typeface="Times New Roman" pitchFamily="18" charset="0"/>
              </a:rPr>
              <a:t>’ on. At weekends my bro n’ I </a:t>
            </a:r>
            <a:endParaRPr lang="en-US" sz="3000" dirty="0" smtClean="0">
              <a:solidFill>
                <a:srgbClr val="7030A0"/>
              </a:solidFill>
              <a:latin typeface="Times New Roman" pitchFamily="18" charset="0"/>
              <a:cs typeface="Times New Roman" pitchFamily="18" charset="0"/>
            </a:endParaRPr>
          </a:p>
          <a:p>
            <a:pPr marL="0" indent="0" algn="just">
              <a:buNone/>
            </a:pPr>
            <a:endParaRPr lang="en-US" sz="1600" dirty="0">
              <a:solidFill>
                <a:srgbClr val="7030A0"/>
              </a:solidFill>
              <a:latin typeface="Times New Roman" pitchFamily="18" charset="0"/>
              <a:cs typeface="Times New Roman" pitchFamily="18" charset="0"/>
            </a:endParaRPr>
          </a:p>
          <a:p>
            <a:pPr marL="0" indent="0" algn="just">
              <a:buNone/>
            </a:pPr>
            <a:r>
              <a:rPr lang="en-US" sz="3000" dirty="0" smtClean="0">
                <a:solidFill>
                  <a:srgbClr val="7030A0"/>
                </a:solidFill>
                <a:latin typeface="Times New Roman" pitchFamily="18" charset="0"/>
                <a:cs typeface="Times New Roman" pitchFamily="18" charset="0"/>
              </a:rPr>
              <a:t>go </a:t>
            </a:r>
            <a:r>
              <a:rPr lang="en-US" sz="3000" dirty="0">
                <a:solidFill>
                  <a:srgbClr val="7030A0"/>
                </a:solidFill>
                <a:latin typeface="Times New Roman" pitchFamily="18" charset="0"/>
                <a:cs typeface="Times New Roman" pitchFamily="18" charset="0"/>
              </a:rPr>
              <a:t>2 our city community </a:t>
            </a:r>
            <a:r>
              <a:rPr lang="en-US" sz="3000" dirty="0" err="1">
                <a:solidFill>
                  <a:srgbClr val="7030A0"/>
                </a:solidFill>
                <a:latin typeface="Times New Roman" pitchFamily="18" charset="0"/>
                <a:cs typeface="Times New Roman" pitchFamily="18" charset="0"/>
              </a:rPr>
              <a:t>centre</a:t>
            </a:r>
            <a:r>
              <a:rPr lang="en-US" sz="3000" dirty="0">
                <a:solidFill>
                  <a:srgbClr val="7030A0"/>
                </a:solidFill>
                <a:latin typeface="Times New Roman" pitchFamily="18" charset="0"/>
                <a:cs typeface="Times New Roman" pitchFamily="18" charset="0"/>
              </a:rPr>
              <a:t> where we dance, </a:t>
            </a:r>
            <a:endParaRPr lang="en-US" sz="3000" dirty="0" smtClean="0">
              <a:solidFill>
                <a:srgbClr val="7030A0"/>
              </a:solidFill>
              <a:latin typeface="Times New Roman" pitchFamily="18" charset="0"/>
              <a:cs typeface="Times New Roman" pitchFamily="18" charset="0"/>
            </a:endParaRPr>
          </a:p>
          <a:p>
            <a:pPr marL="0" indent="0" algn="just">
              <a:buNone/>
            </a:pPr>
            <a:endParaRPr lang="en-US" sz="1600" dirty="0">
              <a:solidFill>
                <a:srgbClr val="7030A0"/>
              </a:solidFill>
              <a:latin typeface="Times New Roman" pitchFamily="18" charset="0"/>
              <a:cs typeface="Times New Roman" pitchFamily="18" charset="0"/>
            </a:endParaRPr>
          </a:p>
          <a:p>
            <a:pPr marL="0" indent="0" algn="just">
              <a:buNone/>
            </a:pPr>
            <a:r>
              <a:rPr lang="en-US" sz="3000" dirty="0" smtClean="0">
                <a:solidFill>
                  <a:srgbClr val="7030A0"/>
                </a:solidFill>
                <a:latin typeface="Times New Roman" pitchFamily="18" charset="0"/>
                <a:cs typeface="Times New Roman" pitchFamily="18" charset="0"/>
              </a:rPr>
              <a:t>paint</a:t>
            </a:r>
            <a:r>
              <a:rPr lang="en-US" sz="3000" dirty="0">
                <a:solidFill>
                  <a:srgbClr val="7030A0"/>
                </a:solidFill>
                <a:latin typeface="Times New Roman" pitchFamily="18" charset="0"/>
                <a:cs typeface="Times New Roman" pitchFamily="18" charset="0"/>
              </a:rPr>
              <a:t>, and do drama. I’m hooked on drama! &lt;3 it! </a:t>
            </a:r>
            <a:br>
              <a:rPr lang="en-US" sz="3000" dirty="0">
                <a:solidFill>
                  <a:srgbClr val="7030A0"/>
                </a:solidFill>
                <a:latin typeface="Times New Roman" pitchFamily="18" charset="0"/>
                <a:cs typeface="Times New Roman" pitchFamily="18" charset="0"/>
              </a:rPr>
            </a:br>
            <a:endParaRPr lang="en-US" sz="3000" dirty="0" smtClean="0">
              <a:solidFill>
                <a:srgbClr val="7030A0"/>
              </a:solidFill>
              <a:latin typeface="Times New Roman" pitchFamily="18" charset="0"/>
              <a:cs typeface="Times New Roman" pitchFamily="18" charset="0"/>
            </a:endParaRPr>
          </a:p>
          <a:p>
            <a:pPr marL="0" indent="0" algn="just">
              <a:buNone/>
            </a:pPr>
            <a:endParaRPr lang="en-US" sz="3000" dirty="0"/>
          </a:p>
        </p:txBody>
      </p:sp>
      <p:pic>
        <p:nvPicPr>
          <p:cNvPr id="4" name="Picture 4" descr="D:\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5686"/>
            <a:ext cx="4572000" cy="18941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042557" y="35814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06343" y="3581400"/>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01486" y="441960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85457" y="3719781"/>
            <a:ext cx="1638300" cy="461665"/>
          </a:xfrm>
          <a:prstGeom prst="rect">
            <a:avLst/>
          </a:prstGeom>
          <a:solidFill>
            <a:schemeClr val="bg1"/>
          </a:solidFill>
        </p:spPr>
        <p:txBody>
          <a:bodyPr wrap="square" rtlCol="0">
            <a:spAutoFit/>
          </a:bodyPr>
          <a:lstStyle/>
          <a:p>
            <a:r>
              <a:rPr lang="en-US" sz="2400" dirty="0" smtClean="0">
                <a:solidFill>
                  <a:srgbClr val="FF0000"/>
                </a:solidFill>
                <a:latin typeface=".VnAvant" pitchFamily="34" charset="0"/>
              </a:rPr>
              <a:t>going</a:t>
            </a:r>
            <a:r>
              <a:rPr lang="en-US" sz="2400" dirty="0" smtClean="0">
                <a:latin typeface=".VnAvant" pitchFamily="34" charset="0"/>
              </a:rPr>
              <a:t> </a:t>
            </a:r>
            <a:endParaRPr lang="en-US" sz="2400" dirty="0">
              <a:latin typeface=".VnAvant" pitchFamily="34" charset="0"/>
            </a:endParaRPr>
          </a:p>
        </p:txBody>
      </p:sp>
      <p:sp>
        <p:nvSpPr>
          <p:cNvPr id="14" name="TextBox 13"/>
          <p:cNvSpPr txBox="1"/>
          <p:nvPr/>
        </p:nvSpPr>
        <p:spPr>
          <a:xfrm>
            <a:off x="6683829" y="3741552"/>
            <a:ext cx="2133599" cy="461665"/>
          </a:xfrm>
          <a:prstGeom prst="rect">
            <a:avLst/>
          </a:prstGeom>
          <a:solidFill>
            <a:schemeClr val="bg1"/>
          </a:solidFill>
        </p:spPr>
        <p:txBody>
          <a:bodyPr wrap="square" rtlCol="0">
            <a:spAutoFit/>
          </a:bodyPr>
          <a:lstStyle/>
          <a:p>
            <a:r>
              <a:rPr lang="en-US" sz="2400" dirty="0">
                <a:solidFill>
                  <a:srgbClr val="FF0000"/>
                </a:solidFill>
                <a:latin typeface=".VnAvant" pitchFamily="34" charset="0"/>
              </a:rPr>
              <a:t>b</a:t>
            </a:r>
            <a:r>
              <a:rPr lang="en-US" sz="2400" dirty="0" smtClean="0">
                <a:solidFill>
                  <a:srgbClr val="FF0000"/>
                </a:solidFill>
                <a:latin typeface=".VnAvant" pitchFamily="34" charset="0"/>
              </a:rPr>
              <a:t>rother and</a:t>
            </a:r>
            <a:r>
              <a:rPr lang="en-US" sz="2400" dirty="0" smtClean="0">
                <a:latin typeface=".VnAvant" pitchFamily="34" charset="0"/>
              </a:rPr>
              <a:t> </a:t>
            </a:r>
            <a:endParaRPr lang="en-US" sz="2400" dirty="0">
              <a:latin typeface=".VnAvant" pitchFamily="34" charset="0"/>
            </a:endParaRPr>
          </a:p>
        </p:txBody>
      </p:sp>
      <p:sp>
        <p:nvSpPr>
          <p:cNvPr id="15" name="TextBox 14"/>
          <p:cNvSpPr txBox="1"/>
          <p:nvPr/>
        </p:nvSpPr>
        <p:spPr>
          <a:xfrm>
            <a:off x="1010247" y="4485893"/>
            <a:ext cx="1005736" cy="477054"/>
          </a:xfrm>
          <a:prstGeom prst="rect">
            <a:avLst/>
          </a:prstGeom>
          <a:solidFill>
            <a:schemeClr val="bg1"/>
          </a:solidFill>
        </p:spPr>
        <p:txBody>
          <a:bodyPr wrap="square" rtlCol="0">
            <a:spAutoFit/>
          </a:bodyPr>
          <a:lstStyle/>
          <a:p>
            <a:r>
              <a:rPr lang="en-US" sz="2400" dirty="0">
                <a:solidFill>
                  <a:srgbClr val="FF0000"/>
                </a:solidFill>
                <a:latin typeface=".VnAvant" pitchFamily="34" charset="0"/>
              </a:rPr>
              <a:t>t</a:t>
            </a:r>
            <a:r>
              <a:rPr lang="en-US" sz="2400" dirty="0" smtClean="0">
                <a:solidFill>
                  <a:srgbClr val="FF0000"/>
                </a:solidFill>
                <a:latin typeface=".VnAvant" pitchFamily="34" charset="0"/>
              </a:rPr>
              <a:t>o</a:t>
            </a:r>
            <a:r>
              <a:rPr lang="en-US" sz="2400" dirty="0" smtClean="0">
                <a:latin typeface=".VnAvant" pitchFamily="34" charset="0"/>
              </a:rPr>
              <a:t> </a:t>
            </a:r>
            <a:endParaRPr lang="en-US" sz="2400" dirty="0">
              <a:latin typeface=".VnAvant" pitchFamily="34" charset="0"/>
            </a:endParaRPr>
          </a:p>
        </p:txBody>
      </p:sp>
      <p:cxnSp>
        <p:nvCxnSpPr>
          <p:cNvPr id="17" name="Straight Connector 16"/>
          <p:cNvCxnSpPr/>
          <p:nvPr/>
        </p:nvCxnSpPr>
        <p:spPr>
          <a:xfrm>
            <a:off x="7750628" y="52578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65570" y="5334000"/>
            <a:ext cx="1020871" cy="461665"/>
          </a:xfrm>
          <a:prstGeom prst="rect">
            <a:avLst/>
          </a:prstGeom>
          <a:solidFill>
            <a:schemeClr val="bg1"/>
          </a:solidFill>
        </p:spPr>
        <p:txBody>
          <a:bodyPr wrap="square" rtlCol="0">
            <a:spAutoFit/>
          </a:bodyPr>
          <a:lstStyle/>
          <a:p>
            <a:r>
              <a:rPr lang="en-US" sz="2400" dirty="0" smtClean="0">
                <a:solidFill>
                  <a:srgbClr val="FF0000"/>
                </a:solidFill>
                <a:latin typeface=".VnAvant" pitchFamily="34" charset="0"/>
              </a:rPr>
              <a:t>love</a:t>
            </a:r>
            <a:r>
              <a:rPr lang="en-US" sz="2400" dirty="0" smtClean="0">
                <a:latin typeface=".VnAvant" pitchFamily="34" charset="0"/>
              </a:rPr>
              <a:t> </a:t>
            </a:r>
            <a:endParaRPr lang="en-US" sz="2400" dirty="0">
              <a:latin typeface=".VnAvant" pitchFamily="34" charset="0"/>
            </a:endParaRPr>
          </a:p>
        </p:txBody>
      </p:sp>
    </p:spTree>
    <p:extLst>
      <p:ext uri="{BB962C8B-B14F-4D97-AF65-F5344CB8AC3E}">
        <p14:creationId xmlns:p14="http://schemas.microsoft.com/office/powerpoint/2010/main" val="2822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0"/>
            <a:ext cx="8229600" cy="3840163"/>
          </a:xfrm>
        </p:spPr>
        <p:txBody>
          <a:bodyPr>
            <a:normAutofit/>
          </a:bodyPr>
          <a:lstStyle/>
          <a:p>
            <a:pPr marL="0" indent="0">
              <a:buNone/>
            </a:pPr>
            <a:r>
              <a:rPr lang="en-US" sz="2800" dirty="0">
                <a:solidFill>
                  <a:srgbClr val="0070C0"/>
                </a:solidFill>
                <a:latin typeface="Times New Roman" pitchFamily="18" charset="0"/>
                <a:cs typeface="Times New Roman" pitchFamily="18" charset="0"/>
              </a:rPr>
              <a:t>I like doing sports – I’m in my school’s football team. </a:t>
            </a:r>
          </a:p>
          <a:p>
            <a:pPr marL="0" indent="0">
              <a:buNone/>
            </a:pPr>
            <a:r>
              <a:rPr lang="en-US" sz="2800" dirty="0" smtClean="0">
                <a:solidFill>
                  <a:srgbClr val="0070C0"/>
                </a:solidFill>
                <a:latin typeface="Times New Roman" pitchFamily="18" charset="0"/>
                <a:cs typeface="Times New Roman" pitchFamily="18" charset="0"/>
              </a:rPr>
              <a:t>But </a:t>
            </a:r>
            <a:r>
              <a:rPr lang="en-US" sz="2800" dirty="0">
                <a:solidFill>
                  <a:srgbClr val="0070C0"/>
                </a:solidFill>
                <a:latin typeface="Times New Roman" pitchFamily="18" charset="0"/>
                <a:cs typeface="Times New Roman" pitchFamily="18" charset="0"/>
              </a:rPr>
              <a:t>what I mostly do in my free time is help my aunt. </a:t>
            </a:r>
            <a:endParaRPr lang="en-US" sz="2800" dirty="0" smtClean="0">
              <a:solidFill>
                <a:srgbClr val="0070C0"/>
              </a:solidFill>
              <a:latin typeface="Times New Roman" pitchFamily="18" charset="0"/>
              <a:cs typeface="Times New Roman" pitchFamily="18" charset="0"/>
            </a:endParaRPr>
          </a:p>
          <a:p>
            <a:pPr marL="0" indent="0">
              <a:buNone/>
            </a:pPr>
            <a:r>
              <a:rPr lang="en-US" sz="2800" dirty="0" smtClean="0">
                <a:solidFill>
                  <a:srgbClr val="0070C0"/>
                </a:solidFill>
                <a:latin typeface="Times New Roman" pitchFamily="18" charset="0"/>
                <a:cs typeface="Times New Roman" pitchFamily="18" charset="0"/>
              </a:rPr>
              <a:t>She </a:t>
            </a:r>
            <a:r>
              <a:rPr lang="en-US" sz="2800" dirty="0">
                <a:solidFill>
                  <a:srgbClr val="0070C0"/>
                </a:solidFill>
                <a:latin typeface="Times New Roman" pitchFamily="18" charset="0"/>
                <a:cs typeface="Times New Roman" pitchFamily="18" charset="0"/>
              </a:rPr>
              <a:t>has cooking classes 4 small groups of tourists. It’s </a:t>
            </a:r>
            <a:endParaRPr lang="en-US" sz="2800" dirty="0" smtClean="0">
              <a:solidFill>
                <a:srgbClr val="0070C0"/>
              </a:solidFill>
              <a:latin typeface="Times New Roman" pitchFamily="18" charset="0"/>
              <a:cs typeface="Times New Roman" pitchFamily="18" charset="0"/>
            </a:endParaRPr>
          </a:p>
          <a:p>
            <a:pPr marL="0" indent="0">
              <a:buNone/>
            </a:pPr>
            <a:endParaRPr lang="en-US" sz="1200" dirty="0">
              <a:solidFill>
                <a:srgbClr val="0070C0"/>
              </a:solidFill>
              <a:latin typeface="Times New Roman" pitchFamily="18" charset="0"/>
              <a:cs typeface="Times New Roman" pitchFamily="18" charset="0"/>
            </a:endParaRPr>
          </a:p>
          <a:p>
            <a:pPr marL="0" indent="0">
              <a:buNone/>
            </a:pPr>
            <a:r>
              <a:rPr lang="en-US" sz="2800" dirty="0" smtClean="0">
                <a:solidFill>
                  <a:srgbClr val="0070C0"/>
                </a:solidFill>
                <a:latin typeface="Times New Roman" pitchFamily="18" charset="0"/>
                <a:cs typeface="Times New Roman" pitchFamily="18" charset="0"/>
              </a:rPr>
              <a:t>WF </a:t>
            </a:r>
            <a:r>
              <a:rPr lang="en-US" sz="2800" dirty="0">
                <a:solidFill>
                  <a:srgbClr val="0070C0"/>
                </a:solidFill>
                <a:latin typeface="Times New Roman" pitchFamily="18" charset="0"/>
                <a:cs typeface="Times New Roman" pitchFamily="18" charset="0"/>
              </a:rPr>
              <a:t>4 me! </a:t>
            </a:r>
            <a:br>
              <a:rPr lang="en-US" sz="2800" dirty="0">
                <a:solidFill>
                  <a:srgbClr val="0070C0"/>
                </a:solidFill>
                <a:latin typeface="Times New Roman" pitchFamily="18" charset="0"/>
                <a:cs typeface="Times New Roman" pitchFamily="18" charset="0"/>
              </a:rPr>
            </a:b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94596"/>
            <a:ext cx="3810000" cy="199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flipV="1">
            <a:off x="4049483" y="3807491"/>
            <a:ext cx="1899557" cy="461665"/>
          </a:xfrm>
          <a:prstGeom prst="rect">
            <a:avLst/>
          </a:prstGeom>
          <a:solidFill>
            <a:schemeClr val="bg1"/>
          </a:solidFill>
        </p:spPr>
        <p:txBody>
          <a:bodyPr wrap="square" rtlCol="0">
            <a:spAutoFit/>
          </a:bodyPr>
          <a:lstStyle/>
          <a:p>
            <a:r>
              <a:rPr lang="en-US" sz="2400" dirty="0" smtClean="0">
                <a:latin typeface=".VnAvant" pitchFamily="34" charset="0"/>
              </a:rPr>
              <a:t>for</a:t>
            </a:r>
            <a:endParaRPr lang="en-US" sz="2400" dirty="0">
              <a:latin typeface=".VnAvant" pitchFamily="34" charset="0"/>
            </a:endParaRPr>
          </a:p>
        </p:txBody>
      </p:sp>
      <p:cxnSp>
        <p:nvCxnSpPr>
          <p:cNvPr id="8" name="Straight Connector 7"/>
          <p:cNvCxnSpPr/>
          <p:nvPr/>
        </p:nvCxnSpPr>
        <p:spPr>
          <a:xfrm>
            <a:off x="3989614" y="37338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0800000" flipV="1">
            <a:off x="990600" y="4572000"/>
            <a:ext cx="1899557" cy="461665"/>
          </a:xfrm>
          <a:prstGeom prst="rect">
            <a:avLst/>
          </a:prstGeom>
          <a:solidFill>
            <a:schemeClr val="bg1"/>
          </a:solidFill>
        </p:spPr>
        <p:txBody>
          <a:bodyPr wrap="square" rtlCol="0">
            <a:spAutoFit/>
          </a:bodyPr>
          <a:lstStyle/>
          <a:p>
            <a:r>
              <a:rPr lang="en-US" sz="2400" dirty="0" smtClean="0">
                <a:latin typeface=".VnAvant" pitchFamily="34" charset="0"/>
              </a:rPr>
              <a:t>way fun for</a:t>
            </a:r>
            <a:endParaRPr lang="en-US" sz="2400" dirty="0">
              <a:latin typeface=".VnAvant" pitchFamily="34" charset="0"/>
            </a:endParaRPr>
          </a:p>
        </p:txBody>
      </p:sp>
      <p:cxnSp>
        <p:nvCxnSpPr>
          <p:cNvPr id="13" name="Straight Connector 12"/>
          <p:cNvCxnSpPr/>
          <p:nvPr/>
        </p:nvCxnSpPr>
        <p:spPr>
          <a:xfrm>
            <a:off x="685800" y="44196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514600"/>
            <a:ext cx="8229600" cy="3611563"/>
          </a:xfrm>
        </p:spPr>
        <p:txBody>
          <a:bodyPr>
            <a:normAutofit/>
          </a:bodyPr>
          <a:lstStyle/>
          <a:p>
            <a:pPr marL="0" indent="0">
              <a:buNone/>
            </a:pPr>
            <a:r>
              <a:rPr lang="en-US" sz="2800" dirty="0" smtClean="0">
                <a:latin typeface="Times New Roman" pitchFamily="18" charset="0"/>
                <a:cs typeface="Times New Roman" pitchFamily="18" charset="0"/>
              </a:rPr>
              <a:t>   I’ve </a:t>
            </a:r>
            <a:r>
              <a:rPr lang="en-US" sz="2800" dirty="0">
                <a:latin typeface="Times New Roman" pitchFamily="18" charset="0"/>
                <a:cs typeface="Times New Roman" pitchFamily="18" charset="0"/>
              </a:rPr>
              <a:t>been kind of addicted to the net. I just love sitting </a:t>
            </a:r>
            <a:endParaRPr lang="en-US" sz="2800" dirty="0" smtClean="0">
              <a:latin typeface="Times New Roman" pitchFamily="18" charset="0"/>
              <a:cs typeface="Times New Roman" pitchFamily="18" charset="0"/>
            </a:endParaRPr>
          </a:p>
          <a:p>
            <a:pPr marL="0" indent="0">
              <a:buNone/>
            </a:pPr>
            <a:endParaRPr lang="en-US" sz="14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front of my computer for hours! But now my mum </a:t>
            </a:r>
            <a:endParaRPr lang="en-US" sz="2800" dirty="0" smtClean="0">
              <a:latin typeface="Times New Roman" pitchFamily="18" charset="0"/>
              <a:cs typeface="Times New Roman" pitchFamily="18" charset="0"/>
            </a:endParaRPr>
          </a:p>
          <a:p>
            <a:pPr marL="0" indent="0">
              <a:buNone/>
            </a:pPr>
            <a:endParaRPr lang="en-US" sz="14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has </a:t>
            </a:r>
            <a:r>
              <a:rPr lang="en-US" sz="2800" dirty="0">
                <a:latin typeface="Times New Roman" pitchFamily="18" charset="0"/>
                <a:cs typeface="Times New Roman" pitchFamily="18" charset="0"/>
              </a:rPr>
              <a:t>said it’s NUFF! I’ll start my judo class this </a:t>
            </a:r>
            <a:endParaRPr lang="en-US" sz="2800" dirty="0" smtClean="0">
              <a:latin typeface="Times New Roman" pitchFamily="18" charset="0"/>
              <a:cs typeface="Times New Roman" pitchFamily="18" charset="0"/>
            </a:endParaRPr>
          </a:p>
          <a:p>
            <a:pPr marL="0" indent="0">
              <a:buNone/>
            </a:pPr>
            <a:endParaRPr lang="en-US" sz="14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weekend</a:t>
            </a:r>
            <a:r>
              <a:rPr lang="en-US" sz="2800" dirty="0">
                <a:latin typeface="Times New Roman" pitchFamily="18" charset="0"/>
                <a:cs typeface="Times New Roman" pitchFamily="18" charset="0"/>
              </a:rPr>
              <a:t>. It’s OK. WBU? </a:t>
            </a:r>
            <a:br>
              <a:rPr lang="en-US" sz="2800" dirty="0">
                <a:latin typeface="Times New Roman" pitchFamily="18" charset="0"/>
                <a:cs typeface="Times New Roman" pitchFamily="18" charset="0"/>
              </a:rPr>
            </a:b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3886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362200" y="44958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0800000" flipV="1">
            <a:off x="3124200" y="4511190"/>
            <a:ext cx="1899557" cy="430887"/>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rPr>
              <a:t>for</a:t>
            </a:r>
            <a:endParaRPr lang="en-US" sz="2200" dirty="0">
              <a:solidFill>
                <a:srgbClr val="C00000"/>
              </a:solidFill>
              <a:latin typeface=".VnAvant" pitchFamily="34" charset="0"/>
            </a:endParaRPr>
          </a:p>
        </p:txBody>
      </p:sp>
      <p:cxnSp>
        <p:nvCxnSpPr>
          <p:cNvPr id="8" name="Straight Connector 7"/>
          <p:cNvCxnSpPr/>
          <p:nvPr/>
        </p:nvCxnSpPr>
        <p:spPr>
          <a:xfrm>
            <a:off x="3352800" y="5257800"/>
            <a:ext cx="721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0800000" flipV="1">
            <a:off x="3713388" y="5334000"/>
            <a:ext cx="2763611" cy="430887"/>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rPr>
              <a:t>What about you?</a:t>
            </a:r>
            <a:endParaRPr lang="en-US" sz="2200" dirty="0">
              <a:solidFill>
                <a:srgbClr val="C00000"/>
              </a:solidFill>
              <a:latin typeface=".VnAvant" pitchFamily="34" charset="0"/>
            </a:endParaRPr>
          </a:p>
        </p:txBody>
      </p:sp>
    </p:spTree>
    <p:extLst>
      <p:ext uri="{BB962C8B-B14F-4D97-AF65-F5344CB8AC3E}">
        <p14:creationId xmlns:p14="http://schemas.microsoft.com/office/powerpoint/2010/main" val="39600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8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053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77213" y="5281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434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948613" y="5662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8912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720013" y="58912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01013" y="5815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91987"/>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58369690"/>
              </p:ext>
            </p:extLst>
          </p:nvPr>
        </p:nvGraphicFramePr>
        <p:xfrm>
          <a:off x="838200" y="1221233"/>
          <a:ext cx="6400800" cy="5050980"/>
        </p:xfrm>
        <a:graphic>
          <a:graphicData uri="http://schemas.openxmlformats.org/drawingml/2006/table">
            <a:tbl>
              <a:tblPr/>
              <a:tblGrid>
                <a:gridCol w="2957868"/>
                <a:gridCol w="3442932"/>
              </a:tblGrid>
              <a:tr h="304103">
                <a:tc>
                  <a:txBody>
                    <a:bodyPr/>
                    <a:lstStyle/>
                    <a:p>
                      <a:pPr algn="l"/>
                      <a:r>
                        <a:rPr lang="en-US" sz="2800">
                          <a:effectLst/>
                          <a:latin typeface="Times New Roman" pitchFamily="18" charset="0"/>
                          <a:cs typeface="Times New Roman" pitchFamily="18" charset="0"/>
                        </a:rPr>
                        <a:t>2moro</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tomorrow</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4</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for</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&lt;3</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love</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bro</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brother</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DYLI</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Do you love it?</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EZ</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easy</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J4F</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just for fun</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goin’</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going</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n’</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and</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304103">
                <a:tc>
                  <a:txBody>
                    <a:bodyPr/>
                    <a:lstStyle/>
                    <a:p>
                      <a:pPr algn="l"/>
                      <a:r>
                        <a:rPr lang="en-US" sz="2800">
                          <a:effectLst/>
                          <a:latin typeface="Times New Roman" pitchFamily="18" charset="0"/>
                          <a:cs typeface="Times New Roman" pitchFamily="18" charset="0"/>
                        </a:rPr>
                        <a:t>NUFF</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r>
                        <a:rPr lang="en-US" sz="2800">
                          <a:effectLst/>
                          <a:latin typeface="Times New Roman" pitchFamily="18" charset="0"/>
                          <a:cs typeface="Times New Roman" pitchFamily="18" charset="0"/>
                        </a:rPr>
                        <a:t>enough</a:t>
                      </a:r>
                    </a:p>
                  </a:txBody>
                  <a:tcPr marL="117566" marR="117566" marT="39189" marB="39189"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bl>
          </a:graphicData>
        </a:graphic>
      </p:graphicFrame>
      <p:sp>
        <p:nvSpPr>
          <p:cNvPr id="4" name="Rectangle 3"/>
          <p:cNvSpPr/>
          <p:nvPr/>
        </p:nvSpPr>
        <p:spPr>
          <a:xfrm>
            <a:off x="228600" y="191869"/>
            <a:ext cx="8735136" cy="830997"/>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2. These </a:t>
            </a:r>
            <a:r>
              <a:rPr lang="en-US" sz="2400" dirty="0">
                <a:solidFill>
                  <a:srgbClr val="FF0000"/>
                </a:solidFill>
                <a:latin typeface="Times New Roman" pitchFamily="18" charset="0"/>
                <a:cs typeface="Times New Roman" pitchFamily="18" charset="0"/>
              </a:rPr>
              <a:t>abbreviations are informal language that is used on line and in texting </a:t>
            </a:r>
            <a:r>
              <a:rPr lang="en-US" sz="2400" dirty="0" smtClean="0">
                <a:solidFill>
                  <a:srgbClr val="FF0000"/>
                </a:solidFill>
                <a:latin typeface="Times New Roman" pitchFamily="18" charset="0"/>
                <a:cs typeface="Times New Roman" pitchFamily="18" charset="0"/>
              </a:rPr>
              <a:t>message </a:t>
            </a:r>
            <a:r>
              <a:rPr lang="nl-NL" sz="2400" b="1" i="1" u="sng" dirty="0">
                <a:solidFill>
                  <a:srgbClr val="FF0000"/>
                </a:solidFill>
              </a:rPr>
              <a:t>(</a:t>
            </a:r>
            <a:r>
              <a:rPr lang="nl-NL" sz="2400" b="1" i="1" u="sng" dirty="0" smtClean="0">
                <a:solidFill>
                  <a:srgbClr val="FF0000"/>
                </a:solidFill>
              </a:rPr>
              <a:t> </a:t>
            </a:r>
            <a:r>
              <a:rPr lang="nl-NL" sz="2400" b="1" i="1" u="sng" dirty="0">
                <a:solidFill>
                  <a:srgbClr val="FF0000"/>
                </a:solidFill>
              </a:rPr>
              <a:t>P11). </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558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lstStyle/>
          <a:p>
            <a:pPr algn="just"/>
            <a:r>
              <a:rPr lang="en-US" dirty="0" smtClean="0"/>
              <a:t/>
            </a:r>
            <a:br>
              <a:rPr lang="en-US" dirty="0" smtClean="0"/>
            </a:br>
            <a:r>
              <a:rPr lang="en-US" dirty="0" smtClean="0"/>
              <a:t>*) </a:t>
            </a:r>
            <a:r>
              <a:rPr lang="en-US" sz="2400" dirty="0" smtClean="0">
                <a:solidFill>
                  <a:srgbClr val="002060"/>
                </a:solidFill>
              </a:rPr>
              <a:t>Now add to the dictionary other abbreviations used for online chatting/texting that you know.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58236"/>
              </p:ext>
            </p:extLst>
          </p:nvPr>
        </p:nvGraphicFramePr>
        <p:xfrm>
          <a:off x="1066800" y="1828800"/>
          <a:ext cx="6477000" cy="4834317"/>
        </p:xfrm>
        <a:graphic>
          <a:graphicData uri="http://schemas.openxmlformats.org/drawingml/2006/table">
            <a:tbl>
              <a:tblPr firstRow="1" bandRow="1">
                <a:tableStyleId>{2D5ABB26-0587-4C30-8999-92F81FD0307C}</a:tableStyleId>
              </a:tblPr>
              <a:tblGrid>
                <a:gridCol w="3105411"/>
                <a:gridCol w="3371589"/>
              </a:tblGrid>
              <a:tr h="548687">
                <a:tc>
                  <a:txBody>
                    <a:bodyPr/>
                    <a:lstStyle/>
                    <a:p>
                      <a:r>
                        <a:rPr lang="en-US" sz="3000" dirty="0" smtClean="0">
                          <a:latin typeface="Times New Roman" pitchFamily="18" charset="0"/>
                          <a:cs typeface="Times New Roman" pitchFamily="18" charset="0"/>
                        </a:rPr>
                        <a:t>G9</a:t>
                      </a:r>
                    </a:p>
                    <a:p>
                      <a:endParaRPr lang="en-US" sz="12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6272">
                <a:tc>
                  <a:txBody>
                    <a:bodyPr/>
                    <a:lstStyle/>
                    <a:p>
                      <a:r>
                        <a:rPr lang="en-US" sz="3000" dirty="0" smtClean="0">
                          <a:latin typeface="Times New Roman" pitchFamily="18" charset="0"/>
                          <a:cs typeface="Times New Roman" pitchFamily="18" charset="0"/>
                        </a:rPr>
                        <a:t>NGU</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806">
                <a:tc>
                  <a:txBody>
                    <a:bodyPr/>
                    <a:lstStyle/>
                    <a:p>
                      <a:r>
                        <a:rPr lang="en-US" sz="3000" dirty="0" smtClean="0">
                          <a:latin typeface="Times New Roman" pitchFamily="18" charset="0"/>
                          <a:cs typeface="Times New Roman" pitchFamily="18" charset="0"/>
                        </a:rPr>
                        <a:t>Gr8</a:t>
                      </a:r>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dirty="0" smtClean="0">
                          <a:latin typeface="Times New Roman" pitchFamily="18" charset="0"/>
                          <a:cs typeface="Times New Roman" pitchFamily="18" charset="0"/>
                        </a:rPr>
                        <a:t>    great</a:t>
                      </a:r>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87">
                <a:tc>
                  <a:txBody>
                    <a:bodyPr/>
                    <a:lstStyle/>
                    <a:p>
                      <a:r>
                        <a:rPr lang="en-US" sz="3000" dirty="0" err="1" smtClean="0">
                          <a:latin typeface="Times New Roman" pitchFamily="18" charset="0"/>
                          <a:cs typeface="Times New Roman" pitchFamily="18" charset="0"/>
                        </a:rPr>
                        <a:t>dat</a:t>
                      </a:r>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dirty="0" smtClean="0">
                          <a:latin typeface="Times New Roman" pitchFamily="18" charset="0"/>
                          <a:cs typeface="Times New Roman" pitchFamily="18" charset="0"/>
                        </a:rPr>
                        <a:t>    that</a:t>
                      </a:r>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87">
                <a:tc>
                  <a:txBody>
                    <a:bodyPr/>
                    <a:lstStyle/>
                    <a:p>
                      <a:r>
                        <a:rPr lang="en-US" sz="3000" dirty="0" smtClean="0">
                          <a:latin typeface="Times New Roman" pitchFamily="18" charset="0"/>
                          <a:cs typeface="Times New Roman" pitchFamily="18" charset="0"/>
                        </a:rPr>
                        <a:t>Ru5</a:t>
                      </a:r>
                    </a:p>
                    <a:p>
                      <a:endParaRPr lang="en-US" sz="14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87">
                <a:tc>
                  <a:txBody>
                    <a:bodyPr/>
                    <a:lstStyle/>
                    <a:p>
                      <a:r>
                        <a:rPr lang="en-US" sz="3000" dirty="0" smtClean="0">
                          <a:latin typeface="Times New Roman" pitchFamily="18" charset="0"/>
                          <a:cs typeface="Times New Roman" pitchFamily="18" charset="0"/>
                        </a:rPr>
                        <a:t>Cul8r</a:t>
                      </a:r>
                    </a:p>
                    <a:p>
                      <a:endParaRPr lang="en-US" sz="14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000" dirty="0" smtClean="0">
                          <a:latin typeface="Times New Roman" pitchFamily="18" charset="0"/>
                          <a:cs typeface="Times New Roman" pitchFamily="18" charset="0"/>
                        </a:rPr>
                        <a:t>See you later</a:t>
                      </a:r>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87">
                <a:tc>
                  <a:txBody>
                    <a:bodyPr/>
                    <a:lstStyle/>
                    <a:p>
                      <a:r>
                        <a:rPr lang="en-US" sz="3000" dirty="0" smtClean="0">
                          <a:latin typeface="Times New Roman" pitchFamily="18" charset="0"/>
                          <a:cs typeface="Times New Roman" pitchFamily="18" charset="0"/>
                        </a:rPr>
                        <a:t>OMG</a:t>
                      </a:r>
                    </a:p>
                    <a:p>
                      <a:endParaRPr lang="en-US" sz="14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000" dirty="0">
                        <a:latin typeface="Times New Roman" pitchFamily="18" charset="0"/>
                        <a:cs typeface="Times New Roman" pitchFamily="18"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rot="10800000" flipV="1">
            <a:off x="4495800" y="1899046"/>
            <a:ext cx="3048000" cy="553998"/>
          </a:xfrm>
          <a:prstGeom prst="rect">
            <a:avLst/>
          </a:prstGeom>
          <a:solidFill>
            <a:schemeClr val="bg1"/>
          </a:solidFill>
        </p:spPr>
        <p:txBody>
          <a:bodyPr wrap="square" rtlCol="0">
            <a:spAutoFit/>
          </a:bodyPr>
          <a:lstStyle/>
          <a:p>
            <a:pPr lvl="0"/>
            <a:r>
              <a:rPr lang="en-US" sz="3000" dirty="0" smtClean="0">
                <a:solidFill>
                  <a:prstClr val="black"/>
                </a:solidFill>
                <a:latin typeface="Times New Roman" pitchFamily="18" charset="0"/>
                <a:cs typeface="Times New Roman" pitchFamily="18" charset="0"/>
              </a:rPr>
              <a:t>  Good night</a:t>
            </a:r>
            <a:endParaRPr lang="en-US" sz="3000" dirty="0">
              <a:solidFill>
                <a:prstClr val="black"/>
              </a:solidFill>
              <a:latin typeface="Times New Roman" pitchFamily="18" charset="0"/>
              <a:cs typeface="Times New Roman" pitchFamily="18" charset="0"/>
            </a:endParaRPr>
          </a:p>
        </p:txBody>
      </p:sp>
      <p:sp>
        <p:nvSpPr>
          <p:cNvPr id="6" name="TextBox 5"/>
          <p:cNvSpPr txBox="1"/>
          <p:nvPr/>
        </p:nvSpPr>
        <p:spPr>
          <a:xfrm rot="10800000" flipV="1">
            <a:off x="4430485" y="2668171"/>
            <a:ext cx="3048000" cy="553998"/>
          </a:xfrm>
          <a:prstGeom prst="rect">
            <a:avLst/>
          </a:prstGeom>
          <a:solidFill>
            <a:schemeClr val="bg1"/>
          </a:solidFill>
        </p:spPr>
        <p:txBody>
          <a:bodyPr wrap="square" rtlCol="0">
            <a:spAutoFit/>
          </a:bodyPr>
          <a:lstStyle/>
          <a:p>
            <a:pPr lvl="0"/>
            <a:r>
              <a:rPr lang="en-US" sz="3000" dirty="0" smtClean="0">
                <a:solidFill>
                  <a:prstClr val="black"/>
                </a:solidFill>
                <a:latin typeface="Times New Roman" pitchFamily="18" charset="0"/>
                <a:cs typeface="Times New Roman" pitchFamily="18" charset="0"/>
              </a:rPr>
              <a:t>Never give up</a:t>
            </a:r>
            <a:endParaRPr lang="en-US" sz="3000" dirty="0">
              <a:solidFill>
                <a:prstClr val="black"/>
              </a:solidFill>
              <a:latin typeface="Times New Roman" pitchFamily="18" charset="0"/>
              <a:cs typeface="Times New Roman" pitchFamily="18" charset="0"/>
            </a:endParaRPr>
          </a:p>
        </p:txBody>
      </p:sp>
      <p:sp>
        <p:nvSpPr>
          <p:cNvPr id="8" name="TextBox 7"/>
          <p:cNvSpPr txBox="1"/>
          <p:nvPr/>
        </p:nvSpPr>
        <p:spPr>
          <a:xfrm rot="10800000" flipV="1">
            <a:off x="4430485" y="4419600"/>
            <a:ext cx="3048000" cy="553998"/>
          </a:xfrm>
          <a:prstGeom prst="rect">
            <a:avLst/>
          </a:prstGeom>
          <a:solidFill>
            <a:schemeClr val="bg1"/>
          </a:solidFill>
        </p:spPr>
        <p:txBody>
          <a:bodyPr wrap="square" rtlCol="0">
            <a:spAutoFit/>
          </a:bodyPr>
          <a:lstStyle/>
          <a:p>
            <a:pPr lvl="0"/>
            <a:r>
              <a:rPr lang="en-US" sz="3000" dirty="0" smtClean="0">
                <a:solidFill>
                  <a:prstClr val="black"/>
                </a:solidFill>
                <a:latin typeface="Times New Roman" pitchFamily="18" charset="0"/>
                <a:cs typeface="Times New Roman" pitchFamily="18" charset="0"/>
              </a:rPr>
              <a:t>Are you fine?</a:t>
            </a:r>
            <a:endParaRPr lang="en-US" sz="3000" dirty="0">
              <a:solidFill>
                <a:prstClr val="black"/>
              </a:solidFill>
              <a:latin typeface="Times New Roman" pitchFamily="18" charset="0"/>
              <a:cs typeface="Times New Roman" pitchFamily="18" charset="0"/>
            </a:endParaRPr>
          </a:p>
        </p:txBody>
      </p:sp>
      <p:sp>
        <p:nvSpPr>
          <p:cNvPr id="9" name="TextBox 8"/>
          <p:cNvSpPr txBox="1"/>
          <p:nvPr/>
        </p:nvSpPr>
        <p:spPr>
          <a:xfrm rot="10800000" flipV="1">
            <a:off x="4343400" y="6051286"/>
            <a:ext cx="3048000" cy="553998"/>
          </a:xfrm>
          <a:prstGeom prst="rect">
            <a:avLst/>
          </a:prstGeom>
          <a:solidFill>
            <a:schemeClr val="bg1"/>
          </a:solidFill>
        </p:spPr>
        <p:txBody>
          <a:bodyPr wrap="square" rtlCol="0">
            <a:spAutoFit/>
          </a:bodyPr>
          <a:lstStyle/>
          <a:p>
            <a:pPr lvl="0"/>
            <a:r>
              <a:rPr lang="en-US" sz="3000" dirty="0" smtClean="0">
                <a:solidFill>
                  <a:prstClr val="black"/>
                </a:solidFill>
                <a:latin typeface="Times New Roman" pitchFamily="18" charset="0"/>
                <a:cs typeface="Times New Roman" pitchFamily="18" charset="0"/>
              </a:rPr>
              <a:t>Oh my god</a:t>
            </a:r>
            <a:endParaRPr lang="en-US" sz="3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846998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053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77213" y="5281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434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948613" y="5662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91987"/>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6200" y="76200"/>
            <a:ext cx="8735136" cy="461665"/>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3. </a:t>
            </a:r>
            <a:r>
              <a:rPr lang="nl-NL" sz="2400" b="1" i="1" u="sng" dirty="0" smtClean="0">
                <a:solidFill>
                  <a:srgbClr val="FF0000"/>
                </a:solidFill>
                <a:latin typeface="Times New Roman" pitchFamily="18" charset="0"/>
                <a:cs typeface="Times New Roman" pitchFamily="18" charset="0"/>
              </a:rPr>
              <a:t>Complete the table </a:t>
            </a:r>
            <a:r>
              <a:rPr lang="nl-NL" sz="2400" b="1" i="1" u="sng" dirty="0">
                <a:solidFill>
                  <a:srgbClr val="FF0000"/>
                </a:solidFill>
                <a:latin typeface="Times New Roman" pitchFamily="18" charset="0"/>
                <a:cs typeface="Times New Roman" pitchFamily="18" charset="0"/>
              </a:rPr>
              <a:t>(Part 3. P11). </a:t>
            </a:r>
            <a:endParaRPr lang="en-US" sz="2400" dirty="0">
              <a:solidFill>
                <a:srgbClr val="FF0000"/>
              </a:solidFill>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48397436"/>
              </p:ext>
            </p:extLst>
          </p:nvPr>
        </p:nvGraphicFramePr>
        <p:xfrm>
          <a:off x="76200" y="684766"/>
          <a:ext cx="8887536" cy="5383370"/>
        </p:xfrm>
        <a:graphic>
          <a:graphicData uri="http://schemas.openxmlformats.org/drawingml/2006/table">
            <a:tbl>
              <a:tblPr/>
              <a:tblGrid>
                <a:gridCol w="2962512"/>
                <a:gridCol w="2962512"/>
                <a:gridCol w="2962512"/>
              </a:tblGrid>
              <a:tr h="785656">
                <a:tc>
                  <a:txBody>
                    <a:bodyPr/>
                    <a:lstStyle/>
                    <a:p>
                      <a:pPr algn="ctr"/>
                      <a:r>
                        <a:rPr lang="en-US" sz="2200" dirty="0">
                          <a:effectLst/>
                          <a:latin typeface="Times New Roman" pitchFamily="18" charset="0"/>
                          <a:cs typeface="Times New Roman" pitchFamily="18" charset="0"/>
                        </a:rPr>
                        <a:t>Who?</a:t>
                      </a:r>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EFF"/>
                    </a:solidFill>
                  </a:tcPr>
                </a:tc>
                <a:tc>
                  <a:txBody>
                    <a:bodyPr/>
                    <a:lstStyle/>
                    <a:p>
                      <a:pPr algn="ctr"/>
                      <a:r>
                        <a:rPr lang="en-US" sz="2200" dirty="0">
                          <a:effectLst/>
                          <a:latin typeface="Times New Roman" pitchFamily="18" charset="0"/>
                          <a:cs typeface="Times New Roman" pitchFamily="18" charset="0"/>
                        </a:rPr>
                        <a:t>What activity is mentioned?</a:t>
                      </a:r>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EFF"/>
                    </a:solidFill>
                  </a:tcPr>
                </a:tc>
                <a:tc>
                  <a:txBody>
                    <a:bodyPr/>
                    <a:lstStyle/>
                    <a:p>
                      <a:pPr algn="ctr"/>
                      <a:r>
                        <a:rPr lang="en-US" sz="2200">
                          <a:effectLst/>
                          <a:latin typeface="Times New Roman" pitchFamily="18" charset="0"/>
                          <a:cs typeface="Times New Roman" pitchFamily="18" charset="0"/>
                        </a:rPr>
                        <a:t>What does he/ she think of it?</a:t>
                      </a:r>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EFF"/>
                    </a:solidFill>
                  </a:tcPr>
                </a:tc>
              </a:tr>
              <a:tr h="1120373">
                <a:tc>
                  <a:txBody>
                    <a:bodyPr/>
                    <a:lstStyle/>
                    <a:p>
                      <a:pPr algn="l"/>
                      <a:r>
                        <a:rPr lang="en-US" sz="2200">
                          <a:effectLst/>
                          <a:latin typeface="Times New Roman" pitchFamily="18" charset="0"/>
                          <a:cs typeface="Times New Roman" pitchFamily="18" charset="0"/>
                        </a:rPr>
                        <a:t>Emily</a:t>
                      </a:r>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450939">
                <a:tc>
                  <a:txBody>
                    <a:bodyPr/>
                    <a:lstStyle/>
                    <a:p>
                      <a:endParaRPr lang="en-US"/>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1120373">
                <a:tc>
                  <a:txBody>
                    <a:bodyPr/>
                    <a:lstStyle/>
                    <a:p>
                      <a:endParaRPr lang="en-US"/>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1120373">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785656">
                <a:tc>
                  <a:txBody>
                    <a:bodyPr/>
                    <a:lstStyle/>
                    <a:p>
                      <a:endParaRPr lang="en-US"/>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dirty="0"/>
                    </a:p>
                  </a:txBody>
                  <a:tcPr marL="142875" marR="142875"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bl>
          </a:graphicData>
        </a:graphic>
      </p:graphicFrame>
    </p:spTree>
    <p:extLst>
      <p:ext uri="{BB962C8B-B14F-4D97-AF65-F5344CB8AC3E}">
        <p14:creationId xmlns:p14="http://schemas.microsoft.com/office/powerpoint/2010/main" val="16794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06363"/>
          <a:ext cx="9144000" cy="6692901"/>
        </p:xfrm>
        <a:graphic>
          <a:graphicData uri="http://schemas.openxmlformats.org/drawingml/2006/table">
            <a:tbl>
              <a:tblPr/>
              <a:tblGrid>
                <a:gridCol w="1981200"/>
                <a:gridCol w="4724400"/>
                <a:gridCol w="2438400"/>
              </a:tblGrid>
              <a:tr h="900622">
                <a:tc>
                  <a:txBody>
                    <a:bodyPr/>
                    <a:lstStyle/>
                    <a:p>
                      <a:pPr algn="ctr"/>
                      <a:r>
                        <a:rPr lang="en-US" sz="2400" dirty="0">
                          <a:effectLst/>
                          <a:latin typeface="+mj-lt"/>
                          <a:cs typeface="Times New Roman" pitchFamily="18" charset="0"/>
                        </a:rPr>
                        <a:t>Who?</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EFF"/>
                    </a:solidFill>
                  </a:tcPr>
                </a:tc>
                <a:tc>
                  <a:txBody>
                    <a:bodyPr/>
                    <a:lstStyle/>
                    <a:p>
                      <a:pPr algn="ctr"/>
                      <a:r>
                        <a:rPr lang="en-US" sz="2400" dirty="0">
                          <a:effectLst/>
                          <a:latin typeface="+mj-lt"/>
                          <a:cs typeface="Times New Roman" pitchFamily="18" charset="0"/>
                        </a:rPr>
                        <a:t>What activity is mentioned?</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EFF"/>
                    </a:solidFill>
                  </a:tcPr>
                </a:tc>
                <a:tc>
                  <a:txBody>
                    <a:bodyPr/>
                    <a:lstStyle/>
                    <a:p>
                      <a:pPr algn="ctr"/>
                      <a:r>
                        <a:rPr lang="en-US" sz="2400" dirty="0">
                          <a:effectLst/>
                          <a:latin typeface="+mj-lt"/>
                          <a:cs typeface="Times New Roman" pitchFamily="18" charset="0"/>
                        </a:rPr>
                        <a:t>What does he/ she think of it?</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EEFF"/>
                    </a:solidFill>
                  </a:tcPr>
                </a:tc>
              </a:tr>
              <a:tr h="1385805">
                <a:tc>
                  <a:txBody>
                    <a:bodyPr/>
                    <a:lstStyle/>
                    <a:p>
                      <a:pPr algn="l"/>
                      <a:r>
                        <a:rPr lang="en-US" sz="4000" b="1" dirty="0">
                          <a:effectLst/>
                          <a:latin typeface="+mj-lt"/>
                          <a:cs typeface="Times New Roman" pitchFamily="18" charset="0"/>
                        </a:rPr>
                        <a:t>Emily</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38356">
                <a:tc>
                  <a:txBody>
                    <a:bodyPr/>
                    <a:lstStyle/>
                    <a:p>
                      <a:pPr algn="l"/>
                      <a:r>
                        <a:rPr lang="en-US" sz="4000" b="1" dirty="0">
                          <a:solidFill>
                            <a:srgbClr val="00B050"/>
                          </a:solidFill>
                          <a:effectLst/>
                          <a:latin typeface="+mj-lt"/>
                          <a:cs typeface="Times New Roman" pitchFamily="18" charset="0"/>
                        </a:rPr>
                        <a:t>Hang</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1294923">
                <a:tc>
                  <a:txBody>
                    <a:bodyPr/>
                    <a:lstStyle/>
                    <a:p>
                      <a:pPr algn="l"/>
                      <a:r>
                        <a:rPr lang="en-US" sz="4000" b="1" dirty="0">
                          <a:solidFill>
                            <a:schemeClr val="accent6">
                              <a:lumMod val="75000"/>
                            </a:schemeClr>
                          </a:solidFill>
                          <a:effectLst/>
                          <a:latin typeface="+mj-lt"/>
                          <a:cs typeface="Times New Roman" pitchFamily="18" charset="0"/>
                        </a:rPr>
                        <a:t>Linn</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1372573">
                <a:tc>
                  <a:txBody>
                    <a:bodyPr/>
                    <a:lstStyle/>
                    <a:p>
                      <a:pPr algn="l"/>
                      <a:r>
                        <a:rPr lang="en-US" sz="4000" b="1" dirty="0">
                          <a:solidFill>
                            <a:srgbClr val="0070C0"/>
                          </a:solidFill>
                          <a:effectLst/>
                          <a:latin typeface="+mj-lt"/>
                          <a:cs typeface="Times New Roman" pitchFamily="18" charset="0"/>
                        </a:rPr>
                        <a:t>Minh</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900622">
                <a:tc>
                  <a:txBody>
                    <a:bodyPr/>
                    <a:lstStyle/>
                    <a:p>
                      <a:pPr algn="l"/>
                      <a:r>
                        <a:rPr lang="en-US" sz="4000" b="1" dirty="0">
                          <a:solidFill>
                            <a:srgbClr val="C00000"/>
                          </a:solidFill>
                          <a:effectLst/>
                          <a:latin typeface="+mj-lt"/>
                          <a:cs typeface="Times New Roman" pitchFamily="18" charset="0"/>
                        </a:rPr>
                        <a:t>Manuel</a:t>
                      </a:r>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endParaRPr lang="en-US" sz="1800" dirty="0"/>
                    </a:p>
                  </a:txBody>
                  <a:tcPr marL="142875" marR="142875" marT="47634" marB="47634"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bl>
          </a:graphicData>
        </a:graphic>
      </p:graphicFrame>
      <p:sp>
        <p:nvSpPr>
          <p:cNvPr id="12" name="Text Box 84"/>
          <p:cNvSpPr txBox="1">
            <a:spLocks noChangeArrowheads="1"/>
          </p:cNvSpPr>
          <p:nvPr/>
        </p:nvSpPr>
        <p:spPr bwMode="auto">
          <a:xfrm>
            <a:off x="2111375" y="944563"/>
            <a:ext cx="4648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smtClean="0">
                <a:solidFill>
                  <a:prstClr val="black"/>
                </a:solidFill>
                <a:latin typeface="Calibri"/>
                <a:cs typeface="Arial" charset="0"/>
              </a:rPr>
              <a:t>+ hanging </a:t>
            </a:r>
            <a:r>
              <a:rPr lang="en-US" sz="3000" b="1" dirty="0">
                <a:solidFill>
                  <a:prstClr val="black"/>
                </a:solidFill>
                <a:latin typeface="Calibri"/>
                <a:cs typeface="Arial" charset="0"/>
              </a:rPr>
              <a:t>out with friends </a:t>
            </a:r>
            <a:r>
              <a:rPr lang="en-US" sz="3000" b="1" dirty="0" smtClean="0">
                <a:solidFill>
                  <a:prstClr val="black"/>
                </a:solidFill>
                <a:latin typeface="Calibri"/>
                <a:cs typeface="Arial" charset="0"/>
              </a:rPr>
              <a:t>  (window </a:t>
            </a:r>
            <a:r>
              <a:rPr lang="en-US" sz="3000" b="1" dirty="0">
                <a:solidFill>
                  <a:prstClr val="black"/>
                </a:solidFill>
                <a:latin typeface="Calibri"/>
                <a:cs typeface="Arial" charset="0"/>
              </a:rPr>
              <a:t>shopping)</a:t>
            </a:r>
          </a:p>
        </p:txBody>
      </p:sp>
      <p:sp>
        <p:nvSpPr>
          <p:cNvPr id="13" name="Text Box 88"/>
          <p:cNvSpPr txBox="1">
            <a:spLocks noChangeArrowheads="1"/>
          </p:cNvSpPr>
          <p:nvPr/>
        </p:nvSpPr>
        <p:spPr bwMode="auto">
          <a:xfrm>
            <a:off x="2073275" y="185896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prstClr val="black"/>
                </a:solidFill>
                <a:latin typeface="Calibri"/>
                <a:cs typeface="Arial" charset="0"/>
              </a:rPr>
              <a:t>+ working as a volunteer</a:t>
            </a:r>
          </a:p>
        </p:txBody>
      </p:sp>
      <p:sp>
        <p:nvSpPr>
          <p:cNvPr id="14" name="Text Box 89"/>
          <p:cNvSpPr txBox="1">
            <a:spLocks noChangeArrowheads="1"/>
          </p:cNvSpPr>
          <p:nvPr/>
        </p:nvSpPr>
        <p:spPr bwMode="auto">
          <a:xfrm>
            <a:off x="2073275" y="254476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00B050"/>
                </a:solidFill>
                <a:latin typeface="Calibri"/>
                <a:cs typeface="Arial" charset="0"/>
              </a:rPr>
              <a:t>+ cloud watching</a:t>
            </a:r>
          </a:p>
        </p:txBody>
      </p:sp>
      <p:sp>
        <p:nvSpPr>
          <p:cNvPr id="15" name="Text Box 90"/>
          <p:cNvSpPr txBox="1">
            <a:spLocks noChangeArrowheads="1"/>
          </p:cNvSpPr>
          <p:nvPr/>
        </p:nvSpPr>
        <p:spPr bwMode="auto">
          <a:xfrm>
            <a:off x="1981200" y="3125788"/>
            <a:ext cx="4778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F79646">
                    <a:lumMod val="75000"/>
                  </a:srgbClr>
                </a:solidFill>
                <a:latin typeface="Calibri"/>
                <a:cs typeface="Arial" charset="0"/>
              </a:rPr>
              <a:t>+ going to community </a:t>
            </a:r>
            <a:r>
              <a:rPr lang="en-US" sz="3000" b="1" dirty="0" err="1">
                <a:solidFill>
                  <a:srgbClr val="F79646">
                    <a:lumMod val="75000"/>
                  </a:srgbClr>
                </a:solidFill>
                <a:latin typeface="Calibri"/>
                <a:cs typeface="Arial" charset="0"/>
              </a:rPr>
              <a:t>centre</a:t>
            </a:r>
            <a:r>
              <a:rPr lang="en-US" sz="3000" b="1" dirty="0">
                <a:solidFill>
                  <a:srgbClr val="F79646">
                    <a:lumMod val="75000"/>
                  </a:srgbClr>
                </a:solidFill>
                <a:latin typeface="Calibri"/>
                <a:cs typeface="Arial" charset="0"/>
              </a:rPr>
              <a:t>, painting, </a:t>
            </a:r>
            <a:r>
              <a:rPr lang="en-US" sz="3000" b="1" dirty="0" smtClean="0">
                <a:solidFill>
                  <a:srgbClr val="F79646">
                    <a:lumMod val="75000"/>
                  </a:srgbClr>
                </a:solidFill>
                <a:latin typeface="Calibri"/>
                <a:cs typeface="Arial" charset="0"/>
              </a:rPr>
              <a:t>dancing</a:t>
            </a:r>
            <a:r>
              <a:rPr lang="en-US" sz="3000" b="1" dirty="0">
                <a:solidFill>
                  <a:srgbClr val="F79646">
                    <a:lumMod val="75000"/>
                  </a:srgbClr>
                </a:solidFill>
                <a:latin typeface="Calibri"/>
                <a:cs typeface="Arial" charset="0"/>
              </a:rPr>
              <a:t>, doing drama</a:t>
            </a:r>
          </a:p>
        </p:txBody>
      </p:sp>
      <p:sp>
        <p:nvSpPr>
          <p:cNvPr id="16" name="Text Box 91"/>
          <p:cNvSpPr txBox="1">
            <a:spLocks noChangeArrowheads="1"/>
          </p:cNvSpPr>
          <p:nvPr/>
        </p:nvSpPr>
        <p:spPr bwMode="auto">
          <a:xfrm>
            <a:off x="1981200" y="444976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0070C0"/>
                </a:solidFill>
                <a:latin typeface="Calibri"/>
                <a:cs typeface="Arial" charset="0"/>
              </a:rPr>
              <a:t>+ playing football</a:t>
            </a:r>
          </a:p>
        </p:txBody>
      </p:sp>
      <p:sp>
        <p:nvSpPr>
          <p:cNvPr id="18" name="Text Box 92"/>
          <p:cNvSpPr txBox="1">
            <a:spLocks noChangeArrowheads="1"/>
          </p:cNvSpPr>
          <p:nvPr/>
        </p:nvSpPr>
        <p:spPr bwMode="auto">
          <a:xfrm>
            <a:off x="1981200" y="4948238"/>
            <a:ext cx="4708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0070C0"/>
                </a:solidFill>
                <a:latin typeface="Calibri"/>
                <a:cs typeface="Arial" charset="0"/>
              </a:rPr>
              <a:t>+ helping his aunt in running cooking class</a:t>
            </a:r>
          </a:p>
        </p:txBody>
      </p:sp>
      <p:sp>
        <p:nvSpPr>
          <p:cNvPr id="19" name="Text Box 93"/>
          <p:cNvSpPr txBox="1">
            <a:spLocks noChangeArrowheads="1"/>
          </p:cNvSpPr>
          <p:nvPr/>
        </p:nvSpPr>
        <p:spPr bwMode="auto">
          <a:xfrm>
            <a:off x="1981200" y="582136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C00000"/>
                </a:solidFill>
                <a:latin typeface="Calibri"/>
                <a:cs typeface="Arial" charset="0"/>
              </a:rPr>
              <a:t>+ playing computer games</a:t>
            </a:r>
          </a:p>
        </p:txBody>
      </p:sp>
      <p:sp>
        <p:nvSpPr>
          <p:cNvPr id="20" name="Text Box 94"/>
          <p:cNvSpPr txBox="1">
            <a:spLocks noChangeArrowheads="1"/>
          </p:cNvSpPr>
          <p:nvPr/>
        </p:nvSpPr>
        <p:spPr bwMode="auto">
          <a:xfrm>
            <a:off x="1981200" y="6303963"/>
            <a:ext cx="464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C00000"/>
                </a:solidFill>
                <a:latin typeface="Calibri"/>
                <a:cs typeface="Arial" charset="0"/>
              </a:rPr>
              <a:t>+ doing judo</a:t>
            </a:r>
          </a:p>
        </p:txBody>
      </p:sp>
      <p:sp>
        <p:nvSpPr>
          <p:cNvPr id="21" name="Text Box 95"/>
          <p:cNvSpPr txBox="1">
            <a:spLocks noChangeArrowheads="1"/>
          </p:cNvSpPr>
          <p:nvPr/>
        </p:nvSpPr>
        <p:spPr bwMode="auto">
          <a:xfrm>
            <a:off x="6705600" y="1427163"/>
            <a:ext cx="2286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000" b="1" dirty="0">
                <a:solidFill>
                  <a:prstClr val="black"/>
                </a:solidFill>
                <a:latin typeface="Calibri"/>
                <a:cs typeface="Arial" charset="0"/>
              </a:rPr>
              <a:t>She loves it.</a:t>
            </a:r>
          </a:p>
        </p:txBody>
      </p:sp>
      <p:sp>
        <p:nvSpPr>
          <p:cNvPr id="22" name="Text Box 98"/>
          <p:cNvSpPr txBox="1">
            <a:spLocks noChangeArrowheads="1"/>
          </p:cNvSpPr>
          <p:nvPr/>
        </p:nvSpPr>
        <p:spPr bwMode="auto">
          <a:xfrm>
            <a:off x="6705600" y="2292350"/>
            <a:ext cx="2438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00B050"/>
                </a:solidFill>
                <a:latin typeface="Calibri"/>
                <a:cs typeface="Arial" charset="0"/>
              </a:rPr>
              <a:t>She adores it. It’s easy</a:t>
            </a:r>
          </a:p>
        </p:txBody>
      </p:sp>
      <p:sp>
        <p:nvSpPr>
          <p:cNvPr id="23" name="Text Box 99"/>
          <p:cNvSpPr txBox="1">
            <a:spLocks noChangeArrowheads="1"/>
          </p:cNvSpPr>
          <p:nvPr/>
        </p:nvSpPr>
        <p:spPr bwMode="auto">
          <a:xfrm>
            <a:off x="6705600" y="3535363"/>
            <a:ext cx="2514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F79646">
                    <a:lumMod val="75000"/>
                  </a:srgbClr>
                </a:solidFill>
                <a:latin typeface="Calibri"/>
                <a:cs typeface="Arial" charset="0"/>
              </a:rPr>
              <a:t>She loves </a:t>
            </a:r>
            <a:r>
              <a:rPr lang="en-US" sz="3000" b="1" dirty="0" smtClean="0">
                <a:solidFill>
                  <a:srgbClr val="F79646">
                    <a:lumMod val="75000"/>
                  </a:srgbClr>
                </a:solidFill>
                <a:latin typeface="Calibri"/>
                <a:cs typeface="Arial" charset="0"/>
              </a:rPr>
              <a:t>it</a:t>
            </a:r>
            <a:endParaRPr lang="en-US" sz="3000" b="1" dirty="0">
              <a:solidFill>
                <a:srgbClr val="F79646">
                  <a:lumMod val="75000"/>
                </a:srgbClr>
              </a:solidFill>
              <a:latin typeface="Calibri"/>
              <a:cs typeface="Arial" charset="0"/>
            </a:endParaRPr>
          </a:p>
        </p:txBody>
      </p:sp>
      <p:sp>
        <p:nvSpPr>
          <p:cNvPr id="24" name="Text Box 100"/>
          <p:cNvSpPr txBox="1">
            <a:spLocks noChangeArrowheads="1"/>
          </p:cNvSpPr>
          <p:nvPr/>
        </p:nvSpPr>
        <p:spPr bwMode="auto">
          <a:xfrm>
            <a:off x="6705600" y="4678363"/>
            <a:ext cx="2384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0070C0"/>
                </a:solidFill>
                <a:latin typeface="Calibri"/>
                <a:cs typeface="Arial" charset="0"/>
              </a:rPr>
              <a:t>He likes it. It’s fun</a:t>
            </a:r>
          </a:p>
        </p:txBody>
      </p:sp>
      <p:sp>
        <p:nvSpPr>
          <p:cNvPr id="25" name="Text Box 101"/>
          <p:cNvSpPr txBox="1">
            <a:spLocks noChangeArrowheads="1"/>
          </p:cNvSpPr>
          <p:nvPr/>
        </p:nvSpPr>
        <p:spPr bwMode="auto">
          <a:xfrm>
            <a:off x="6705600" y="5821363"/>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000" b="1" dirty="0">
                <a:solidFill>
                  <a:srgbClr val="C00000"/>
                </a:solidFill>
                <a:latin typeface="Calibri"/>
                <a:cs typeface="Arial" charset="0"/>
              </a:rPr>
              <a:t>He’s addicted to it. It’s OK.</a:t>
            </a:r>
          </a:p>
        </p:txBody>
      </p:sp>
      <p:pic>
        <p:nvPicPr>
          <p:cNvPr id="12333" name="Picture 45" descr="C:\Program Files\Microsoft Office\MEDIA\OFFICE14\Bullets\BD15021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3371850"/>
            <a:ext cx="1143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410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ox(in)">
                                      <p:cBhvr>
                                        <p:cTn id="14" dur="5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ox(in)">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500"/>
                                        <p:tgtEl>
                                          <p:spTgt spid="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ox(in)">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ox(in)">
                                      <p:cBhvr>
                                        <p:cTn id="59" dur="500"/>
                                        <p:tgtEl>
                                          <p:spTgt spid="2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ox(in)">
                                      <p:cBhvr>
                                        <p:cTn id="64" dur="500"/>
                                        <p:tgtEl>
                                          <p:spTgt spid="1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ox(in)">
                                      <p:cBhvr>
                                        <p:cTn id="69" dur="500"/>
                                        <p:tgtEl>
                                          <p:spTgt spid="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box(in)">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948613" y="5662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720013" y="58912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01013" y="5815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91987"/>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76200" y="76200"/>
            <a:ext cx="8735136" cy="461665"/>
          </a:xfrm>
          <a:prstGeom prst="rect">
            <a:avLst/>
          </a:prstGeom>
        </p:spPr>
        <p:txBody>
          <a:bodyPr wrap="square">
            <a:spAutoFit/>
          </a:bodyPr>
          <a:lstStyle/>
          <a:p>
            <a:r>
              <a:rPr lang="en-US" sz="2400" dirty="0" smtClean="0">
                <a:solidFill>
                  <a:srgbClr val="C00000"/>
                </a:solidFill>
                <a:latin typeface="Times New Roman" pitchFamily="18" charset="0"/>
                <a:cs typeface="Times New Roman" pitchFamily="18" charset="0"/>
              </a:rPr>
              <a:t>    4. </a:t>
            </a:r>
            <a:r>
              <a:rPr lang="nl-NL" sz="2400" b="1" i="1" u="sng" dirty="0" smtClean="0">
                <a:solidFill>
                  <a:srgbClr val="C00000"/>
                </a:solidFill>
              </a:rPr>
              <a:t> </a:t>
            </a:r>
            <a:r>
              <a:rPr lang="nl-NL" sz="2400" b="1" i="1" u="sng" dirty="0">
                <a:solidFill>
                  <a:srgbClr val="C00000"/>
                </a:solidFill>
              </a:rPr>
              <a:t>Pair work (</a:t>
            </a:r>
            <a:r>
              <a:rPr lang="nl-NL" sz="2400" b="1" i="1" u="sng" dirty="0" smtClean="0">
                <a:solidFill>
                  <a:srgbClr val="C00000"/>
                </a:solidFill>
              </a:rPr>
              <a:t>P11). </a:t>
            </a:r>
            <a:endParaRPr lang="en-US" sz="2400" dirty="0">
              <a:solidFill>
                <a:srgbClr val="C00000"/>
              </a:solidFill>
              <a:latin typeface="Times New Roman" pitchFamily="18" charset="0"/>
              <a:cs typeface="Times New Roman" pitchFamily="18" charset="0"/>
            </a:endParaRPr>
          </a:p>
        </p:txBody>
      </p:sp>
      <p:sp>
        <p:nvSpPr>
          <p:cNvPr id="2" name="Rectangle 1"/>
          <p:cNvSpPr/>
          <p:nvPr/>
        </p:nvSpPr>
        <p:spPr>
          <a:xfrm>
            <a:off x="238186" y="507249"/>
            <a:ext cx="8763000" cy="6817251"/>
          </a:xfrm>
          <a:prstGeom prst="rect">
            <a:avLst/>
          </a:prstGeom>
        </p:spPr>
        <p:txBody>
          <a:bodyPr wrap="square">
            <a:spAutoFit/>
          </a:bodyPr>
          <a:lstStyle/>
          <a:p>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Ss</a:t>
            </a:r>
            <a:r>
              <a:rPr lang="en-US" sz="2400" dirty="0" smtClean="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work with their partner and put the activities in 3 in order from the most interesting to the most boring. Then compare their ideas with other pairs</a:t>
            </a:r>
            <a:r>
              <a:rPr lang="en-US" sz="2400" dirty="0" smtClean="0">
                <a:solidFill>
                  <a:srgbClr val="002060"/>
                </a:solidFill>
                <a:latin typeface="Times New Roman" pitchFamily="18" charset="0"/>
                <a:cs typeface="Times New Roman" pitchFamily="18" charset="0"/>
              </a:rPr>
              <a:t>.</a:t>
            </a:r>
          </a:p>
          <a:p>
            <a:pPr lvl="0" fontAlgn="ctr"/>
            <a:r>
              <a:rPr lang="en-US" sz="2400" dirty="0" smtClean="0">
                <a:solidFill>
                  <a:srgbClr val="002060"/>
                </a:solidFill>
                <a:latin typeface="Times New Roman" pitchFamily="18" charset="0"/>
                <a:cs typeface="Times New Roman" pitchFamily="18" charset="0"/>
              </a:rPr>
              <a:t>                    </a:t>
            </a:r>
            <a:r>
              <a:rPr lang="en-US" sz="2400" b="1" dirty="0" smtClean="0">
                <a:solidFill>
                  <a:srgbClr val="000000"/>
                </a:solidFill>
                <a:cs typeface="Times New Roman"/>
              </a:rPr>
              <a:t>Emily, </a:t>
            </a:r>
            <a:r>
              <a:rPr lang="en-US" sz="2400" b="1" dirty="0" smtClean="0">
                <a:solidFill>
                  <a:srgbClr val="00B050"/>
                </a:solidFill>
                <a:cs typeface="Times New Roman"/>
              </a:rPr>
              <a:t>Hang, </a:t>
            </a:r>
            <a:r>
              <a:rPr lang="en-US" sz="2400" b="1" dirty="0" smtClean="0">
                <a:solidFill>
                  <a:srgbClr val="E46C0A"/>
                </a:solidFill>
                <a:cs typeface="Times New Roman"/>
              </a:rPr>
              <a:t>Linn, </a:t>
            </a:r>
            <a:r>
              <a:rPr lang="en-US" sz="2400" b="1" dirty="0" smtClean="0">
                <a:solidFill>
                  <a:srgbClr val="0070C0"/>
                </a:solidFill>
                <a:cs typeface="Times New Roman"/>
              </a:rPr>
              <a:t>Minh, </a:t>
            </a:r>
            <a:r>
              <a:rPr lang="en-US" sz="2400" b="1" dirty="0">
                <a:solidFill>
                  <a:srgbClr val="C00000"/>
                </a:solidFill>
                <a:cs typeface="Times New Roman"/>
              </a:rPr>
              <a:t>Manuel</a:t>
            </a:r>
            <a:endParaRPr lang="en-US" sz="1100" dirty="0">
              <a:solidFill>
                <a:prstClr val="black"/>
              </a:solidFill>
              <a:latin typeface="Arial"/>
            </a:endParaRPr>
          </a:p>
          <a:p>
            <a:pPr lvl="0" fontAlgn="ctr"/>
            <a:endParaRPr lang="en-US" sz="1100" dirty="0">
              <a:solidFill>
                <a:prstClr val="black"/>
              </a:solidFill>
              <a:latin typeface="Arial"/>
            </a:endParaRPr>
          </a:p>
          <a:p>
            <a:pPr lvl="0" fontAlgn="ctr"/>
            <a:r>
              <a:rPr lang="en-US" sz="2400" b="1" dirty="0" smtClean="0">
                <a:solidFill>
                  <a:srgbClr val="E46C0A"/>
                </a:solidFill>
                <a:cs typeface="Times New Roman"/>
              </a:rPr>
              <a:t> </a:t>
            </a:r>
            <a:r>
              <a:rPr lang="en-US" sz="2400" b="1" u="sng" dirty="0" smtClean="0">
                <a:cs typeface="Times New Roman"/>
              </a:rPr>
              <a:t>Keywords:</a:t>
            </a:r>
            <a:r>
              <a:rPr lang="en-US" sz="2400" b="1" dirty="0" smtClean="0">
                <a:solidFill>
                  <a:srgbClr val="E46C0A"/>
                </a:solidFill>
                <a:cs typeface="Times New Roman"/>
              </a:rPr>
              <a:t>  + The most interesting, the most boring, First, Second,           </a:t>
            </a:r>
            <a:r>
              <a:rPr lang="en-US" sz="2400" b="1" dirty="0" smtClean="0">
                <a:solidFill>
                  <a:schemeClr val="bg1"/>
                </a:solidFill>
                <a:cs typeface="Times New Roman"/>
              </a:rPr>
              <a:t>. </a:t>
            </a:r>
            <a:r>
              <a:rPr lang="en-US" sz="2400" b="1" dirty="0" smtClean="0">
                <a:solidFill>
                  <a:srgbClr val="E46C0A"/>
                </a:solidFill>
                <a:cs typeface="Times New Roman"/>
              </a:rPr>
              <a:t>                       Next, And,…….</a:t>
            </a:r>
          </a:p>
          <a:p>
            <a:pPr lvl="0" fontAlgn="ctr"/>
            <a:r>
              <a:rPr lang="en-US" sz="2400" b="1" dirty="0">
                <a:solidFill>
                  <a:srgbClr val="E46C0A"/>
                </a:solidFill>
                <a:latin typeface="Arial"/>
                <a:cs typeface="Times New Roman"/>
              </a:rPr>
              <a:t> </a:t>
            </a:r>
            <a:r>
              <a:rPr lang="en-US" sz="2400" b="1" dirty="0" smtClean="0">
                <a:solidFill>
                  <a:srgbClr val="E46C0A"/>
                </a:solidFill>
                <a:latin typeface="Arial"/>
                <a:cs typeface="Times New Roman"/>
              </a:rPr>
              <a:t>                 + cloud watching, going “window shopping”, cooking, dancing, playing games, reading books,….</a:t>
            </a:r>
            <a:endParaRPr lang="en-US" sz="1100" dirty="0">
              <a:solidFill>
                <a:prstClr val="black"/>
              </a:solidFill>
              <a:latin typeface="Arial"/>
            </a:endParaRPr>
          </a:p>
          <a:p>
            <a:pPr lvl="0" fontAlgn="ctr">
              <a:lnSpc>
                <a:spcPct val="150000"/>
              </a:lnSpc>
            </a:pPr>
            <a:r>
              <a:rPr lang="en-US" sz="2400" dirty="0" smtClean="0">
                <a:latin typeface="Times New Roman" pitchFamily="18" charset="0"/>
                <a:cs typeface="Times New Roman" pitchFamily="18" charset="0"/>
              </a:rPr>
              <a:t>     Ex: </a:t>
            </a:r>
            <a:r>
              <a:rPr lang="en-US" sz="2800" dirty="0" smtClean="0">
                <a:latin typeface="Times New Roman" pitchFamily="18" charset="0"/>
                <a:cs typeface="Times New Roman" pitchFamily="18" charset="0"/>
              </a:rPr>
              <a:t>In our opinion, the most interesting activity is dancing, painting and doing drama. The second is cooking and doing sports because we like playing soccer after school. The next activity is hanging out with friends.</a:t>
            </a:r>
          </a:p>
          <a:p>
            <a:pPr lvl="0" fontAlgn="ctr">
              <a:lnSpc>
                <a:spcPct val="150000"/>
              </a:lnSpc>
            </a:pPr>
            <a:endParaRPr lang="en-US" sz="2800" dirty="0">
              <a:latin typeface="Times New Roman" pitchFamily="18" charset="0"/>
              <a:cs typeface="Times New Roman" pitchFamily="18" charset="0"/>
            </a:endParaRPr>
          </a:p>
          <a:p>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964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u="sng" dirty="0" smtClean="0">
                <a:latin typeface="Times New Roman" pitchFamily="18" charset="0"/>
                <a:cs typeface="Times New Roman" pitchFamily="18" charset="0"/>
              </a:rPr>
              <a:t>III. Homework:</a:t>
            </a:r>
            <a:endParaRPr lang="en-US" sz="3200"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lvl="0" indent="0">
              <a:spcBef>
                <a:spcPts val="0"/>
              </a:spcBef>
              <a:buNone/>
            </a:pPr>
            <a:r>
              <a:rPr lang="nl-NL" sz="2400" dirty="0" smtClean="0">
                <a:solidFill>
                  <a:prstClr val="black"/>
                </a:solidFill>
                <a:latin typeface="Times New Roman" pitchFamily="18" charset="0"/>
                <a:cs typeface="Times New Roman" pitchFamily="18" charset="0"/>
              </a:rPr>
              <a:t>   - </a:t>
            </a:r>
            <a:r>
              <a:rPr lang="nl-NL" sz="2400" dirty="0">
                <a:solidFill>
                  <a:prstClr val="black"/>
                </a:solidFill>
                <a:latin typeface="Times New Roman" pitchFamily="18" charset="0"/>
                <a:cs typeface="Times New Roman" pitchFamily="18" charset="0"/>
              </a:rPr>
              <a:t>Do the exercises in the workbook: Ex C 1, 2 p. 6</a:t>
            </a:r>
            <a:endParaRPr lang="en-US" sz="2400" dirty="0">
              <a:solidFill>
                <a:prstClr val="black"/>
              </a:solidFill>
              <a:latin typeface="Times New Roman" pitchFamily="18" charset="0"/>
              <a:cs typeface="Times New Roman" pitchFamily="18" charset="0"/>
            </a:endParaRPr>
          </a:p>
          <a:p>
            <a:pPr marL="0" lvl="0" indent="0">
              <a:spcBef>
                <a:spcPts val="0"/>
              </a:spcBef>
              <a:buNone/>
            </a:pPr>
            <a:r>
              <a:rPr lang="nl-NL" sz="2400" dirty="0">
                <a:solidFill>
                  <a:prstClr val="black"/>
                </a:solidFill>
                <a:latin typeface="Times New Roman" pitchFamily="18" charset="0"/>
                <a:cs typeface="Times New Roman" pitchFamily="18" charset="0"/>
              </a:rPr>
              <a:t>   - Prepare the new lesson: Unit 1: Lesson 5: Skills 1.</a:t>
            </a:r>
            <a:endParaRPr lang="en-US" altLang="en-US" sz="2400" b="1" dirty="0">
              <a:solidFill>
                <a:prstClr val="black"/>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278023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52400"/>
            <a:ext cx="8839200"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3" name="Rectangle 12"/>
          <p:cNvSpPr/>
          <p:nvPr/>
        </p:nvSpPr>
        <p:spPr>
          <a:xfrm>
            <a:off x="1219200" y="228600"/>
            <a:ext cx="5943600" cy="769441"/>
          </a:xfrm>
          <a:prstGeom prst="rect">
            <a:avLst/>
          </a:prstGeom>
          <a:noFill/>
        </p:spPr>
        <p:txBody>
          <a:bodyPr wrap="square" lIns="91440" tIns="45720" rIns="91440" bIns="45720">
            <a:spAutoFit/>
          </a:bodyP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20000"/>
                    <a:lumOff val="80000"/>
                  </a:schemeClr>
                </a:solidFill>
                <a:effectLst>
                  <a:outerShdw blurRad="41275" dist="12700" dir="12000000" algn="tl" rotWithShape="0">
                    <a:srgbClr val="000000">
                      <a:alpha val="40000"/>
                    </a:srgbClr>
                  </a:outerShdw>
                </a:effectLst>
              </a:rPr>
              <a:t>* WARM UP</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2">
                  <a:lumMod val="20000"/>
                  <a:lumOff val="80000"/>
                </a:schemeClr>
              </a:solidFill>
              <a:effectLst>
                <a:outerShdw blurRad="41275" dist="12700" dir="12000000" algn="tl" rotWithShape="0">
                  <a:srgbClr val="000000">
                    <a:alpha val="40000"/>
                  </a:srgbClr>
                </a:outerShdw>
              </a:effectLst>
            </a:endParaRPr>
          </a:p>
        </p:txBody>
      </p:sp>
      <p:sp>
        <p:nvSpPr>
          <p:cNvPr id="19" name="Rectangle 18"/>
          <p:cNvSpPr/>
          <p:nvPr/>
        </p:nvSpPr>
        <p:spPr>
          <a:xfrm>
            <a:off x="457200" y="914400"/>
            <a:ext cx="1828800"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en-US" sz="2800" b="1" cap="all"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chatting</a:t>
            </a:r>
            <a:endParaRPr lang="en-US" sz="28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4" name="Rectangle 3"/>
          <p:cNvSpPr/>
          <p:nvPr/>
        </p:nvSpPr>
        <p:spPr>
          <a:xfrm>
            <a:off x="457201" y="1676400"/>
            <a:ext cx="8278644" cy="3323987"/>
          </a:xfrm>
          <a:prstGeom prst="rect">
            <a:avLst/>
          </a:prstGeom>
        </p:spPr>
        <p:txBody>
          <a:bodyPr wrap="square">
            <a:spAutoFit/>
          </a:bodyPr>
          <a:lstStyle/>
          <a:p>
            <a:pPr>
              <a:lnSpc>
                <a:spcPct val="150000"/>
              </a:lnSpc>
            </a:pPr>
            <a:r>
              <a:rPr lang="en-US" sz="2800" dirty="0">
                <a:solidFill>
                  <a:srgbClr val="C00000"/>
                </a:solidFill>
                <a:latin typeface="Times New Roman" pitchFamily="18" charset="0"/>
                <a:cs typeface="Times New Roman" pitchFamily="18" charset="0"/>
              </a:rPr>
              <a:t>+ How many </a:t>
            </a:r>
            <a:r>
              <a:rPr lang="en-US" sz="2800" dirty="0" smtClean="0">
                <a:solidFill>
                  <a:srgbClr val="C00000"/>
                </a:solidFill>
                <a:latin typeface="Times New Roman" pitchFamily="18" charset="0"/>
                <a:cs typeface="Times New Roman" pitchFamily="18" charset="0"/>
              </a:rPr>
              <a:t>people are there in </a:t>
            </a:r>
            <a:r>
              <a:rPr lang="en-US" sz="2800" dirty="0">
                <a:solidFill>
                  <a:srgbClr val="C00000"/>
                </a:solidFill>
                <a:latin typeface="Times New Roman" pitchFamily="18" charset="0"/>
                <a:cs typeface="Times New Roman" pitchFamily="18" charset="0"/>
              </a:rPr>
              <a:t>your family?</a:t>
            </a:r>
          </a:p>
          <a:p>
            <a:pPr>
              <a:lnSpc>
                <a:spcPct val="150000"/>
              </a:lnSpc>
            </a:pPr>
            <a:r>
              <a:rPr lang="en-US" sz="2800" dirty="0">
                <a:solidFill>
                  <a:srgbClr val="C00000"/>
                </a:solidFill>
                <a:latin typeface="Times New Roman" pitchFamily="18" charset="0"/>
                <a:cs typeface="Times New Roman" pitchFamily="18" charset="0"/>
              </a:rPr>
              <a:t>+ What does your father </a:t>
            </a:r>
            <a:r>
              <a:rPr lang="en-US" sz="2800" dirty="0" smtClean="0">
                <a:solidFill>
                  <a:srgbClr val="C00000"/>
                </a:solidFill>
                <a:latin typeface="Times New Roman" pitchFamily="18" charset="0"/>
                <a:cs typeface="Times New Roman" pitchFamily="18" charset="0"/>
              </a:rPr>
              <a:t>do </a:t>
            </a:r>
            <a:r>
              <a:rPr lang="en-US" sz="2800" dirty="0">
                <a:solidFill>
                  <a:srgbClr val="C00000"/>
                </a:solidFill>
                <a:latin typeface="Times New Roman" pitchFamily="18" charset="0"/>
                <a:cs typeface="Times New Roman" pitchFamily="18" charset="0"/>
              </a:rPr>
              <a:t>in his free time?</a:t>
            </a:r>
          </a:p>
          <a:p>
            <a:pPr>
              <a:lnSpc>
                <a:spcPct val="150000"/>
              </a:lnSpc>
            </a:pPr>
            <a:r>
              <a:rPr lang="en-US" sz="2800" dirty="0">
                <a:solidFill>
                  <a:srgbClr val="C00000"/>
                </a:solidFill>
                <a:latin typeface="Times New Roman" pitchFamily="18" charset="0"/>
                <a:cs typeface="Times New Roman" pitchFamily="18" charset="0"/>
              </a:rPr>
              <a:t>+ What about your mother</a:t>
            </a:r>
            <a:r>
              <a:rPr lang="en-US" sz="2800" dirty="0" smtClean="0">
                <a:solidFill>
                  <a:srgbClr val="C00000"/>
                </a:solidFill>
                <a:latin typeface="Times New Roman" pitchFamily="18" charset="0"/>
                <a:cs typeface="Times New Roman" pitchFamily="18" charset="0"/>
              </a:rPr>
              <a:t>? </a:t>
            </a:r>
          </a:p>
          <a:p>
            <a:pPr>
              <a:lnSpc>
                <a:spcPct val="150000"/>
              </a:lnSpc>
            </a:pPr>
            <a:r>
              <a:rPr lang="en-US" sz="2800" dirty="0" smtClean="0">
                <a:solidFill>
                  <a:srgbClr val="C00000"/>
                </a:solidFill>
                <a:latin typeface="Times New Roman" pitchFamily="18" charset="0"/>
                <a:cs typeface="Times New Roman" pitchFamily="18" charset="0"/>
              </a:rPr>
              <a:t>+ And you. Do you like reading in your free time?</a:t>
            </a:r>
          </a:p>
          <a:p>
            <a:pPr>
              <a:lnSpc>
                <a:spcPct val="150000"/>
              </a:lnSpc>
            </a:pPr>
            <a:r>
              <a:rPr lang="en-US" sz="2800" dirty="0" smtClean="0">
                <a:solidFill>
                  <a:srgbClr val="C00000"/>
                </a:solidFill>
                <a:latin typeface="Times New Roman" pitchFamily="18" charset="0"/>
                <a:cs typeface="Times New Roman" pitchFamily="18" charset="0"/>
              </a:rPr>
              <a:t>+ Do you often read articles on the magazine?</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04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053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77213" y="5281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434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948613" y="5662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358188" y="58912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7720013" y="58912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29063">
            <a:off x="8101013" y="58150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0"/>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42257" y="1153180"/>
            <a:ext cx="4267200" cy="523220"/>
          </a:xfrm>
          <a:prstGeom prst="rect">
            <a:avLst/>
          </a:prstGeom>
          <a:noFill/>
        </p:spPr>
        <p:txBody>
          <a:bodyPr>
            <a:spAutoFit/>
          </a:bodyPr>
          <a:lstStyle/>
          <a:p>
            <a:pPr>
              <a:defRPr/>
            </a:pP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1">
                    <a:lumMod val="50000"/>
                    <a:lumOff val="50000"/>
                  </a:schemeClr>
                </a:solidFill>
                <a:latin typeface="Arial" pitchFamily="34" charset="0"/>
                <a:cs typeface="Arial" pitchFamily="34" charset="0"/>
              </a:rPr>
              <a:t>I. New words:</a:t>
            </a:r>
          </a:p>
        </p:txBody>
      </p:sp>
      <p:sp>
        <p:nvSpPr>
          <p:cNvPr id="20" name="Title 1"/>
          <p:cNvSpPr txBox="1">
            <a:spLocks/>
          </p:cNvSpPr>
          <p:nvPr/>
        </p:nvSpPr>
        <p:spPr>
          <a:xfrm>
            <a:off x="0" y="76200"/>
            <a:ext cx="8229600" cy="1219200"/>
          </a:xfrm>
          <a:prstGeom prst="rect">
            <a:avLst/>
          </a:prstGeom>
        </p:spPr>
        <p:txBody>
          <a:bodyPr anchor="ctr">
            <a:normAutofit fontScale="90000" lnSpcReduction="20000"/>
          </a:bodyPr>
          <a:lstStyle/>
          <a:p>
            <a:pPr algn="ctr" fontAlgn="auto">
              <a:spcAft>
                <a:spcPts val="0"/>
              </a:spcAft>
              <a:defRPr/>
            </a:pPr>
            <a:r>
              <a:rPr lang="en-US" sz="3700" b="1" dirty="0" smtClean="0">
                <a:latin typeface="Times New Roman" pitchFamily="18" charset="0"/>
                <a:ea typeface="+mj-ea"/>
                <a:cs typeface="Times New Roman" pitchFamily="18" charset="0"/>
              </a:rPr>
              <a:t>Unit 1: Leisure activities</a:t>
            </a:r>
            <a:r>
              <a:rPr lang="en-US" sz="3700" b="1" dirty="0">
                <a:latin typeface="Times New Roman" pitchFamily="18" charset="0"/>
                <a:ea typeface="+mj-ea"/>
                <a:cs typeface="Times New Roman" pitchFamily="18" charset="0"/>
              </a:rPr>
              <a:t/>
            </a:r>
            <a:br>
              <a:rPr lang="en-US" sz="3700" b="1" dirty="0">
                <a:latin typeface="Times New Roman" pitchFamily="18" charset="0"/>
                <a:ea typeface="+mj-ea"/>
                <a:cs typeface="Times New Roman" pitchFamily="18" charset="0"/>
              </a:rPr>
            </a:br>
            <a:r>
              <a:rPr lang="en-US" sz="3700" b="1" dirty="0" smtClean="0">
                <a:latin typeface="Times New Roman" pitchFamily="18" charset="0"/>
                <a:ea typeface="+mj-ea"/>
                <a:cs typeface="Times New Roman" pitchFamily="18" charset="0"/>
              </a:rPr>
              <a:t> </a:t>
            </a:r>
            <a:r>
              <a:rPr lang="en-US" sz="3700" b="1" dirty="0">
                <a:latin typeface="Times New Roman" pitchFamily="18" charset="0"/>
                <a:ea typeface="+mj-ea"/>
                <a:cs typeface="Times New Roman" pitchFamily="18" charset="0"/>
              </a:rPr>
              <a:t>Lesson 4</a:t>
            </a:r>
            <a:r>
              <a:rPr lang="en-US" sz="3700" b="1" dirty="0" smtClean="0">
                <a:latin typeface="Times New Roman" pitchFamily="18" charset="0"/>
                <a:ea typeface="+mj-ea"/>
                <a:cs typeface="Times New Roman" pitchFamily="18" charset="0"/>
              </a:rPr>
              <a:t>: Communication (P</a:t>
            </a:r>
            <a:r>
              <a:rPr lang="en-US" sz="3700" b="1" dirty="0">
                <a:latin typeface="Times New Roman" pitchFamily="18" charset="0"/>
                <a:ea typeface="+mj-ea"/>
                <a:cs typeface="Times New Roman" pitchFamily="18" charset="0"/>
              </a:rPr>
              <a:t>. </a:t>
            </a:r>
            <a:r>
              <a:rPr lang="en-US" sz="3700" b="1" dirty="0" smtClean="0">
                <a:latin typeface="Times New Roman" pitchFamily="18" charset="0"/>
                <a:ea typeface="+mj-ea"/>
                <a:cs typeface="Times New Roman" pitchFamily="18" charset="0"/>
              </a:rPr>
              <a:t>11)</a:t>
            </a:r>
            <a:r>
              <a:rPr lang="en-US" sz="2400" b="1" dirty="0">
                <a:latin typeface="Times New Roman" pitchFamily="18" charset="0"/>
                <a:ea typeface="+mj-ea"/>
                <a:cs typeface="Times New Roman" pitchFamily="18" charset="0"/>
              </a:rPr>
              <a:t/>
            </a:r>
            <a:br>
              <a:rPr lang="en-US" sz="2400" b="1" dirty="0">
                <a:latin typeface="Times New Roman" pitchFamily="18" charset="0"/>
                <a:ea typeface="+mj-ea"/>
                <a:cs typeface="Times New Roman" pitchFamily="18" charset="0"/>
              </a:rPr>
            </a:br>
            <a:endParaRPr lang="en-US" sz="2400" b="1" dirty="0">
              <a:latin typeface="Times New Roman" pitchFamily="18" charset="0"/>
              <a:ea typeface="+mj-ea"/>
              <a:cs typeface="Times New Roman" pitchFamily="18" charset="0"/>
            </a:endParaRPr>
          </a:p>
        </p:txBody>
      </p:sp>
      <p:sp>
        <p:nvSpPr>
          <p:cNvPr id="13" name="Rectangle 12"/>
          <p:cNvSpPr/>
          <p:nvPr/>
        </p:nvSpPr>
        <p:spPr>
          <a:xfrm>
            <a:off x="685800" y="4199168"/>
            <a:ext cx="4267200" cy="523220"/>
          </a:xfrm>
          <a:prstGeom prst="rect">
            <a:avLst/>
          </a:prstGeom>
          <a:noFill/>
        </p:spPr>
        <p:txBody>
          <a:bodyPr>
            <a:spAutoFit/>
          </a:bodyPr>
          <a:lstStyle/>
          <a:p>
            <a:pPr>
              <a:defRPr/>
            </a:pPr>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II. Reading:</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16" name="Rectangle 15"/>
          <p:cNvSpPr/>
          <p:nvPr/>
        </p:nvSpPr>
        <p:spPr>
          <a:xfrm>
            <a:off x="685800" y="4719256"/>
            <a:ext cx="4267200" cy="523220"/>
          </a:xfrm>
          <a:prstGeom prst="rect">
            <a:avLst/>
          </a:prstGeom>
          <a:noFill/>
        </p:spPr>
        <p:txBody>
          <a:bodyPr>
            <a:spAutoFit/>
          </a:bodyPr>
          <a:lstStyle/>
          <a:p>
            <a:pPr>
              <a:defRPr/>
            </a:pPr>
            <a:r>
              <a:rPr lang="en-US" sz="2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IIi</a:t>
            </a:r>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 Homework:</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18" name="Rectangle 4"/>
          <p:cNvSpPr txBox="1">
            <a:spLocks noChangeArrowheads="1"/>
          </p:cNvSpPr>
          <p:nvPr/>
        </p:nvSpPr>
        <p:spPr>
          <a:xfrm>
            <a:off x="0" y="4876800"/>
            <a:ext cx="8077200" cy="1219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nl-NL" sz="2400" dirty="0" smtClean="0">
              <a:solidFill>
                <a:srgbClr val="C00000"/>
              </a:solidFill>
            </a:endParaRPr>
          </a:p>
          <a:p>
            <a:r>
              <a:rPr lang="nl-NL" sz="2600" dirty="0" smtClean="0">
                <a:solidFill>
                  <a:schemeClr val="tx1"/>
                </a:solidFill>
                <a:latin typeface="Times New Roman" pitchFamily="18" charset="0"/>
                <a:cs typeface="Times New Roman" pitchFamily="18" charset="0"/>
              </a:rPr>
              <a:t>- </a:t>
            </a:r>
            <a:r>
              <a:rPr lang="nl-NL" sz="2600" dirty="0">
                <a:solidFill>
                  <a:schemeClr val="tx1"/>
                </a:solidFill>
                <a:latin typeface="Times New Roman" pitchFamily="18" charset="0"/>
                <a:cs typeface="Times New Roman" pitchFamily="18" charset="0"/>
              </a:rPr>
              <a:t>Do the exercises in the workbook: Ex C 1, 2 p. 6</a:t>
            </a:r>
            <a:endParaRPr lang="en-US" sz="2600" dirty="0">
              <a:solidFill>
                <a:schemeClr val="tx1"/>
              </a:solidFill>
              <a:latin typeface="Times New Roman" pitchFamily="18" charset="0"/>
              <a:cs typeface="Times New Roman" pitchFamily="18" charset="0"/>
            </a:endParaRPr>
          </a:p>
          <a:p>
            <a:r>
              <a:rPr lang="nl-NL" sz="2600" dirty="0" smtClean="0">
                <a:solidFill>
                  <a:schemeClr val="tx1"/>
                </a:solidFill>
                <a:latin typeface="Times New Roman" pitchFamily="18" charset="0"/>
                <a:cs typeface="Times New Roman" pitchFamily="18" charset="0"/>
              </a:rPr>
              <a:t>   </a:t>
            </a:r>
            <a:r>
              <a:rPr lang="nl-NL" sz="2600" dirty="0">
                <a:solidFill>
                  <a:schemeClr val="tx1"/>
                </a:solidFill>
                <a:latin typeface="Times New Roman" pitchFamily="18" charset="0"/>
                <a:cs typeface="Times New Roman" pitchFamily="18" charset="0"/>
              </a:rPr>
              <a:t>- Prepare the new lesson: Unit 1: Lesson 5: Skills 1.</a:t>
            </a:r>
            <a:endParaRPr lang="en-US" altLang="en-US" sz="2600" b="1" dirty="0">
              <a:solidFill>
                <a:schemeClr val="tx1"/>
              </a:solidFill>
              <a:latin typeface="Times New Roman" pitchFamily="18" charset="0"/>
              <a:cs typeface="Times New Roman" pitchFamily="18" charset="0"/>
            </a:endParaRPr>
          </a:p>
        </p:txBody>
      </p:sp>
      <p:sp>
        <p:nvSpPr>
          <p:cNvPr id="19" name="Rectangle 18"/>
          <p:cNvSpPr/>
          <p:nvPr/>
        </p:nvSpPr>
        <p:spPr>
          <a:xfrm>
            <a:off x="152400" y="1676400"/>
            <a:ext cx="8735136" cy="2616101"/>
          </a:xfrm>
          <a:prstGeom prst="rect">
            <a:avLst/>
          </a:prstGeom>
        </p:spPr>
        <p:txBody>
          <a:bodyPr wrap="square">
            <a:spAutoFit/>
          </a:bodyPr>
          <a:lstStyle/>
          <a:p>
            <a:pPr lvl="0"/>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window </a:t>
            </a:r>
            <a:r>
              <a:rPr lang="en-US" sz="2400" dirty="0">
                <a:solidFill>
                  <a:prstClr val="black"/>
                </a:solidFill>
                <a:latin typeface="Times New Roman" pitchFamily="18" charset="0"/>
                <a:cs typeface="Times New Roman" pitchFamily="18" charset="0"/>
              </a:rPr>
              <a:t>shopping  (n): </a:t>
            </a:r>
            <a:r>
              <a:rPr lang="en-US" sz="2400" dirty="0" err="1">
                <a:solidFill>
                  <a:prstClr val="black"/>
                </a:solidFill>
                <a:latin typeface="Times New Roman" pitchFamily="18" charset="0"/>
                <a:cs typeface="Times New Roman" pitchFamily="18" charset="0"/>
              </a:rPr>
              <a:t>đi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ngắm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đồ</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bày</a:t>
            </a:r>
            <a:r>
              <a:rPr lang="en-US" sz="2400" dirty="0">
                <a:solidFill>
                  <a:prstClr val="black"/>
                </a:solidFill>
                <a:latin typeface="Times New Roman" pitchFamily="18" charset="0"/>
                <a:cs typeface="Times New Roman" pitchFamily="18" charset="0"/>
              </a:rPr>
              <a:t> ở </a:t>
            </a:r>
            <a:r>
              <a:rPr lang="en-US" sz="2400" dirty="0" err="1">
                <a:solidFill>
                  <a:prstClr val="black"/>
                </a:solidFill>
                <a:latin typeface="Times New Roman" pitchFamily="18" charset="0"/>
                <a:cs typeface="Times New Roman" pitchFamily="18" charset="0"/>
              </a:rPr>
              <a:t>cửa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hàng</a:t>
            </a:r>
            <a:endParaRPr lang="en-US" sz="2400" dirty="0">
              <a:solidFill>
                <a:prstClr val="black"/>
              </a:solidFill>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be hooked on   (</a:t>
            </a:r>
            <a:r>
              <a:rPr lang="en-US" sz="2400" dirty="0" err="1">
                <a:solidFill>
                  <a:prstClr val="black"/>
                </a:solidFill>
                <a:latin typeface="Times New Roman" pitchFamily="18" charset="0"/>
                <a:cs typeface="Times New Roman" pitchFamily="18" charset="0"/>
              </a:rPr>
              <a:t>adj</a:t>
            </a:r>
            <a:r>
              <a:rPr lang="en-US" sz="2400" dirty="0">
                <a:solidFill>
                  <a:prstClr val="black"/>
                </a:solidFill>
                <a:latin typeface="Times New Roman" pitchFamily="18" charset="0"/>
                <a:cs typeface="Times New Roman" pitchFamily="18" charset="0"/>
              </a:rPr>
              <a:t>) : </a:t>
            </a:r>
            <a:r>
              <a:rPr lang="en-US" sz="2400" dirty="0" err="1">
                <a:solidFill>
                  <a:prstClr val="black"/>
                </a:solidFill>
                <a:latin typeface="Times New Roman" pitchFamily="18" charset="0"/>
                <a:cs typeface="Times New Roman" pitchFamily="18" charset="0"/>
              </a:rPr>
              <a:t>yêu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gì</a:t>
            </a:r>
            <a:endParaRPr lang="en-US" sz="2400" dirty="0">
              <a:solidFill>
                <a:prstClr val="black"/>
              </a:solidFill>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to sound weird (v):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vẻ</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điên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dồ</a:t>
            </a:r>
            <a:endParaRPr lang="en-US" sz="2400" dirty="0">
              <a:solidFill>
                <a:prstClr val="black"/>
              </a:solidFill>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be addicted to (</a:t>
            </a:r>
            <a:r>
              <a:rPr lang="en-US" sz="2400" dirty="0" err="1">
                <a:solidFill>
                  <a:prstClr val="black"/>
                </a:solidFill>
                <a:latin typeface="Times New Roman" pitchFamily="18" charset="0"/>
                <a:cs typeface="Times New Roman" pitchFamily="18" charset="0"/>
              </a:rPr>
              <a:t>adj</a:t>
            </a:r>
            <a:r>
              <a:rPr lang="en-US" sz="2400" dirty="0">
                <a:solidFill>
                  <a:prstClr val="black"/>
                </a:solidFill>
                <a:latin typeface="Times New Roman" pitchFamily="18" charset="0"/>
                <a:cs typeface="Times New Roman" pitchFamily="18" charset="0"/>
              </a:rPr>
              <a:t>) : </a:t>
            </a:r>
            <a:r>
              <a:rPr lang="en-US" sz="2400" dirty="0" err="1">
                <a:solidFill>
                  <a:prstClr val="black"/>
                </a:solidFill>
                <a:latin typeface="Times New Roman" pitchFamily="18" charset="0"/>
                <a:cs typeface="Times New Roman" pitchFamily="18" charset="0"/>
              </a:rPr>
              <a:t>nghiện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thích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gì</a:t>
            </a:r>
            <a:endParaRPr lang="en-US" sz="2400" dirty="0">
              <a:solidFill>
                <a:prstClr val="black"/>
              </a:solidFill>
              <a:latin typeface="Times New Roman" pitchFamily="18" charset="0"/>
              <a:cs typeface="Times New Roman" pitchFamily="18" charset="0"/>
            </a:endParaRPr>
          </a:p>
          <a:p>
            <a:pPr lvl="0">
              <a:defRPr/>
            </a:pPr>
            <a:r>
              <a:rPr lang="en-US" sz="2400" dirty="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hang out (v): </a:t>
            </a:r>
            <a:r>
              <a:rPr lang="en-US" sz="2400" dirty="0" err="1">
                <a:solidFill>
                  <a:prstClr val="black"/>
                </a:solidFill>
                <a:latin typeface="Times New Roman" pitchFamily="18" charset="0"/>
                <a:cs typeface="Times New Roman" pitchFamily="18" charset="0"/>
              </a:rPr>
              <a:t>tụ</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tập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với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bạn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bè</a:t>
            </a:r>
            <a:endParaRPr lang="en-US" sz="2400" dirty="0">
              <a:solidFill>
                <a:prstClr val="black"/>
              </a:solidFill>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netlingo</a:t>
            </a:r>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(n</a:t>
            </a:r>
            <a:r>
              <a:rPr lang="en-US" sz="2400" dirty="0">
                <a:solidFill>
                  <a:prstClr val="black"/>
                </a:solidFill>
                <a:latin typeface="Times New Roman" pitchFamily="18" charset="0"/>
                <a:cs typeface="Times New Roman" pitchFamily="18" charset="0"/>
              </a:rPr>
              <a:t>):</a:t>
            </a:r>
            <a:r>
              <a:rPr lang="en-US" sz="2400" dirty="0" err="1">
                <a:solidFill>
                  <a:prstClr val="black"/>
                </a:solidFill>
                <a:latin typeface="Times New Roman" pitchFamily="18" charset="0"/>
                <a:cs typeface="Times New Roman" pitchFamily="18" charset="0"/>
              </a:rPr>
              <a:t>ngôn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ngữ</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dùng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để</a:t>
            </a:r>
            <a:r>
              <a:rPr lang="en-US" sz="2400" dirty="0">
                <a:solidFill>
                  <a:prstClr val="black"/>
                </a:solidFill>
                <a:latin typeface="Times New Roman" pitchFamily="18" charset="0"/>
                <a:cs typeface="Times New Roman" pitchFamily="18" charset="0"/>
              </a:rPr>
              <a:t> g/</a:t>
            </a:r>
            <a:r>
              <a:rPr lang="en-US" sz="2400" dirty="0" err="1">
                <a:solidFill>
                  <a:prstClr val="black"/>
                </a:solidFill>
                <a:latin typeface="Times New Roman" pitchFamily="18" charset="0"/>
                <a:cs typeface="Times New Roman" pitchFamily="18" charset="0"/>
              </a:rPr>
              <a:t>tiếp</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mạng</a:t>
            </a:r>
            <a:endParaRPr lang="en-US" sz="2400" dirty="0">
              <a:solidFill>
                <a:prstClr val="black"/>
              </a:solidFill>
              <a:latin typeface="Times New Roman" pitchFamily="18" charset="0"/>
              <a:cs typeface="Times New Roman" pitchFamily="18" charset="0"/>
            </a:endParaRPr>
          </a:p>
          <a:p>
            <a:endParaRPr lang="en-US" sz="2000" dirty="0" err="1" smtClean="0">
              <a:latin typeface="Times New Roman" pitchFamily="18" charset="0"/>
              <a:cs typeface="Times New Roman" pitchFamily="18" charset="0"/>
            </a:endParaRPr>
          </a:p>
        </p:txBody>
      </p:sp>
    </p:spTree>
    <p:extLst>
      <p:ext uri="{BB962C8B-B14F-4D97-AF65-F5344CB8AC3E}">
        <p14:creationId xmlns:p14="http://schemas.microsoft.com/office/powerpoint/2010/main" val="274568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 calcmode="lin" valueType="num">
                                      <p:cBhvr additive="base">
                                        <p:cTn id="1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 calcmode="lin" valueType="num">
                                      <p:cBhvr additive="base">
                                        <p:cTn id="1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opy of KHUNG1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7523" name="Text Box 3"/>
          <p:cNvSpPr txBox="1">
            <a:spLocks noChangeArrowheads="1"/>
          </p:cNvSpPr>
          <p:nvPr/>
        </p:nvSpPr>
        <p:spPr bwMode="auto">
          <a:xfrm>
            <a:off x="2347913" y="2209800"/>
            <a:ext cx="3398837" cy="366713"/>
          </a:xfrm>
          <a:prstGeom prst="rect">
            <a:avLst/>
          </a:prstGeom>
          <a:noFill/>
          <a:ln w="9525">
            <a:noFill/>
            <a:miter lim="800000"/>
            <a:headEnd/>
            <a:tailEnd/>
          </a:ln>
        </p:spPr>
        <p:txBody>
          <a:bodyPr>
            <a:spAutoFit/>
          </a:bodyPr>
          <a:lstStyle/>
          <a:p>
            <a:pPr>
              <a:spcBef>
                <a:spcPct val="50000"/>
              </a:spcBef>
            </a:pPr>
            <a:endParaRPr lang="en-US" sz="1800">
              <a:latin typeface="Verdana" pitchFamily="34" charset="0"/>
              <a:cs typeface="Arial" pitchFamily="34" charset="0"/>
            </a:endParaRPr>
          </a:p>
        </p:txBody>
      </p:sp>
      <p:pic>
        <p:nvPicPr>
          <p:cNvPr id="107524" name="Picture 4" descr="button110"/>
          <p:cNvPicPr>
            <a:picLocks noChangeAspect="1" noChangeArrowheads="1"/>
          </p:cNvPicPr>
          <p:nvPr/>
        </p:nvPicPr>
        <p:blipFill>
          <a:blip r:embed="rId4"/>
          <a:srcRect/>
          <a:stretch>
            <a:fillRect/>
          </a:stretch>
        </p:blipFill>
        <p:spPr bwMode="auto">
          <a:xfrm>
            <a:off x="2230438" y="2133600"/>
            <a:ext cx="4354512" cy="762000"/>
          </a:xfrm>
          <a:prstGeom prst="rect">
            <a:avLst/>
          </a:prstGeom>
          <a:noFill/>
          <a:ln w="9525">
            <a:noFill/>
            <a:miter lim="800000"/>
            <a:headEnd/>
            <a:tailEnd/>
          </a:ln>
        </p:spPr>
      </p:pic>
      <p:pic>
        <p:nvPicPr>
          <p:cNvPr id="107525" name="Picture 5" descr="button114"/>
          <p:cNvPicPr>
            <a:picLocks noChangeAspect="1" noChangeArrowheads="1"/>
          </p:cNvPicPr>
          <p:nvPr/>
        </p:nvPicPr>
        <p:blipFill>
          <a:blip r:embed="rId5"/>
          <a:srcRect/>
          <a:stretch>
            <a:fillRect/>
          </a:stretch>
        </p:blipFill>
        <p:spPr bwMode="auto">
          <a:xfrm>
            <a:off x="2260600" y="3035300"/>
            <a:ext cx="4248150" cy="698500"/>
          </a:xfrm>
          <a:prstGeom prst="rect">
            <a:avLst/>
          </a:prstGeom>
          <a:noFill/>
          <a:ln w="9525">
            <a:noFill/>
            <a:miter lim="800000"/>
            <a:headEnd/>
            <a:tailEnd/>
          </a:ln>
        </p:spPr>
      </p:pic>
      <p:pic>
        <p:nvPicPr>
          <p:cNvPr id="107526" name="Picture 6" descr="button115"/>
          <p:cNvPicPr>
            <a:picLocks noChangeAspect="1" noChangeArrowheads="1"/>
          </p:cNvPicPr>
          <p:nvPr/>
        </p:nvPicPr>
        <p:blipFill>
          <a:blip r:embed="rId6"/>
          <a:srcRect/>
          <a:stretch>
            <a:fillRect/>
          </a:stretch>
        </p:blipFill>
        <p:spPr bwMode="auto">
          <a:xfrm>
            <a:off x="2260600" y="3860800"/>
            <a:ext cx="4248150" cy="711200"/>
          </a:xfrm>
          <a:prstGeom prst="rect">
            <a:avLst/>
          </a:prstGeom>
          <a:noFill/>
          <a:ln w="9525">
            <a:noFill/>
            <a:miter lim="800000"/>
            <a:headEnd/>
            <a:tailEnd/>
          </a:ln>
        </p:spPr>
      </p:pic>
      <p:pic>
        <p:nvPicPr>
          <p:cNvPr id="107527" name="Picture 7" descr="button116"/>
          <p:cNvPicPr>
            <a:picLocks noChangeAspect="1" noChangeArrowheads="1"/>
          </p:cNvPicPr>
          <p:nvPr/>
        </p:nvPicPr>
        <p:blipFill>
          <a:blip r:embed="rId7"/>
          <a:srcRect/>
          <a:stretch>
            <a:fillRect/>
          </a:stretch>
        </p:blipFill>
        <p:spPr bwMode="auto">
          <a:xfrm>
            <a:off x="3460750" y="4737100"/>
            <a:ext cx="2438400" cy="673100"/>
          </a:xfrm>
          <a:prstGeom prst="rect">
            <a:avLst/>
          </a:prstGeom>
          <a:noFill/>
          <a:ln w="9525">
            <a:noFill/>
            <a:miter lim="800000"/>
            <a:headEnd/>
            <a:tailEnd/>
          </a:ln>
        </p:spPr>
      </p:pic>
      <p:sp>
        <p:nvSpPr>
          <p:cNvPr id="41992" name="Rectangle 8"/>
          <p:cNvSpPr>
            <a:spLocks noChangeArrowheads="1"/>
          </p:cNvSpPr>
          <p:nvPr/>
        </p:nvSpPr>
        <p:spPr bwMode="auto">
          <a:xfrm>
            <a:off x="2743200" y="2286000"/>
            <a:ext cx="3079750" cy="457200"/>
          </a:xfrm>
          <a:prstGeom prst="rect">
            <a:avLst/>
          </a:prstGeom>
          <a:noFill/>
          <a:ln w="9525">
            <a:noFill/>
            <a:miter lim="800000"/>
            <a:headEnd/>
            <a:tailEnd/>
          </a:ln>
          <a:effectLst/>
        </p:spPr>
        <p:txBody>
          <a:bodyPr anchor="ctr"/>
          <a:lstStyle/>
          <a:p>
            <a:pPr eaLnBrk="1" hangingPunct="1">
              <a:defRPr/>
            </a:pPr>
            <a:endParaRPr lang="en-US" sz="4400" b="1">
              <a:solidFill>
                <a:schemeClr val="accent2"/>
              </a:solidFill>
              <a:effectLst>
                <a:outerShdw blurRad="38100" dist="38100" dir="2700000" algn="tl">
                  <a:srgbClr val="C0C0C0"/>
                </a:outerShdw>
              </a:effectLst>
              <a:latin typeface="Times New Roman" pitchFamily="18" charset="0"/>
              <a:cs typeface="Arial" charset="0"/>
            </a:endParaRPr>
          </a:p>
        </p:txBody>
      </p:sp>
      <p:sp>
        <p:nvSpPr>
          <p:cNvPr id="41993" name="Rectangle 9"/>
          <p:cNvSpPr>
            <a:spLocks noChangeArrowheads="1"/>
          </p:cNvSpPr>
          <p:nvPr/>
        </p:nvSpPr>
        <p:spPr bwMode="auto">
          <a:xfrm>
            <a:off x="2667000" y="3124200"/>
            <a:ext cx="3079750" cy="457200"/>
          </a:xfrm>
          <a:prstGeom prst="rect">
            <a:avLst/>
          </a:prstGeom>
          <a:noFill/>
          <a:ln w="9525">
            <a:noFill/>
            <a:miter lim="800000"/>
            <a:headEnd/>
            <a:tailEnd/>
          </a:ln>
          <a:effectLst/>
        </p:spPr>
        <p:txBody>
          <a:bodyPr anchor="ctr"/>
          <a:lstStyle/>
          <a:p>
            <a:pPr eaLnBrk="1" hangingPunct="1">
              <a:defRPr/>
            </a:pPr>
            <a:endParaRPr lang="en-US" sz="3600" b="1">
              <a:solidFill>
                <a:schemeClr val="accent2"/>
              </a:solidFill>
              <a:effectLst>
                <a:outerShdw blurRad="38100" dist="38100" dir="2700000" algn="tl">
                  <a:srgbClr val="C0C0C0"/>
                </a:outerShdw>
              </a:effectLst>
              <a:latin typeface="Times New Roman" pitchFamily="18" charset="0"/>
              <a:cs typeface="Arial" charset="0"/>
            </a:endParaRPr>
          </a:p>
        </p:txBody>
      </p:sp>
      <p:pic>
        <p:nvPicPr>
          <p:cNvPr id="107530" name="Picture 10" descr="tough_guy_drumming_hc"/>
          <p:cNvPicPr>
            <a:picLocks noChangeAspect="1" noChangeArrowheads="1" noCrop="1"/>
          </p:cNvPicPr>
          <p:nvPr/>
        </p:nvPicPr>
        <p:blipFill>
          <a:blip r:embed="rId8"/>
          <a:srcRect/>
          <a:stretch>
            <a:fillRect/>
          </a:stretch>
        </p:blipFill>
        <p:spPr bwMode="auto">
          <a:xfrm>
            <a:off x="4572000" y="3505200"/>
            <a:ext cx="2254250" cy="2667000"/>
          </a:xfrm>
          <a:prstGeom prst="rect">
            <a:avLst/>
          </a:prstGeom>
          <a:noFill/>
          <a:ln w="9525">
            <a:noFill/>
            <a:miter lim="800000"/>
            <a:headEnd/>
            <a:tailEnd/>
          </a:ln>
        </p:spPr>
      </p:pic>
      <p:pic>
        <p:nvPicPr>
          <p:cNvPr id="107531" name="Picture 11" descr="gypsy_woman_guitar_si_a_hc"/>
          <p:cNvPicPr>
            <a:picLocks noChangeAspect="1" noChangeArrowheads="1" noCrop="1"/>
          </p:cNvPicPr>
          <p:nvPr/>
        </p:nvPicPr>
        <p:blipFill>
          <a:blip r:embed="rId9"/>
          <a:srcRect/>
          <a:stretch>
            <a:fillRect/>
          </a:stretch>
        </p:blipFill>
        <p:spPr bwMode="auto">
          <a:xfrm>
            <a:off x="3490913" y="2514600"/>
            <a:ext cx="1385887" cy="1943100"/>
          </a:xfrm>
          <a:prstGeom prst="rect">
            <a:avLst/>
          </a:prstGeom>
          <a:noFill/>
          <a:ln w="9525">
            <a:noFill/>
            <a:miter lim="800000"/>
            <a:headEnd/>
            <a:tailEnd/>
          </a:ln>
        </p:spPr>
      </p:pic>
      <p:pic>
        <p:nvPicPr>
          <p:cNvPr id="107532" name="Picture 12" descr="bassist_lights_hc"/>
          <p:cNvPicPr>
            <a:picLocks noChangeAspect="1" noChangeArrowheads="1" noCrop="1"/>
          </p:cNvPicPr>
          <p:nvPr/>
        </p:nvPicPr>
        <p:blipFill>
          <a:blip r:embed="rId10"/>
          <a:srcRect/>
          <a:stretch>
            <a:fillRect/>
          </a:stretch>
        </p:blipFill>
        <p:spPr bwMode="auto">
          <a:xfrm>
            <a:off x="2667000" y="3429000"/>
            <a:ext cx="1547813" cy="2324100"/>
          </a:xfrm>
          <a:prstGeom prst="rect">
            <a:avLst/>
          </a:prstGeom>
          <a:noFill/>
          <a:ln w="9525">
            <a:noFill/>
            <a:miter lim="800000"/>
            <a:headEnd/>
            <a:tailEnd/>
          </a:ln>
        </p:spPr>
      </p:pic>
      <p:pic>
        <p:nvPicPr>
          <p:cNvPr id="107533" name="Picture 13" descr="Bemua"/>
          <p:cNvPicPr>
            <a:picLocks noChangeAspect="1" noChangeArrowheads="1" noCrop="1"/>
          </p:cNvPicPr>
          <p:nvPr/>
        </p:nvPicPr>
        <p:blipFill>
          <a:blip r:embed="rId11"/>
          <a:srcRect/>
          <a:stretch>
            <a:fillRect/>
          </a:stretch>
        </p:blipFill>
        <p:spPr bwMode="auto">
          <a:xfrm>
            <a:off x="4572000" y="4648200"/>
            <a:ext cx="2057400" cy="1924050"/>
          </a:xfrm>
          <a:prstGeom prst="rect">
            <a:avLst/>
          </a:prstGeom>
          <a:noFill/>
          <a:ln w="9525">
            <a:noFill/>
            <a:miter lim="800000"/>
            <a:headEnd/>
            <a:tailEnd/>
          </a:ln>
        </p:spPr>
      </p:pic>
      <p:pic>
        <p:nvPicPr>
          <p:cNvPr id="107534" name="Picture 14" descr="Bemua"/>
          <p:cNvPicPr>
            <a:picLocks noChangeAspect="1" noChangeArrowheads="1" noCrop="1"/>
          </p:cNvPicPr>
          <p:nvPr/>
        </p:nvPicPr>
        <p:blipFill>
          <a:blip r:embed="rId11"/>
          <a:srcRect/>
          <a:stretch>
            <a:fillRect/>
          </a:stretch>
        </p:blipFill>
        <p:spPr bwMode="auto">
          <a:xfrm>
            <a:off x="3048000" y="4648200"/>
            <a:ext cx="2057400" cy="1924050"/>
          </a:xfrm>
          <a:prstGeom prst="rect">
            <a:avLst/>
          </a:prstGeom>
          <a:noFill/>
          <a:ln w="9525">
            <a:noFill/>
            <a:miter lim="800000"/>
            <a:headEnd/>
            <a:tailEnd/>
          </a:ln>
        </p:spPr>
      </p:pic>
      <p:pic>
        <p:nvPicPr>
          <p:cNvPr id="107535" name="Picture 15" descr="Orange_2"/>
          <p:cNvPicPr>
            <a:picLocks noChangeAspect="1" noChangeArrowheads="1" noCrop="1"/>
          </p:cNvPicPr>
          <p:nvPr/>
        </p:nvPicPr>
        <p:blipFill>
          <a:blip r:embed="rId12"/>
          <a:srcRect/>
          <a:stretch>
            <a:fillRect/>
          </a:stretch>
        </p:blipFill>
        <p:spPr bwMode="auto">
          <a:xfrm>
            <a:off x="6248400" y="4419600"/>
            <a:ext cx="1752600" cy="2057400"/>
          </a:xfrm>
          <a:prstGeom prst="rect">
            <a:avLst/>
          </a:prstGeom>
          <a:noFill/>
          <a:ln w="9525">
            <a:noFill/>
            <a:miter lim="800000"/>
            <a:headEnd/>
            <a:tailEnd/>
          </a:ln>
        </p:spPr>
      </p:pic>
      <p:pic>
        <p:nvPicPr>
          <p:cNvPr id="107536" name="Picture 16" descr="A5-"/>
          <p:cNvPicPr>
            <a:picLocks noChangeAspect="1" noChangeArrowheads="1" noCrop="1"/>
          </p:cNvPicPr>
          <p:nvPr/>
        </p:nvPicPr>
        <p:blipFill>
          <a:blip r:embed="rId13"/>
          <a:srcRect/>
          <a:stretch>
            <a:fillRect/>
          </a:stretch>
        </p:blipFill>
        <p:spPr bwMode="auto">
          <a:xfrm>
            <a:off x="1066800" y="4191000"/>
            <a:ext cx="2427288" cy="2362200"/>
          </a:xfrm>
          <a:prstGeom prst="rect">
            <a:avLst/>
          </a:prstGeom>
          <a:noFill/>
          <a:ln w="9525">
            <a:noFill/>
            <a:miter lim="800000"/>
            <a:headEnd/>
            <a:tailEnd/>
          </a:ln>
        </p:spPr>
      </p:pic>
      <p:sp>
        <p:nvSpPr>
          <p:cNvPr id="42001" name="WordArt 17"/>
          <p:cNvSpPr>
            <a:spLocks noChangeArrowheads="1" noChangeShapeType="1" noTextEdit="1"/>
          </p:cNvSpPr>
          <p:nvPr/>
        </p:nvSpPr>
        <p:spPr bwMode="auto">
          <a:xfrm>
            <a:off x="1295400" y="609600"/>
            <a:ext cx="6248400" cy="4114800"/>
          </a:xfrm>
          <a:prstGeom prst="rect">
            <a:avLst/>
          </a:prstGeom>
        </p:spPr>
        <p:txBody>
          <a:bodyPr spcFirstLastPara="1" wrap="none" fromWordArt="1">
            <a:prstTxWarp prst="textArchUp">
              <a:avLst>
                <a:gd name="adj" fmla="val 11616380"/>
              </a:avLst>
            </a:prstTxWarp>
          </a:bodyPr>
          <a:lstStyle/>
          <a:p>
            <a:pPr algn="ctr"/>
            <a:r>
              <a:rPr lang="en-US" sz="3600" b="1" kern="10">
                <a:ln w="9525">
                  <a:solidFill>
                    <a:srgbClr val="FF00FF"/>
                  </a:solidFill>
                  <a:round/>
                  <a:headEnd/>
                  <a:tailEnd/>
                </a:ln>
                <a:solidFill>
                  <a:srgbClr val="0000FF"/>
                </a:solidFill>
                <a:latin typeface="Arial Black"/>
              </a:rPr>
              <a:t>THANK YOU FOR ATTENTION!</a:t>
            </a:r>
          </a:p>
        </p:txBody>
      </p:sp>
      <p:sp>
        <p:nvSpPr>
          <p:cNvPr id="42002" name="WordArt 18"/>
          <p:cNvSpPr>
            <a:spLocks noChangeArrowheads="1" noChangeShapeType="1" noTextEdit="1"/>
          </p:cNvSpPr>
          <p:nvPr/>
        </p:nvSpPr>
        <p:spPr bwMode="auto">
          <a:xfrm rot="5400000">
            <a:off x="-685800" y="3505200"/>
            <a:ext cx="3352800" cy="1219200"/>
          </a:xfrm>
          <a:prstGeom prst="rect">
            <a:avLst/>
          </a:prstGeom>
        </p:spPr>
        <p:txBody>
          <a:bodyPr vert="wordArtVert" wrap="none" fromWordArt="1">
            <a:prstTxWarp prst="textWave4">
              <a:avLst>
                <a:gd name="adj1" fmla="val 13005"/>
                <a:gd name="adj2" fmla="val 0"/>
              </a:avLst>
            </a:prstTxWarp>
          </a:bodyPr>
          <a:lstStyle/>
          <a:p>
            <a:pPr algn="ctr" fontAlgn="auto"/>
            <a:r>
              <a:rPr lang="en-US" sz="3600" b="1" kern="10">
                <a:ln w="9525">
                  <a:noFill/>
                  <a:round/>
                  <a:headEnd/>
                  <a:tailEnd/>
                </a:ln>
                <a:solidFill>
                  <a:srgbClr val="800080"/>
                </a:solidFill>
                <a:effectLst>
                  <a:outerShdw dist="99190" dir="7788334" algn="ctr" rotWithShape="0">
                    <a:srgbClr val="000080">
                      <a:alpha val="79999"/>
                    </a:srgbClr>
                  </a:outerShdw>
                </a:effectLst>
                <a:latin typeface=".VnArial"/>
              </a:rPr>
              <a:t>the end</a:t>
            </a:r>
          </a:p>
        </p:txBody>
      </p:sp>
      <p:sp>
        <p:nvSpPr>
          <p:cNvPr id="42003" name="WordArt 19"/>
          <p:cNvSpPr>
            <a:spLocks noChangeArrowheads="1" noChangeShapeType="1" noTextEdit="1"/>
          </p:cNvSpPr>
          <p:nvPr/>
        </p:nvSpPr>
        <p:spPr bwMode="auto">
          <a:xfrm rot="5400000">
            <a:off x="6443662" y="3090863"/>
            <a:ext cx="3457575" cy="1485900"/>
          </a:xfrm>
          <a:prstGeom prst="rect">
            <a:avLst/>
          </a:prstGeom>
        </p:spPr>
        <p:txBody>
          <a:bodyPr vert="wordArtVert" wrap="none" fromWordArt="1">
            <a:prstTxWarp prst="textWave4">
              <a:avLst>
                <a:gd name="adj1" fmla="val 13005"/>
                <a:gd name="adj2" fmla="val 0"/>
              </a:avLst>
            </a:prstTxWarp>
          </a:bodyPr>
          <a:lstStyle/>
          <a:p>
            <a:pPr algn="ctr" fontAlgn="auto"/>
            <a:r>
              <a:rPr lang="en-US" sz="3600" b="1" kern="10">
                <a:ln w="9525">
                  <a:noFill/>
                  <a:round/>
                  <a:headEnd/>
                  <a:tailEnd/>
                </a:ln>
                <a:solidFill>
                  <a:srgbClr val="FF00FF"/>
                </a:solidFill>
                <a:effectLst>
                  <a:outerShdw dist="99190" dir="7788334" algn="ctr" rotWithShape="0">
                    <a:srgbClr val="000080">
                      <a:alpha val="79999"/>
                    </a:srgbClr>
                  </a:outerShdw>
                </a:effectLst>
                <a:latin typeface=".VnArial"/>
              </a:rPr>
              <a:t>GOOD BYE!</a:t>
            </a:r>
          </a:p>
        </p:txBody>
      </p:sp>
      <p:pic>
        <p:nvPicPr>
          <p:cNvPr id="35842" name="Picture 2">
            <a:hlinkClick r:id="" action="ppaction://media"/>
          </p:cNvPr>
          <p:cNvPicPr>
            <a:picLocks noRot="1" noChangeAspect="1" noChangeArrowheads="1"/>
          </p:cNvPicPr>
          <p:nvPr>
            <a:wavAudioFile r:embed="rId1" name="LoveStory01.wav"/>
          </p:nvPr>
        </p:nvPicPr>
        <p:blipFill>
          <a:blip r:embed="rId14"/>
          <a:srcRect/>
          <a:stretch>
            <a:fillRect/>
          </a:stretch>
        </p:blipFill>
        <p:spPr bwMode="auto">
          <a:xfrm>
            <a:off x="152400" y="6248400"/>
            <a:ext cx="304800" cy="304800"/>
          </a:xfrm>
          <a:prstGeom prst="rect">
            <a:avLst/>
          </a:prstGeom>
          <a:noFill/>
          <a:ln w="9525">
            <a:noFill/>
            <a:miter lim="800000"/>
            <a:headEnd/>
            <a:tailEnd/>
          </a:ln>
        </p:spPr>
      </p:pic>
    </p:spTree>
  </p:cSld>
  <p:clrMapOvr>
    <a:masterClrMapping/>
  </p:clrMapOvr>
  <p:transition advTm="24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842"/>
                                        </p:tgtEl>
                                      </p:cBhvr>
                                    </p:cmd>
                                  </p:childTnLst>
                                </p:cTn>
                              </p:par>
                            </p:childTnLst>
                          </p:cTn>
                        </p:par>
                        <p:par>
                          <p:cTn id="7" fill="hold">
                            <p:stCondLst>
                              <p:cond delay="0"/>
                            </p:stCondLst>
                            <p:childTnLst>
                              <p:par>
                                <p:cTn id="8" presetID="10" presetClass="entr" presetSubtype="0" repeatCount="3000" fill="hold" grpId="0" nodeType="afterEffect">
                                  <p:stCondLst>
                                    <p:cond delay="1000"/>
                                  </p:stCondLst>
                                  <p:childTnLst>
                                    <p:set>
                                      <p:cBhvr>
                                        <p:cTn id="9" dur="1" fill="hold">
                                          <p:stCondLst>
                                            <p:cond delay="0"/>
                                          </p:stCondLst>
                                        </p:cTn>
                                        <p:tgtEl>
                                          <p:spTgt spid="42001"/>
                                        </p:tgtEl>
                                        <p:attrNameLst>
                                          <p:attrName>style.visibility</p:attrName>
                                        </p:attrNameLst>
                                      </p:cBhvr>
                                      <p:to>
                                        <p:strVal val="visible"/>
                                      </p:to>
                                    </p:set>
                                    <p:animEffect transition="in" filter="fade">
                                      <p:cBhvr>
                                        <p:cTn id="10" dur="2000"/>
                                        <p:tgtEl>
                                          <p:spTgt spid="42001"/>
                                        </p:tgtEl>
                                      </p:cBhvr>
                                    </p:animEffect>
                                  </p:childTnLst>
                                </p:cTn>
                              </p:par>
                            </p:childTnLst>
                          </p:cTn>
                        </p:par>
                        <p:par>
                          <p:cTn id="11" fill="hold">
                            <p:stCondLst>
                              <p:cond delay="7000"/>
                            </p:stCondLst>
                            <p:childTnLst>
                              <p:par>
                                <p:cTn id="12" presetID="22" presetClass="entr" presetSubtype="4" fill="hold" grpId="0" nodeType="afterEffect">
                                  <p:stCondLst>
                                    <p:cond delay="1000"/>
                                  </p:stCondLst>
                                  <p:childTnLst>
                                    <p:set>
                                      <p:cBhvr>
                                        <p:cTn id="13" dur="1" fill="hold">
                                          <p:stCondLst>
                                            <p:cond delay="0"/>
                                          </p:stCondLst>
                                        </p:cTn>
                                        <p:tgtEl>
                                          <p:spTgt spid="42002"/>
                                        </p:tgtEl>
                                        <p:attrNameLst>
                                          <p:attrName>style.visibility</p:attrName>
                                        </p:attrNameLst>
                                      </p:cBhvr>
                                      <p:to>
                                        <p:strVal val="visible"/>
                                      </p:to>
                                    </p:set>
                                    <p:animEffect transition="in" filter="wipe(down)">
                                      <p:cBhvr>
                                        <p:cTn id="14" dur="3000"/>
                                        <p:tgtEl>
                                          <p:spTgt spid="42002"/>
                                        </p:tgtEl>
                                      </p:cBhvr>
                                    </p:animEffect>
                                  </p:childTnLst>
                                </p:cTn>
                              </p:par>
                            </p:childTnLst>
                          </p:cTn>
                        </p:par>
                        <p:par>
                          <p:cTn id="15" fill="hold">
                            <p:stCondLst>
                              <p:cond delay="11000"/>
                            </p:stCondLst>
                            <p:childTnLst>
                              <p:par>
                                <p:cTn id="16" presetID="22" presetClass="entr" presetSubtype="1" fill="hold" grpId="0" nodeType="afterEffect">
                                  <p:stCondLst>
                                    <p:cond delay="1000"/>
                                  </p:stCondLst>
                                  <p:childTnLst>
                                    <p:set>
                                      <p:cBhvr>
                                        <p:cTn id="17" dur="1" fill="hold">
                                          <p:stCondLst>
                                            <p:cond delay="0"/>
                                          </p:stCondLst>
                                        </p:cTn>
                                        <p:tgtEl>
                                          <p:spTgt spid="42003"/>
                                        </p:tgtEl>
                                        <p:attrNameLst>
                                          <p:attrName>style.visibility</p:attrName>
                                        </p:attrNameLst>
                                      </p:cBhvr>
                                      <p:to>
                                        <p:strVal val="visible"/>
                                      </p:to>
                                    </p:set>
                                    <p:animEffect transition="in" filter="wipe(up)">
                                      <p:cBhvr>
                                        <p:cTn id="18" dur="3000"/>
                                        <p:tgtEl>
                                          <p:spTgt spid="4200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70" showWhenStopped="0">
                <p:cTn id="19" repeatCount="indefinite" fill="hold" display="0">
                  <p:stCondLst>
                    <p:cond delay="indefinite"/>
                  </p:stCondLst>
                  <p:endCondLst>
                    <p:cond evt="onPrev" delay="0">
                      <p:tgtEl>
                        <p:sldTgt/>
                      </p:tgtEl>
                    </p:cond>
                    <p:cond evt="onStopAudio" delay="0">
                      <p:tgtEl>
                        <p:sldTgt/>
                      </p:tgtEl>
                    </p:cond>
                  </p:endCondLst>
                </p:cTn>
                <p:tgtEl>
                  <p:spTgt spid="35842"/>
                </p:tgtEl>
              </p:cMediaNode>
            </p:audio>
          </p:childTnLst>
        </p:cTn>
      </p:par>
    </p:tnLst>
    <p:bldLst>
      <p:bldP spid="42001" grpId="0" animBg="1"/>
      <p:bldP spid="42002" grpId="0" animBg="1"/>
      <p:bldP spid="420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125245"/>
            <a:ext cx="8839200" cy="65532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 name="Picture 63" descr="FLOWR004"/>
          <p:cNvPicPr>
            <a:picLocks noChangeAspect="1" noChangeArrowheads="1" noCrop="1"/>
          </p:cNvPicPr>
          <p:nvPr/>
        </p:nvPicPr>
        <p:blipFill>
          <a:blip r:embed="rId2"/>
          <a:srcRect/>
          <a:stretch>
            <a:fillRect/>
          </a:stretch>
        </p:blipFill>
        <p:spPr bwMode="auto">
          <a:xfrm rot="21370937">
            <a:off x="8357477" y="5053722"/>
            <a:ext cx="762000" cy="762000"/>
          </a:xfrm>
          <a:prstGeom prst="rect">
            <a:avLst/>
          </a:prstGeom>
          <a:noFill/>
          <a:ln w="9525">
            <a:noFill/>
            <a:miter lim="800000"/>
            <a:headEnd/>
            <a:tailEnd/>
          </a:ln>
        </p:spPr>
      </p:pic>
      <p:pic>
        <p:nvPicPr>
          <p:cNvPr id="7" name="Picture 63" descr="FLOWR004"/>
          <p:cNvPicPr>
            <a:picLocks noChangeAspect="1" noChangeArrowheads="1" noCrop="1"/>
          </p:cNvPicPr>
          <p:nvPr/>
        </p:nvPicPr>
        <p:blipFill>
          <a:blip r:embed="rId2"/>
          <a:srcRect/>
          <a:stretch>
            <a:fillRect/>
          </a:stretch>
        </p:blipFill>
        <p:spPr bwMode="auto">
          <a:xfrm rot="21370937">
            <a:off x="8177921" y="5282323"/>
            <a:ext cx="762000" cy="762000"/>
          </a:xfrm>
          <a:prstGeom prst="rect">
            <a:avLst/>
          </a:prstGeom>
          <a:noFill/>
          <a:ln w="9525">
            <a:noFill/>
            <a:miter lim="800000"/>
            <a:headEnd/>
            <a:tailEnd/>
          </a:ln>
        </p:spPr>
      </p:pic>
      <p:pic>
        <p:nvPicPr>
          <p:cNvPr id="8" name="Picture 63" descr="FLOWR004"/>
          <p:cNvPicPr>
            <a:picLocks noChangeAspect="1" noChangeArrowheads="1" noCrop="1"/>
          </p:cNvPicPr>
          <p:nvPr/>
        </p:nvPicPr>
        <p:blipFill>
          <a:blip r:embed="rId2"/>
          <a:srcRect/>
          <a:stretch>
            <a:fillRect/>
          </a:stretch>
        </p:blipFill>
        <p:spPr bwMode="auto">
          <a:xfrm rot="21370937">
            <a:off x="8357477" y="5434722"/>
            <a:ext cx="762000" cy="762000"/>
          </a:xfrm>
          <a:prstGeom prst="rect">
            <a:avLst/>
          </a:prstGeom>
          <a:noFill/>
          <a:ln w="9525">
            <a:noFill/>
            <a:miter lim="800000"/>
            <a:headEnd/>
            <a:tailEnd/>
          </a:ln>
        </p:spPr>
      </p:pic>
      <p:pic>
        <p:nvPicPr>
          <p:cNvPr id="9" name="Picture 63" descr="FLOWR004"/>
          <p:cNvPicPr>
            <a:picLocks noChangeAspect="1" noChangeArrowheads="1" noCrop="1"/>
          </p:cNvPicPr>
          <p:nvPr/>
        </p:nvPicPr>
        <p:blipFill>
          <a:blip r:embed="rId2"/>
          <a:srcRect/>
          <a:stretch>
            <a:fillRect/>
          </a:stretch>
        </p:blipFill>
        <p:spPr bwMode="auto">
          <a:xfrm rot="21370937">
            <a:off x="7949322" y="5663323"/>
            <a:ext cx="762000" cy="762000"/>
          </a:xfrm>
          <a:prstGeom prst="rect">
            <a:avLst/>
          </a:prstGeom>
          <a:noFill/>
          <a:ln w="9525">
            <a:noFill/>
            <a:miter lim="800000"/>
            <a:headEnd/>
            <a:tailEnd/>
          </a:ln>
        </p:spPr>
      </p:pic>
      <p:pic>
        <p:nvPicPr>
          <p:cNvPr id="10" name="Picture 63" descr="FLOWR004"/>
          <p:cNvPicPr>
            <a:picLocks noChangeAspect="1" noChangeArrowheads="1" noCrop="1"/>
          </p:cNvPicPr>
          <p:nvPr/>
        </p:nvPicPr>
        <p:blipFill>
          <a:blip r:embed="rId2"/>
          <a:srcRect/>
          <a:stretch>
            <a:fillRect/>
          </a:stretch>
        </p:blipFill>
        <p:spPr bwMode="auto">
          <a:xfrm rot="21370937">
            <a:off x="8357477" y="5891922"/>
            <a:ext cx="762000" cy="762000"/>
          </a:xfrm>
          <a:prstGeom prst="rect">
            <a:avLst/>
          </a:prstGeom>
          <a:noFill/>
          <a:ln w="9525">
            <a:noFill/>
            <a:miter lim="800000"/>
            <a:headEnd/>
            <a:tailEnd/>
          </a:ln>
        </p:spPr>
      </p:pic>
      <p:pic>
        <p:nvPicPr>
          <p:cNvPr id="11" name="Picture 63" descr="FLOWR004"/>
          <p:cNvPicPr>
            <a:picLocks noChangeAspect="1" noChangeArrowheads="1" noCrop="1"/>
          </p:cNvPicPr>
          <p:nvPr/>
        </p:nvPicPr>
        <p:blipFill>
          <a:blip r:embed="rId2"/>
          <a:srcRect/>
          <a:stretch>
            <a:fillRect/>
          </a:stretch>
        </p:blipFill>
        <p:spPr bwMode="auto">
          <a:xfrm rot="21370937">
            <a:off x="7720723" y="5891923"/>
            <a:ext cx="762000" cy="762000"/>
          </a:xfrm>
          <a:prstGeom prst="rect">
            <a:avLst/>
          </a:prstGeom>
          <a:noFill/>
          <a:ln w="9525">
            <a:noFill/>
            <a:miter lim="800000"/>
            <a:headEnd/>
            <a:tailEnd/>
          </a:ln>
        </p:spPr>
      </p:pic>
      <p:pic>
        <p:nvPicPr>
          <p:cNvPr id="12" name="Picture 63" descr="FLOWR004"/>
          <p:cNvPicPr>
            <a:picLocks noChangeAspect="1" noChangeArrowheads="1" noCrop="1"/>
          </p:cNvPicPr>
          <p:nvPr/>
        </p:nvPicPr>
        <p:blipFill>
          <a:blip r:embed="rId2"/>
          <a:srcRect/>
          <a:stretch>
            <a:fillRect/>
          </a:stretch>
        </p:blipFill>
        <p:spPr bwMode="auto">
          <a:xfrm rot="21370937">
            <a:off x="8101722" y="5815723"/>
            <a:ext cx="762000" cy="762000"/>
          </a:xfrm>
          <a:prstGeom prst="rect">
            <a:avLst/>
          </a:prstGeom>
          <a:noFill/>
          <a:ln w="9525">
            <a:noFill/>
            <a:miter lim="800000"/>
            <a:headEnd/>
            <a:tailEnd/>
          </a:ln>
        </p:spPr>
      </p:pic>
      <p:sp>
        <p:nvSpPr>
          <p:cNvPr id="16" name="Rectangle 15"/>
          <p:cNvSpPr/>
          <p:nvPr/>
        </p:nvSpPr>
        <p:spPr>
          <a:xfrm>
            <a:off x="990598" y="1371600"/>
            <a:ext cx="7162800" cy="646331"/>
          </a:xfrm>
          <a:prstGeom prst="rect">
            <a:avLst/>
          </a:prstGeom>
          <a:noFill/>
        </p:spPr>
        <p:txBody>
          <a:bodyPr wrap="square" lIns="91440" tIns="45720" rIns="91440" bIns="4572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UNIT 1: </a:t>
            </a: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LEISURE ACTIVITIES</a:t>
            </a:r>
            <a:endParaRPr lang="en-U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WordArt 8"/>
          <p:cNvSpPr>
            <a:spLocks noChangeArrowheads="1" noChangeShapeType="1" noTextEdit="1"/>
          </p:cNvSpPr>
          <p:nvPr/>
        </p:nvSpPr>
        <p:spPr bwMode="auto">
          <a:xfrm>
            <a:off x="2286000" y="3177710"/>
            <a:ext cx="4800600" cy="448270"/>
          </a:xfrm>
          <a:prstGeom prst="rect">
            <a:avLst/>
          </a:prstGeom>
        </p:spPr>
        <p:txBody>
          <a:bodyPr wrap="none" fromWordArt="1">
            <a:prstTxWarp prst="textPlain">
              <a:avLst>
                <a:gd name="adj" fmla="val 50000"/>
              </a:avLst>
            </a:prstTxWarp>
          </a:bodyPr>
          <a:lstStyle/>
          <a:p>
            <a:pPr algn="ctr"/>
            <a:endParaRPr lang="en-US" sz="3600" kern="10" dirty="0">
              <a:ln w="9525">
                <a:solidFill>
                  <a:srgbClr val="000000"/>
                </a:solidFill>
                <a:round/>
                <a:headEnd/>
                <a:tailEnd/>
              </a:ln>
              <a:solidFill>
                <a:srgbClr val="FF66FF"/>
              </a:solidFill>
              <a:latin typeface="Arial Black"/>
            </a:endParaRPr>
          </a:p>
        </p:txBody>
      </p:sp>
      <p:sp>
        <p:nvSpPr>
          <p:cNvPr id="18" name="Rectangle 17"/>
          <p:cNvSpPr/>
          <p:nvPr/>
        </p:nvSpPr>
        <p:spPr>
          <a:xfrm>
            <a:off x="76200" y="2023419"/>
            <a:ext cx="9144000" cy="769441"/>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Lesson </a:t>
            </a:r>
            <a:r>
              <a:rPr lang="en-US"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4</a:t>
            </a:r>
            <a:r>
              <a:rPr lang="en-US" sz="4400" b="1" cap="all" dirty="0">
                <a:ln w="9000" cmpd="sng">
                  <a:solidFill>
                    <a:schemeClr val="accent4">
                      <a:shade val="50000"/>
                      <a:satMod val="120000"/>
                    </a:schemeClr>
                  </a:solidFill>
                  <a:prstDash val="solid"/>
                </a:ln>
                <a:effectLst>
                  <a:reflection blurRad="12700" stA="28000" endPos="45000" dist="1000" dir="5400000" sy="-100000" algn="bl" rotWithShape="0"/>
                </a:effectLst>
              </a:rPr>
              <a:t>:</a:t>
            </a:r>
            <a:r>
              <a:rPr lang="en-US" sz="44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 communication (P11)</a:t>
            </a:r>
            <a:endParaRPr lang="en-US" sz="44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val="396321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8206" y="76200"/>
            <a:ext cx="8229600" cy="1219200"/>
          </a:xfrm>
          <a:prstGeom prst="rect">
            <a:avLst/>
          </a:prstGeom>
        </p:spPr>
        <p:txBody>
          <a:bodyPr anchor="ctr">
            <a:normAutofit fontScale="52500" lnSpcReduction="20000"/>
          </a:bodyPr>
          <a:lstStyle/>
          <a:p>
            <a:pPr algn="ctr" fontAlgn="auto">
              <a:spcAft>
                <a:spcPts val="0"/>
              </a:spcAft>
              <a:defRPr/>
            </a:pPr>
            <a:r>
              <a:rPr lang="en-US" sz="2800" i="1" dirty="0">
                <a:solidFill>
                  <a:srgbClr val="002060"/>
                </a:solidFill>
                <a:latin typeface=".VnAristote" pitchFamily="34" charset="0"/>
                <a:ea typeface="+mj-ea"/>
                <a:cs typeface="+mj-cs"/>
              </a:rPr>
              <a:t>                                               </a:t>
            </a:r>
            <a:endParaRPr lang="en-US" sz="3700" i="1" dirty="0" smtClean="0">
              <a:solidFill>
                <a:srgbClr val="002060"/>
              </a:solidFill>
              <a:latin typeface=".VnAristote" pitchFamily="34" charset="0"/>
              <a:ea typeface="+mj-ea"/>
              <a:cs typeface="+mj-cs"/>
            </a:endParaRPr>
          </a:p>
          <a:p>
            <a:pPr algn="ctr" fontAlgn="auto">
              <a:spcAft>
                <a:spcPts val="0"/>
              </a:spcAft>
              <a:defRPr/>
            </a:pPr>
            <a:r>
              <a:rPr lang="en-US" sz="4700" dirty="0" smtClean="0">
                <a:solidFill>
                  <a:srgbClr val="C00000"/>
                </a:solidFill>
                <a:latin typeface="Times New Roman" pitchFamily="18" charset="0"/>
                <a:ea typeface="+mj-ea"/>
                <a:cs typeface="Times New Roman" pitchFamily="18" charset="0"/>
              </a:rPr>
              <a:t>Unit 1: Leisure activities</a:t>
            </a:r>
            <a:r>
              <a:rPr lang="en-US" sz="4700" dirty="0">
                <a:solidFill>
                  <a:srgbClr val="C00000"/>
                </a:solidFill>
                <a:latin typeface="Times New Roman" pitchFamily="18" charset="0"/>
                <a:ea typeface="+mj-ea"/>
                <a:cs typeface="Times New Roman" pitchFamily="18" charset="0"/>
              </a:rPr>
              <a:t/>
            </a:r>
            <a:br>
              <a:rPr lang="en-US" sz="4700" dirty="0">
                <a:solidFill>
                  <a:srgbClr val="C00000"/>
                </a:solidFill>
                <a:latin typeface="Times New Roman" pitchFamily="18" charset="0"/>
                <a:ea typeface="+mj-ea"/>
                <a:cs typeface="Times New Roman" pitchFamily="18" charset="0"/>
              </a:rPr>
            </a:br>
            <a:r>
              <a:rPr lang="en-US" sz="4700" dirty="0" smtClean="0">
                <a:solidFill>
                  <a:srgbClr val="C00000"/>
                </a:solidFill>
                <a:latin typeface="Times New Roman" pitchFamily="18" charset="0"/>
                <a:ea typeface="+mj-ea"/>
                <a:cs typeface="Times New Roman" pitchFamily="18" charset="0"/>
              </a:rPr>
              <a:t> Lesson </a:t>
            </a:r>
            <a:r>
              <a:rPr lang="en-US" sz="4700" dirty="0">
                <a:solidFill>
                  <a:srgbClr val="C00000"/>
                </a:solidFill>
                <a:latin typeface="Times New Roman" pitchFamily="18" charset="0"/>
                <a:ea typeface="+mj-ea"/>
                <a:cs typeface="Times New Roman" pitchFamily="18" charset="0"/>
              </a:rPr>
              <a:t>4</a:t>
            </a:r>
            <a:r>
              <a:rPr lang="en-US" sz="4700" dirty="0" smtClean="0">
                <a:solidFill>
                  <a:srgbClr val="C00000"/>
                </a:solidFill>
                <a:latin typeface="Times New Roman" pitchFamily="18" charset="0"/>
                <a:ea typeface="+mj-ea"/>
                <a:cs typeface="Times New Roman" pitchFamily="18" charset="0"/>
              </a:rPr>
              <a:t>: Communication (P</a:t>
            </a:r>
            <a:r>
              <a:rPr lang="en-US" sz="4700" dirty="0">
                <a:solidFill>
                  <a:srgbClr val="C00000"/>
                </a:solidFill>
                <a:latin typeface="Times New Roman" pitchFamily="18" charset="0"/>
                <a:ea typeface="+mj-ea"/>
                <a:cs typeface="Times New Roman" pitchFamily="18" charset="0"/>
              </a:rPr>
              <a:t>. </a:t>
            </a:r>
            <a:r>
              <a:rPr lang="en-US" sz="4700" dirty="0" smtClean="0">
                <a:solidFill>
                  <a:srgbClr val="C00000"/>
                </a:solidFill>
                <a:latin typeface="Times New Roman" pitchFamily="18" charset="0"/>
                <a:ea typeface="+mj-ea"/>
                <a:cs typeface="Times New Roman" pitchFamily="18" charset="0"/>
              </a:rPr>
              <a:t>11)</a:t>
            </a:r>
            <a:r>
              <a:rPr lang="en-US" sz="4700" dirty="0">
                <a:solidFill>
                  <a:srgbClr val="C00000"/>
                </a:solidFill>
                <a:latin typeface="Times New Roman" pitchFamily="18" charset="0"/>
                <a:ea typeface="+mj-ea"/>
                <a:cs typeface="Times New Roman" pitchFamily="18" charset="0"/>
              </a:rPr>
              <a:t/>
            </a:r>
            <a:br>
              <a:rPr lang="en-US" sz="4700" dirty="0">
                <a:solidFill>
                  <a:srgbClr val="C00000"/>
                </a:solidFill>
                <a:latin typeface="Times New Roman" pitchFamily="18" charset="0"/>
                <a:ea typeface="+mj-ea"/>
                <a:cs typeface="Times New Roman" pitchFamily="18" charset="0"/>
              </a:rPr>
            </a:br>
            <a:endParaRPr lang="en-US" sz="4700" dirty="0">
              <a:solidFill>
                <a:srgbClr val="C00000"/>
              </a:solidFill>
              <a:latin typeface="Times New Roman" pitchFamily="18" charset="0"/>
              <a:ea typeface="+mj-ea"/>
              <a:cs typeface="Times New Roman" pitchFamily="18" charset="0"/>
            </a:endParaRPr>
          </a:p>
        </p:txBody>
      </p:sp>
      <p:sp>
        <p:nvSpPr>
          <p:cNvPr id="13" name="Rectangle 12"/>
          <p:cNvSpPr/>
          <p:nvPr/>
        </p:nvSpPr>
        <p:spPr>
          <a:xfrm>
            <a:off x="649812" y="2012722"/>
            <a:ext cx="3692504" cy="523220"/>
          </a:xfrm>
          <a:prstGeom prst="rect">
            <a:avLst/>
          </a:prstGeom>
          <a:noFill/>
        </p:spPr>
        <p:txBody>
          <a:bodyPr wrap="square">
            <a:spAutoFit/>
          </a:bodyPr>
          <a:lstStyle/>
          <a:p>
            <a:pPr>
              <a:defRPr/>
            </a:pPr>
            <a:r>
              <a:rPr lang="en-US" sz="2800" dirty="0" smtClean="0">
                <a:solidFill>
                  <a:prstClr val="black"/>
                </a:solidFill>
                <a:latin typeface="Times New Roman" pitchFamily="18" charset="0"/>
                <a:cs typeface="Times New Roman" pitchFamily="18" charset="0"/>
              </a:rPr>
              <a:t>- window </a:t>
            </a:r>
            <a:r>
              <a:rPr lang="en-US" sz="2800" dirty="0">
                <a:solidFill>
                  <a:prstClr val="black"/>
                </a:solidFill>
                <a:latin typeface="Times New Roman" pitchFamily="18" charset="0"/>
                <a:cs typeface="Times New Roman" pitchFamily="18" charset="0"/>
              </a:rPr>
              <a:t>shopping  (n):</a:t>
            </a: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15" name="Rectangle 14"/>
          <p:cNvSpPr/>
          <p:nvPr/>
        </p:nvSpPr>
        <p:spPr>
          <a:xfrm>
            <a:off x="4267200" y="1905000"/>
            <a:ext cx="4751540" cy="738664"/>
          </a:xfrm>
          <a:prstGeom prst="rect">
            <a:avLst/>
          </a:prstGeom>
          <a:noFill/>
        </p:spPr>
        <p:txBody>
          <a:bodyPr wrap="square">
            <a:spAutoFit/>
          </a:bodyPr>
          <a:lstStyle/>
          <a:p>
            <a:pPr lvl="0">
              <a:lnSpc>
                <a:spcPct val="150000"/>
              </a:lnSpc>
            </a:pPr>
            <a:r>
              <a:rPr lang="en-US" sz="2800" dirty="0" err="1" smtClean="0">
                <a:solidFill>
                  <a:prstClr val="black"/>
                </a:solidFill>
                <a:latin typeface="Times New Roman" pitchFamily="18" charset="0"/>
                <a:cs typeface="Times New Roman" pitchFamily="18" charset="0"/>
              </a:rPr>
              <a:t>ngắm</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đồ</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bày</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cửa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hàng</a:t>
            </a:r>
            <a:endParaRPr lang="en-US" sz="2800" dirty="0">
              <a:solidFill>
                <a:prstClr val="black"/>
              </a:solidFill>
              <a:latin typeface="Times New Roman" pitchFamily="18" charset="0"/>
              <a:cs typeface="Times New Roman" pitchFamily="18" charset="0"/>
            </a:endParaRPr>
          </a:p>
        </p:txBody>
      </p:sp>
      <p:sp>
        <p:nvSpPr>
          <p:cNvPr id="16" name="Rectangle 15"/>
          <p:cNvSpPr/>
          <p:nvPr/>
        </p:nvSpPr>
        <p:spPr>
          <a:xfrm>
            <a:off x="649812" y="2666565"/>
            <a:ext cx="5674788" cy="523220"/>
          </a:xfrm>
          <a:prstGeom prst="rect">
            <a:avLst/>
          </a:prstGeom>
          <a:noFill/>
        </p:spPr>
        <p:txBody>
          <a:bodyPr wrap="square">
            <a:spAutoFit/>
          </a:bodyPr>
          <a:lstStyle/>
          <a:p>
            <a:pPr>
              <a:defRPr/>
            </a:pPr>
            <a:r>
              <a:rPr lang="en-US" sz="2800" dirty="0" smtClean="0">
                <a:solidFill>
                  <a:prstClr val="black"/>
                </a:solidFill>
                <a:latin typeface="Times New Roman" pitchFamily="18" charset="0"/>
                <a:cs typeface="Times New Roman" pitchFamily="18" charset="0"/>
              </a:rPr>
              <a:t>- to </a:t>
            </a:r>
            <a:r>
              <a:rPr lang="en-US" sz="2800" dirty="0">
                <a:solidFill>
                  <a:prstClr val="black"/>
                </a:solidFill>
                <a:latin typeface="Times New Roman" pitchFamily="18" charset="0"/>
                <a:cs typeface="Times New Roman" pitchFamily="18" charset="0"/>
              </a:rPr>
              <a:t>be hooked on </a:t>
            </a:r>
            <a:r>
              <a:rPr lang="en-US" sz="2800" dirty="0" smtClean="0">
                <a:solidFill>
                  <a:prstClr val="black"/>
                </a:solidFill>
                <a:latin typeface="Times New Roman" pitchFamily="18" charset="0"/>
                <a:cs typeface="Times New Roman" pitchFamily="18" charset="0"/>
              </a:rPr>
              <a:t>something  </a:t>
            </a:r>
            <a:r>
              <a:rPr lang="en-US" sz="2800" dirty="0">
                <a:solidFill>
                  <a:prstClr val="black"/>
                </a:solidFill>
                <a:latin typeface="Times New Roman" pitchFamily="18" charset="0"/>
                <a:cs typeface="Times New Roman" pitchFamily="18" charset="0"/>
              </a:rPr>
              <a:t>(</a:t>
            </a:r>
            <a:r>
              <a:rPr lang="en-US" sz="2800" dirty="0" err="1">
                <a:solidFill>
                  <a:prstClr val="black"/>
                </a:solidFill>
                <a:latin typeface="Times New Roman" pitchFamily="18" charset="0"/>
                <a:cs typeface="Times New Roman" pitchFamily="18" charset="0"/>
              </a:rPr>
              <a:t>adj</a:t>
            </a:r>
            <a:r>
              <a:rPr lang="en-US" sz="2800" dirty="0" smtClean="0">
                <a:solidFill>
                  <a:prstClr val="black"/>
                </a:solidFill>
                <a:latin typeface="Times New Roman" pitchFamily="18" charset="0"/>
                <a:cs typeface="Times New Roman" pitchFamily="18" charset="0"/>
              </a:rPr>
              <a:t>):  </a:t>
            </a: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18" name="Rectangle 17"/>
          <p:cNvSpPr/>
          <p:nvPr/>
        </p:nvSpPr>
        <p:spPr>
          <a:xfrm>
            <a:off x="5983812" y="2451121"/>
            <a:ext cx="3401136" cy="738664"/>
          </a:xfrm>
          <a:prstGeom prst="rect">
            <a:avLst/>
          </a:prstGeom>
          <a:noFill/>
        </p:spPr>
        <p:txBody>
          <a:bodyPr wrap="square">
            <a:spAutoFit/>
          </a:bodyPr>
          <a:lstStyle/>
          <a:p>
            <a:pPr lvl="0">
              <a:lnSpc>
                <a:spcPct val="150000"/>
              </a:lnSpc>
            </a:pP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yêu</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endParaRPr lang="en-US" sz="2800" dirty="0">
              <a:solidFill>
                <a:prstClr val="black"/>
              </a:solidFill>
              <a:latin typeface="Times New Roman" pitchFamily="18" charset="0"/>
              <a:cs typeface="Times New Roman" pitchFamily="18" charset="0"/>
            </a:endParaRPr>
          </a:p>
        </p:txBody>
      </p:sp>
      <p:sp>
        <p:nvSpPr>
          <p:cNvPr id="19" name="Rectangle 18"/>
          <p:cNvSpPr/>
          <p:nvPr/>
        </p:nvSpPr>
        <p:spPr>
          <a:xfrm>
            <a:off x="682086" y="3232584"/>
            <a:ext cx="4017519" cy="523220"/>
          </a:xfrm>
          <a:prstGeom prst="rect">
            <a:avLst/>
          </a:prstGeom>
          <a:noFill/>
        </p:spPr>
        <p:txBody>
          <a:bodyPr wrap="square">
            <a:spAutoFit/>
          </a:bodyPr>
          <a:lstStyle/>
          <a:p>
            <a:pPr>
              <a:defRPr/>
            </a:pPr>
            <a:r>
              <a:rPr lang="en-US" sz="2800" dirty="0" smtClean="0">
                <a:solidFill>
                  <a:prstClr val="black"/>
                </a:solidFill>
                <a:latin typeface="Times New Roman" pitchFamily="18" charset="0"/>
                <a:cs typeface="Times New Roman" pitchFamily="18" charset="0"/>
              </a:rPr>
              <a:t>- to </a:t>
            </a:r>
            <a:r>
              <a:rPr lang="en-US" sz="2800" dirty="0">
                <a:solidFill>
                  <a:prstClr val="black"/>
                </a:solidFill>
                <a:latin typeface="Times New Roman" pitchFamily="18" charset="0"/>
                <a:cs typeface="Times New Roman" pitchFamily="18" charset="0"/>
              </a:rPr>
              <a:t>sound weird (v): </a:t>
            </a: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21" name="Rectangle 20"/>
          <p:cNvSpPr/>
          <p:nvPr/>
        </p:nvSpPr>
        <p:spPr>
          <a:xfrm>
            <a:off x="4419600" y="3035897"/>
            <a:ext cx="3552964" cy="738664"/>
          </a:xfrm>
          <a:prstGeom prst="rect">
            <a:avLst/>
          </a:prstGeom>
          <a:noFill/>
        </p:spPr>
        <p:txBody>
          <a:bodyPr wrap="square">
            <a:spAutoFit/>
          </a:bodyPr>
          <a:lstStyle/>
          <a:p>
            <a:pPr lvl="0">
              <a:lnSpc>
                <a:spcPct val="150000"/>
              </a:lnSpc>
            </a:pP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vẻ</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cục</a:t>
            </a:r>
            <a:endParaRPr lang="en-US" sz="2800" dirty="0">
              <a:solidFill>
                <a:prstClr val="black"/>
              </a:solidFill>
              <a:latin typeface="Times New Roman" pitchFamily="18" charset="0"/>
              <a:cs typeface="Times New Roman" pitchFamily="18" charset="0"/>
            </a:endParaRPr>
          </a:p>
        </p:txBody>
      </p:sp>
      <p:sp>
        <p:nvSpPr>
          <p:cNvPr id="22" name="Rectangle 21"/>
          <p:cNvSpPr/>
          <p:nvPr/>
        </p:nvSpPr>
        <p:spPr>
          <a:xfrm>
            <a:off x="682086" y="3886200"/>
            <a:ext cx="4017519" cy="523220"/>
          </a:xfrm>
          <a:prstGeom prst="rect">
            <a:avLst/>
          </a:prstGeom>
          <a:noFill/>
        </p:spPr>
        <p:txBody>
          <a:bodyPr wrap="square">
            <a:spAutoFit/>
          </a:bodyPr>
          <a:lstStyle/>
          <a:p>
            <a:pPr>
              <a:defRPr/>
            </a:pPr>
            <a:r>
              <a:rPr lang="en-US" sz="2800" dirty="0" smtClean="0">
                <a:solidFill>
                  <a:prstClr val="black"/>
                </a:solidFill>
                <a:latin typeface="Times New Roman" pitchFamily="18" charset="0"/>
                <a:cs typeface="Times New Roman" pitchFamily="18" charset="0"/>
              </a:rPr>
              <a:t>- to </a:t>
            </a:r>
            <a:r>
              <a:rPr lang="en-US" sz="2800" dirty="0">
                <a:solidFill>
                  <a:prstClr val="black"/>
                </a:solidFill>
                <a:latin typeface="Times New Roman" pitchFamily="18" charset="0"/>
                <a:cs typeface="Times New Roman" pitchFamily="18" charset="0"/>
              </a:rPr>
              <a:t>be addicted to (</a:t>
            </a:r>
            <a:r>
              <a:rPr lang="en-US" sz="2800" dirty="0" err="1">
                <a:solidFill>
                  <a:prstClr val="black"/>
                </a:solidFill>
                <a:latin typeface="Times New Roman" pitchFamily="18" charset="0"/>
                <a:cs typeface="Times New Roman" pitchFamily="18" charset="0"/>
              </a:rPr>
              <a:t>adj</a:t>
            </a:r>
            <a:r>
              <a:rPr lang="en-US" sz="2800" dirty="0">
                <a:solidFill>
                  <a:prstClr val="black"/>
                </a:solidFill>
                <a:latin typeface="Times New Roman" pitchFamily="18" charset="0"/>
                <a:cs typeface="Times New Roman" pitchFamily="18" charset="0"/>
              </a:rPr>
              <a:t>) : </a:t>
            </a: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23" name="Rectangle 22"/>
          <p:cNvSpPr/>
          <p:nvPr/>
        </p:nvSpPr>
        <p:spPr>
          <a:xfrm>
            <a:off x="4650171" y="3679604"/>
            <a:ext cx="4017519" cy="661207"/>
          </a:xfrm>
          <a:prstGeom prst="rect">
            <a:avLst/>
          </a:prstGeom>
          <a:noFill/>
        </p:spPr>
        <p:txBody>
          <a:bodyPr wrap="square">
            <a:spAutoFit/>
          </a:bodyPr>
          <a:lstStyle/>
          <a:p>
            <a:pPr lvl="0">
              <a:lnSpc>
                <a:spcPct val="150000"/>
              </a:lnSpc>
            </a:pPr>
            <a:r>
              <a:rPr lang="en-US" sz="2800" dirty="0" err="1">
                <a:solidFill>
                  <a:prstClr val="black"/>
                </a:solidFill>
                <a:latin typeface="Times New Roman" pitchFamily="18" charset="0"/>
                <a:cs typeface="Times New Roman" pitchFamily="18" charset="0"/>
              </a:rPr>
              <a:t>nghiện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gì</a:t>
            </a:r>
            <a:endParaRPr lang="en-US" sz="2800" dirty="0">
              <a:solidFill>
                <a:prstClr val="black"/>
              </a:solidFill>
              <a:latin typeface="Times New Roman" pitchFamily="18" charset="0"/>
              <a:cs typeface="Times New Roman" pitchFamily="18" charset="0"/>
            </a:endParaRPr>
          </a:p>
        </p:txBody>
      </p:sp>
      <p:sp>
        <p:nvSpPr>
          <p:cNvPr id="24" name="Rectangle 23"/>
          <p:cNvSpPr/>
          <p:nvPr/>
        </p:nvSpPr>
        <p:spPr>
          <a:xfrm>
            <a:off x="682087" y="4505270"/>
            <a:ext cx="3585114" cy="553998"/>
          </a:xfrm>
          <a:prstGeom prst="rect">
            <a:avLst/>
          </a:prstGeom>
          <a:noFill/>
        </p:spPr>
        <p:txBody>
          <a:bodyPr wrap="square">
            <a:spAutoFit/>
          </a:bodyPr>
          <a:lstStyle/>
          <a:p>
            <a:pPr>
              <a:defRPr/>
            </a:pPr>
            <a:r>
              <a:rPr lang="en-US" sz="2800" dirty="0" smtClean="0">
                <a:solidFill>
                  <a:prstClr val="black"/>
                </a:solidFill>
                <a:latin typeface="Times New Roman" pitchFamily="18" charset="0"/>
                <a:cs typeface="Times New Roman" pitchFamily="18" charset="0"/>
              </a:rPr>
              <a:t>- </a:t>
            </a:r>
            <a:r>
              <a:rPr lang="en-US" sz="3000" dirty="0" smtClean="0">
                <a:solidFill>
                  <a:prstClr val="black"/>
                </a:solidFill>
                <a:latin typeface="Times New Roman" pitchFamily="18" charset="0"/>
                <a:cs typeface="Times New Roman" pitchFamily="18" charset="0"/>
              </a:rPr>
              <a:t>to </a:t>
            </a:r>
            <a:r>
              <a:rPr lang="en-US" sz="3000" dirty="0">
                <a:solidFill>
                  <a:prstClr val="black"/>
                </a:solidFill>
                <a:latin typeface="Times New Roman" pitchFamily="18" charset="0"/>
                <a:cs typeface="Times New Roman" pitchFamily="18" charset="0"/>
              </a:rPr>
              <a:t>hang out (v): </a:t>
            </a: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25" name="Rectangle 24"/>
          <p:cNvSpPr/>
          <p:nvPr/>
        </p:nvSpPr>
        <p:spPr>
          <a:xfrm>
            <a:off x="4351783" y="4360740"/>
            <a:ext cx="3585114" cy="701859"/>
          </a:xfrm>
          <a:prstGeom prst="rect">
            <a:avLst/>
          </a:prstGeom>
          <a:noFill/>
        </p:spPr>
        <p:txBody>
          <a:bodyPr wrap="square">
            <a:spAutoFit/>
          </a:bodyPr>
          <a:lstStyle/>
          <a:p>
            <a:pPr lvl="0">
              <a:lnSpc>
                <a:spcPct val="150000"/>
              </a:lnSpc>
            </a:pPr>
            <a:r>
              <a:rPr lang="en-US" sz="3000" dirty="0" err="1">
                <a:solidFill>
                  <a:prstClr val="black"/>
                </a:solidFill>
                <a:latin typeface="Times New Roman" pitchFamily="18" charset="0"/>
                <a:cs typeface="Times New Roman" pitchFamily="18" charset="0"/>
              </a:rPr>
              <a:t>tụ</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tập</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với</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bạn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bè</a:t>
            </a:r>
            <a:endParaRPr lang="en-US" sz="3000" dirty="0">
              <a:solidFill>
                <a:prstClr val="black"/>
              </a:solidFill>
              <a:latin typeface="Times New Roman" pitchFamily="18" charset="0"/>
              <a:cs typeface="Times New Roman" pitchFamily="18" charset="0"/>
            </a:endParaRPr>
          </a:p>
        </p:txBody>
      </p:sp>
      <p:sp>
        <p:nvSpPr>
          <p:cNvPr id="26" name="Rectangle 25"/>
          <p:cNvSpPr/>
          <p:nvPr/>
        </p:nvSpPr>
        <p:spPr>
          <a:xfrm>
            <a:off x="646721" y="5192013"/>
            <a:ext cx="3087079" cy="523220"/>
          </a:xfrm>
          <a:prstGeom prst="rect">
            <a:avLst/>
          </a:prstGeom>
          <a:noFill/>
        </p:spPr>
        <p:txBody>
          <a:bodyPr wrap="square">
            <a:spAutoFit/>
          </a:bodyPr>
          <a:lstStyle/>
          <a:p>
            <a:pPr>
              <a:defRPr/>
            </a:pP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netlingo</a:t>
            </a:r>
            <a:r>
              <a:rPr lang="en-US" sz="2800" dirty="0">
                <a:solidFill>
                  <a:prstClr val="black"/>
                </a:solidFill>
                <a:latin typeface="Times New Roman" pitchFamily="18" charset="0"/>
                <a:cs typeface="Times New Roman" pitchFamily="18" charset="0"/>
              </a:rPr>
              <a:t> (n):</a:t>
            </a:r>
            <a:endPar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27" name="Rectangle 26"/>
          <p:cNvSpPr/>
          <p:nvPr/>
        </p:nvSpPr>
        <p:spPr>
          <a:xfrm>
            <a:off x="3429000" y="5147880"/>
            <a:ext cx="5458536" cy="692497"/>
          </a:xfrm>
          <a:prstGeom prst="rect">
            <a:avLst/>
          </a:prstGeom>
          <a:noFill/>
        </p:spPr>
        <p:txBody>
          <a:bodyPr wrap="square">
            <a:spAutoFit/>
          </a:bodyPr>
          <a:lstStyle/>
          <a:p>
            <a:pPr lvl="0">
              <a:lnSpc>
                <a:spcPct val="150000"/>
              </a:lnSpc>
            </a:pPr>
            <a:r>
              <a:rPr lang="en-US" sz="2600" dirty="0" err="1">
                <a:solidFill>
                  <a:prstClr val="black"/>
                </a:solidFill>
                <a:latin typeface="Times New Roman" pitchFamily="18" charset="0"/>
                <a:cs typeface="Times New Roman" pitchFamily="18" charset="0"/>
              </a:rPr>
              <a:t>ngôn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ngữ</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dùng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để</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giao</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tiếp</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mạng</a:t>
            </a:r>
            <a:endParaRPr lang="en-US" sz="2600" dirty="0">
              <a:solidFill>
                <a:prstClr val="black"/>
              </a:solidFill>
              <a:latin typeface="Times New Roman" pitchFamily="18" charset="0"/>
              <a:cs typeface="Times New Roman" pitchFamily="18" charset="0"/>
            </a:endParaRPr>
          </a:p>
        </p:txBody>
      </p:sp>
      <p:sp>
        <p:nvSpPr>
          <p:cNvPr id="28" name="Rectangle 27"/>
          <p:cNvSpPr/>
          <p:nvPr/>
        </p:nvSpPr>
        <p:spPr>
          <a:xfrm>
            <a:off x="612573" y="1381780"/>
            <a:ext cx="3692504" cy="584775"/>
          </a:xfrm>
          <a:prstGeom prst="rect">
            <a:avLst/>
          </a:prstGeom>
          <a:noFill/>
        </p:spPr>
        <p:txBody>
          <a:bodyPr wrap="square">
            <a:spAutoFit/>
          </a:bodyPr>
          <a:lstStyle/>
          <a:p>
            <a:pPr>
              <a:defRPr/>
            </a:pPr>
            <a:r>
              <a:rPr lang="en-US" sz="3200" b="1" u="sng" dirty="0" smtClean="0">
                <a:solidFill>
                  <a:prstClr val="black"/>
                </a:solidFill>
                <a:latin typeface="Times New Roman" pitchFamily="18" charset="0"/>
                <a:cs typeface="Times New Roman" pitchFamily="18" charset="0"/>
              </a:rPr>
              <a:t>I. Vocabulary:</a:t>
            </a:r>
            <a:endParaRPr lang="en-US" sz="32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49681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P spid="19" grpId="0"/>
      <p:bldP spid="21"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91987"/>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417708" y="1524000"/>
            <a:ext cx="4267200" cy="523220"/>
          </a:xfrm>
          <a:prstGeom prst="rect">
            <a:avLst/>
          </a:prstGeom>
          <a:noFill/>
        </p:spPr>
        <p:txBody>
          <a:bodyPr>
            <a:spAutoFit/>
          </a:bodyPr>
          <a:lstStyle/>
          <a:p>
            <a:pPr>
              <a:defRPr/>
            </a:pP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I. New words:</a:t>
            </a:r>
          </a:p>
        </p:txBody>
      </p:sp>
      <p:sp>
        <p:nvSpPr>
          <p:cNvPr id="20" name="Title 1"/>
          <p:cNvSpPr txBox="1">
            <a:spLocks/>
          </p:cNvSpPr>
          <p:nvPr/>
        </p:nvSpPr>
        <p:spPr>
          <a:xfrm>
            <a:off x="491868" y="304800"/>
            <a:ext cx="8229600" cy="1219200"/>
          </a:xfrm>
          <a:prstGeom prst="rect">
            <a:avLst/>
          </a:prstGeom>
        </p:spPr>
        <p:txBody>
          <a:bodyPr anchor="ctr">
            <a:normAutofit fontScale="25000" lnSpcReduction="20000"/>
          </a:bodyPr>
          <a:lstStyle/>
          <a:p>
            <a:pPr algn="ctr" fontAlgn="auto">
              <a:spcAft>
                <a:spcPts val="0"/>
              </a:spcAft>
              <a:defRPr/>
            </a:pPr>
            <a:r>
              <a:rPr lang="en-US" sz="2800" i="1" dirty="0">
                <a:solidFill>
                  <a:srgbClr val="002060"/>
                </a:solidFill>
                <a:latin typeface=".VnAristote" pitchFamily="34" charset="0"/>
                <a:ea typeface="+mj-ea"/>
                <a:cs typeface="+mj-cs"/>
              </a:rPr>
              <a:t>                                               </a:t>
            </a:r>
            <a:endParaRPr lang="en-US" sz="3700" i="1" dirty="0" smtClean="0">
              <a:solidFill>
                <a:srgbClr val="002060"/>
              </a:solidFill>
              <a:latin typeface=".VnAristote" pitchFamily="34" charset="0"/>
              <a:ea typeface="+mj-ea"/>
              <a:cs typeface="+mj-cs"/>
            </a:endParaRPr>
          </a:p>
          <a:p>
            <a:pPr algn="ctr" fontAlgn="auto">
              <a:spcAft>
                <a:spcPts val="0"/>
              </a:spcAft>
              <a:defRPr/>
            </a:pPr>
            <a:r>
              <a:rPr lang="en-US" sz="11200" b="1" dirty="0" smtClean="0">
                <a:latin typeface="Times New Roman" pitchFamily="18" charset="0"/>
                <a:ea typeface="+mj-ea"/>
                <a:cs typeface="Times New Roman" pitchFamily="18" charset="0"/>
              </a:rPr>
              <a:t>Unit 1: Leisure activities</a:t>
            </a:r>
            <a:r>
              <a:rPr lang="en-US" sz="11200" b="1" dirty="0">
                <a:latin typeface="Times New Roman" pitchFamily="18" charset="0"/>
                <a:ea typeface="+mj-ea"/>
                <a:cs typeface="Times New Roman" pitchFamily="18" charset="0"/>
              </a:rPr>
              <a:t/>
            </a:r>
            <a:br>
              <a:rPr lang="en-US" sz="11200" b="1" dirty="0">
                <a:latin typeface="Times New Roman" pitchFamily="18" charset="0"/>
                <a:ea typeface="+mj-ea"/>
                <a:cs typeface="Times New Roman" pitchFamily="18" charset="0"/>
              </a:rPr>
            </a:br>
            <a:endParaRPr lang="en-US" sz="11200" b="1" dirty="0" smtClean="0">
              <a:latin typeface="Times New Roman" pitchFamily="18" charset="0"/>
              <a:ea typeface="+mj-ea"/>
              <a:cs typeface="Times New Roman" pitchFamily="18" charset="0"/>
            </a:endParaRPr>
          </a:p>
          <a:p>
            <a:pPr algn="ctr" fontAlgn="auto">
              <a:spcAft>
                <a:spcPts val="0"/>
              </a:spcAft>
              <a:defRPr/>
            </a:pPr>
            <a:r>
              <a:rPr lang="en-US" sz="11200" b="1" dirty="0" smtClean="0">
                <a:latin typeface="Times New Roman" pitchFamily="18" charset="0"/>
                <a:ea typeface="+mj-ea"/>
                <a:cs typeface="Times New Roman" pitchFamily="18" charset="0"/>
              </a:rPr>
              <a:t>Lesson </a:t>
            </a:r>
            <a:r>
              <a:rPr lang="en-US" sz="11200" b="1" dirty="0">
                <a:latin typeface="Times New Roman" pitchFamily="18" charset="0"/>
                <a:ea typeface="+mj-ea"/>
                <a:cs typeface="Times New Roman" pitchFamily="18" charset="0"/>
              </a:rPr>
              <a:t>4</a:t>
            </a:r>
            <a:r>
              <a:rPr lang="en-US" sz="11200" b="1" dirty="0" smtClean="0">
                <a:latin typeface="Times New Roman" pitchFamily="18" charset="0"/>
                <a:ea typeface="+mj-ea"/>
                <a:cs typeface="Times New Roman" pitchFamily="18" charset="0"/>
              </a:rPr>
              <a:t>: Communication (P</a:t>
            </a:r>
            <a:r>
              <a:rPr lang="en-US" sz="11200" b="1" dirty="0">
                <a:latin typeface="Times New Roman" pitchFamily="18" charset="0"/>
                <a:ea typeface="+mj-ea"/>
                <a:cs typeface="Times New Roman" pitchFamily="18" charset="0"/>
              </a:rPr>
              <a:t>. </a:t>
            </a:r>
            <a:r>
              <a:rPr lang="en-US" sz="11200" b="1" dirty="0" smtClean="0">
                <a:latin typeface="Times New Roman" pitchFamily="18" charset="0"/>
                <a:ea typeface="+mj-ea"/>
                <a:cs typeface="Times New Roman" pitchFamily="18" charset="0"/>
              </a:rPr>
              <a:t>11)</a:t>
            </a:r>
            <a:r>
              <a:rPr lang="en-US" sz="11200" b="1" dirty="0">
                <a:latin typeface="Times New Roman" pitchFamily="18" charset="0"/>
                <a:ea typeface="+mj-ea"/>
                <a:cs typeface="Times New Roman" pitchFamily="18" charset="0"/>
              </a:rPr>
              <a:t/>
            </a:r>
            <a:br>
              <a:rPr lang="en-US" sz="11200" b="1" dirty="0">
                <a:latin typeface="Times New Roman" pitchFamily="18" charset="0"/>
                <a:ea typeface="+mj-ea"/>
                <a:cs typeface="Times New Roman" pitchFamily="18" charset="0"/>
              </a:rPr>
            </a:br>
            <a:endParaRPr lang="en-US" sz="11200" b="1" dirty="0">
              <a:latin typeface="Times New Roman" pitchFamily="18" charset="0"/>
              <a:ea typeface="+mj-ea"/>
              <a:cs typeface="Times New Roman" pitchFamily="18" charset="0"/>
            </a:endParaRPr>
          </a:p>
        </p:txBody>
      </p:sp>
      <p:sp>
        <p:nvSpPr>
          <p:cNvPr id="13" name="Rectangle 12"/>
          <p:cNvSpPr/>
          <p:nvPr/>
        </p:nvSpPr>
        <p:spPr>
          <a:xfrm>
            <a:off x="417708" y="2047220"/>
            <a:ext cx="4001891" cy="523220"/>
          </a:xfrm>
          <a:prstGeom prst="rect">
            <a:avLst/>
          </a:prstGeom>
          <a:noFill/>
        </p:spPr>
        <p:txBody>
          <a:bodyPr wrap="square">
            <a:spAutoFit/>
          </a:bodyPr>
          <a:lstStyle/>
          <a:p>
            <a:pPr>
              <a:defRPr/>
            </a:pPr>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I</a:t>
            </a: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I</a:t>
            </a:r>
            <a:r>
              <a:rPr lang="en-US"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rPr>
              <a:t>. Reading:</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7030A0"/>
              </a:solidFill>
              <a:latin typeface="Arial" pitchFamily="34" charset="0"/>
              <a:cs typeface="Arial" pitchFamily="34" charset="0"/>
            </a:endParaRPr>
          </a:p>
        </p:txBody>
      </p:sp>
      <p:sp>
        <p:nvSpPr>
          <p:cNvPr id="3" name="Rectangle 2"/>
          <p:cNvSpPr/>
          <p:nvPr/>
        </p:nvSpPr>
        <p:spPr>
          <a:xfrm>
            <a:off x="228600" y="3625201"/>
            <a:ext cx="8277936" cy="830997"/>
          </a:xfrm>
          <a:prstGeom prst="rect">
            <a:avLst/>
          </a:prstGeom>
        </p:spPr>
        <p:txBody>
          <a:bodyPr wrap="square">
            <a:spAutoFit/>
          </a:bodyPr>
          <a:lstStyle/>
          <a:p>
            <a:pPr algn="just"/>
            <a:r>
              <a:rPr lang="en-US" sz="2400" b="1" i="1" dirty="0"/>
              <a:t>This week </a:t>
            </a:r>
            <a:r>
              <a:rPr lang="en-US" sz="2400" b="1" i="1" dirty="0">
                <a:solidFill>
                  <a:srgbClr val="FF0000"/>
                </a:solidFill>
              </a:rPr>
              <a:t>4Teen</a:t>
            </a:r>
            <a:r>
              <a:rPr lang="en-US" sz="2400" b="1" i="1" dirty="0"/>
              <a:t> has opened a forum for friends around the world to share how they spend their free time.</a:t>
            </a:r>
            <a:endParaRPr lang="en-US" sz="2400" dirty="0"/>
          </a:p>
        </p:txBody>
      </p:sp>
      <p:sp>
        <p:nvSpPr>
          <p:cNvPr id="22" name="Rectangle 21"/>
          <p:cNvSpPr/>
          <p:nvPr/>
        </p:nvSpPr>
        <p:spPr>
          <a:xfrm>
            <a:off x="374165" y="2819400"/>
            <a:ext cx="8277936" cy="523220"/>
          </a:xfrm>
          <a:prstGeom prst="rect">
            <a:avLst/>
          </a:prstGeom>
        </p:spPr>
        <p:txBody>
          <a:bodyPr wrap="square">
            <a:spAutoFit/>
          </a:bodyPr>
          <a:lstStyle/>
          <a:p>
            <a:pPr algn="just"/>
            <a:r>
              <a:rPr lang="en-US" sz="2800" b="1" i="1" dirty="0" smtClean="0"/>
              <a:t>1. Read the following article on the </a:t>
            </a:r>
            <a:r>
              <a:rPr lang="en-US" sz="2800" b="1" i="1" dirty="0" smtClean="0">
                <a:solidFill>
                  <a:srgbClr val="FF0000"/>
                </a:solidFill>
              </a:rPr>
              <a:t>4Teen</a:t>
            </a:r>
            <a:r>
              <a:rPr lang="en-US" sz="2800" b="1" i="1" dirty="0" smtClean="0"/>
              <a:t> website.</a:t>
            </a:r>
            <a:endParaRPr lang="en-US" sz="2800" dirty="0"/>
          </a:p>
        </p:txBody>
      </p:sp>
    </p:spTree>
    <p:extLst>
      <p:ext uri="{BB962C8B-B14F-4D97-AF65-F5344CB8AC3E}">
        <p14:creationId xmlns:p14="http://schemas.microsoft.com/office/powerpoint/2010/main" val="148390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1-L4-1-2-zvswrjyughqmla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23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U1-L4-1-3-puhfgoqmeibazt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0"/>
            <a:ext cx="31623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U1-L4-1-4-usndzpexvwqmgk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162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U1-L4-1-5-stbvnhkdjwgmpxl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429000"/>
            <a:ext cx="31623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U1-L4-1-6-mvjxlfycegoathw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352800"/>
            <a:ext cx="31623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818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91987"/>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 name="Picture 2" descr="D:\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7" y="29166"/>
            <a:ext cx="1981200" cy="1295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18871"/>
            <a:ext cx="7162800" cy="1323439"/>
          </a:xfrm>
          <a:prstGeom prst="rect">
            <a:avLst/>
          </a:prstGeom>
        </p:spPr>
        <p:txBody>
          <a:bodyPr wrap="square">
            <a:spAutoFit/>
          </a:bodyPr>
          <a:lstStyle/>
          <a:p>
            <a:r>
              <a:rPr lang="en-US" sz="2000" dirty="0">
                <a:solidFill>
                  <a:srgbClr val="C00000"/>
                </a:solidFill>
                <a:latin typeface="Times New Roman" pitchFamily="18" charset="0"/>
                <a:cs typeface="Times New Roman" pitchFamily="18" charset="0"/>
              </a:rPr>
              <a:t>I love hanging out w/ my best friend Helen in my spare time, like going ‘window shopping’. J4F! We also work as volunteers for an animal protection </a:t>
            </a:r>
            <a:r>
              <a:rPr lang="en-US" sz="2000" dirty="0" smtClean="0">
                <a:solidFill>
                  <a:srgbClr val="C00000"/>
                </a:solidFill>
                <a:latin typeface="Times New Roman" pitchFamily="18" charset="0"/>
                <a:cs typeface="Times New Roman" pitchFamily="18" charset="0"/>
              </a:rPr>
              <a:t>organization</a:t>
            </a:r>
            <a:r>
              <a:rPr lang="en-US" sz="2000" dirty="0">
                <a:solidFill>
                  <a:srgbClr val="C00000"/>
                </a:solidFill>
                <a:latin typeface="Times New Roman" pitchFamily="18" charset="0"/>
                <a:cs typeface="Times New Roman" pitchFamily="18" charset="0"/>
              </a:rPr>
              <a:t>. 2moro we r going to a farm.</a:t>
            </a:r>
            <a:br>
              <a:rPr lang="en-US" sz="2000" dirty="0">
                <a:solidFill>
                  <a:srgbClr val="C00000"/>
                </a:solidFill>
                <a:latin typeface="Times New Roman" pitchFamily="18" charset="0"/>
                <a:cs typeface="Times New Roman" pitchFamily="18" charset="0"/>
              </a:rPr>
            </a:br>
            <a:r>
              <a:rPr lang="en-US" sz="2000" dirty="0" smtClean="0">
                <a:solidFill>
                  <a:srgbClr val="C00000"/>
                </a:solidFill>
                <a:latin typeface="Times New Roman" pitchFamily="18" charset="0"/>
                <a:cs typeface="Times New Roman" pitchFamily="18" charset="0"/>
              </a:rPr>
              <a:t>                                                                              </a:t>
            </a:r>
            <a:r>
              <a:rPr lang="en-US" sz="2000" i="1" dirty="0" smtClean="0">
                <a:solidFill>
                  <a:srgbClr val="C00000"/>
                </a:solidFill>
                <a:latin typeface="Times New Roman" pitchFamily="18" charset="0"/>
                <a:cs typeface="Times New Roman" pitchFamily="18" charset="0"/>
              </a:rPr>
              <a:t>posted </a:t>
            </a:r>
            <a:r>
              <a:rPr lang="en-US" sz="2000" i="1" dirty="0">
                <a:solidFill>
                  <a:srgbClr val="C00000"/>
                </a:solidFill>
                <a:latin typeface="Times New Roman" pitchFamily="18" charset="0"/>
                <a:cs typeface="Times New Roman" pitchFamily="18" charset="0"/>
              </a:rPr>
              <a:t>Tue 3.20 pm</a:t>
            </a:r>
            <a:endParaRPr lang="en-US" sz="2000" dirty="0">
              <a:solidFill>
                <a:srgbClr val="C00000"/>
              </a:solidFill>
              <a:latin typeface="Times New Roman" pitchFamily="18" charset="0"/>
              <a:cs typeface="Times New Roman" pitchFamily="18" charset="0"/>
            </a:endParaRPr>
          </a:p>
        </p:txBody>
      </p:sp>
      <p:pic>
        <p:nvPicPr>
          <p:cNvPr id="2051" name="Picture 3" descr="D:\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9" y="1342310"/>
            <a:ext cx="1733550" cy="1262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1267361"/>
            <a:ext cx="6994259" cy="1323439"/>
          </a:xfrm>
          <a:prstGeom prst="rect">
            <a:avLst/>
          </a:prstGeom>
        </p:spPr>
        <p:txBody>
          <a:bodyPr wrap="square">
            <a:spAutoFit/>
          </a:bodyPr>
          <a:lstStyle/>
          <a:p>
            <a:r>
              <a:rPr lang="en-US" sz="2000" dirty="0">
                <a:solidFill>
                  <a:srgbClr val="002060"/>
                </a:solidFill>
                <a:latin typeface="Times New Roman" pitchFamily="18" charset="0"/>
                <a:cs typeface="Times New Roman" pitchFamily="18" charset="0"/>
              </a:rPr>
              <a:t>This may sound weird, but I adore cloud watching. Find an open space, lie on </a:t>
            </a:r>
            <a:r>
              <a:rPr lang="en-US" sz="2000" dirty="0" err="1">
                <a:solidFill>
                  <a:srgbClr val="002060"/>
                </a:solidFill>
                <a:latin typeface="Times New Roman" pitchFamily="18" charset="0"/>
                <a:cs typeface="Times New Roman" pitchFamily="18" charset="0"/>
              </a:rPr>
              <a:t>ur</a:t>
            </a:r>
            <a:r>
              <a:rPr lang="en-US" sz="2000" dirty="0">
                <a:solidFill>
                  <a:srgbClr val="002060"/>
                </a:solidFill>
                <a:latin typeface="Times New Roman" pitchFamily="18" charset="0"/>
                <a:cs typeface="Times New Roman" pitchFamily="18" charset="0"/>
              </a:rPr>
              <a:t> back, n’ look at the clouds. Use </a:t>
            </a:r>
            <a:r>
              <a:rPr lang="en-US" sz="2000" dirty="0" err="1">
                <a:solidFill>
                  <a:srgbClr val="002060"/>
                </a:solidFill>
                <a:latin typeface="Times New Roman" pitchFamily="18" charset="0"/>
                <a:cs typeface="Times New Roman" pitchFamily="18" charset="0"/>
              </a:rPr>
              <a:t>ur</a:t>
            </a:r>
            <a:r>
              <a:rPr lang="en-US" sz="2000" dirty="0">
                <a:solidFill>
                  <a:srgbClr val="002060"/>
                </a:solidFill>
                <a:latin typeface="Times New Roman" pitchFamily="18" charset="0"/>
                <a:cs typeface="Times New Roman" pitchFamily="18" charset="0"/>
              </a:rPr>
              <a:t> imagination. EZ! DYLI too?</a:t>
            </a:r>
            <a:br>
              <a:rPr lang="en-US" sz="2000" dirty="0">
                <a:solidFill>
                  <a:srgbClr val="002060"/>
                </a:solidFill>
                <a:latin typeface="Times New Roman" pitchFamily="18" charset="0"/>
                <a:cs typeface="Times New Roman" pitchFamily="18" charset="0"/>
              </a:rPr>
            </a:br>
            <a:r>
              <a:rPr lang="en-US" sz="2000" dirty="0" smtClean="0">
                <a:solidFill>
                  <a:srgbClr val="002060"/>
                </a:solidFill>
                <a:latin typeface="Times New Roman" pitchFamily="18" charset="0"/>
                <a:cs typeface="Times New Roman" pitchFamily="18" charset="0"/>
              </a:rPr>
              <a:t>                                                                           </a:t>
            </a:r>
            <a:r>
              <a:rPr lang="en-US" sz="2000" i="1" dirty="0" smtClean="0">
                <a:solidFill>
                  <a:srgbClr val="002060"/>
                </a:solidFill>
                <a:latin typeface="Times New Roman" pitchFamily="18" charset="0"/>
                <a:cs typeface="Times New Roman" pitchFamily="18" charset="0"/>
              </a:rPr>
              <a:t>posted </a:t>
            </a:r>
            <a:r>
              <a:rPr lang="en-US" sz="2000" i="1" dirty="0">
                <a:solidFill>
                  <a:srgbClr val="002060"/>
                </a:solidFill>
                <a:latin typeface="Times New Roman" pitchFamily="18" charset="0"/>
                <a:cs typeface="Times New Roman" pitchFamily="18" charset="0"/>
              </a:rPr>
              <a:t>Wed 8.04 pm</a:t>
            </a:r>
            <a:endParaRPr lang="en-US" sz="2000" dirty="0">
              <a:solidFill>
                <a:srgbClr val="002060"/>
              </a:solidFill>
              <a:latin typeface="Times New Roman" pitchFamily="18" charset="0"/>
              <a:cs typeface="Times New Roman" pitchFamily="18" charset="0"/>
            </a:endParaRPr>
          </a:p>
        </p:txBody>
      </p:sp>
      <p:pic>
        <p:nvPicPr>
          <p:cNvPr id="2052" name="Picture 4" descr="D:\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9" y="2604372"/>
            <a:ext cx="1671271" cy="12056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81200" y="2551837"/>
            <a:ext cx="7086600" cy="1323439"/>
          </a:xfrm>
          <a:prstGeom prst="rect">
            <a:avLst/>
          </a:prstGeom>
        </p:spPr>
        <p:txBody>
          <a:bodyPr wrap="square">
            <a:spAutoFit/>
          </a:bodyPr>
          <a:lstStyle/>
          <a:p>
            <a:r>
              <a:rPr lang="en-US" sz="2000" dirty="0">
                <a:solidFill>
                  <a:srgbClr val="7030A0"/>
                </a:solidFill>
                <a:latin typeface="Times New Roman" pitchFamily="18" charset="0"/>
                <a:cs typeface="Times New Roman" pitchFamily="18" charset="0"/>
              </a:rPr>
              <a:t>This year my city is the European Capital of Culture, so lots </a:t>
            </a:r>
            <a:r>
              <a:rPr lang="en-US" sz="2000" dirty="0" err="1">
                <a:solidFill>
                  <a:srgbClr val="7030A0"/>
                </a:solidFill>
                <a:latin typeface="Times New Roman" pitchFamily="18" charset="0"/>
                <a:cs typeface="Times New Roman" pitchFamily="18" charset="0"/>
              </a:rPr>
              <a:t>goin</a:t>
            </a:r>
            <a:r>
              <a:rPr lang="en-US" sz="2000" dirty="0">
                <a:solidFill>
                  <a:srgbClr val="7030A0"/>
                </a:solidFill>
                <a:latin typeface="Times New Roman" pitchFamily="18" charset="0"/>
                <a:cs typeface="Times New Roman" pitchFamily="18" charset="0"/>
              </a:rPr>
              <a:t>’ on. At weekends my bro n’ I go 2 our city community </a:t>
            </a:r>
            <a:r>
              <a:rPr lang="en-US" sz="2000" dirty="0" err="1">
                <a:solidFill>
                  <a:srgbClr val="7030A0"/>
                </a:solidFill>
                <a:latin typeface="Times New Roman" pitchFamily="18" charset="0"/>
                <a:cs typeface="Times New Roman" pitchFamily="18" charset="0"/>
              </a:rPr>
              <a:t>centre</a:t>
            </a:r>
            <a:r>
              <a:rPr lang="en-US" sz="2000" dirty="0">
                <a:solidFill>
                  <a:srgbClr val="7030A0"/>
                </a:solidFill>
                <a:latin typeface="Times New Roman" pitchFamily="18" charset="0"/>
                <a:cs typeface="Times New Roman" pitchFamily="18" charset="0"/>
              </a:rPr>
              <a:t> where we dance, paint, and do drama. I’m hooked on drama! &lt;3 it! </a:t>
            </a:r>
            <a:br>
              <a:rPr lang="en-US" sz="2000" dirty="0">
                <a:solidFill>
                  <a:srgbClr val="7030A0"/>
                </a:solidFill>
                <a:latin typeface="Times New Roman" pitchFamily="18" charset="0"/>
                <a:cs typeface="Times New Roman" pitchFamily="18" charset="0"/>
              </a:rPr>
            </a:br>
            <a:r>
              <a:rPr lang="en-US" sz="2000" dirty="0" smtClean="0">
                <a:solidFill>
                  <a:srgbClr val="7030A0"/>
                </a:solidFill>
                <a:latin typeface="Times New Roman" pitchFamily="18" charset="0"/>
                <a:cs typeface="Times New Roman" pitchFamily="18" charset="0"/>
              </a:rPr>
              <a:t>                                                                             </a:t>
            </a:r>
            <a:r>
              <a:rPr lang="en-US" sz="2000" i="1" dirty="0" smtClean="0">
                <a:solidFill>
                  <a:srgbClr val="7030A0"/>
                </a:solidFill>
                <a:latin typeface="Times New Roman" pitchFamily="18" charset="0"/>
                <a:cs typeface="Times New Roman" pitchFamily="18" charset="0"/>
              </a:rPr>
              <a:t>posted </a:t>
            </a:r>
            <a:r>
              <a:rPr lang="en-US" sz="2000" i="1" dirty="0">
                <a:solidFill>
                  <a:srgbClr val="7030A0"/>
                </a:solidFill>
                <a:latin typeface="Times New Roman" pitchFamily="18" charset="0"/>
                <a:cs typeface="Times New Roman" pitchFamily="18" charset="0"/>
              </a:rPr>
              <a:t>Thu 6.26 pm</a:t>
            </a:r>
            <a:endParaRPr lang="en-US" sz="2000" dirty="0">
              <a:solidFill>
                <a:srgbClr val="7030A0"/>
              </a:solidFill>
              <a:latin typeface="Times New Roman" pitchFamily="18" charset="0"/>
              <a:cs typeface="Times New Roman" pitchFamily="18" charset="0"/>
            </a:endParaRPr>
          </a:p>
        </p:txBody>
      </p:sp>
      <p:pic>
        <p:nvPicPr>
          <p:cNvPr id="2053" name="Picture 5" descr="D:\P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1" y="3786554"/>
            <a:ext cx="1700579" cy="14144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81201" y="3780472"/>
            <a:ext cx="6994258" cy="1323439"/>
          </a:xfrm>
          <a:prstGeom prst="rect">
            <a:avLst/>
          </a:prstGeom>
        </p:spPr>
        <p:txBody>
          <a:bodyPr wrap="square">
            <a:spAutoFit/>
          </a:bodyPr>
          <a:lstStyle/>
          <a:p>
            <a:r>
              <a:rPr lang="en-US" sz="2000" dirty="0">
                <a:solidFill>
                  <a:srgbClr val="0070C0"/>
                </a:solidFill>
                <a:latin typeface="Times New Roman" pitchFamily="18" charset="0"/>
                <a:cs typeface="Times New Roman" pitchFamily="18" charset="0"/>
              </a:rPr>
              <a:t>I like doing sports – I’m in my school’s football team. But what I mostly do in my free time is help my aunt. She has cooking classes 4 small groups of tourists. It’s WF 4 me! </a:t>
            </a:r>
            <a:br>
              <a:rPr lang="en-US" sz="2000" dirty="0">
                <a:solidFill>
                  <a:srgbClr val="0070C0"/>
                </a:solidFill>
                <a:latin typeface="Times New Roman" pitchFamily="18" charset="0"/>
                <a:cs typeface="Times New Roman" pitchFamily="18" charset="0"/>
              </a:rPr>
            </a:br>
            <a:r>
              <a:rPr lang="en-US" sz="2000" dirty="0" smtClean="0">
                <a:solidFill>
                  <a:srgbClr val="0070C0"/>
                </a:solidFill>
                <a:latin typeface="Times New Roman" pitchFamily="18" charset="0"/>
                <a:cs typeface="Times New Roman" pitchFamily="18" charset="0"/>
              </a:rPr>
              <a:t>                                                                            </a:t>
            </a:r>
            <a:r>
              <a:rPr lang="en-US" sz="2000" i="1" dirty="0" smtClean="0">
                <a:solidFill>
                  <a:srgbClr val="0070C0"/>
                </a:solidFill>
                <a:latin typeface="Times New Roman" pitchFamily="18" charset="0"/>
                <a:cs typeface="Times New Roman" pitchFamily="18" charset="0"/>
              </a:rPr>
              <a:t>posted </a:t>
            </a:r>
            <a:r>
              <a:rPr lang="en-US" sz="2000" i="1" dirty="0">
                <a:solidFill>
                  <a:srgbClr val="0070C0"/>
                </a:solidFill>
                <a:latin typeface="Times New Roman" pitchFamily="18" charset="0"/>
                <a:cs typeface="Times New Roman" pitchFamily="18" charset="0"/>
              </a:rPr>
              <a:t>Fri 7.19 pm</a:t>
            </a:r>
            <a:endParaRPr lang="en-US" sz="2000" dirty="0">
              <a:solidFill>
                <a:srgbClr val="0070C0"/>
              </a:solidFill>
              <a:latin typeface="Times New Roman" pitchFamily="18" charset="0"/>
              <a:cs typeface="Times New Roman" pitchFamily="18" charset="0"/>
            </a:endParaRPr>
          </a:p>
        </p:txBody>
      </p:sp>
      <p:pic>
        <p:nvPicPr>
          <p:cNvPr id="2054" name="Picture 6" descr="D:\P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33" y="5201016"/>
            <a:ext cx="1581150" cy="14649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33601" y="5152072"/>
            <a:ext cx="6841858" cy="1323439"/>
          </a:xfrm>
          <a:prstGeom prst="rect">
            <a:avLst/>
          </a:prstGeom>
        </p:spPr>
        <p:txBody>
          <a:bodyPr wrap="square">
            <a:spAutoFit/>
          </a:bodyPr>
          <a:lstStyle/>
          <a:p>
            <a:r>
              <a:rPr lang="en-US" sz="2000" dirty="0">
                <a:solidFill>
                  <a:srgbClr val="FF0000"/>
                </a:solidFill>
                <a:latin typeface="Times New Roman" pitchFamily="18" charset="0"/>
                <a:cs typeface="Times New Roman" pitchFamily="18" charset="0"/>
              </a:rPr>
              <a:t>I’ve been kind of addicted to the net. I just love sitting in front of my computer for hours! But now my mum has said it’s NUFF! I’ll start my judo class this weekend. It’s OK. WBU? </a:t>
            </a:r>
            <a:br>
              <a:rPr lang="en-US" sz="2000" dirty="0">
                <a:solidFill>
                  <a:srgbClr val="FF0000"/>
                </a:solidFill>
                <a:latin typeface="Times New Roman" pitchFamily="18" charset="0"/>
                <a:cs typeface="Times New Roman" pitchFamily="18" charset="0"/>
              </a:rPr>
            </a:br>
            <a:r>
              <a:rPr lang="en-US" sz="2000" dirty="0" smtClean="0">
                <a:solidFill>
                  <a:srgbClr val="FF0000"/>
                </a:solidFill>
                <a:latin typeface="Times New Roman" pitchFamily="18" charset="0"/>
                <a:cs typeface="Times New Roman" pitchFamily="18" charset="0"/>
              </a:rPr>
              <a:t>                                                                         </a:t>
            </a:r>
            <a:r>
              <a:rPr lang="en-US" sz="2000" i="1" dirty="0" smtClean="0">
                <a:solidFill>
                  <a:srgbClr val="FF0000"/>
                </a:solidFill>
                <a:latin typeface="Times New Roman" pitchFamily="18" charset="0"/>
                <a:cs typeface="Times New Roman" pitchFamily="18" charset="0"/>
              </a:rPr>
              <a:t>posted </a:t>
            </a:r>
            <a:r>
              <a:rPr lang="en-US" sz="2000" i="1" dirty="0">
                <a:solidFill>
                  <a:srgbClr val="FF0000"/>
                </a:solidFill>
                <a:latin typeface="Times New Roman" pitchFamily="18" charset="0"/>
                <a:cs typeface="Times New Roman" pitchFamily="18" charset="0"/>
              </a:rPr>
              <a:t>Fri 8.45 pm</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1553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u="sng" dirty="0" smtClean="0"/>
              <a:t>Answer the questions</a:t>
            </a:r>
            <a:r>
              <a:rPr lang="en-US" dirty="0" smtClean="0"/>
              <a:t>:</a:t>
            </a: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pPr marL="514350" indent="-514350">
              <a:buAutoNum type="arabicPeriod"/>
            </a:pPr>
            <a:r>
              <a:rPr lang="en-US" dirty="0" smtClean="0"/>
              <a:t>Who loves hanging out with friends?</a:t>
            </a:r>
          </a:p>
          <a:p>
            <a:pPr marL="0" indent="0">
              <a:buNone/>
            </a:pPr>
            <a:endParaRPr lang="en-US" dirty="0"/>
          </a:p>
          <a:p>
            <a:pPr marL="0" indent="0">
              <a:buNone/>
            </a:pPr>
            <a:r>
              <a:rPr lang="en-US" dirty="0" smtClean="0"/>
              <a:t>2. Who adores cloud watching?</a:t>
            </a:r>
          </a:p>
          <a:p>
            <a:pPr marL="0" indent="0">
              <a:buNone/>
            </a:pPr>
            <a:endParaRPr lang="en-US" dirty="0" smtClean="0"/>
          </a:p>
          <a:p>
            <a:pPr marL="0" indent="0">
              <a:buNone/>
            </a:pPr>
            <a:r>
              <a:rPr lang="en-US" dirty="0" smtClean="0"/>
              <a:t>3. Is Linn hooked on drama?</a:t>
            </a:r>
          </a:p>
          <a:p>
            <a:pPr marL="0" indent="0">
              <a:buNone/>
            </a:pPr>
            <a:endParaRPr lang="en-US" dirty="0"/>
          </a:p>
          <a:p>
            <a:pPr marL="0" indent="0">
              <a:buNone/>
            </a:pPr>
            <a:r>
              <a:rPr lang="en-US" dirty="0" smtClean="0"/>
              <a:t>4. Who cooks in his free time?</a:t>
            </a:r>
          </a:p>
          <a:p>
            <a:pPr marL="0" indent="0">
              <a:buNone/>
            </a:pPr>
            <a:endParaRPr lang="en-US" dirty="0"/>
          </a:p>
          <a:p>
            <a:pPr marL="0" indent="0">
              <a:buNone/>
            </a:pPr>
            <a:r>
              <a:rPr lang="en-US" dirty="0" smtClean="0"/>
              <a:t>5. Does Manuel love the net?</a:t>
            </a:r>
            <a:endParaRPr lang="en-US" dirty="0"/>
          </a:p>
          <a:p>
            <a:pPr marL="0" indent="0">
              <a:buNone/>
            </a:pPr>
            <a:endParaRPr lang="en-US" dirty="0"/>
          </a:p>
        </p:txBody>
      </p:sp>
      <p:sp>
        <p:nvSpPr>
          <p:cNvPr id="4" name="TextBox 3"/>
          <p:cNvSpPr txBox="1"/>
          <p:nvPr/>
        </p:nvSpPr>
        <p:spPr>
          <a:xfrm>
            <a:off x="1295400" y="1752600"/>
            <a:ext cx="6629400" cy="584775"/>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sym typeface="Wingdings" pitchFamily="2" charset="2"/>
              </a:rPr>
              <a:t> </a:t>
            </a:r>
            <a:r>
              <a:rPr lang="en-US" sz="2200" dirty="0" smtClean="0">
                <a:solidFill>
                  <a:srgbClr val="C00000"/>
                </a:solidFill>
                <a:latin typeface=".VnAvant" pitchFamily="34" charset="0"/>
              </a:rPr>
              <a:t>Emily </a:t>
            </a:r>
            <a:r>
              <a:rPr lang="en-US" sz="3200" dirty="0">
                <a:solidFill>
                  <a:srgbClr val="C00000"/>
                </a:solidFill>
              </a:rPr>
              <a:t>loves hanging out with </a:t>
            </a:r>
            <a:r>
              <a:rPr lang="en-US" sz="3200" dirty="0" smtClean="0">
                <a:solidFill>
                  <a:srgbClr val="C00000"/>
                </a:solidFill>
              </a:rPr>
              <a:t>friends.</a:t>
            </a:r>
            <a:r>
              <a:rPr lang="en-US" sz="2200" dirty="0" smtClean="0">
                <a:solidFill>
                  <a:srgbClr val="C00000"/>
                </a:solidFill>
                <a:latin typeface=".VnAvant" pitchFamily="34" charset="0"/>
              </a:rPr>
              <a:t> </a:t>
            </a:r>
            <a:endParaRPr lang="en-US" sz="2200" dirty="0">
              <a:solidFill>
                <a:srgbClr val="C00000"/>
              </a:solidFill>
              <a:latin typeface=".VnAvant" pitchFamily="34" charset="0"/>
            </a:endParaRPr>
          </a:p>
        </p:txBody>
      </p:sp>
      <p:sp>
        <p:nvSpPr>
          <p:cNvPr id="5" name="TextBox 4"/>
          <p:cNvSpPr txBox="1"/>
          <p:nvPr/>
        </p:nvSpPr>
        <p:spPr>
          <a:xfrm>
            <a:off x="1219200" y="2895600"/>
            <a:ext cx="6324600" cy="584775"/>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sym typeface="Wingdings" pitchFamily="2" charset="2"/>
              </a:rPr>
              <a:t> </a:t>
            </a:r>
            <a:r>
              <a:rPr lang="en-US" sz="2200" dirty="0" smtClean="0">
                <a:solidFill>
                  <a:srgbClr val="C00000"/>
                </a:solidFill>
                <a:latin typeface=".VnAvant" pitchFamily="34" charset="0"/>
              </a:rPr>
              <a:t>Hang </a:t>
            </a:r>
            <a:r>
              <a:rPr lang="en-US" sz="3200" dirty="0">
                <a:solidFill>
                  <a:srgbClr val="C00000"/>
                </a:solidFill>
              </a:rPr>
              <a:t>adores cloud </a:t>
            </a:r>
            <a:r>
              <a:rPr lang="en-US" sz="3200" dirty="0" smtClean="0">
                <a:solidFill>
                  <a:srgbClr val="C00000"/>
                </a:solidFill>
              </a:rPr>
              <a:t>watching.</a:t>
            </a:r>
            <a:r>
              <a:rPr lang="en-US" sz="2200" dirty="0" smtClean="0">
                <a:solidFill>
                  <a:srgbClr val="C00000"/>
                </a:solidFill>
                <a:latin typeface=".VnAvant" pitchFamily="34" charset="0"/>
              </a:rPr>
              <a:t> </a:t>
            </a:r>
            <a:endParaRPr lang="en-US" sz="2200" dirty="0">
              <a:solidFill>
                <a:srgbClr val="C00000"/>
              </a:solidFill>
              <a:latin typeface=".VnAvant" pitchFamily="34" charset="0"/>
            </a:endParaRPr>
          </a:p>
        </p:txBody>
      </p:sp>
      <p:sp>
        <p:nvSpPr>
          <p:cNvPr id="6" name="TextBox 5"/>
          <p:cNvSpPr txBox="1"/>
          <p:nvPr/>
        </p:nvSpPr>
        <p:spPr>
          <a:xfrm>
            <a:off x="1251857" y="3962400"/>
            <a:ext cx="6324600" cy="584775"/>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sym typeface="Wingdings" pitchFamily="2" charset="2"/>
              </a:rPr>
              <a:t> </a:t>
            </a:r>
            <a:r>
              <a:rPr lang="en-US" sz="2200" dirty="0" smtClean="0">
                <a:solidFill>
                  <a:srgbClr val="C00000"/>
                </a:solidFill>
                <a:latin typeface=".VnAvant" pitchFamily="34" charset="0"/>
              </a:rPr>
              <a:t>Yes, she is</a:t>
            </a:r>
            <a:r>
              <a:rPr lang="en-US" sz="3200" dirty="0" smtClean="0">
                <a:solidFill>
                  <a:srgbClr val="C00000"/>
                </a:solidFill>
              </a:rPr>
              <a:t>.</a:t>
            </a:r>
            <a:r>
              <a:rPr lang="en-US" sz="2200" dirty="0" smtClean="0">
                <a:solidFill>
                  <a:srgbClr val="C00000"/>
                </a:solidFill>
                <a:latin typeface=".VnAvant" pitchFamily="34" charset="0"/>
              </a:rPr>
              <a:t> </a:t>
            </a:r>
            <a:endParaRPr lang="en-US" sz="2200" dirty="0">
              <a:solidFill>
                <a:srgbClr val="C00000"/>
              </a:solidFill>
              <a:latin typeface=".VnAvant" pitchFamily="34" charset="0"/>
            </a:endParaRPr>
          </a:p>
        </p:txBody>
      </p:sp>
      <p:sp>
        <p:nvSpPr>
          <p:cNvPr id="7" name="TextBox 6"/>
          <p:cNvSpPr txBox="1"/>
          <p:nvPr/>
        </p:nvSpPr>
        <p:spPr>
          <a:xfrm>
            <a:off x="1295400" y="5029200"/>
            <a:ext cx="6324600" cy="584775"/>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sym typeface="Wingdings" pitchFamily="2" charset="2"/>
              </a:rPr>
              <a:t> Minh </a:t>
            </a:r>
            <a:r>
              <a:rPr lang="en-US" sz="3200" dirty="0">
                <a:solidFill>
                  <a:srgbClr val="C00000"/>
                </a:solidFill>
              </a:rPr>
              <a:t>cooks in his free time</a:t>
            </a:r>
            <a:r>
              <a:rPr lang="en-US" sz="3200" dirty="0" smtClean="0">
                <a:solidFill>
                  <a:srgbClr val="C00000"/>
                </a:solidFill>
              </a:rPr>
              <a:t>.</a:t>
            </a:r>
            <a:r>
              <a:rPr lang="en-US" sz="2200" dirty="0" smtClean="0">
                <a:solidFill>
                  <a:srgbClr val="C00000"/>
                </a:solidFill>
                <a:latin typeface=".VnAvant" pitchFamily="34" charset="0"/>
              </a:rPr>
              <a:t> </a:t>
            </a:r>
            <a:endParaRPr lang="en-US" sz="2200" dirty="0">
              <a:solidFill>
                <a:srgbClr val="C00000"/>
              </a:solidFill>
              <a:latin typeface=".VnAvant" pitchFamily="34" charset="0"/>
            </a:endParaRPr>
          </a:p>
        </p:txBody>
      </p:sp>
      <p:sp>
        <p:nvSpPr>
          <p:cNvPr id="8" name="TextBox 7"/>
          <p:cNvSpPr txBox="1"/>
          <p:nvPr/>
        </p:nvSpPr>
        <p:spPr>
          <a:xfrm>
            <a:off x="1295400" y="6019800"/>
            <a:ext cx="6324600" cy="584775"/>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sym typeface="Wingdings" pitchFamily="2" charset="2"/>
              </a:rPr>
              <a:t> Yes, he does</a:t>
            </a:r>
            <a:r>
              <a:rPr lang="en-US" sz="3200" dirty="0" smtClean="0">
                <a:solidFill>
                  <a:srgbClr val="C00000"/>
                </a:solidFill>
              </a:rPr>
              <a:t>.</a:t>
            </a:r>
            <a:r>
              <a:rPr lang="en-US" sz="2200" dirty="0" smtClean="0">
                <a:solidFill>
                  <a:srgbClr val="C00000"/>
                </a:solidFill>
                <a:latin typeface=".VnAvant" pitchFamily="34" charset="0"/>
              </a:rPr>
              <a:t> </a:t>
            </a:r>
            <a:endParaRPr lang="en-US" sz="2200" dirty="0">
              <a:solidFill>
                <a:srgbClr val="C00000"/>
              </a:solidFill>
              <a:latin typeface=".VnAvant" pitchFamily="34" charset="0"/>
            </a:endParaRPr>
          </a:p>
        </p:txBody>
      </p:sp>
    </p:spTree>
    <p:extLst>
      <p:ext uri="{BB962C8B-B14F-4D97-AF65-F5344CB8AC3E}">
        <p14:creationId xmlns:p14="http://schemas.microsoft.com/office/powerpoint/2010/main" val="302064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heel(1)">
                                      <p:cBhvr>
                                        <p:cTn id="54" dur="20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1000"/>
                                        <p:tgtEl>
                                          <p:spTgt spid="5">
                                            <p:txEl>
                                              <p:pRg st="0" end="0"/>
                                            </p:txEl>
                                          </p:spTgt>
                                        </p:tgtEl>
                                      </p:cBhvr>
                                    </p:animEffect>
                                    <p:anim calcmode="lin" valueType="num">
                                      <p:cBhvr>
                                        <p:cTn id="6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heel(1)">
                                      <p:cBhvr>
                                        <p:cTn id="66" dur="20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fade">
                                      <p:cBhvr>
                                        <p:cTn id="71" dur="1000"/>
                                        <p:tgtEl>
                                          <p:spTgt spid="6">
                                            <p:txEl>
                                              <p:pRg st="0" end="0"/>
                                            </p:txEl>
                                          </p:spTgt>
                                        </p:tgtEl>
                                      </p:cBhvr>
                                    </p:animEffect>
                                    <p:anim calcmode="lin" valueType="num">
                                      <p:cBhvr>
                                        <p:cTn id="7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heel(1)">
                                      <p:cBhvr>
                                        <p:cTn id="78" dur="20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7">
                                            <p:txEl>
                                              <p:pRg st="0" end="0"/>
                                            </p:txEl>
                                          </p:spTgt>
                                        </p:tgtEl>
                                        <p:attrNameLst>
                                          <p:attrName>style.visibility</p:attrName>
                                        </p:attrNameLst>
                                      </p:cBhvr>
                                      <p:to>
                                        <p:strVal val="visible"/>
                                      </p:to>
                                    </p:set>
                                    <p:animEffect transition="in" filter="fade">
                                      <p:cBhvr>
                                        <p:cTn id="83" dur="1000"/>
                                        <p:tgtEl>
                                          <p:spTgt spid="7">
                                            <p:txEl>
                                              <p:pRg st="0" end="0"/>
                                            </p:txEl>
                                          </p:spTgt>
                                        </p:tgtEl>
                                      </p:cBhvr>
                                    </p:animEffect>
                                    <p:anim calcmode="lin" valueType="num">
                                      <p:cBhvr>
                                        <p:cTn id="8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1" presetClass="entr" presetSubtype="1"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heel(1)">
                                      <p:cBhvr>
                                        <p:cTn id="90" dur="2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animEffect transition="in" filter="fade">
                                      <p:cBhvr>
                                        <p:cTn id="95" dur="1000"/>
                                        <p:tgtEl>
                                          <p:spTgt spid="8">
                                            <p:txEl>
                                              <p:pRg st="0" end="0"/>
                                            </p:txEl>
                                          </p:spTgt>
                                        </p:tgtEl>
                                      </p:cBhvr>
                                    </p:animEffect>
                                    <p:anim calcmode="lin" valueType="num">
                                      <p:cBhvr>
                                        <p:cTn id="9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829" y="220994"/>
            <a:ext cx="3740953" cy="24460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4905" y="2971800"/>
            <a:ext cx="7162800" cy="3062377"/>
          </a:xfrm>
          <a:prstGeom prst="rect">
            <a:avLst/>
          </a:prstGeom>
          <a:ln>
            <a:solidFill>
              <a:schemeClr val="tx1"/>
            </a:solidFill>
          </a:ln>
        </p:spPr>
        <p:txBody>
          <a:bodyPr wrap="square">
            <a:spAutoFit/>
          </a:bodyPr>
          <a:lstStyle/>
          <a:p>
            <a:r>
              <a:rPr lang="en-US" sz="2400" dirty="0" smtClean="0">
                <a:latin typeface="Times New Roman" pitchFamily="18" charset="0"/>
                <a:cs typeface="Times New Roman" pitchFamily="18" charset="0"/>
              </a:rPr>
              <a:t>I </a:t>
            </a:r>
            <a:r>
              <a:rPr lang="en-US" sz="2400" dirty="0">
                <a:latin typeface="Times New Roman" pitchFamily="18" charset="0"/>
                <a:cs typeface="Times New Roman" pitchFamily="18" charset="0"/>
              </a:rPr>
              <a:t>love hanging out w/ my best friend Helen in my </a:t>
            </a:r>
            <a:r>
              <a:rPr lang="en-US" sz="2400" dirty="0" smtClean="0">
                <a:latin typeface="Times New Roman" pitchFamily="18" charset="0"/>
                <a:cs typeface="Times New Roman" pitchFamily="18" charset="0"/>
              </a:rPr>
              <a:t>spare</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time, like going ‘window shopping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J4F! </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We </a:t>
            </a:r>
            <a:r>
              <a:rPr lang="en-US" sz="2400" dirty="0">
                <a:latin typeface="Times New Roman" pitchFamily="18" charset="0"/>
                <a:cs typeface="Times New Roman" pitchFamily="18" charset="0"/>
              </a:rPr>
              <a:t>also work as volunteers for an animal protection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organization</a:t>
            </a:r>
            <a:r>
              <a:rPr lang="en-US" sz="2400" dirty="0">
                <a:latin typeface="Times New Roman" pitchFamily="18" charset="0"/>
                <a:cs typeface="Times New Roman" pitchFamily="18" charset="0"/>
              </a:rPr>
              <a:t>. 2moro </a:t>
            </a:r>
            <a:r>
              <a:rPr lang="en-US" sz="2400" dirty="0" smtClean="0">
                <a:latin typeface="Times New Roman" pitchFamily="18" charset="0"/>
                <a:cs typeface="Times New Roman" pitchFamily="18" charset="0"/>
              </a:rPr>
              <a:t>we  </a:t>
            </a:r>
            <a:r>
              <a:rPr lang="en-US" sz="2400" dirty="0">
                <a:latin typeface="Times New Roman" pitchFamily="18" charset="0"/>
                <a:cs typeface="Times New Roman" pitchFamily="18" charset="0"/>
              </a:rPr>
              <a:t>r </a:t>
            </a:r>
            <a:r>
              <a:rPr lang="en-US" sz="2400" dirty="0" smtClean="0">
                <a:latin typeface="Times New Roman" pitchFamily="18" charset="0"/>
                <a:cs typeface="Times New Roman" pitchFamily="18" charset="0"/>
              </a:rPr>
              <a:t>   going </a:t>
            </a:r>
            <a:r>
              <a:rPr lang="en-US" sz="2400" dirty="0">
                <a:latin typeface="Times New Roman" pitchFamily="18" charset="0"/>
                <a:cs typeface="Times New Roman" pitchFamily="18" charset="0"/>
              </a:rPr>
              <a:t>to a farm</a:t>
            </a:r>
            <a:r>
              <a:rPr lang="en-US" sz="2400" dirty="0" smtClean="0">
                <a:latin typeface="Times New Roman" pitchFamily="18" charset="0"/>
                <a:cs typeface="Times New Roman" pitchFamily="18" charset="0"/>
              </a:rPr>
              <a:t>.                                                                           </a:t>
            </a:r>
          </a:p>
          <a:p>
            <a:pPr algn="ctr"/>
            <a:endParaRPr lang="en-US" sz="2400" dirty="0">
              <a:solidFill>
                <a:srgbClr val="C00000"/>
              </a:solidFill>
              <a:latin typeface="Times New Roman" pitchFamily="18" charset="0"/>
              <a:cs typeface="Times New Roman" pitchFamily="18" charset="0"/>
            </a:endParaRPr>
          </a:p>
        </p:txBody>
      </p:sp>
      <p:cxnSp>
        <p:nvCxnSpPr>
          <p:cNvPr id="7" name="Straight Connector 6"/>
          <p:cNvCxnSpPr/>
          <p:nvPr/>
        </p:nvCxnSpPr>
        <p:spPr>
          <a:xfrm>
            <a:off x="5737965" y="4114800"/>
            <a:ext cx="457200"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096000" y="4136571"/>
            <a:ext cx="2062540" cy="430887"/>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rPr>
              <a:t>Just for fun</a:t>
            </a:r>
            <a:endParaRPr lang="en-US" sz="2200" dirty="0">
              <a:solidFill>
                <a:srgbClr val="C00000"/>
              </a:solidFill>
              <a:latin typeface=".VnAvant" pitchFamily="34" charset="0"/>
            </a:endParaRPr>
          </a:p>
        </p:txBody>
      </p:sp>
      <p:cxnSp>
        <p:nvCxnSpPr>
          <p:cNvPr id="9" name="Straight Connector 8"/>
          <p:cNvCxnSpPr/>
          <p:nvPr/>
        </p:nvCxnSpPr>
        <p:spPr>
          <a:xfrm>
            <a:off x="3505200" y="3323573"/>
            <a:ext cx="304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5600" y="5562600"/>
            <a:ext cx="76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18165" y="3366762"/>
            <a:ext cx="1183670" cy="430887"/>
          </a:xfrm>
          <a:prstGeom prst="rect">
            <a:avLst/>
          </a:prstGeom>
          <a:solidFill>
            <a:schemeClr val="bg1"/>
          </a:solidFill>
        </p:spPr>
        <p:txBody>
          <a:bodyPr wrap="square" rtlCol="0">
            <a:spAutoFit/>
          </a:bodyPr>
          <a:lstStyle/>
          <a:p>
            <a:r>
              <a:rPr lang="en-US" sz="2200" dirty="0">
                <a:solidFill>
                  <a:srgbClr val="C00000"/>
                </a:solidFill>
                <a:latin typeface=".VnAvant" pitchFamily="34" charset="0"/>
              </a:rPr>
              <a:t>w</a:t>
            </a:r>
            <a:r>
              <a:rPr lang="en-US" sz="2200" dirty="0" smtClean="0">
                <a:solidFill>
                  <a:srgbClr val="C00000"/>
                </a:solidFill>
                <a:latin typeface=".VnAvant" pitchFamily="34" charset="0"/>
              </a:rPr>
              <a:t>ith </a:t>
            </a:r>
            <a:endParaRPr lang="en-US" sz="2200" dirty="0">
              <a:solidFill>
                <a:srgbClr val="C00000"/>
              </a:solidFill>
              <a:latin typeface=".VnAvant" pitchFamily="34" charset="0"/>
            </a:endParaRPr>
          </a:p>
        </p:txBody>
      </p:sp>
      <p:sp>
        <p:nvSpPr>
          <p:cNvPr id="11" name="TextBox 10"/>
          <p:cNvSpPr txBox="1"/>
          <p:nvPr/>
        </p:nvSpPr>
        <p:spPr>
          <a:xfrm>
            <a:off x="1676400" y="5618946"/>
            <a:ext cx="1752600" cy="430887"/>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rPr>
              <a:t>Tomorrow</a:t>
            </a:r>
            <a:r>
              <a:rPr lang="en-US" sz="2200" dirty="0" smtClean="0">
                <a:latin typeface=".VnAvant" pitchFamily="34" charset="0"/>
              </a:rPr>
              <a:t> </a:t>
            </a:r>
            <a:endParaRPr lang="en-US" sz="2200" dirty="0">
              <a:latin typeface=".VnAvant" pitchFamily="34" charset="0"/>
            </a:endParaRPr>
          </a:p>
        </p:txBody>
      </p:sp>
      <p:cxnSp>
        <p:nvCxnSpPr>
          <p:cNvPr id="12" name="Straight Connector 11"/>
          <p:cNvCxnSpPr/>
          <p:nvPr/>
        </p:nvCxnSpPr>
        <p:spPr>
          <a:xfrm>
            <a:off x="4152900" y="5540829"/>
            <a:ext cx="381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2905" y="5618946"/>
            <a:ext cx="1066800" cy="430887"/>
          </a:xfrm>
          <a:prstGeom prst="rect">
            <a:avLst/>
          </a:prstGeom>
          <a:solidFill>
            <a:schemeClr val="bg1"/>
          </a:solidFill>
        </p:spPr>
        <p:txBody>
          <a:bodyPr wrap="square" rtlCol="0">
            <a:spAutoFit/>
          </a:bodyPr>
          <a:lstStyle/>
          <a:p>
            <a:r>
              <a:rPr lang="en-US" sz="2200" dirty="0" smtClean="0">
                <a:solidFill>
                  <a:srgbClr val="C00000"/>
                </a:solidFill>
                <a:latin typeface=".VnAvant" pitchFamily="34" charset="0"/>
              </a:rPr>
              <a:t>are</a:t>
            </a:r>
            <a:r>
              <a:rPr lang="en-US" sz="2200" dirty="0" smtClean="0">
                <a:latin typeface=".VnAvant" pitchFamily="34" charset="0"/>
              </a:rPr>
              <a:t>  </a:t>
            </a:r>
            <a:endParaRPr lang="en-US" sz="2200" dirty="0">
              <a:latin typeface=".VnAvant" pitchFamily="34" charset="0"/>
            </a:endParaRPr>
          </a:p>
        </p:txBody>
      </p:sp>
    </p:spTree>
    <p:extLst>
      <p:ext uri="{BB962C8B-B14F-4D97-AF65-F5344CB8AC3E}">
        <p14:creationId xmlns:p14="http://schemas.microsoft.com/office/powerpoint/2010/main" val="40705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TotalTime>
  <Words>1248</Words>
  <Application>Microsoft Office PowerPoint</Application>
  <PresentationFormat>On-screen Show (4:3)</PresentationFormat>
  <Paragraphs>193</Paragraphs>
  <Slides>21</Slides>
  <Notes>0</Notes>
  <HiddenSlides>0</HiddenSlides>
  <MMClips>1</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Answer the questions:</vt:lpstr>
      <vt:lpstr>PowerPoint Presentation</vt:lpstr>
      <vt:lpstr>PowerPoint Presentation</vt:lpstr>
      <vt:lpstr>PowerPoint Presentation</vt:lpstr>
      <vt:lpstr>PowerPoint Presentation</vt:lpstr>
      <vt:lpstr>PowerPoint Presentation</vt:lpstr>
      <vt:lpstr>PowerPoint Presentation</vt:lpstr>
      <vt:lpstr> *) Now add to the dictionary other abbreviations used for online chatting/texting that you know.</vt:lpstr>
      <vt:lpstr>PowerPoint Presentation</vt:lpstr>
      <vt:lpstr>PowerPoint Presentation</vt:lpstr>
      <vt:lpstr>PowerPoint Presentation</vt:lpstr>
      <vt:lpstr>III. Homework: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Microsoft Cop.</cp:lastModifiedBy>
  <cp:revision>81</cp:revision>
  <dcterms:created xsi:type="dcterms:W3CDTF">2016-08-29T13:10:00Z</dcterms:created>
  <dcterms:modified xsi:type="dcterms:W3CDTF">2019-10-17T10:40:37Z</dcterms:modified>
</cp:coreProperties>
</file>