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3" r:id="rId3"/>
    <p:sldId id="258" r:id="rId4"/>
    <p:sldId id="264" r:id="rId5"/>
    <p:sldId id="265" r:id="rId6"/>
    <p:sldId id="256" r:id="rId7"/>
    <p:sldId id="259" r:id="rId8"/>
    <p:sldId id="260" r:id="rId9"/>
    <p:sldId id="261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D:\Cấp 2\Giao an E8 moi\CD 1 E8\07 Track 7.wma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5927"/>
  <ax:ocxPr ax:name="_cy" ax:value="1270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D:\Cấp 2\Giao an E8 moi\CD 1 E8\08 Track 8.wma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6350"/>
  <ax:ocxPr ax:name="_cy" ax:value="1270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96F508-9EEF-49CC-8BED-673AD6B6E6CC}" type="datetimeFigureOut">
              <a:rPr lang="en-US" smtClean="0"/>
              <a:t>17/10/2019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0B0D66-16B9-4B1C-8BE4-DCBC67AB53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>
            <a:off x="533400" y="609600"/>
            <a:ext cx="4495800" cy="1981200"/>
          </a:xfrm>
          <a:prstGeom prst="cloudCallout">
            <a:avLst>
              <a:gd name="adj1" fmla="val 43313"/>
              <a:gd name="adj2" fmla="val 761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What are the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benefits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of using computer for leisure activities?</a:t>
            </a:r>
          </a:p>
          <a:p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4343400" y="2819400"/>
            <a:ext cx="4114800" cy="1905000"/>
          </a:xfrm>
          <a:prstGeom prst="wedgeEllipseCallout">
            <a:avLst>
              <a:gd name="adj1" fmla="val -12518"/>
              <a:gd name="adj2" fmla="val -4909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a fast and convenient way to get and send information.</a:t>
            </a:r>
          </a:p>
          <a:p>
            <a:r>
              <a:rPr lang="en-US" sz="2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   - ….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352800" y="5105400"/>
            <a:ext cx="3464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What is he doing?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/>
      <p:bldP spid="1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1"/>
            <a:ext cx="8915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Example: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I believe the best leisure activity for teenagers is any group activity. This could be playing a team sport or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joining a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hobby group or even volunteering.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Firstly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, teenagers like to feel that they belong to a group.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Secondly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being part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of a group helps teenagers make friends. Friendships are very important to teenagers. In addition, they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will make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friends with people who have the same interests as them. For these reasons I think group activities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are best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for teenagers.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83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khung15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0" y="0"/>
            <a:ext cx="9525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762000"/>
            <a:ext cx="8229600" cy="1143000"/>
          </a:xfrm>
        </p:spPr>
        <p:txBody>
          <a:bodyPr/>
          <a:lstStyle/>
          <a:p>
            <a:r>
              <a:rPr lang="en-US" altLang="en-US" sz="5400" b="1" dirty="0" smtClean="0">
                <a:solidFill>
                  <a:srgbClr val="FF0000"/>
                </a:solidFill>
              </a:rPr>
              <a:t>HOMEWORK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828800" y="2209800"/>
            <a:ext cx="7620000" cy="20574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+ Learn the structures by heart.</a:t>
            </a:r>
          </a:p>
          <a:p>
            <a:pPr>
              <a:buFontTx/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+ Do exercises in workbook.</a:t>
            </a:r>
          </a:p>
          <a:p>
            <a:pPr>
              <a:buFontTx/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+ Prepare for: </a:t>
            </a:r>
          </a:p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Unit 1 – </a:t>
            </a:r>
            <a:r>
              <a:rPr lang="en-US" sz="3600" b="1" smtClean="0">
                <a:solidFill>
                  <a:srgbClr val="FF0000"/>
                </a:solidFill>
              </a:rPr>
              <a:t>Looking Back.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altLang="en-US" sz="36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962400" y="228600"/>
            <a:ext cx="5029200" cy="1981200"/>
          </a:xfrm>
          <a:prstGeom prst="cloudCallout">
            <a:avLst>
              <a:gd name="adj1" fmla="val -25997"/>
              <a:gd name="adj2" fmla="val 849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ctr"/>
            <a:r>
              <a:rPr lang="en-US" sz="2200" dirty="0">
                <a:latin typeface="Arial" pitchFamily="34" charset="0"/>
                <a:cs typeface="Arial" pitchFamily="34" charset="0"/>
              </a:rPr>
              <a:t>What are the 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harmful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things using computer may bring us?</a:t>
            </a:r>
          </a:p>
          <a:p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1828800" y="2971800"/>
            <a:ext cx="5105400" cy="1905000"/>
          </a:xfrm>
          <a:prstGeom prst="wedgeEllipseCallout">
            <a:avLst>
              <a:gd name="adj1" fmla="val -7075"/>
              <a:gd name="adj2" fmla="val -4971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en-US" sz="2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harmful to eyes</a:t>
            </a:r>
          </a:p>
          <a:p>
            <a:pPr>
              <a:lnSpc>
                <a:spcPct val="115000"/>
              </a:lnSpc>
              <a:buFontTx/>
              <a:buChar char="-"/>
            </a:pPr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tired </a:t>
            </a:r>
            <a:r>
              <a:rPr lang="en-US" sz="2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and dizzy </a:t>
            </a:r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…</a:t>
            </a:r>
          </a:p>
          <a:p>
            <a:pPr>
              <a:lnSpc>
                <a:spcPct val="115000"/>
              </a:lnSpc>
            </a:pPr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Waste of time </a:t>
            </a:r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and money</a:t>
            </a:r>
            <a:endParaRPr lang="en-US" sz="2200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080922164622z61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2438400"/>
            <a:ext cx="8915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5000" b="1" dirty="0">
                <a:solidFill>
                  <a:srgbClr val="0070C0"/>
                </a:solidFill>
                <a:latin typeface=".VnTifani HeavyH" pitchFamily="34" charset="0"/>
              </a:rPr>
              <a:t>Unit 1: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5000" b="1" dirty="0">
                <a:solidFill>
                  <a:srgbClr val="0070C0"/>
                </a:solidFill>
                <a:latin typeface=".VnTifani HeavyH" pitchFamily="34" charset="0"/>
              </a:rPr>
              <a:t>Leisure activities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85800" y="54102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 b="1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85800" y="4800600"/>
            <a:ext cx="7162800" cy="1143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 b="1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914400" y="3810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4105" name="TextBox 1"/>
          <p:cNvSpPr txBox="1">
            <a:spLocks noChangeArrowheads="1"/>
          </p:cNvSpPr>
          <p:nvPr/>
        </p:nvSpPr>
        <p:spPr bwMode="auto">
          <a:xfrm>
            <a:off x="228600" y="4572000"/>
            <a:ext cx="8763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.VnTifani HeavyH" pitchFamily="34" charset="0"/>
              </a:rPr>
              <a:t>Lesson 7 – Skills 2 </a:t>
            </a:r>
            <a:endParaRPr lang="en-US" sz="3500" b="1" dirty="0">
              <a:solidFill>
                <a:srgbClr val="002060"/>
              </a:solidFill>
              <a:latin typeface=".VnTifani Heavy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mph" presetSubtype="6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9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1" grpId="1"/>
      <p:bldP spid="4102" grpId="0"/>
      <p:bldP spid="4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Listening.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What do you usually do with your friends in your free time?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981200"/>
          <a:ext cx="76962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563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Activities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600" y="2362200"/>
            <a:ext cx="358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 usually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go to the library with my friends.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3200400"/>
            <a:ext cx="556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usually plays badminton with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friends.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71800" y="3886200"/>
            <a:ext cx="426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usually chats with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friends.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7800" y="3200400"/>
            <a:ext cx="726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Nam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1524000" y="2514600"/>
            <a:ext cx="2551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3962400"/>
            <a:ext cx="655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Hoa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798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Listen and answer the questions.</a:t>
            </a:r>
            <a:endParaRPr lang="en-U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the topic of this week’s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/>
            <a:r>
              <a:rPr lang="en-US" sz="2800" dirty="0" smtClean="0"/>
              <a:t>   </a:t>
            </a:r>
          </a:p>
          <a:p>
            <a:pPr marL="342900" indent="-342900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2800" dirty="0" smtClean="0">
                <a:latin typeface="Arial" pitchFamily="34" charset="0"/>
                <a:cs typeface="Arial" pitchFamily="34" charset="0"/>
              </a:rPr>
              <a:t>2. Which two main ways does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suggest you can hang out with your friends?</a:t>
            </a:r>
          </a:p>
          <a:p>
            <a:pPr marL="342900" indent="-342900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810000"/>
            <a:ext cx="78486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 are two main ways: hanging out indoors or outdoors.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6764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topic of this week’s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 hanging out with your friends.</a:t>
            </a:r>
            <a:endParaRPr lang="en-US" sz="28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483" name="WindowsMediaPlayer1" r:id="rId2" imgW="2133898" imgH="457143"/>
        </mc:Choice>
        <mc:Fallback>
          <p:control name="WindowsMediaPlayer1" r:id="rId2" imgW="2133898" imgH="457143">
            <p:pic>
              <p:nvPicPr>
                <p:cNvPr id="0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72200" y="6248400"/>
                  <a:ext cx="2133600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971800" y="1676400"/>
            <a:ext cx="1219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ovies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2286000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cinema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0" y="3124200"/>
            <a:ext cx="99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crafts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90800" y="4038600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sports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0" y="4267200"/>
            <a:ext cx="2895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physical health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4876800"/>
            <a:ext cx="137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people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62200" y="5943600"/>
            <a:ext cx="2286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cultural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centres</a:t>
            </a:r>
            <a:endParaRPr lang="en-US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9" name="WindowsMediaPlayer1" r:id="rId2" imgW="2285714" imgH="457143"/>
        </mc:Choice>
        <mc:Fallback>
          <p:control name="WindowsMediaPlayer1" r:id="rId2" imgW="2285714" imgH="457143">
            <p:pic>
              <p:nvPicPr>
                <p:cNvPr id="0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05600" y="6400800"/>
                  <a:ext cx="2286000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534400" cy="624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610600" cy="662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143000" y="3048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my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opinion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3657600"/>
            <a:ext cx="121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Firstly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4600" y="46290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Secondly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4953000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addition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819400" y="55626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these reasons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0114"/>
            <a:ext cx="8534400" cy="661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</TotalTime>
  <Words>224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Microsoft Cop.</cp:lastModifiedBy>
  <cp:revision>21</cp:revision>
  <dcterms:created xsi:type="dcterms:W3CDTF">2016-09-04T07:41:28Z</dcterms:created>
  <dcterms:modified xsi:type="dcterms:W3CDTF">2019-10-17T10:41:17Z</dcterms:modified>
</cp:coreProperties>
</file>