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61" r:id="rId18"/>
    <p:sldId id="262" r:id="rId19"/>
    <p:sldId id="278" r:id="rId20"/>
    <p:sldId id="279" r:id="rId21"/>
    <p:sldId id="263" r:id="rId22"/>
    <p:sldId id="2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0110-FA7E-465B-A2AD-82EC9ABD18A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E473-3AE6-4C60-873A-F504C9EE4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9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0110-FA7E-465B-A2AD-82EC9ABD18A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E473-3AE6-4C60-873A-F504C9EE4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4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0110-FA7E-465B-A2AD-82EC9ABD18A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E473-3AE6-4C60-873A-F504C9EE4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5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B0916-1BCA-47FF-B12A-26440F256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6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0110-FA7E-465B-A2AD-82EC9ABD18A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E473-3AE6-4C60-873A-F504C9EE4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7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0110-FA7E-465B-A2AD-82EC9ABD18A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E473-3AE6-4C60-873A-F504C9EE4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0110-FA7E-465B-A2AD-82EC9ABD18A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E473-3AE6-4C60-873A-F504C9EE4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6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0110-FA7E-465B-A2AD-82EC9ABD18A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E473-3AE6-4C60-873A-F504C9EE4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5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0110-FA7E-465B-A2AD-82EC9ABD18A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E473-3AE6-4C60-873A-F504C9EE4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4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0110-FA7E-465B-A2AD-82EC9ABD18A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E473-3AE6-4C60-873A-F504C9EE4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6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0110-FA7E-465B-A2AD-82EC9ABD18A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E473-3AE6-4C60-873A-F504C9EE4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2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0110-FA7E-465B-A2AD-82EC9ABD18A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E473-3AE6-4C60-873A-F504C9EE4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0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40110-FA7E-465B-A2AD-82EC9ABD18A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5E473-3AE6-4C60-873A-F504C9EE4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13" Type="http://schemas.openxmlformats.org/officeDocument/2006/relationships/image" Target="../media/image26.wmf"/><Relationship Id="rId3" Type="http://schemas.openxmlformats.org/officeDocument/2006/relationships/audio" Target="../media/media2.WAV"/><Relationship Id="rId7" Type="http://schemas.openxmlformats.org/officeDocument/2006/relationships/audio" Target="file:///C:\WINDOWS\MEDIA\TADA.WAV" TargetMode="External"/><Relationship Id="rId12" Type="http://schemas.openxmlformats.org/officeDocument/2006/relationships/oleObject" Target="../embeddings/oleObject1.bin"/><Relationship Id="rId2" Type="http://schemas.microsoft.com/office/2007/relationships/media" Target="../media/media2.WAV"/><Relationship Id="rId1" Type="http://schemas.openxmlformats.org/officeDocument/2006/relationships/vmlDrawing" Target="../drawings/vmlDrawing1.vml"/><Relationship Id="rId6" Type="http://schemas.microsoft.com/office/2007/relationships/media" Target="file:///C:\WINDOWS\MEDIA\TADA.WAV" TargetMode="External"/><Relationship Id="rId11" Type="http://schemas.openxmlformats.org/officeDocument/2006/relationships/slide" Target="slide14.xml"/><Relationship Id="rId5" Type="http://schemas.openxmlformats.org/officeDocument/2006/relationships/audio" Target="../media/media1.WAV"/><Relationship Id="rId15" Type="http://schemas.openxmlformats.org/officeDocument/2006/relationships/image" Target="../media/image27.wmf"/><Relationship Id="rId10" Type="http://schemas.openxmlformats.org/officeDocument/2006/relationships/image" Target="../media/image25.png"/><Relationship Id="rId4" Type="http://schemas.microsoft.com/office/2007/relationships/media" Target="../media/media1.WAV"/><Relationship Id="rId9" Type="http://schemas.openxmlformats.org/officeDocument/2006/relationships/image" Target="../media/image28.png"/><Relationship Id="rId1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slide" Target="slide1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audio" Target="../media/media2.WAV"/><Relationship Id="rId7" Type="http://schemas.openxmlformats.org/officeDocument/2006/relationships/audio" Target="file:///C:\WINDOWS\MEDIA\TADA.WAV" TargetMode="External"/><Relationship Id="rId12" Type="http://schemas.openxmlformats.org/officeDocument/2006/relationships/image" Target="../media/image28.wmf"/><Relationship Id="rId2" Type="http://schemas.microsoft.com/office/2007/relationships/media" Target="../media/media2.WAV"/><Relationship Id="rId1" Type="http://schemas.openxmlformats.org/officeDocument/2006/relationships/vmlDrawing" Target="../drawings/vmlDrawing2.vml"/><Relationship Id="rId6" Type="http://schemas.microsoft.com/office/2007/relationships/media" Target="file:///C:\WINDOWS\MEDIA\TADA.WAV" TargetMode="External"/><Relationship Id="rId11" Type="http://schemas.openxmlformats.org/officeDocument/2006/relationships/oleObject" Target="../embeddings/oleObject3.bin"/><Relationship Id="rId5" Type="http://schemas.openxmlformats.org/officeDocument/2006/relationships/audio" Target="../media/media1.WAV"/><Relationship Id="rId10" Type="http://schemas.openxmlformats.org/officeDocument/2006/relationships/slide" Target="slide14.xml"/><Relationship Id="rId4" Type="http://schemas.microsoft.com/office/2007/relationships/media" Target="../media/media1.WAV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slide" Target="slide1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3.png"/><Relationship Id="rId3" Type="http://schemas.microsoft.com/office/2007/relationships/media" Target="../media/media1.WAV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3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file:///C:\WINDOWS\MEDIA\TADA.WAV" TargetMode="External"/><Relationship Id="rId11" Type="http://schemas.openxmlformats.org/officeDocument/2006/relationships/image" Target="../media/image31.png"/><Relationship Id="rId5" Type="http://schemas.microsoft.com/office/2007/relationships/media" Target="file:///C:\WINDOWS\MEDIA\TADA.WAV" TargetMode="External"/><Relationship Id="rId10" Type="http://schemas.openxmlformats.org/officeDocument/2006/relationships/image" Target="../media/image30.png"/><Relationship Id="rId4" Type="http://schemas.openxmlformats.org/officeDocument/2006/relationships/audio" Target="../media/media1.WAV"/><Relationship Id="rId9" Type="http://schemas.openxmlformats.org/officeDocument/2006/relationships/slide" Target="slide14.xml"/><Relationship Id="rId1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slide" Target="slide21.xml"/><Relationship Id="rId7" Type="http://schemas.openxmlformats.org/officeDocument/2006/relationships/slide" Target="slide17.xml"/><Relationship Id="rId12" Type="http://schemas.openxmlformats.org/officeDocument/2006/relationships/slide" Target="slide14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slide" Target="slide15.xml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file:///C:\WINDOWS\MEDIA\TADA.WAV" TargetMode="External"/><Relationship Id="rId7" Type="http://schemas.openxmlformats.org/officeDocument/2006/relationships/slide" Target="slide1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C:\WINDOWS\MEDIA\TADA.WA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5.png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942" y="3238103"/>
            <a:ext cx="4622075" cy="1325563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TẬP HỢP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8825" y="1301438"/>
            <a:ext cx="683627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TRƯỜNG THCS TÂN LẬP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0502" y="2234512"/>
            <a:ext cx="7354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MÔN: ĐẠI SỐ LỚP 6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3372280" y="4472115"/>
            <a:ext cx="743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Giáo</a:t>
            </a:r>
            <a:r>
              <a:rPr lang="en-US" sz="3600" dirty="0" smtClean="0"/>
              <a:t> </a:t>
            </a:r>
            <a:r>
              <a:rPr lang="en-US" sz="3600" dirty="0" err="1" smtClean="0"/>
              <a:t>viên</a:t>
            </a:r>
            <a:r>
              <a:rPr lang="en-US" sz="3600" dirty="0" smtClean="0"/>
              <a:t>: </a:t>
            </a:r>
            <a:r>
              <a:rPr lang="en-US" sz="3600" dirty="0" err="1" smtClean="0">
                <a:solidFill>
                  <a:srgbClr val="00B0F0"/>
                </a:solidFill>
              </a:rPr>
              <a:t>Nguyễn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X</a:t>
            </a:r>
            <a:r>
              <a:rPr lang="en-US" sz="3600" dirty="0" err="1" smtClean="0">
                <a:solidFill>
                  <a:srgbClr val="00B0F0"/>
                </a:solidFill>
              </a:rPr>
              <a:t>uân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Cử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0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4724400" y="381000"/>
            <a:ext cx="2590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000" b="1">
                <a:solidFill>
                  <a:srgbClr val="0000FF"/>
                </a:solidFill>
              </a:rPr>
              <a:t>CÂU SỐ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Text Box 7"/>
              <p:cNvSpPr txBox="1">
                <a:spLocks noChangeArrowheads="1"/>
              </p:cNvSpPr>
              <p:nvPr/>
            </p:nvSpPr>
            <p:spPr bwMode="auto">
              <a:xfrm>
                <a:off x="1905000" y="990600"/>
                <a:ext cx="9861884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spcBef>
                    <a:spcPct val="50000"/>
                  </a:spcBef>
                  <a:buNone/>
                </a:pPr>
                <a:r>
                  <a:rPr lang="en-US" sz="3000" b="1" dirty="0" err="1">
                    <a:solidFill>
                      <a:srgbClr val="FF3300"/>
                    </a:solidFill>
                  </a:rPr>
                  <a:t>Điền</a:t>
                </a:r>
                <a:r>
                  <a:rPr lang="en-US" sz="3000" b="1" dirty="0">
                    <a:solidFill>
                      <a:srgbClr val="FF3300"/>
                    </a:solidFill>
                  </a:rPr>
                  <a:t> </a:t>
                </a:r>
                <a:r>
                  <a:rPr lang="en-US" sz="3000" b="1" dirty="0" err="1" smtClean="0">
                    <a:solidFill>
                      <a:srgbClr val="FF3300"/>
                    </a:solidFill>
                  </a:rPr>
                  <a:t>dấu</a:t>
                </a:r>
                <a:r>
                  <a:rPr lang="en-US" sz="3000" b="1" dirty="0" smtClean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3000" b="1" dirty="0" smtClean="0">
                    <a:solidFill>
                      <a:srgbClr val="FF3300"/>
                    </a:solidFill>
                  </a:rPr>
                  <a:t> </a:t>
                </a:r>
                <a:r>
                  <a:rPr lang="en-US" sz="3000" b="1" dirty="0" err="1">
                    <a:solidFill>
                      <a:srgbClr val="FF3300"/>
                    </a:solidFill>
                  </a:rPr>
                  <a:t>thích</a:t>
                </a:r>
                <a:r>
                  <a:rPr lang="en-US" sz="3000" b="1" dirty="0">
                    <a:solidFill>
                      <a:srgbClr val="FF3300"/>
                    </a:solidFill>
                  </a:rPr>
                  <a:t> </a:t>
                </a:r>
                <a:r>
                  <a:rPr lang="en-US" sz="3000" b="1" dirty="0" err="1">
                    <a:solidFill>
                      <a:srgbClr val="FF3300"/>
                    </a:solidFill>
                  </a:rPr>
                  <a:t>hợp</a:t>
                </a:r>
                <a:r>
                  <a:rPr lang="en-US" sz="3000" b="1" dirty="0">
                    <a:solidFill>
                      <a:srgbClr val="FF3300"/>
                    </a:solidFill>
                  </a:rPr>
                  <a:t> </a:t>
                </a:r>
                <a:r>
                  <a:rPr lang="en-US" sz="3000" b="1" dirty="0" err="1">
                    <a:solidFill>
                      <a:srgbClr val="FF3300"/>
                    </a:solidFill>
                  </a:rPr>
                  <a:t>vào</a:t>
                </a:r>
                <a:r>
                  <a:rPr lang="en-US" sz="3000" b="1" dirty="0">
                    <a:solidFill>
                      <a:srgbClr val="FF3300"/>
                    </a:solidFill>
                  </a:rPr>
                  <a:t> ô </a:t>
                </a:r>
                <a:r>
                  <a:rPr lang="en-US" sz="3000" b="1" dirty="0" err="1">
                    <a:solidFill>
                      <a:srgbClr val="FF3300"/>
                    </a:solidFill>
                  </a:rPr>
                  <a:t>trống</a:t>
                </a:r>
                <a:r>
                  <a:rPr lang="en-US" sz="3000" b="1" dirty="0">
                    <a:solidFill>
                      <a:srgbClr val="FF33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024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990600"/>
                <a:ext cx="9861884" cy="553998"/>
              </a:xfrm>
              <a:prstGeom prst="rect">
                <a:avLst/>
              </a:prstGeom>
              <a:blipFill rotWithShape="0">
                <a:blip r:embed="rId9"/>
                <a:stretch>
                  <a:fillRect l="-1484" t="-14444" b="-3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4138" name="Picture 10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4157" name="Picture 29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4158" name="TADA.WAV">
            <a:hlinkClick r:id="" action="ppaction://media"/>
          </p:cNvPr>
          <p:cNvPicPr>
            <a:picLocks noChangeAspect="1" noChangeArrowheads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AutoShape 31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677400" y="6062663"/>
            <a:ext cx="7620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grpSp>
        <p:nvGrpSpPr>
          <p:cNvPr id="10248" name="Group 64"/>
          <p:cNvGrpSpPr>
            <a:grpSpLocks/>
          </p:cNvGrpSpPr>
          <p:nvPr/>
        </p:nvGrpSpPr>
        <p:grpSpPr bwMode="auto">
          <a:xfrm>
            <a:off x="5638800" y="3048000"/>
            <a:ext cx="661988" cy="733425"/>
            <a:chOff x="4439" y="1596"/>
            <a:chExt cx="417" cy="462"/>
          </a:xfrm>
        </p:grpSpPr>
        <p:sp>
          <p:nvSpPr>
            <p:cNvPr id="10253" name="Line 44"/>
            <p:cNvSpPr>
              <a:spLocks noChangeShapeType="1"/>
            </p:cNvSpPr>
            <p:nvPr/>
          </p:nvSpPr>
          <p:spPr bwMode="auto">
            <a:xfrm>
              <a:off x="4447" y="1596"/>
              <a:ext cx="1" cy="462"/>
            </a:xfrm>
            <a:prstGeom prst="line">
              <a:avLst/>
            </a:prstGeom>
            <a:noFill/>
            <a:ln w="26988">
              <a:solidFill>
                <a:srgbClr val="0000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45"/>
            <p:cNvSpPr>
              <a:spLocks noChangeShapeType="1"/>
            </p:cNvSpPr>
            <p:nvPr/>
          </p:nvSpPr>
          <p:spPr bwMode="auto">
            <a:xfrm>
              <a:off x="4847" y="1596"/>
              <a:ext cx="1" cy="462"/>
            </a:xfrm>
            <a:prstGeom prst="line">
              <a:avLst/>
            </a:prstGeom>
            <a:noFill/>
            <a:ln w="26988">
              <a:solidFill>
                <a:srgbClr val="0000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46"/>
            <p:cNvSpPr>
              <a:spLocks noChangeShapeType="1"/>
            </p:cNvSpPr>
            <p:nvPr/>
          </p:nvSpPr>
          <p:spPr bwMode="auto">
            <a:xfrm>
              <a:off x="4439" y="1604"/>
              <a:ext cx="417" cy="1"/>
            </a:xfrm>
            <a:prstGeom prst="line">
              <a:avLst/>
            </a:prstGeom>
            <a:noFill/>
            <a:ln w="26988">
              <a:solidFill>
                <a:srgbClr val="0000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47"/>
            <p:cNvSpPr>
              <a:spLocks noChangeShapeType="1"/>
            </p:cNvSpPr>
            <p:nvPr/>
          </p:nvSpPr>
          <p:spPr bwMode="auto">
            <a:xfrm>
              <a:off x="4439" y="2049"/>
              <a:ext cx="417" cy="1"/>
            </a:xfrm>
            <a:prstGeom prst="line">
              <a:avLst/>
            </a:prstGeom>
            <a:noFill/>
            <a:ln w="26988">
              <a:solidFill>
                <a:srgbClr val="0000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249" name="Object 57"/>
          <p:cNvGraphicFramePr>
            <a:graphicFrameLocks noGrp="1" noChangeAspect="1"/>
          </p:cNvGraphicFramePr>
          <p:nvPr>
            <p:ph sz="half" idx="1"/>
          </p:nvPr>
        </p:nvGraphicFramePr>
        <p:xfrm>
          <a:off x="3733800" y="1600200"/>
          <a:ext cx="4495800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12" imgW="1054100" imgH="254000" progId="Equation.DSMT4">
                  <p:embed/>
                </p:oleObj>
              </mc:Choice>
              <mc:Fallback>
                <p:oleObj name="Equation" r:id="rId12" imgW="1054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00200"/>
                        <a:ext cx="4495800" cy="108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Text Box 61"/>
          <p:cNvSpPr txBox="1">
            <a:spLocks noChangeArrowheads="1"/>
          </p:cNvSpPr>
          <p:nvPr/>
        </p:nvSpPr>
        <p:spPr bwMode="auto">
          <a:xfrm>
            <a:off x="4748213" y="3062288"/>
            <a:ext cx="838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solidFill>
                  <a:srgbClr val="0066FF"/>
                </a:solidFill>
              </a:rPr>
              <a:t>3</a:t>
            </a:r>
          </a:p>
        </p:txBody>
      </p:sp>
      <p:sp>
        <p:nvSpPr>
          <p:cNvPr id="10251" name="Text Box 65"/>
          <p:cNvSpPr txBox="1">
            <a:spLocks noChangeArrowheads="1"/>
          </p:cNvSpPr>
          <p:nvPr/>
        </p:nvSpPr>
        <p:spPr bwMode="auto">
          <a:xfrm>
            <a:off x="6705600" y="3048000"/>
            <a:ext cx="1143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solidFill>
                  <a:srgbClr val="0066FF"/>
                </a:solidFill>
              </a:rPr>
              <a:t>A</a:t>
            </a:r>
          </a:p>
        </p:txBody>
      </p:sp>
      <p:graphicFrame>
        <p:nvGraphicFramePr>
          <p:cNvPr id="304194" name="Object 66"/>
          <p:cNvGraphicFramePr>
            <a:graphicFrameLocks noGrp="1" noChangeAspect="1"/>
          </p:cNvGraphicFramePr>
          <p:nvPr>
            <p:ph sz="half" idx="2"/>
          </p:nvPr>
        </p:nvGraphicFramePr>
        <p:xfrm>
          <a:off x="5638800" y="3048000"/>
          <a:ext cx="698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14" imgW="126725" imgH="126725" progId="Equation.DSMT4">
                  <p:embed/>
                </p:oleObj>
              </mc:Choice>
              <mc:Fallback>
                <p:oleObj name="Equation" r:id="rId14" imgW="126725" imgH="1267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048000"/>
                        <a:ext cx="6985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487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" fill="hold"/>
                                        <p:tgtEl>
                                          <p:spTgt spid="304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4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4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4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4138"/>
                </p:tgtEl>
              </p:cMediaNode>
            </p:audio>
            <p:audio>
              <p:cMediaNode showWhenStopped="0">
                <p:cTn id="16" repeatCount="33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4157"/>
                </p:tgtEl>
              </p:cMediaNode>
            </p:audio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415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4724400" y="381000"/>
            <a:ext cx="2590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000" b="1">
                <a:solidFill>
                  <a:srgbClr val="0000FF"/>
                </a:solidFill>
              </a:rPr>
              <a:t>CÂU SỐ 3</a:t>
            </a:r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1600200" y="1415382"/>
            <a:ext cx="8839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vi-VN" sz="2800" dirty="0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Ngườ</a:t>
            </a:r>
            <a:r>
              <a:rPr lang="en-US" sz="2800" dirty="0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 ta </a:t>
            </a:r>
            <a:r>
              <a:rPr lang="en-US" sz="2800" dirty="0" err="1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2800" dirty="0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2800" dirty="0" err="1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800" dirty="0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2800" dirty="0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2800" dirty="0" err="1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sz="2800" dirty="0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800" dirty="0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2800" dirty="0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2800" dirty="0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2800" dirty="0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dirty="0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dirty="0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2800" dirty="0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2800" dirty="0">
              <a:solidFill>
                <a:srgbClr val="FF33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4572000" y="4572000"/>
            <a:ext cx="838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500" b="1">
                <a:solidFill>
                  <a:srgbClr val="0000FF"/>
                </a:solidFill>
              </a:rPr>
              <a:t>Sai</a:t>
            </a:r>
          </a:p>
        </p:txBody>
      </p:sp>
      <p:grpSp>
        <p:nvGrpSpPr>
          <p:cNvPr id="11269" name="Group 9"/>
          <p:cNvGrpSpPr>
            <a:grpSpLocks/>
          </p:cNvGrpSpPr>
          <p:nvPr/>
        </p:nvGrpSpPr>
        <p:grpSpPr bwMode="auto">
          <a:xfrm>
            <a:off x="4524375" y="3581400"/>
            <a:ext cx="1981200" cy="533400"/>
            <a:chOff x="1440" y="1440"/>
            <a:chExt cx="1248" cy="336"/>
          </a:xfrm>
        </p:grpSpPr>
        <p:sp>
          <p:nvSpPr>
            <p:cNvPr id="11277" name="Text Box 10"/>
            <p:cNvSpPr txBox="1">
              <a:spLocks noChangeArrowheads="1"/>
            </p:cNvSpPr>
            <p:nvPr/>
          </p:nvSpPr>
          <p:spPr bwMode="auto">
            <a:xfrm>
              <a:off x="1440" y="1440"/>
              <a:ext cx="100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500" b="1">
                  <a:solidFill>
                    <a:srgbClr val="0000FF"/>
                  </a:solidFill>
                </a:rPr>
                <a:t>Đúng</a:t>
              </a:r>
            </a:p>
          </p:txBody>
        </p:sp>
        <p:sp>
          <p:nvSpPr>
            <p:cNvPr id="11278" name="Rectangle 11"/>
            <p:cNvSpPr>
              <a:spLocks noChangeArrowheads="1"/>
            </p:cNvSpPr>
            <p:nvPr/>
          </p:nvSpPr>
          <p:spPr bwMode="auto">
            <a:xfrm>
              <a:off x="2160" y="1440"/>
              <a:ext cx="528" cy="3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</p:grpSp>
      <p:sp>
        <p:nvSpPr>
          <p:cNvPr id="11270" name="Rectangle 12"/>
          <p:cNvSpPr>
            <a:spLocks noChangeArrowheads="1"/>
          </p:cNvSpPr>
          <p:nvPr/>
        </p:nvSpPr>
        <p:spPr bwMode="auto">
          <a:xfrm>
            <a:off x="5667375" y="4572000"/>
            <a:ext cx="8382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grpSp>
        <p:nvGrpSpPr>
          <p:cNvPr id="11271" name="Group 13"/>
          <p:cNvGrpSpPr>
            <a:grpSpLocks/>
          </p:cNvGrpSpPr>
          <p:nvPr/>
        </p:nvGrpSpPr>
        <p:grpSpPr bwMode="auto">
          <a:xfrm>
            <a:off x="4572000" y="4572000"/>
            <a:ext cx="1933575" cy="533400"/>
            <a:chOff x="1470" y="2064"/>
            <a:chExt cx="1218" cy="336"/>
          </a:xfrm>
        </p:grpSpPr>
        <p:sp>
          <p:nvSpPr>
            <p:cNvPr id="11275" name="Text Box 14"/>
            <p:cNvSpPr txBox="1">
              <a:spLocks noChangeArrowheads="1"/>
            </p:cNvSpPr>
            <p:nvPr/>
          </p:nvSpPr>
          <p:spPr bwMode="auto">
            <a:xfrm>
              <a:off x="1470" y="2064"/>
              <a:ext cx="52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500" b="1">
                  <a:solidFill>
                    <a:srgbClr val="0000FF"/>
                  </a:solidFill>
                </a:rPr>
                <a:t>Sai</a:t>
              </a:r>
            </a:p>
          </p:txBody>
        </p:sp>
        <p:sp>
          <p:nvSpPr>
            <p:cNvPr id="11276" name="Rectangle 15"/>
            <p:cNvSpPr>
              <a:spLocks noChangeArrowheads="1"/>
            </p:cNvSpPr>
            <p:nvPr/>
          </p:nvSpPr>
          <p:spPr bwMode="auto">
            <a:xfrm>
              <a:off x="2160" y="2064"/>
              <a:ext cx="528" cy="3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</p:grpSp>
      <p:sp>
        <p:nvSpPr>
          <p:cNvPr id="305168" name="Text Box 16"/>
          <p:cNvSpPr txBox="1">
            <a:spLocks noChangeArrowheads="1"/>
          </p:cNvSpPr>
          <p:nvPr/>
        </p:nvSpPr>
        <p:spPr bwMode="auto">
          <a:xfrm>
            <a:off x="5819775" y="3352800"/>
            <a:ext cx="685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5000" b="1">
                <a:solidFill>
                  <a:srgbClr val="FF3300"/>
                </a:solidFill>
              </a:rPr>
              <a:t>x</a:t>
            </a:r>
          </a:p>
        </p:txBody>
      </p:sp>
      <p:pic>
        <p:nvPicPr>
          <p:cNvPr id="305169" name="Picture 1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AutoShape 1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677400" y="6062663"/>
            <a:ext cx="7620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</p:spTree>
    <p:extLst>
      <p:ext uri="{BB962C8B-B14F-4D97-AF65-F5344CB8AC3E}">
        <p14:creationId xmlns:p14="http://schemas.microsoft.com/office/powerpoint/2010/main" val="83181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" fill="hold"/>
                                        <p:tgtEl>
                                          <p:spTgt spid="3051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5169"/>
                </p:tgtEl>
              </p:cMediaNode>
            </p:audio>
          </p:childTnLst>
        </p:cTn>
      </p:par>
    </p:tnLst>
    <p:bldLst>
      <p:bldP spid="3051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4724400" y="381000"/>
            <a:ext cx="2590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000" b="1">
                <a:solidFill>
                  <a:srgbClr val="0000FF"/>
                </a:solidFill>
              </a:rPr>
              <a:t>CÂU SỐ 4</a:t>
            </a:r>
          </a:p>
        </p:txBody>
      </p:sp>
      <p:pic>
        <p:nvPicPr>
          <p:cNvPr id="306186" name="Picture 10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6205" name="Picture 29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6206" name="TADA.WAV">
            <a:hlinkClick r:id="" action="ppaction://media"/>
          </p:cNvPr>
          <p:cNvPicPr>
            <a:picLocks noChangeAspect="1" noChangeArrowheads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AutoShape 31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677400" y="6062663"/>
            <a:ext cx="7620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2295" name="Text Box 33"/>
          <p:cNvSpPr txBox="1">
            <a:spLocks noChangeArrowheads="1"/>
          </p:cNvSpPr>
          <p:nvPr/>
        </p:nvSpPr>
        <p:spPr bwMode="auto">
          <a:xfrm>
            <a:off x="1382713" y="1412624"/>
            <a:ext cx="9782592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000" dirty="0" err="1">
                <a:solidFill>
                  <a:srgbClr val="FF3300"/>
                </a:solidFill>
              </a:rPr>
              <a:t>Tập</a:t>
            </a:r>
            <a:r>
              <a:rPr lang="en-US" sz="3000" dirty="0">
                <a:solidFill>
                  <a:srgbClr val="FF3300"/>
                </a:solidFill>
              </a:rPr>
              <a:t> </a:t>
            </a:r>
            <a:r>
              <a:rPr lang="en-US" sz="3000" dirty="0" err="1">
                <a:solidFill>
                  <a:srgbClr val="FF3300"/>
                </a:solidFill>
              </a:rPr>
              <a:t>hợp</a:t>
            </a:r>
            <a:r>
              <a:rPr lang="en-US" sz="3000" dirty="0">
                <a:solidFill>
                  <a:srgbClr val="FF3300"/>
                </a:solidFill>
              </a:rPr>
              <a:t> </a:t>
            </a:r>
            <a:r>
              <a:rPr lang="en-US" sz="3000" dirty="0" smtClean="0">
                <a:solidFill>
                  <a:srgbClr val="FF3300"/>
                </a:solidFill>
              </a:rPr>
              <a:t>                    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000" dirty="0" err="1" smtClean="0">
                <a:solidFill>
                  <a:srgbClr val="FF3300"/>
                </a:solidFill>
              </a:rPr>
              <a:t>Số</a:t>
            </a:r>
            <a:r>
              <a:rPr lang="en-US" sz="3000" dirty="0" smtClean="0">
                <a:solidFill>
                  <a:srgbClr val="FF3300"/>
                </a:solidFill>
              </a:rPr>
              <a:t> 5 </a:t>
            </a:r>
            <a:r>
              <a:rPr lang="en-US" sz="3000" dirty="0" err="1" smtClean="0">
                <a:solidFill>
                  <a:srgbClr val="FF3300"/>
                </a:solidFill>
              </a:rPr>
              <a:t>không</a:t>
            </a:r>
            <a:r>
              <a:rPr lang="en-US" sz="3000" dirty="0" smtClean="0">
                <a:solidFill>
                  <a:srgbClr val="FF3300"/>
                </a:solidFill>
              </a:rPr>
              <a:t> </a:t>
            </a:r>
            <a:r>
              <a:rPr lang="en-US" sz="3000" dirty="0" err="1" smtClean="0">
                <a:solidFill>
                  <a:srgbClr val="FF3300"/>
                </a:solidFill>
              </a:rPr>
              <a:t>phải</a:t>
            </a:r>
            <a:r>
              <a:rPr lang="en-US" sz="3000" dirty="0" smtClean="0">
                <a:solidFill>
                  <a:srgbClr val="FF3300"/>
                </a:solidFill>
              </a:rPr>
              <a:t> </a:t>
            </a:r>
            <a:r>
              <a:rPr lang="en-US" sz="3000" dirty="0" err="1" smtClean="0">
                <a:solidFill>
                  <a:srgbClr val="FF3300"/>
                </a:solidFill>
              </a:rPr>
              <a:t>là</a:t>
            </a:r>
            <a:r>
              <a:rPr lang="en-US" sz="3000" dirty="0" smtClean="0">
                <a:solidFill>
                  <a:srgbClr val="FF3300"/>
                </a:solidFill>
              </a:rPr>
              <a:t> </a:t>
            </a:r>
            <a:r>
              <a:rPr lang="en-US" sz="3000" dirty="0" err="1" smtClean="0">
                <a:solidFill>
                  <a:srgbClr val="FF3300"/>
                </a:solidFill>
              </a:rPr>
              <a:t>phần</a:t>
            </a:r>
            <a:r>
              <a:rPr lang="en-US" sz="3000" dirty="0" smtClean="0">
                <a:solidFill>
                  <a:srgbClr val="FF3300"/>
                </a:solidFill>
              </a:rPr>
              <a:t> </a:t>
            </a:r>
            <a:r>
              <a:rPr lang="en-US" sz="3000" dirty="0" err="1" smtClean="0">
                <a:solidFill>
                  <a:srgbClr val="FF3300"/>
                </a:solidFill>
              </a:rPr>
              <a:t>tử</a:t>
            </a:r>
            <a:r>
              <a:rPr lang="en-US" sz="3000" dirty="0" smtClean="0">
                <a:solidFill>
                  <a:srgbClr val="FF3300"/>
                </a:solidFill>
              </a:rPr>
              <a:t> </a:t>
            </a:r>
            <a:r>
              <a:rPr lang="en-US" sz="3000" dirty="0" err="1" smtClean="0">
                <a:solidFill>
                  <a:srgbClr val="FF3300"/>
                </a:solidFill>
              </a:rPr>
              <a:t>của</a:t>
            </a:r>
            <a:r>
              <a:rPr lang="en-US" sz="3000" dirty="0" smtClean="0">
                <a:solidFill>
                  <a:srgbClr val="FF3300"/>
                </a:solidFill>
              </a:rPr>
              <a:t> </a:t>
            </a:r>
            <a:r>
              <a:rPr lang="en-US" sz="3000" dirty="0" err="1" smtClean="0">
                <a:solidFill>
                  <a:srgbClr val="FF3300"/>
                </a:solidFill>
              </a:rPr>
              <a:t>tập</a:t>
            </a:r>
            <a:r>
              <a:rPr lang="en-US" sz="3000" dirty="0" smtClean="0">
                <a:solidFill>
                  <a:srgbClr val="FF3300"/>
                </a:solidFill>
              </a:rPr>
              <a:t> </a:t>
            </a:r>
            <a:r>
              <a:rPr lang="en-US" sz="3000" dirty="0" err="1" smtClean="0">
                <a:solidFill>
                  <a:srgbClr val="FF3300"/>
                </a:solidFill>
              </a:rPr>
              <a:t>hợp</a:t>
            </a:r>
            <a:r>
              <a:rPr lang="en-US" sz="3000" dirty="0" smtClean="0">
                <a:solidFill>
                  <a:srgbClr val="FF3300"/>
                </a:solidFill>
              </a:rPr>
              <a:t> A </a:t>
            </a:r>
            <a:r>
              <a:rPr lang="en-US" sz="3000" dirty="0" err="1" smtClean="0">
                <a:solidFill>
                  <a:srgbClr val="FF3300"/>
                </a:solidFill>
              </a:rPr>
              <a:t>đúng</a:t>
            </a:r>
            <a:r>
              <a:rPr lang="en-US" sz="3000" dirty="0" smtClean="0">
                <a:solidFill>
                  <a:srgbClr val="FF3300"/>
                </a:solidFill>
              </a:rPr>
              <a:t> hay </a:t>
            </a:r>
            <a:r>
              <a:rPr lang="en-US" sz="3000" dirty="0" err="1" smtClean="0">
                <a:solidFill>
                  <a:srgbClr val="FF3300"/>
                </a:solidFill>
              </a:rPr>
              <a:t>sai</a:t>
            </a:r>
            <a:r>
              <a:rPr lang="en-US" sz="3000" dirty="0" smtClean="0">
                <a:solidFill>
                  <a:srgbClr val="FF3300"/>
                </a:solidFill>
              </a:rPr>
              <a:t>?</a:t>
            </a:r>
            <a:endParaRPr lang="en-US" sz="3000" dirty="0">
              <a:solidFill>
                <a:srgbClr val="FF3300"/>
              </a:solidFill>
            </a:endParaRPr>
          </a:p>
        </p:txBody>
      </p:sp>
      <p:sp>
        <p:nvSpPr>
          <p:cNvPr id="12296" name="Text Box 34"/>
          <p:cNvSpPr txBox="1">
            <a:spLocks noChangeArrowheads="1"/>
          </p:cNvSpPr>
          <p:nvPr/>
        </p:nvSpPr>
        <p:spPr bwMode="auto">
          <a:xfrm>
            <a:off x="4543425" y="4648200"/>
            <a:ext cx="838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500" b="1">
                <a:solidFill>
                  <a:srgbClr val="0000FF"/>
                </a:solidFill>
              </a:rPr>
              <a:t>Sai</a:t>
            </a:r>
          </a:p>
        </p:txBody>
      </p:sp>
      <p:grpSp>
        <p:nvGrpSpPr>
          <p:cNvPr id="12297" name="Group 35"/>
          <p:cNvGrpSpPr>
            <a:grpSpLocks/>
          </p:cNvGrpSpPr>
          <p:nvPr/>
        </p:nvGrpSpPr>
        <p:grpSpPr bwMode="auto">
          <a:xfrm>
            <a:off x="4495800" y="3657600"/>
            <a:ext cx="1981200" cy="533400"/>
            <a:chOff x="1440" y="1440"/>
            <a:chExt cx="1248" cy="336"/>
          </a:xfrm>
        </p:grpSpPr>
        <p:sp>
          <p:nvSpPr>
            <p:cNvPr id="12304" name="Text Box 36"/>
            <p:cNvSpPr txBox="1">
              <a:spLocks noChangeArrowheads="1"/>
            </p:cNvSpPr>
            <p:nvPr/>
          </p:nvSpPr>
          <p:spPr bwMode="auto">
            <a:xfrm>
              <a:off x="1440" y="1440"/>
              <a:ext cx="100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500" b="1">
                  <a:solidFill>
                    <a:srgbClr val="0000FF"/>
                  </a:solidFill>
                </a:rPr>
                <a:t>Đúng</a:t>
              </a:r>
            </a:p>
          </p:txBody>
        </p:sp>
        <p:sp>
          <p:nvSpPr>
            <p:cNvPr id="12305" name="Rectangle 37"/>
            <p:cNvSpPr>
              <a:spLocks noChangeArrowheads="1"/>
            </p:cNvSpPr>
            <p:nvPr/>
          </p:nvSpPr>
          <p:spPr bwMode="auto">
            <a:xfrm>
              <a:off x="2160" y="1440"/>
              <a:ext cx="528" cy="3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</p:grpSp>
      <p:sp>
        <p:nvSpPr>
          <p:cNvPr id="12298" name="Rectangle 38"/>
          <p:cNvSpPr>
            <a:spLocks noChangeArrowheads="1"/>
          </p:cNvSpPr>
          <p:nvPr/>
        </p:nvSpPr>
        <p:spPr bwMode="auto">
          <a:xfrm>
            <a:off x="5638800" y="4648200"/>
            <a:ext cx="8382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grpSp>
        <p:nvGrpSpPr>
          <p:cNvPr id="12299" name="Group 39"/>
          <p:cNvGrpSpPr>
            <a:grpSpLocks/>
          </p:cNvGrpSpPr>
          <p:nvPr/>
        </p:nvGrpSpPr>
        <p:grpSpPr bwMode="auto">
          <a:xfrm>
            <a:off x="4543425" y="4648200"/>
            <a:ext cx="1933575" cy="533400"/>
            <a:chOff x="1470" y="2064"/>
            <a:chExt cx="1218" cy="336"/>
          </a:xfrm>
        </p:grpSpPr>
        <p:sp>
          <p:nvSpPr>
            <p:cNvPr id="12302" name="Text Box 40"/>
            <p:cNvSpPr txBox="1">
              <a:spLocks noChangeArrowheads="1"/>
            </p:cNvSpPr>
            <p:nvPr/>
          </p:nvSpPr>
          <p:spPr bwMode="auto">
            <a:xfrm>
              <a:off x="1470" y="2064"/>
              <a:ext cx="52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500" b="1">
                  <a:solidFill>
                    <a:srgbClr val="0000FF"/>
                  </a:solidFill>
                </a:rPr>
                <a:t>Sai</a:t>
              </a:r>
            </a:p>
          </p:txBody>
        </p:sp>
        <p:sp>
          <p:nvSpPr>
            <p:cNvPr id="12303" name="Rectangle 41"/>
            <p:cNvSpPr>
              <a:spLocks noChangeArrowheads="1"/>
            </p:cNvSpPr>
            <p:nvPr/>
          </p:nvSpPr>
          <p:spPr bwMode="auto">
            <a:xfrm>
              <a:off x="2160" y="2064"/>
              <a:ext cx="528" cy="3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</p:grpSp>
      <p:sp>
        <p:nvSpPr>
          <p:cNvPr id="306220" name="Text Box 44"/>
          <p:cNvSpPr txBox="1">
            <a:spLocks noChangeArrowheads="1"/>
          </p:cNvSpPr>
          <p:nvPr/>
        </p:nvSpPr>
        <p:spPr bwMode="auto">
          <a:xfrm>
            <a:off x="5715000" y="46482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FF3300"/>
                </a:solidFill>
                <a:latin typeface=".VnTimeH" panose="020B7200000000000000" pitchFamily="34" charset="0"/>
              </a:rPr>
              <a:t>X</a:t>
            </a:r>
          </a:p>
        </p:txBody>
      </p:sp>
      <p:graphicFrame>
        <p:nvGraphicFramePr>
          <p:cNvPr id="12301" name="Object 45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257669979"/>
              </p:ext>
            </p:extLst>
          </p:nvPr>
        </p:nvGraphicFramePr>
        <p:xfrm>
          <a:off x="3003383" y="1300908"/>
          <a:ext cx="3080084" cy="844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11" imgW="926698" imgH="253890" progId="Equation.DSMT4">
                  <p:embed/>
                </p:oleObj>
              </mc:Choice>
              <mc:Fallback>
                <p:oleObj name="Equation" r:id="rId11" imgW="926698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383" y="1300908"/>
                        <a:ext cx="3080084" cy="844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38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6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6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6186"/>
                </p:tgtEl>
              </p:cMediaNode>
            </p:audio>
            <p:audio>
              <p:cMediaNode showWhenStopped="0">
                <p:cTn id="10" repeatCount="33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6205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6206"/>
                </p:tgtEl>
              </p:cMediaNode>
            </p:audio>
          </p:childTnLst>
        </p:cTn>
      </p:par>
    </p:tnLst>
    <p:bldLst>
      <p:bldP spid="3062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4724400" y="381000"/>
            <a:ext cx="2590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000" b="1">
                <a:solidFill>
                  <a:srgbClr val="0000FF"/>
                </a:solidFill>
              </a:rPr>
              <a:t>CÂU SỐ 5</a:t>
            </a:r>
          </a:p>
        </p:txBody>
      </p:sp>
      <p:pic>
        <p:nvPicPr>
          <p:cNvPr id="307210" name="Picture 10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88" y="66103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11"/>
          <p:cNvSpPr txBox="1">
            <a:spLocks noChangeArrowheads="1"/>
          </p:cNvSpPr>
          <p:nvPr/>
        </p:nvSpPr>
        <p:spPr bwMode="auto">
          <a:xfrm>
            <a:off x="1015164" y="1158875"/>
            <a:ext cx="101426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 err="1" smtClean="0">
                <a:solidFill>
                  <a:srgbClr val="FF3300"/>
                </a:solidFill>
              </a:rPr>
              <a:t>Bạn</a:t>
            </a:r>
            <a:r>
              <a:rPr lang="en-US" dirty="0" smtClean="0">
                <a:solidFill>
                  <a:srgbClr val="FF3300"/>
                </a:solidFill>
              </a:rPr>
              <a:t> An </a:t>
            </a:r>
            <a:r>
              <a:rPr lang="en-US" dirty="0" err="1" smtClean="0">
                <a:solidFill>
                  <a:srgbClr val="FF3300"/>
                </a:solidFill>
              </a:rPr>
              <a:t>viết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tập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hợp</a:t>
            </a:r>
            <a:r>
              <a:rPr lang="en-US" dirty="0" smtClean="0">
                <a:solidFill>
                  <a:srgbClr val="FF3300"/>
                </a:solidFill>
              </a:rPr>
              <a:t> B </a:t>
            </a:r>
            <a:r>
              <a:rPr lang="en-US" dirty="0" err="1" smtClean="0">
                <a:solidFill>
                  <a:srgbClr val="FF3300"/>
                </a:solidFill>
              </a:rPr>
              <a:t>là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tập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hợp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của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các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chữ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cái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xuất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hiện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trong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từ</a:t>
            </a:r>
            <a:r>
              <a:rPr lang="en-US" dirty="0" smtClean="0">
                <a:solidFill>
                  <a:srgbClr val="FF3300"/>
                </a:solidFill>
              </a:rPr>
              <a:t> “HOÀNG HÔN”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3317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677400" y="6062663"/>
            <a:ext cx="7620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3318" name="Text Box 19"/>
          <p:cNvSpPr txBox="1">
            <a:spLocks noChangeArrowheads="1"/>
          </p:cNvSpPr>
          <p:nvPr/>
        </p:nvSpPr>
        <p:spPr bwMode="auto">
          <a:xfrm>
            <a:off x="4572000" y="4953000"/>
            <a:ext cx="838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500" b="1">
                <a:solidFill>
                  <a:srgbClr val="0000FF"/>
                </a:solidFill>
              </a:rPr>
              <a:t>Sai</a:t>
            </a:r>
          </a:p>
        </p:txBody>
      </p:sp>
      <p:grpSp>
        <p:nvGrpSpPr>
          <p:cNvPr id="13319" name="Group 20"/>
          <p:cNvGrpSpPr>
            <a:grpSpLocks/>
          </p:cNvGrpSpPr>
          <p:nvPr/>
        </p:nvGrpSpPr>
        <p:grpSpPr bwMode="auto">
          <a:xfrm>
            <a:off x="4524375" y="3962400"/>
            <a:ext cx="1981200" cy="533400"/>
            <a:chOff x="1440" y="1440"/>
            <a:chExt cx="1248" cy="336"/>
          </a:xfrm>
        </p:grpSpPr>
        <p:sp>
          <p:nvSpPr>
            <p:cNvPr id="13326" name="Text Box 21"/>
            <p:cNvSpPr txBox="1">
              <a:spLocks noChangeArrowheads="1"/>
            </p:cNvSpPr>
            <p:nvPr/>
          </p:nvSpPr>
          <p:spPr bwMode="auto">
            <a:xfrm>
              <a:off x="1440" y="1440"/>
              <a:ext cx="100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500" b="1">
                  <a:solidFill>
                    <a:srgbClr val="0000FF"/>
                  </a:solidFill>
                </a:rPr>
                <a:t>Đúng</a:t>
              </a:r>
            </a:p>
          </p:txBody>
        </p:sp>
        <p:sp>
          <p:nvSpPr>
            <p:cNvPr id="13327" name="Rectangle 22"/>
            <p:cNvSpPr>
              <a:spLocks noChangeArrowheads="1"/>
            </p:cNvSpPr>
            <p:nvPr/>
          </p:nvSpPr>
          <p:spPr bwMode="auto">
            <a:xfrm>
              <a:off x="2160" y="1440"/>
              <a:ext cx="528" cy="3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</p:grpSp>
      <p:sp>
        <p:nvSpPr>
          <p:cNvPr id="13320" name="Rectangle 23"/>
          <p:cNvSpPr>
            <a:spLocks noChangeArrowheads="1"/>
          </p:cNvSpPr>
          <p:nvPr/>
        </p:nvSpPr>
        <p:spPr bwMode="auto">
          <a:xfrm>
            <a:off x="5667375" y="4953000"/>
            <a:ext cx="8382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grpSp>
        <p:nvGrpSpPr>
          <p:cNvPr id="13321" name="Group 24"/>
          <p:cNvGrpSpPr>
            <a:grpSpLocks/>
          </p:cNvGrpSpPr>
          <p:nvPr/>
        </p:nvGrpSpPr>
        <p:grpSpPr bwMode="auto">
          <a:xfrm>
            <a:off x="4572000" y="4953000"/>
            <a:ext cx="1933575" cy="533400"/>
            <a:chOff x="1470" y="2064"/>
            <a:chExt cx="1218" cy="336"/>
          </a:xfrm>
        </p:grpSpPr>
        <p:sp>
          <p:nvSpPr>
            <p:cNvPr id="13324" name="Text Box 25"/>
            <p:cNvSpPr txBox="1">
              <a:spLocks noChangeArrowheads="1"/>
            </p:cNvSpPr>
            <p:nvPr/>
          </p:nvSpPr>
          <p:spPr bwMode="auto">
            <a:xfrm>
              <a:off x="1470" y="2064"/>
              <a:ext cx="52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500" b="1">
                  <a:solidFill>
                    <a:srgbClr val="0000FF"/>
                  </a:solidFill>
                </a:rPr>
                <a:t>Sai</a:t>
              </a:r>
            </a:p>
          </p:txBody>
        </p:sp>
        <p:sp>
          <p:nvSpPr>
            <p:cNvPr id="13325" name="Rectangle 26"/>
            <p:cNvSpPr>
              <a:spLocks noChangeArrowheads="1"/>
            </p:cNvSpPr>
            <p:nvPr/>
          </p:nvSpPr>
          <p:spPr bwMode="auto">
            <a:xfrm>
              <a:off x="2160" y="2064"/>
              <a:ext cx="528" cy="3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</p:grpSp>
      <p:sp>
        <p:nvSpPr>
          <p:cNvPr id="307227" name="Text Box 27"/>
          <p:cNvSpPr txBox="1">
            <a:spLocks noChangeArrowheads="1"/>
          </p:cNvSpPr>
          <p:nvPr/>
        </p:nvSpPr>
        <p:spPr bwMode="auto">
          <a:xfrm>
            <a:off x="5819775" y="3733800"/>
            <a:ext cx="685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50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0027" y="2557671"/>
            <a:ext cx="4584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B={H; O; A; N; G, Ô}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1688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" fill="hold"/>
                                        <p:tgtEl>
                                          <p:spTgt spid="307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92" decel="100000"/>
                                        <p:tgtEl>
                                          <p:spTgt spid="307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92" decel="100000"/>
                                        <p:tgtEl>
                                          <p:spTgt spid="3072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072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92" fill="hold"/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92" fill="hold"/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10"/>
                </p:tgtEl>
              </p:cMediaNode>
            </p:audio>
          </p:childTnLst>
        </p:cTn>
      </p:par>
    </p:tnLst>
    <p:bldLst>
      <p:bldP spid="3072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4724400" y="381000"/>
            <a:ext cx="2590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000" b="1">
                <a:solidFill>
                  <a:srgbClr val="0000FF"/>
                </a:solidFill>
              </a:rPr>
              <a:t>CÂU SỐ 6</a:t>
            </a:r>
          </a:p>
        </p:txBody>
      </p:sp>
      <p:pic>
        <p:nvPicPr>
          <p:cNvPr id="309274" name="Picture 2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050" y="65881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67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677400" y="6062663"/>
            <a:ext cx="7620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Text Box 73"/>
              <p:cNvSpPr txBox="1">
                <a:spLocks noChangeArrowheads="1"/>
              </p:cNvSpPr>
              <p:nvPr/>
            </p:nvSpPr>
            <p:spPr bwMode="auto">
              <a:xfrm>
                <a:off x="1890629" y="1143813"/>
                <a:ext cx="753009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sz="2800" dirty="0" smtClean="0">
                    <a:solidFill>
                      <a:srgbClr val="FF3300"/>
                    </a:solidFill>
                  </a:rPr>
                  <a:t> </a:t>
                </a:r>
                <a:r>
                  <a:rPr lang="en-US" sz="3000" dirty="0">
                    <a:solidFill>
                      <a:srgbClr val="FF3300"/>
                    </a:solidFill>
                  </a:rPr>
                  <a:t>Cho </a:t>
                </a:r>
                <a:r>
                  <a:rPr lang="en-US" sz="3000" dirty="0" err="1" smtClean="0">
                    <a:solidFill>
                      <a:srgbClr val="FF3300"/>
                    </a:solidFill>
                  </a:rPr>
                  <a:t>tập</a:t>
                </a:r>
                <a:r>
                  <a:rPr lang="en-US" sz="3000" dirty="0" smtClean="0">
                    <a:solidFill>
                      <a:srgbClr val="FF3300"/>
                    </a:solidFill>
                  </a:rPr>
                  <a:t> </a:t>
                </a:r>
                <a:r>
                  <a:rPr lang="en-US" sz="3000" dirty="0" err="1" smtClean="0">
                    <a:solidFill>
                      <a:srgbClr val="FF3300"/>
                    </a:solidFill>
                  </a:rPr>
                  <a:t>hợp</a:t>
                </a:r>
                <a:r>
                  <a:rPr lang="en-US" sz="3000" dirty="0" smtClean="0">
                    <a:solidFill>
                      <a:srgbClr val="FF3300"/>
                    </a:solidFill>
                  </a:rPr>
                  <a:t> C={2; 5; 7; 9;11} </a:t>
                </a:r>
                <a:r>
                  <a:rPr lang="en-US" sz="3000" dirty="0" err="1" smtClean="0">
                    <a:solidFill>
                      <a:srgbClr val="FF3300"/>
                    </a:solidFill>
                  </a:rPr>
                  <a:t>Điền</a:t>
                </a:r>
                <a:r>
                  <a:rPr lang="en-US" sz="3000" dirty="0" smtClean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800" dirty="0" smtClean="0">
                    <a:solidFill>
                      <a:srgbClr val="FF3300"/>
                    </a:solidFill>
                  </a:rPr>
                  <a:t> vào </a:t>
                </a:r>
                <a:endParaRPr 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14341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0629" y="1143813"/>
                <a:ext cx="7530097" cy="553998"/>
              </a:xfrm>
              <a:prstGeom prst="rect">
                <a:avLst/>
              </a:prstGeom>
              <a:blipFill rotWithShape="0">
                <a:blip r:embed="rId10"/>
                <a:stretch>
                  <a:fillRect l="-567" t="-14286" r="-2348" b="-329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9422" name="Picture 174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23" name="TADA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8348" y="2561340"/>
            <a:ext cx="517357" cy="456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79884" y="2466369"/>
            <a:ext cx="4174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a) 2        C 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9332495" y="1202132"/>
            <a:ext cx="517357" cy="456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18348" y="3329898"/>
            <a:ext cx="517357" cy="456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79884" y="3234927"/>
            <a:ext cx="4174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  <a:r>
              <a:rPr lang="en-US" sz="3600" dirty="0" smtClean="0"/>
              <a:t>) 4        C </a:t>
            </a: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2418348" y="4098456"/>
            <a:ext cx="517357" cy="456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479884" y="4003485"/>
            <a:ext cx="4174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  <a:r>
              <a:rPr lang="en-US" sz="3600" dirty="0" smtClean="0"/>
              <a:t>) 7        C </a:t>
            </a:r>
            <a:endParaRPr lang="en-US" sz="3600" dirty="0"/>
          </a:p>
        </p:txBody>
      </p:sp>
      <p:sp>
        <p:nvSpPr>
          <p:cNvPr id="26" name="Rectangle 25"/>
          <p:cNvSpPr/>
          <p:nvPr/>
        </p:nvSpPr>
        <p:spPr>
          <a:xfrm>
            <a:off x="2418348" y="4867014"/>
            <a:ext cx="517357" cy="456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335505" y="4788417"/>
            <a:ext cx="4174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</a:t>
            </a:r>
            <a:r>
              <a:rPr lang="en-US" sz="3600" dirty="0" smtClean="0"/>
              <a:t>) 10       C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01584" y="2490263"/>
                <a:ext cx="5341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584" y="2490263"/>
                <a:ext cx="534121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386985" y="4003485"/>
                <a:ext cx="5341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985" y="4003485"/>
                <a:ext cx="534121" cy="5847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18348" y="3292236"/>
                <a:ext cx="54053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348" y="3292236"/>
                <a:ext cx="540533" cy="58477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380573" y="4780549"/>
                <a:ext cx="54053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573" y="4780549"/>
                <a:ext cx="540533" cy="58477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69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" fill="hold"/>
                                        <p:tgtEl>
                                          <p:spTgt spid="309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274"/>
                </p:tgtEl>
              </p:cMediaNode>
            </p:audio>
            <p:audio>
              <p:cMediaNode showWhenStopped="0">
                <p:cTn id="28" repeatCount="16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422"/>
                </p:tgtEl>
              </p:cMediaNode>
            </p:audio>
            <p:audio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423"/>
                </p:tgtEl>
              </p:cMediaNode>
            </p:audio>
          </p:childTnLst>
        </p:cTn>
      </p:par>
    </p:tnLst>
    <p:bldLst>
      <p:bldP spid="5" grpId="0"/>
      <p:bldP spid="29" grpId="0"/>
      <p:bldP spid="6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60" name="Picture 4" descr="ktmd7zsirdp69ct5n3q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9" y="0"/>
            <a:ext cx="357051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9061" name="Rectangle 5"/>
          <p:cNvSpPr>
            <a:spLocks noChangeArrowheads="1"/>
          </p:cNvSpPr>
          <p:nvPr/>
        </p:nvSpPr>
        <p:spPr bwMode="auto">
          <a:xfrm>
            <a:off x="759823" y="4145756"/>
            <a:ext cx="3276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 dirty="0">
                <a:solidFill>
                  <a:srgbClr val="3333FF"/>
                </a:solidFill>
              </a:rPr>
              <a:t>Isaac Newton (1642-1727)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 dirty="0" err="1">
                <a:solidFill>
                  <a:srgbClr val="3333FF"/>
                </a:solidFill>
              </a:rPr>
              <a:t>Nhà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Toán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học</a:t>
            </a:r>
            <a:r>
              <a:rPr lang="en-US" sz="2000" b="1" dirty="0">
                <a:solidFill>
                  <a:srgbClr val="3333FF"/>
                </a:solidFill>
              </a:rPr>
              <a:t>, </a:t>
            </a:r>
            <a:r>
              <a:rPr lang="en-US" sz="2000" b="1" dirty="0" err="1">
                <a:solidFill>
                  <a:srgbClr val="3333FF"/>
                </a:solidFill>
              </a:rPr>
              <a:t>bác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học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 dirty="0" err="1">
                <a:solidFill>
                  <a:srgbClr val="3333FF"/>
                </a:solidFill>
              </a:rPr>
              <a:t>danh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tiếng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nước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Anh</a:t>
            </a:r>
            <a:endParaRPr lang="en-US" sz="2000" dirty="0">
              <a:solidFill>
                <a:srgbClr val="3333FF"/>
              </a:solidFill>
            </a:endParaRPr>
          </a:p>
        </p:txBody>
      </p:sp>
      <p:sp>
        <p:nvSpPr>
          <p:cNvPr id="429062" name="Rectangle 6"/>
          <p:cNvSpPr>
            <a:spLocks noChangeArrowheads="1"/>
          </p:cNvSpPr>
          <p:nvPr/>
        </p:nvSpPr>
        <p:spPr bwMode="auto">
          <a:xfrm>
            <a:off x="5105399" y="276225"/>
            <a:ext cx="5330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800000"/>
                </a:solidFill>
              </a:rPr>
              <a:t>Newton </a:t>
            </a:r>
            <a:r>
              <a:rPr lang="en-US" sz="2800" dirty="0" err="1">
                <a:solidFill>
                  <a:srgbClr val="800000"/>
                </a:solidFill>
              </a:rPr>
              <a:t>là</a:t>
            </a:r>
            <a:r>
              <a:rPr lang="en-US" sz="2800" dirty="0">
                <a:solidFill>
                  <a:srgbClr val="800000"/>
                </a:solidFill>
              </a:rPr>
              <a:t> </a:t>
            </a:r>
            <a:r>
              <a:rPr lang="en-US" sz="2800" dirty="0" err="1">
                <a:solidFill>
                  <a:srgbClr val="800000"/>
                </a:solidFill>
              </a:rPr>
              <a:t>nhà</a:t>
            </a:r>
            <a:r>
              <a:rPr lang="en-US" sz="2800" dirty="0">
                <a:solidFill>
                  <a:srgbClr val="800000"/>
                </a:solidFill>
              </a:rPr>
              <a:t> </a:t>
            </a:r>
            <a:r>
              <a:rPr lang="en-US" sz="2800" dirty="0" err="1">
                <a:solidFill>
                  <a:srgbClr val="800000"/>
                </a:solidFill>
              </a:rPr>
              <a:t>toán</a:t>
            </a:r>
            <a:r>
              <a:rPr lang="en-US" sz="2800" dirty="0">
                <a:solidFill>
                  <a:srgbClr val="800000"/>
                </a:solidFill>
              </a:rPr>
              <a:t> </a:t>
            </a:r>
            <a:r>
              <a:rPr lang="en-US" sz="2800" dirty="0" err="1">
                <a:solidFill>
                  <a:srgbClr val="800000"/>
                </a:solidFill>
              </a:rPr>
              <a:t>học</a:t>
            </a:r>
            <a:r>
              <a:rPr lang="en-US" sz="2800" dirty="0">
                <a:solidFill>
                  <a:srgbClr val="800000"/>
                </a:solidFill>
              </a:rPr>
              <a:t> </a:t>
            </a:r>
            <a:r>
              <a:rPr lang="en-US" sz="2800" dirty="0" err="1">
                <a:solidFill>
                  <a:srgbClr val="800000"/>
                </a:solidFill>
              </a:rPr>
              <a:t>thiên</a:t>
            </a:r>
            <a:r>
              <a:rPr lang="en-US" sz="2800" dirty="0">
                <a:solidFill>
                  <a:srgbClr val="800000"/>
                </a:solidFill>
              </a:rPr>
              <a:t> </a:t>
            </a:r>
            <a:r>
              <a:rPr lang="en-US" sz="2800" dirty="0" err="1">
                <a:solidFill>
                  <a:srgbClr val="800000"/>
                </a:solidFill>
              </a:rPr>
              <a:t>tài</a:t>
            </a:r>
            <a:r>
              <a:rPr lang="en-US" sz="1600" dirty="0"/>
              <a:t> </a:t>
            </a:r>
          </a:p>
        </p:txBody>
      </p:sp>
      <p:sp>
        <p:nvSpPr>
          <p:cNvPr id="429063" name="Rectangle 7"/>
          <p:cNvSpPr>
            <a:spLocks noChangeArrowheads="1"/>
          </p:cNvSpPr>
          <p:nvPr/>
        </p:nvSpPr>
        <p:spPr bwMode="auto">
          <a:xfrm>
            <a:off x="5105400" y="1040041"/>
            <a:ext cx="659892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srgbClr val="3333FF"/>
                </a:solidFill>
              </a:rPr>
              <a:t>Trước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hết</a:t>
            </a:r>
            <a:r>
              <a:rPr lang="en-US" sz="2800" dirty="0">
                <a:solidFill>
                  <a:srgbClr val="3333FF"/>
                </a:solidFill>
              </a:rPr>
              <a:t> Newton </a:t>
            </a:r>
            <a:r>
              <a:rPr lang="en-US" sz="2800" dirty="0" err="1">
                <a:solidFill>
                  <a:srgbClr val="3333FF"/>
                </a:solidFill>
              </a:rPr>
              <a:t>phát</a:t>
            </a:r>
            <a:r>
              <a:rPr lang="en-US" sz="2800" dirty="0">
                <a:solidFill>
                  <a:srgbClr val="3333FF"/>
                </a:solidFill>
              </a:rPr>
              <a:t> minh </a:t>
            </a:r>
            <a:r>
              <a:rPr lang="en-US" sz="2800" dirty="0" err="1">
                <a:solidFill>
                  <a:srgbClr val="3333FF"/>
                </a:solidFill>
              </a:rPr>
              <a:t>ra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khoa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Toán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học</a:t>
            </a:r>
            <a:r>
              <a:rPr lang="en-US" sz="2800" dirty="0">
                <a:solidFill>
                  <a:srgbClr val="3333FF"/>
                </a:solidFill>
              </a:rPr>
              <a:t> Vi </a:t>
            </a:r>
            <a:r>
              <a:rPr lang="en-US" sz="2800" dirty="0" err="1">
                <a:solidFill>
                  <a:srgbClr val="3333FF"/>
                </a:solidFill>
              </a:rPr>
              <a:t>phân</a:t>
            </a:r>
            <a:r>
              <a:rPr lang="en-US" sz="2800" dirty="0">
                <a:solidFill>
                  <a:srgbClr val="3333FF"/>
                </a:solidFill>
              </a:rPr>
              <a:t>, “</a:t>
            </a:r>
            <a:r>
              <a:rPr lang="en-US" sz="2800" dirty="0" err="1">
                <a:solidFill>
                  <a:srgbClr val="3333FF"/>
                </a:solidFill>
              </a:rPr>
              <a:t>Toán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học</a:t>
            </a:r>
            <a:r>
              <a:rPr lang="en-US" sz="2800" dirty="0">
                <a:solidFill>
                  <a:srgbClr val="3333FF"/>
                </a:solidFill>
              </a:rPr>
              <a:t> vi </a:t>
            </a:r>
            <a:r>
              <a:rPr lang="en-US" sz="2800" dirty="0" err="1">
                <a:solidFill>
                  <a:srgbClr val="3333FF"/>
                </a:solidFill>
              </a:rPr>
              <a:t>phân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có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thể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nói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đã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mở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được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cửa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kho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tàng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báu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vật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toán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học</a:t>
            </a:r>
            <a:r>
              <a:rPr lang="en-US" sz="2800" dirty="0">
                <a:solidFill>
                  <a:srgbClr val="3333FF"/>
                </a:solidFill>
              </a:rPr>
              <a:t>, </a:t>
            </a:r>
            <a:r>
              <a:rPr lang="en-US" sz="2800" dirty="0" err="1">
                <a:solidFill>
                  <a:srgbClr val="3333FF"/>
                </a:solidFill>
              </a:rPr>
              <a:t>đã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đặt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thế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giới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toán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học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dưới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chân</a:t>
            </a:r>
            <a:r>
              <a:rPr lang="en-US" sz="2800" dirty="0">
                <a:solidFill>
                  <a:srgbClr val="3333FF"/>
                </a:solidFill>
              </a:rPr>
              <a:t> Newton </a:t>
            </a:r>
            <a:r>
              <a:rPr lang="en-US" sz="2800" dirty="0" err="1">
                <a:solidFill>
                  <a:srgbClr val="3333FF"/>
                </a:solidFill>
              </a:rPr>
              <a:t>và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các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học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trò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của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ông</a:t>
            </a:r>
            <a:r>
              <a:rPr lang="en-US" sz="2800" dirty="0">
                <a:solidFill>
                  <a:srgbClr val="3333FF"/>
                </a:solidFill>
              </a:rPr>
              <a:t>”.</a:t>
            </a:r>
          </a:p>
        </p:txBody>
      </p:sp>
      <p:sp>
        <p:nvSpPr>
          <p:cNvPr id="429064" name="Rectangle 8"/>
          <p:cNvSpPr>
            <a:spLocks noChangeArrowheads="1"/>
          </p:cNvSpPr>
          <p:nvPr/>
        </p:nvSpPr>
        <p:spPr bwMode="auto">
          <a:xfrm>
            <a:off x="5105399" y="3962400"/>
            <a:ext cx="63115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srgbClr val="9900CC"/>
                </a:solidFill>
              </a:rPr>
              <a:t>Khám</a:t>
            </a:r>
            <a:r>
              <a:rPr lang="en-US" sz="2800" dirty="0">
                <a:solidFill>
                  <a:srgbClr val="9900CC"/>
                </a:solidFill>
              </a:rPr>
              <a:t> </a:t>
            </a:r>
            <a:r>
              <a:rPr lang="en-US" sz="2800" dirty="0" err="1">
                <a:solidFill>
                  <a:srgbClr val="9900CC"/>
                </a:solidFill>
              </a:rPr>
              <a:t>phá</a:t>
            </a:r>
            <a:r>
              <a:rPr lang="en-US" sz="2800" dirty="0">
                <a:solidFill>
                  <a:srgbClr val="9900CC"/>
                </a:solidFill>
              </a:rPr>
              <a:t> </a:t>
            </a:r>
            <a:r>
              <a:rPr lang="en-US" sz="2800" dirty="0" err="1">
                <a:solidFill>
                  <a:srgbClr val="9900CC"/>
                </a:solidFill>
              </a:rPr>
              <a:t>quan</a:t>
            </a:r>
            <a:r>
              <a:rPr lang="en-US" sz="2800" dirty="0">
                <a:solidFill>
                  <a:srgbClr val="9900CC"/>
                </a:solidFill>
              </a:rPr>
              <a:t> </a:t>
            </a:r>
            <a:r>
              <a:rPr lang="en-US" sz="2800" dirty="0" err="1">
                <a:solidFill>
                  <a:srgbClr val="9900CC"/>
                </a:solidFill>
              </a:rPr>
              <a:t>trọng</a:t>
            </a:r>
            <a:r>
              <a:rPr lang="en-US" sz="2800" dirty="0">
                <a:solidFill>
                  <a:srgbClr val="9900CC"/>
                </a:solidFill>
              </a:rPr>
              <a:t> </a:t>
            </a:r>
            <a:r>
              <a:rPr lang="en-US" sz="2800" dirty="0" err="1">
                <a:solidFill>
                  <a:srgbClr val="9900CC"/>
                </a:solidFill>
              </a:rPr>
              <a:t>thứ</a:t>
            </a:r>
            <a:r>
              <a:rPr lang="en-US" sz="2800" dirty="0">
                <a:solidFill>
                  <a:srgbClr val="9900CC"/>
                </a:solidFill>
              </a:rPr>
              <a:t> </a:t>
            </a:r>
            <a:r>
              <a:rPr lang="en-US" sz="2800" dirty="0" err="1">
                <a:solidFill>
                  <a:srgbClr val="9900CC"/>
                </a:solidFill>
              </a:rPr>
              <a:t>hai</a:t>
            </a:r>
            <a:r>
              <a:rPr lang="en-US" sz="2800" dirty="0">
                <a:solidFill>
                  <a:srgbClr val="9900CC"/>
                </a:solidFill>
              </a:rPr>
              <a:t> </a:t>
            </a:r>
            <a:r>
              <a:rPr lang="en-US" sz="2800" dirty="0" err="1">
                <a:solidFill>
                  <a:srgbClr val="9900CC"/>
                </a:solidFill>
              </a:rPr>
              <a:t>của</a:t>
            </a:r>
            <a:r>
              <a:rPr lang="en-US" sz="2800" dirty="0">
                <a:solidFill>
                  <a:srgbClr val="9900CC"/>
                </a:solidFill>
              </a:rPr>
              <a:t> Newton </a:t>
            </a:r>
            <a:r>
              <a:rPr lang="en-US" sz="2800" dirty="0" err="1">
                <a:solidFill>
                  <a:srgbClr val="9900CC"/>
                </a:solidFill>
              </a:rPr>
              <a:t>là</a:t>
            </a:r>
            <a:r>
              <a:rPr lang="en-US" sz="2800" dirty="0">
                <a:solidFill>
                  <a:srgbClr val="9900CC"/>
                </a:solidFill>
              </a:rPr>
              <a:t> </a:t>
            </a:r>
            <a:r>
              <a:rPr lang="en-US" sz="2800" dirty="0" err="1">
                <a:solidFill>
                  <a:srgbClr val="9900CC"/>
                </a:solidFill>
              </a:rPr>
              <a:t>định</a:t>
            </a:r>
            <a:r>
              <a:rPr lang="en-US" sz="2800" dirty="0">
                <a:solidFill>
                  <a:srgbClr val="9900CC"/>
                </a:solidFill>
              </a:rPr>
              <a:t> </a:t>
            </a:r>
            <a:r>
              <a:rPr lang="en-US" sz="2800" dirty="0" err="1">
                <a:solidFill>
                  <a:srgbClr val="9900CC"/>
                </a:solidFill>
              </a:rPr>
              <a:t>luật</a:t>
            </a:r>
            <a:r>
              <a:rPr lang="en-US" sz="2800" dirty="0">
                <a:solidFill>
                  <a:srgbClr val="9900CC"/>
                </a:solidFill>
              </a:rPr>
              <a:t> </a:t>
            </a:r>
            <a:r>
              <a:rPr lang="en-US" sz="2800" dirty="0" err="1">
                <a:solidFill>
                  <a:srgbClr val="9900CC"/>
                </a:solidFill>
              </a:rPr>
              <a:t>về</a:t>
            </a:r>
            <a:r>
              <a:rPr lang="en-US" sz="2800" dirty="0">
                <a:solidFill>
                  <a:srgbClr val="9900CC"/>
                </a:solidFill>
              </a:rPr>
              <a:t> </a:t>
            </a:r>
            <a:r>
              <a:rPr lang="en-US" sz="2800" dirty="0" err="1">
                <a:solidFill>
                  <a:srgbClr val="9900CC"/>
                </a:solidFill>
              </a:rPr>
              <a:t>thành</a:t>
            </a:r>
            <a:r>
              <a:rPr lang="en-US" sz="2800" dirty="0">
                <a:solidFill>
                  <a:srgbClr val="9900CC"/>
                </a:solidFill>
              </a:rPr>
              <a:t> </a:t>
            </a:r>
            <a:r>
              <a:rPr lang="en-US" sz="2800" dirty="0" err="1">
                <a:solidFill>
                  <a:srgbClr val="9900CC"/>
                </a:solidFill>
              </a:rPr>
              <a:t>phần</a:t>
            </a:r>
            <a:r>
              <a:rPr lang="en-US" sz="2800" dirty="0">
                <a:solidFill>
                  <a:srgbClr val="9900CC"/>
                </a:solidFill>
              </a:rPr>
              <a:t> </a:t>
            </a:r>
            <a:r>
              <a:rPr lang="en-US" sz="2800" dirty="0" err="1">
                <a:solidFill>
                  <a:srgbClr val="9900CC"/>
                </a:solidFill>
              </a:rPr>
              <a:t>ánh</a:t>
            </a:r>
            <a:r>
              <a:rPr lang="en-US" sz="2800" dirty="0">
                <a:solidFill>
                  <a:srgbClr val="9900CC"/>
                </a:solidFill>
              </a:rPr>
              <a:t> </a:t>
            </a:r>
            <a:r>
              <a:rPr lang="en-US" sz="2800" dirty="0" err="1">
                <a:solidFill>
                  <a:srgbClr val="9900CC"/>
                </a:solidFill>
              </a:rPr>
              <a:t>sáng</a:t>
            </a:r>
            <a:r>
              <a:rPr lang="en-US" sz="2800" dirty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429065" name="Rectangle 9"/>
          <p:cNvSpPr>
            <a:spLocks noChangeArrowheads="1"/>
          </p:cNvSpPr>
          <p:nvPr/>
        </p:nvSpPr>
        <p:spPr bwMode="auto">
          <a:xfrm>
            <a:off x="5110162" y="5334000"/>
            <a:ext cx="630677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srgbClr val="FF3300"/>
                </a:solidFill>
              </a:rPr>
              <a:t>Khám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phá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thứ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ba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có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lẽ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là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khám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phá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vĩ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đại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nhất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của</a:t>
            </a:r>
            <a:r>
              <a:rPr lang="en-US" sz="2800" dirty="0">
                <a:solidFill>
                  <a:srgbClr val="FF3300"/>
                </a:solidFill>
              </a:rPr>
              <a:t> Newton, </a:t>
            </a:r>
            <a:r>
              <a:rPr lang="en-US" sz="2800" dirty="0" err="1">
                <a:solidFill>
                  <a:srgbClr val="FF3300"/>
                </a:solidFill>
              </a:rPr>
              <a:t>là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định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luật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vạn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vật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hấp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dẫn</a:t>
            </a:r>
            <a:r>
              <a:rPr lang="en-US" sz="2800" dirty="0">
                <a:solidFill>
                  <a:srgbClr val="FF3300"/>
                </a:solidFill>
              </a:rPr>
              <a:t>.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462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9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9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9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9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9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29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9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1" grpId="0"/>
      <p:bldP spid="429062" grpId="0"/>
      <p:bldP spid="429063" grpId="0"/>
      <p:bldP spid="429064" grpId="0"/>
      <p:bldP spid="4290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160417" y="1539240"/>
            <a:ext cx="9760132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  <a:endParaRPr lang="en-US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SGK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“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92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92" y="-170091"/>
            <a:ext cx="10515600" cy="1325563"/>
          </a:xfrm>
        </p:spPr>
        <p:txBody>
          <a:bodyPr>
            <a:normAutofit/>
          </a:bodyPr>
          <a:lstStyle/>
          <a:p>
            <a:r>
              <a:rPr lang="vi-VN" sz="2400" b="1" dirty="0"/>
              <a:t>4. Cách cho một tập hợp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8" y="551874"/>
            <a:ext cx="1063813" cy="727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0311" y="703117"/>
            <a:ext cx="8234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95" y="730701"/>
            <a:ext cx="3815983" cy="3467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2144" y="1476806"/>
            <a:ext cx="78638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a) Các phần tử của tập hợp A là: 0; 2; 4; 6; 8.</a:t>
            </a:r>
            <a:endParaRPr lang="en-US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Ta viết: A = { 0; 2; 4; 6; 8</a:t>
            </a:r>
            <a:r>
              <a:rPr lang="vi-VN" sz="2400" dirty="0" smtClean="0">
                <a:latin typeface="+mj-lt"/>
              </a:rPr>
              <a:t>}</a:t>
            </a:r>
            <a:endParaRPr lang="en-US" sz="2400" dirty="0" smtClean="0">
              <a:latin typeface="+mj-lt"/>
            </a:endParaRPr>
          </a:p>
          <a:p>
            <a:r>
              <a:rPr lang="vi-VN" sz="2400" dirty="0">
                <a:solidFill>
                  <a:srgbClr val="00B0F0"/>
                </a:solidFill>
                <a:latin typeface="+mj-lt"/>
              </a:rPr>
              <a:t>Tập hợp A được cho theo cách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i="1" dirty="0">
                <a:solidFill>
                  <a:srgbClr val="FF0000"/>
                </a:solidFill>
                <a:latin typeface="+mj-lt"/>
              </a:rPr>
              <a:t>liệt kê các phần tử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>
                <a:solidFill>
                  <a:srgbClr val="00B0F0"/>
                </a:solidFill>
                <a:latin typeface="+mj-lt"/>
              </a:rPr>
              <a:t>của tập  hợp</a:t>
            </a:r>
            <a:endParaRPr lang="en-US" sz="2400" dirty="0">
              <a:solidFill>
                <a:srgbClr val="00B0F0"/>
              </a:solidFill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144" y="2694340"/>
            <a:ext cx="7537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144" y="3142793"/>
            <a:ext cx="83319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b) Các phần tử của tập hợp A là các số tự nhiên chẵn nhỏ hơn 10. Ta có thể viết:</a:t>
            </a:r>
            <a:endParaRPr lang="en-US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A = { x| x là số tự nhiên chẵn, x &lt; 10</a:t>
            </a:r>
            <a:r>
              <a:rPr lang="vi-VN" sz="2400" dirty="0" smtClean="0">
                <a:latin typeface="+mj-lt"/>
              </a:rPr>
              <a:t>}.</a:t>
            </a:r>
            <a:endParaRPr lang="en-US" sz="2400" dirty="0" smtClean="0">
              <a:latin typeface="+mj-lt"/>
            </a:endParaRPr>
          </a:p>
          <a:p>
            <a:r>
              <a:rPr lang="vi-VN" sz="2400" dirty="0">
                <a:solidFill>
                  <a:srgbClr val="00B0F0"/>
                </a:solidFill>
                <a:latin typeface="+mj-lt"/>
              </a:rPr>
              <a:t>Tập hợp A được cho theo cách chỉ ra </a:t>
            </a:r>
            <a:r>
              <a:rPr lang="vi-VN" sz="2400" i="1" dirty="0">
                <a:solidFill>
                  <a:srgbClr val="FF0000"/>
                </a:solidFill>
                <a:latin typeface="+mj-lt"/>
              </a:rPr>
              <a:t>tính chất đặc trưng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>
                <a:solidFill>
                  <a:srgbClr val="00B0F0"/>
                </a:solidFill>
                <a:latin typeface="+mj-lt"/>
              </a:rPr>
              <a:t>cho các phần tử của tập hợp .</a:t>
            </a:r>
            <a:endParaRPr lang="en-US" sz="2400" dirty="0">
              <a:solidFill>
                <a:srgbClr val="00B0F0"/>
              </a:solidFill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890" y="5170619"/>
            <a:ext cx="7904522" cy="15696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=&gt;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Có hai cách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viết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cho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một tập hợp: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+ Liệt kê các phần tử của tập  hợp.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+ Chỉ ra tính chất đặc trưng cho các phần tử của tập hợp.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974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" y="0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Cho B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“ĐÔNG ĐÔ”.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" y="1211670"/>
            <a:ext cx="5719354" cy="56487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B={Đ; Ô; N; G}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75950" y="1773881"/>
            <a:ext cx="11544302" cy="954107"/>
            <a:chOff x="184511" y="1578850"/>
            <a:chExt cx="11544302" cy="1200207"/>
          </a:xfrm>
        </p:grpSpPr>
        <p:grpSp>
          <p:nvGrpSpPr>
            <p:cNvPr id="12" name="Group 11"/>
            <p:cNvGrpSpPr/>
            <p:nvPr/>
          </p:nvGrpSpPr>
          <p:grpSpPr>
            <a:xfrm>
              <a:off x="2220685" y="2282054"/>
              <a:ext cx="496389" cy="461665"/>
              <a:chOff x="3200400" y="1373515"/>
              <a:chExt cx="496389" cy="46166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200400" y="1373515"/>
                <a:ext cx="496389" cy="42118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291839" y="1373515"/>
                <a:ext cx="365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?</a:t>
                </a:r>
                <a:endParaRPr lang="en-US" sz="2400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184511" y="1578850"/>
              <a:ext cx="11544302" cy="1200207"/>
              <a:chOff x="145322" y="1775259"/>
              <a:chExt cx="11544302" cy="120020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45322" y="1775259"/>
                    <a:ext cx="11544302" cy="12002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err="1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Ví</a:t>
                    </a:r>
                    <a:r>
                      <a:rPr lang="en-US" sz="2800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800" dirty="0" err="1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dụ</a:t>
                    </a:r>
                    <a:r>
                      <a:rPr lang="en-US" sz="2800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</a:t>
                    </a:r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: Cho </a:t>
                    </a:r>
                    <a:r>
                      <a:rPr lang="en-US" sz="2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tập</a:t>
                    </a:r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hợp</a:t>
                    </a:r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E={x   </a:t>
                    </a:r>
                    <a:r>
                      <a:rPr lang="en-US" sz="2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là</a:t>
                    </a:r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số</a:t>
                    </a:r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tự</a:t>
                    </a:r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nhiên</a:t>
                    </a:r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3&lt;x&lt;9}. </a:t>
                    </a:r>
                    <a:r>
                      <a:rPr lang="en-US" sz="2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Chọn</a:t>
                    </a:r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kí</a:t>
                    </a:r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hiệu</a:t>
                    </a:r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hay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</a:rPr>
                          <m:t>∉</m:t>
                        </m:r>
                      </m:oMath>
                    </a14:m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thích</a:t>
                    </a:r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hợp</a:t>
                    </a:r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vào</a:t>
                    </a:r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endPara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322" y="1775259"/>
                    <a:ext cx="11544302" cy="1200207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1056" t="-7006" b="-165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Connector 16"/>
              <p:cNvCxnSpPr/>
              <p:nvPr/>
            </p:nvCxnSpPr>
            <p:spPr>
              <a:xfrm>
                <a:off x="4232365" y="1926773"/>
                <a:ext cx="0" cy="2808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 49"/>
          <p:cNvGrpSpPr/>
          <p:nvPr/>
        </p:nvGrpSpPr>
        <p:grpSpPr>
          <a:xfrm>
            <a:off x="1392155" y="4912994"/>
            <a:ext cx="1721479" cy="500993"/>
            <a:chOff x="1392155" y="4912994"/>
            <a:chExt cx="1721479" cy="500993"/>
          </a:xfrm>
        </p:grpSpPr>
        <p:grpSp>
          <p:nvGrpSpPr>
            <p:cNvPr id="47" name="Group 46"/>
            <p:cNvGrpSpPr/>
            <p:nvPr/>
          </p:nvGrpSpPr>
          <p:grpSpPr>
            <a:xfrm>
              <a:off x="1392155" y="4936783"/>
              <a:ext cx="1388376" cy="477204"/>
              <a:chOff x="1392155" y="4936783"/>
              <a:chExt cx="1388376" cy="477204"/>
            </a:xfrm>
          </p:grpSpPr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1392155" y="4992801"/>
                <a:ext cx="1388376" cy="4211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846537" y="4936783"/>
                <a:ext cx="496389" cy="42118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2447428" y="4912994"/>
              <a:ext cx="666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03462" y="4896304"/>
                <a:ext cx="365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62" y="4896304"/>
                <a:ext cx="365761" cy="461665"/>
              </a:xfrm>
              <a:prstGeom prst="rect">
                <a:avLst/>
              </a:prstGeom>
              <a:blipFill rotWithShape="0">
                <a:blip r:embed="rId3"/>
                <a:stretch>
                  <a:fillRect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5522837" y="4933281"/>
            <a:ext cx="1648670" cy="503191"/>
            <a:chOff x="5522837" y="4933281"/>
            <a:chExt cx="1648670" cy="503191"/>
          </a:xfrm>
        </p:grpSpPr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5522837" y="5015286"/>
              <a:ext cx="394636" cy="42118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956662" y="4966584"/>
              <a:ext cx="496389" cy="4211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05301" y="4933281"/>
              <a:ext cx="666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018261" y="4923170"/>
                <a:ext cx="365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261" y="4923170"/>
                <a:ext cx="365761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9174799" y="4915392"/>
            <a:ext cx="1750421" cy="498595"/>
            <a:chOff x="9174799" y="4915392"/>
            <a:chExt cx="1750421" cy="498595"/>
          </a:xfrm>
        </p:grpSpPr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9174799" y="4992801"/>
              <a:ext cx="513165" cy="42118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697314" y="4926105"/>
              <a:ext cx="496389" cy="4211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259014" y="4915392"/>
              <a:ext cx="666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766343" y="4896303"/>
                <a:ext cx="365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6343" y="4896303"/>
                <a:ext cx="365761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6667" r="-10000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18662" y="3705599"/>
            <a:ext cx="9367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E={4; 5; 6; 7; 8} do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228550" y="3037133"/>
            <a:ext cx="9533065" cy="523479"/>
            <a:chOff x="1228550" y="3037133"/>
            <a:chExt cx="9533065" cy="523479"/>
          </a:xfrm>
        </p:grpSpPr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1228550" y="3116941"/>
              <a:ext cx="1388376" cy="42118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82932" y="3060923"/>
              <a:ext cx="496389" cy="4211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83823" y="3037134"/>
              <a:ext cx="666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48245" y="3037133"/>
              <a:ext cx="3657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5359232" y="3139426"/>
              <a:ext cx="394636" cy="42118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793057" y="3090724"/>
              <a:ext cx="496389" cy="4211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41696" y="3057421"/>
              <a:ext cx="666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84496" y="3090724"/>
              <a:ext cx="3657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Content Placeholder 2"/>
            <p:cNvSpPr txBox="1">
              <a:spLocks/>
            </p:cNvSpPr>
            <p:nvPr/>
          </p:nvSpPr>
          <p:spPr>
            <a:xfrm>
              <a:off x="9011194" y="3116941"/>
              <a:ext cx="513165" cy="42118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533709" y="3050245"/>
              <a:ext cx="496389" cy="4211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095409" y="3039532"/>
              <a:ext cx="666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625148" y="3050245"/>
              <a:ext cx="3657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363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2" grpId="0"/>
      <p:bldP spid="26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1" y="78178"/>
            <a:ext cx="1785257" cy="431995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Bài</a:t>
            </a:r>
            <a:r>
              <a:rPr lang="en-US" sz="3600" dirty="0" smtClean="0"/>
              <a:t> </a:t>
            </a:r>
            <a:r>
              <a:rPr lang="en-US" sz="3600" dirty="0" err="1" smtClean="0"/>
              <a:t>tập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46" y="510173"/>
            <a:ext cx="10515600" cy="7589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8789" y="1356361"/>
            <a:ext cx="1567543" cy="8229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99657" y="1343298"/>
            <a:ext cx="850392" cy="8503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4188823" y="1356361"/>
            <a:ext cx="1724297" cy="822960"/>
          </a:xfrm>
          <a:prstGeom prst="parallelogram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6500949" y="1343298"/>
            <a:ext cx="2103120" cy="836022"/>
          </a:xfrm>
          <a:custGeom>
            <a:avLst/>
            <a:gdLst>
              <a:gd name="connsiteX0" fmla="*/ 0 w 2103120"/>
              <a:gd name="connsiteY0" fmla="*/ 822960 h 822960"/>
              <a:gd name="connsiteX1" fmla="*/ 1051560 w 2103120"/>
              <a:gd name="connsiteY1" fmla="*/ 0 h 822960"/>
              <a:gd name="connsiteX2" fmla="*/ 2103120 w 2103120"/>
              <a:gd name="connsiteY2" fmla="*/ 822960 h 822960"/>
              <a:gd name="connsiteX3" fmla="*/ 0 w 2103120"/>
              <a:gd name="connsiteY3" fmla="*/ 822960 h 822960"/>
              <a:gd name="connsiteX0" fmla="*/ 0 w 2103120"/>
              <a:gd name="connsiteY0" fmla="*/ 927463 h 927463"/>
              <a:gd name="connsiteX1" fmla="*/ 502920 w 2103120"/>
              <a:gd name="connsiteY1" fmla="*/ 0 h 927463"/>
              <a:gd name="connsiteX2" fmla="*/ 2103120 w 2103120"/>
              <a:gd name="connsiteY2" fmla="*/ 927463 h 927463"/>
              <a:gd name="connsiteX3" fmla="*/ 0 w 2103120"/>
              <a:gd name="connsiteY3" fmla="*/ 927463 h 92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120" h="927463">
                <a:moveTo>
                  <a:pt x="0" y="927463"/>
                </a:moveTo>
                <a:lnTo>
                  <a:pt x="502920" y="0"/>
                </a:lnTo>
                <a:lnTo>
                  <a:pt x="2103120" y="927463"/>
                </a:lnTo>
                <a:lnTo>
                  <a:pt x="0" y="927463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9208" y="2310879"/>
            <a:ext cx="11543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dirty="0" smtClean="0">
                <a:solidFill>
                  <a:srgbClr val="000000"/>
                </a:solidFill>
                <a:effectLst/>
                <a:latin typeface="Open Sans"/>
              </a:rPr>
              <a:t>A = {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hình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chữ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nhật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Open Sans"/>
              </a:rPr>
              <a:t>;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hình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vuông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Open Sans"/>
              </a:rPr>
              <a:t>;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hình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bình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hành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Open Sans"/>
              </a:rPr>
              <a:t>;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hình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Open Sans"/>
              </a:rPr>
              <a:t> tam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giác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Open Sans"/>
              </a:rPr>
              <a:t>;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hình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thang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Open Sans"/>
              </a:rPr>
              <a:t>}.</a:t>
            </a:r>
            <a:endParaRPr lang="en-US" sz="2000" dirty="0"/>
          </a:p>
        </p:txBody>
      </p:sp>
      <p:sp>
        <p:nvSpPr>
          <p:cNvPr id="10" name="Trapezoid 9"/>
          <p:cNvSpPr/>
          <p:nvPr/>
        </p:nvSpPr>
        <p:spPr>
          <a:xfrm>
            <a:off x="9191898" y="1343298"/>
            <a:ext cx="1763486" cy="836022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9208" y="2710989"/>
            <a:ext cx="10110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B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cái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“THĂNG LONG”;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44286" y="3131485"/>
            <a:ext cx="11543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Open Sans"/>
              </a:rPr>
              <a:t>B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Open Sans"/>
              </a:rPr>
              <a:t> = {T; H; Ă; N; G; L; O}.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8046" y="3420702"/>
            <a:ext cx="1104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9208" y="3830349"/>
            <a:ext cx="109466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Ta </a:t>
            </a:r>
            <a:r>
              <a:rPr lang="vi-VN" sz="2400" dirty="0">
                <a:latin typeface="+mj-lt"/>
              </a:rPr>
              <a:t>đã biết một năm gồm bốn quý, mỗi quý gồm ba tháng liên tiếp nhau (tính từ tháng đầu tiên của năm) như sau:</a:t>
            </a:r>
          </a:p>
          <a:p>
            <a:r>
              <a:rPr lang="vi-VN" sz="2400" dirty="0">
                <a:latin typeface="+mj-lt"/>
              </a:rPr>
              <a:t>Quý I: tháng 1; tháng 2; tháng 3</a:t>
            </a:r>
          </a:p>
          <a:p>
            <a:r>
              <a:rPr lang="vi-VN" sz="2400" dirty="0">
                <a:latin typeface="+mj-lt"/>
              </a:rPr>
              <a:t>Quý II: tháng 4; tháng 5; tháng 6</a:t>
            </a:r>
          </a:p>
          <a:p>
            <a:r>
              <a:rPr lang="vi-VN" sz="2400" dirty="0">
                <a:latin typeface="+mj-lt"/>
              </a:rPr>
              <a:t>Quý III: tháng 7; tháng 8; tháng 9</a:t>
            </a:r>
          </a:p>
          <a:p>
            <a:r>
              <a:rPr lang="vi-VN" sz="2400" dirty="0">
                <a:latin typeface="+mj-lt"/>
              </a:rPr>
              <a:t>Quý IV: tháng 10; tháng 11; tháng 12</a:t>
            </a:r>
          </a:p>
          <a:p>
            <a:r>
              <a:rPr lang="vi-VN" sz="2400" dirty="0">
                <a:latin typeface="+mj-lt"/>
              </a:rPr>
              <a:t>Do đó, ta viết tập hợp C gồm tên các tháng của Quý II là:</a:t>
            </a:r>
          </a:p>
          <a:p>
            <a:r>
              <a:rPr lang="vi-VN" sz="2400" dirty="0">
                <a:latin typeface="+mj-lt"/>
              </a:rPr>
              <a:t>C = {tháng 4; tháng 5; tháng 6}.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4259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536" y="-129466"/>
            <a:ext cx="4190999" cy="541421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BỘ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SƯU TẬP TEM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1139" y="402854"/>
            <a:ext cx="5028859" cy="3147229"/>
            <a:chOff x="261139" y="402854"/>
            <a:chExt cx="5028859" cy="31472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39" y="402854"/>
              <a:ext cx="4527430" cy="281780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61288" y="3242306"/>
              <a:ext cx="4928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 dirty="0"/>
                <a:t>Tem sưu </a:t>
              </a:r>
              <a:r>
                <a:rPr lang="vi-VN" sz="1400" dirty="0" smtClean="0"/>
                <a:t>tập </a:t>
              </a:r>
              <a:r>
                <a:rPr lang="vi-VN" sz="1400" dirty="0"/>
                <a:t>Tem Việt Nam Điền kinh 1978 ( 8 tem )</a:t>
              </a:r>
              <a:endParaRPr lang="en-US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1140" y="3589987"/>
            <a:ext cx="4527430" cy="3177622"/>
            <a:chOff x="261140" y="3589987"/>
            <a:chExt cx="4527430" cy="31776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40" y="3589987"/>
              <a:ext cx="4527430" cy="265440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61438" y="6244389"/>
              <a:ext cx="43271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400" dirty="0"/>
                <a:t>Tem sưu </a:t>
              </a:r>
              <a:r>
                <a:rPr lang="vi-VN" sz="1400" dirty="0" smtClean="0"/>
                <a:t>tập </a:t>
              </a:r>
              <a:r>
                <a:rPr lang="vi-VN" sz="1400" dirty="0"/>
                <a:t>Tem Việt Nam Giải bóng đá thế giới Mexico 1986 (bộ 1) ( 7 tem )</a:t>
              </a:r>
              <a:endParaRPr lang="en-US" sz="1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96518" y="411955"/>
            <a:ext cx="4766695" cy="3032207"/>
            <a:chOff x="6396518" y="411955"/>
            <a:chExt cx="4766695" cy="30322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6518" y="411955"/>
              <a:ext cx="4651168" cy="270422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146488" y="3074830"/>
              <a:ext cx="4016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sưu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tem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74782" y="3485512"/>
            <a:ext cx="5135157" cy="3335166"/>
            <a:chOff x="6374782" y="3485512"/>
            <a:chExt cx="5135157" cy="333516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4782" y="3485512"/>
              <a:ext cx="4672904" cy="272924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396518" y="6297458"/>
              <a:ext cx="51134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400" dirty="0"/>
                <a:t>Bộ Tem Sưu Tầm Việt Nam Chủ Đề Bảo Vệ Các Loài Chim Quý Hiếm - 8 Con Stamps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9" y="1208701"/>
            <a:ext cx="4792627" cy="373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" t="7884" r="5001" b="14710"/>
          <a:stretch/>
        </p:blipFill>
        <p:spPr>
          <a:xfrm>
            <a:off x="5200637" y="1052141"/>
            <a:ext cx="6696303" cy="412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2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0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625" y="1007257"/>
            <a:ext cx="8043460" cy="22898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1369" y="3795487"/>
            <a:ext cx="110990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0" i="0" dirty="0" smtClean="0">
                <a:solidFill>
                  <a:srgbClr val="000000"/>
                </a:solidFill>
                <a:effectLst/>
                <a:latin typeface="+mj-lt"/>
              </a:rPr>
              <a:t>d) Quan sát Hình 4, ta thấy tên các nốt nhạc theo thứ tự từ trái qua phải lần lượt là: Đồ; Rê; Mi; Pha; Son; La; Si.</a:t>
            </a:r>
          </a:p>
          <a:p>
            <a:pPr algn="just"/>
            <a:r>
              <a:rPr lang="vi-VN" sz="2800" b="0" i="0" dirty="0" smtClean="0">
                <a:solidFill>
                  <a:srgbClr val="000000"/>
                </a:solidFill>
                <a:effectLst/>
                <a:latin typeface="+mj-lt"/>
              </a:rPr>
              <a:t>Do đó ta viết tập hợp D như sau:</a:t>
            </a:r>
          </a:p>
          <a:p>
            <a:pPr algn="just"/>
            <a:r>
              <a:rPr lang="vi-VN" sz="2800" b="0" i="0" dirty="0" smtClean="0">
                <a:solidFill>
                  <a:srgbClr val="000000"/>
                </a:solidFill>
                <a:effectLst/>
                <a:latin typeface="+mj-lt"/>
              </a:rPr>
              <a:t>D = {Đồ; Rê; Mi; Pha; Son; La; Si}.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908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2444" y="1535728"/>
            <a:ext cx="117892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?3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có: C = {x | x là số tự nhiên chia cho 3 dư 1, 3 &lt; x &lt; 18}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3 &lt; x &lt; 18 nên x là các số tự nhiên lớn hơn 3 và nhỏ hơn 18.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Lại có các số tự nhiên lớn hơn 3 và nhỏ hơn 18 là: 4; 5; 6; 7; 8; 9; 10; 11; 12; 13; 14; 15; 16; 17.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Mặt khác x lại là số tự nhiên chia cho 3 dư 1 thỏa mãn lớn hơn 3 và nhỏ hơn 18 nên các số tự nhiên x thỏa mãn yêu cầu là: 4; 7; 10; 13; 16.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đó ta viết tập hợp C dưới dạng liệt kê các phần tử như sau:</a:t>
            </a:r>
          </a:p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{4; 7; 10; 13; 16}.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2444" y="150733"/>
            <a:ext cx="11322184" cy="1409962"/>
            <a:chOff x="320010" y="216048"/>
            <a:chExt cx="11322184" cy="1409962"/>
          </a:xfrm>
        </p:grpSpPr>
        <p:grpSp>
          <p:nvGrpSpPr>
            <p:cNvPr id="8" name="Group 7"/>
            <p:cNvGrpSpPr/>
            <p:nvPr/>
          </p:nvGrpSpPr>
          <p:grpSpPr>
            <a:xfrm>
              <a:off x="320010" y="216048"/>
              <a:ext cx="11322184" cy="1409962"/>
              <a:chOff x="515953" y="529557"/>
              <a:chExt cx="11322184" cy="140996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15953" y="529557"/>
                <a:ext cx="11322184" cy="1409962"/>
                <a:chOff x="564550" y="561703"/>
                <a:chExt cx="11322184" cy="1409962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8F8F8"/>
                    </a:clrFrom>
                    <a:clrTo>
                      <a:srgbClr val="F8F8F8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4550" y="561703"/>
                  <a:ext cx="434679" cy="614071"/>
                </a:xfrm>
                <a:prstGeom prst="rect">
                  <a:avLst/>
                </a:prstGeom>
              </p:spPr>
            </p:pic>
            <p:sp>
              <p:nvSpPr>
                <p:cNvPr id="5" name="TextBox 4"/>
                <p:cNvSpPr txBox="1"/>
                <p:nvPr/>
              </p:nvSpPr>
              <p:spPr>
                <a:xfrm>
                  <a:off x="999229" y="586670"/>
                  <a:ext cx="10887505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3. Cho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C={x  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tự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nhiên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chia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dư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1, 3&lt;x&lt;18}.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Hãy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liệt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kê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tử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hợp</a:t>
                  </a:r>
                  <a:endPara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4.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chữ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xuất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hiện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2020</a:t>
                  </a:r>
                  <a:endPara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8F8F8"/>
                  </a:clrFrom>
                  <a:clrTo>
                    <a:srgbClr val="F8F8F8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953" y="1231828"/>
                <a:ext cx="483276" cy="682724"/>
              </a:xfrm>
              <a:prstGeom prst="rect">
                <a:avLst/>
              </a:prstGeom>
            </p:spPr>
          </p:pic>
        </p:grpSp>
        <p:cxnSp>
          <p:nvCxnSpPr>
            <p:cNvPr id="10" name="Straight Connector 9"/>
            <p:cNvCxnSpPr/>
            <p:nvPr/>
          </p:nvCxnSpPr>
          <p:spPr>
            <a:xfrm>
              <a:off x="3944982" y="346167"/>
              <a:ext cx="0" cy="2808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02444" y="5264894"/>
            <a:ext cx="10430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là tập hợp các chữ số xuất hiện trong số 2020.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D = {0; 2}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2264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8070" y="-56649"/>
            <a:ext cx="822276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Bài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Open Sans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 Cho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tập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hợp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A = {11; 13; 17; 19}.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Chọn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kí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hiệu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"∈", "∉"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thích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hợp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cho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 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a) 11 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 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b) 12        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c) 14        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d) 19       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 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A.</a:t>
            </a:r>
          </a:p>
        </p:txBody>
      </p:sp>
      <p:pic>
        <p:nvPicPr>
          <p:cNvPr id="1026" name="Picture 2" descr="Cho tập hợp A = {11; 13; 17; 19}. Chọn kí hiệu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-647201"/>
            <a:ext cx="2571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32458" y="1105969"/>
            <a:ext cx="496389" cy="4211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2457" y="1594876"/>
            <a:ext cx="496389" cy="4211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5201" y="549340"/>
            <a:ext cx="496389" cy="4211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32456" y="2103605"/>
            <a:ext cx="496389" cy="4211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97386" y="514157"/>
                <a:ext cx="365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386" y="514157"/>
                <a:ext cx="365761" cy="461665"/>
              </a:xfrm>
              <a:prstGeom prst="rect">
                <a:avLst/>
              </a:prstGeom>
              <a:blipFill rotWithShape="0">
                <a:blip r:embed="rId3"/>
                <a:stretch>
                  <a:fillRect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989732" y="1058486"/>
            <a:ext cx="38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∉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963254" y="1567215"/>
            <a:ext cx="38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∉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79329" y="2042062"/>
                <a:ext cx="365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329" y="2042062"/>
                <a:ext cx="365761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08070" y="2625644"/>
            <a:ext cx="100985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+mj-lt"/>
              </a:rPr>
              <a:t>: </a:t>
            </a:r>
            <a:r>
              <a:rPr lang="vi-VN" sz="2000" b="0" i="0" dirty="0" smtClean="0">
                <a:solidFill>
                  <a:srgbClr val="000000"/>
                </a:solidFill>
                <a:effectLst/>
                <a:latin typeface="+mj-lt"/>
              </a:rPr>
              <a:t>Viết mỗi tập hợp sau bằng cách chỉ ra tính chất đặc trưng cho các phần tử của tập hợp đó:</a:t>
            </a:r>
          </a:p>
          <a:p>
            <a:pPr algn="just"/>
            <a:r>
              <a:rPr lang="vi-VN" sz="2000" b="0" i="0" dirty="0" smtClean="0">
                <a:solidFill>
                  <a:srgbClr val="000000"/>
                </a:solidFill>
                <a:effectLst/>
                <a:latin typeface="+mj-lt"/>
              </a:rPr>
              <a:t>a) A = {0; 3; 6; 9; 12; 15};</a:t>
            </a:r>
          </a:p>
          <a:p>
            <a:pPr algn="just"/>
            <a:r>
              <a:rPr lang="vi-VN" sz="2000" b="0" i="0" dirty="0" smtClean="0">
                <a:solidFill>
                  <a:srgbClr val="000000"/>
                </a:solidFill>
                <a:effectLst/>
                <a:latin typeface="+mj-lt"/>
              </a:rPr>
              <a:t>b) B = {5; 10; 15; 20; 25; 30};</a:t>
            </a:r>
          </a:p>
          <a:p>
            <a:pPr algn="just"/>
            <a:r>
              <a:rPr lang="vi-VN" sz="2000" b="0" i="0" dirty="0" smtClean="0">
                <a:solidFill>
                  <a:srgbClr val="000000"/>
                </a:solidFill>
                <a:effectLst/>
                <a:latin typeface="+mj-lt"/>
              </a:rPr>
              <a:t>c) C = {10; 20; 30; 40; 50; 60; 70; 80; 90};</a:t>
            </a:r>
          </a:p>
          <a:p>
            <a:pPr algn="just"/>
            <a:r>
              <a:rPr lang="vi-VN" sz="2000" b="0" i="0" dirty="0" smtClean="0">
                <a:solidFill>
                  <a:srgbClr val="000000"/>
                </a:solidFill>
                <a:effectLst/>
                <a:latin typeface="+mj-lt"/>
              </a:rPr>
              <a:t>d) D = {1; 5; 9; 13; 17}.</a:t>
            </a:r>
            <a:endParaRPr lang="vi-VN" sz="2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1205" y="4384608"/>
            <a:ext cx="5194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a. A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= {x | x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là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số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tự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nhiên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chia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hết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cho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3, x &lt; 16}.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71205" y="4775707"/>
            <a:ext cx="6867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b.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Cách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1: B = {x | x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là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các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số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tự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nhiên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chia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hết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cho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5, 0 &lt; x &lt; 31}.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71205" y="5101505"/>
            <a:ext cx="6803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Cách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2: B = {x | x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là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các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số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tự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nhiên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chia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hết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cho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5, 0 &lt; x &lt; 35}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271205" y="5470837"/>
            <a:ext cx="7021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c.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Cách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1: C = {x | x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là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các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số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tự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nhiên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chia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hết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cho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10, 0 &lt; x &lt; 91}.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271204" y="5840167"/>
            <a:ext cx="7943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Cách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2: C = {x | x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là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các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số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tự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nhiên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chia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hết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cho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10, 0 &lt; x &lt; 100}</a:t>
            </a:r>
            <a:endParaRPr lang="en-US" dirty="0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271204" y="6152479"/>
            <a:ext cx="77348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d. D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= {x | x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là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các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số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tự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nhiên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hơn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kém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nhau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4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đơn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vị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, 0 &lt; x &lt; 18}.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6023" y="5082370"/>
            <a:ext cx="165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BÀI GIẢI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08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19" grpId="0"/>
      <p:bldP spid="20" grpId="0"/>
      <p:bldP spid="6" grpId="0"/>
      <p:bldP spid="7" grpId="0"/>
      <p:bldP spid="8" grpId="0"/>
      <p:bldP spid="9" grpId="0"/>
      <p:bldP spid="18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7879" y="239151"/>
            <a:ext cx="4386943" cy="1325563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TẬP HỢP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635" y="2028948"/>
            <a:ext cx="10030096" cy="2746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vi-VN" b="1" dirty="0">
                <a:solidFill>
                  <a:srgbClr val="7030A0"/>
                </a:solidFill>
              </a:rPr>
              <a:t>1. Một số ví dụ về tập hợp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vi-VN" dirty="0"/>
              <a:t>VD</a:t>
            </a:r>
            <a:r>
              <a:rPr lang="vi-VN"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vi-VN" dirty="0" smtClean="0"/>
              <a:t>Tập </a:t>
            </a:r>
            <a:r>
              <a:rPr lang="vi-VN" dirty="0"/>
              <a:t>hợp các số tự nhiên nhỏ hơn 10</a:t>
            </a:r>
            <a:endParaRPr lang="en-US" dirty="0"/>
          </a:p>
          <a:p>
            <a:pPr marL="0" indent="0">
              <a:buNone/>
            </a:pPr>
            <a:r>
              <a:rPr lang="vi-VN" dirty="0"/>
              <a:t>+ Tập hợp các học sinh của </a:t>
            </a:r>
            <a:r>
              <a:rPr lang="vi-VN" dirty="0" smtClean="0"/>
              <a:t>lớp </a:t>
            </a:r>
            <a:r>
              <a:rPr lang="vi-VN" dirty="0"/>
              <a:t>6A.</a:t>
            </a:r>
            <a:endParaRPr lang="en-US" dirty="0"/>
          </a:p>
          <a:p>
            <a:pPr marL="0" indent="0">
              <a:buNone/>
            </a:pPr>
            <a:r>
              <a:rPr lang="vi-VN" dirty="0"/>
              <a:t>+ Tập hợp các số trên mặt đồng hồ</a:t>
            </a:r>
            <a:r>
              <a:rPr lang="vi-VN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quyển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34" y="359371"/>
            <a:ext cx="121070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400" b="1" dirty="0">
                <a:solidFill>
                  <a:srgbClr val="7030A0"/>
                </a:solidFill>
              </a:rPr>
              <a:t>2. Kí hiệu và cách viết một tập hợp.</a:t>
            </a:r>
            <a:endParaRPr lang="en-US" sz="24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vi-VN" sz="2000" dirty="0"/>
              <a:t>Người ta thường dùng các chữ cái in hoa để đặt tên cho một tập hợp A.</a:t>
            </a:r>
            <a:endParaRPr lang="en-US" sz="2000" dirty="0"/>
          </a:p>
          <a:p>
            <a:pPr marL="0" indent="0">
              <a:buNone/>
            </a:pPr>
            <a:r>
              <a:rPr lang="vi-VN" sz="2000" dirty="0"/>
              <a:t>VD: Tập hợp A gồm các số tự nhiên nhỏ hơn 5. Ta viết: A = { 0; 1; 2; 3; 4}</a:t>
            </a:r>
            <a:endParaRPr lang="en-US" sz="2000" dirty="0"/>
          </a:p>
          <a:p>
            <a:pPr marL="0" indent="0">
              <a:buNone/>
            </a:pPr>
            <a:r>
              <a:rPr lang="vi-VN" sz="2000" dirty="0"/>
              <a:t>Các số 0;1; 2; 3; 4 được gọi là các phần tử của tập hợp A.</a:t>
            </a:r>
            <a:endParaRPr lang="en-US" sz="2000" dirty="0"/>
          </a:p>
          <a:p>
            <a:pPr marL="0" indent="0">
              <a:buNone/>
            </a:pPr>
            <a:r>
              <a:rPr lang="vi-VN" sz="2000" dirty="0">
                <a:solidFill>
                  <a:srgbClr val="FF0000"/>
                </a:solidFill>
              </a:rPr>
              <a:t>* Lưu ý: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vi-VN" sz="2000" dirty="0">
                <a:solidFill>
                  <a:srgbClr val="FF0000"/>
                </a:solidFill>
              </a:rPr>
              <a:t>- Các phần tử của một tập  hợp được viết trong hai dấu ngoặc nhọn {}, cách nhau bởi “;”.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vi-VN" sz="2000" dirty="0">
                <a:solidFill>
                  <a:srgbClr val="FF0000"/>
                </a:solidFill>
              </a:rPr>
              <a:t>- Mỗi phần tử được liệt kê một lần, thứ tự liệt kê tùy ý.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15311" y="3360118"/>
            <a:ext cx="11011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Cho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 ={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57669" y="5707108"/>
            <a:ext cx="31706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= {1; 3; 5; 7; 9}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0732" y="4940440"/>
            <a:ext cx="7654115" cy="766668"/>
            <a:chOff x="799731" y="4631974"/>
            <a:chExt cx="7654115" cy="766668"/>
          </a:xfrm>
        </p:grpSpPr>
        <p:sp>
          <p:nvSpPr>
            <p:cNvPr id="5" name="TextBox 4"/>
            <p:cNvSpPr txBox="1"/>
            <p:nvPr/>
          </p:nvSpPr>
          <p:spPr>
            <a:xfrm>
              <a:off x="1190897" y="4875422"/>
              <a:ext cx="72629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1.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lẻ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10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731" y="4631974"/>
              <a:ext cx="514683" cy="727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950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533" y="-14788"/>
            <a:ext cx="3537858" cy="849721"/>
          </a:xfrm>
        </p:spPr>
        <p:txBody>
          <a:bodyPr>
            <a:noAutofit/>
          </a:bodyPr>
          <a:lstStyle/>
          <a:p>
            <a:r>
              <a:rPr lang="vi-VN" sz="2400" b="1" dirty="0">
                <a:solidFill>
                  <a:srgbClr val="7030A0"/>
                </a:solidFill>
              </a:rPr>
              <a:t>3. Phần tử thuộc tập </a:t>
            </a:r>
            <a:r>
              <a:rPr lang="vi-VN" sz="2400" b="1" dirty="0" smtClean="0">
                <a:solidFill>
                  <a:srgbClr val="7030A0"/>
                </a:solidFill>
              </a:rPr>
              <a:t>hợp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182" y="834933"/>
            <a:ext cx="10515600" cy="13253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 2; 3; 5; 7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70115" y="2866483"/>
            <a:ext cx="59566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Cho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M={a; e;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o; u}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734493" y="4158302"/>
            <a:ext cx="1920239" cy="541950"/>
            <a:chOff x="313509" y="3500846"/>
            <a:chExt cx="1920239" cy="541950"/>
          </a:xfrm>
        </p:grpSpPr>
        <p:sp>
          <p:nvSpPr>
            <p:cNvPr id="5" name="Oval 4"/>
            <p:cNvSpPr/>
            <p:nvPr/>
          </p:nvSpPr>
          <p:spPr>
            <a:xfrm>
              <a:off x="313509" y="3500846"/>
              <a:ext cx="470262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1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27463" y="3519576"/>
                  <a:ext cx="13062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a14:m>
                  <a:endPara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463" y="3519576"/>
                  <a:ext cx="1306285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9302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6901544" y="4106686"/>
            <a:ext cx="1920239" cy="523220"/>
            <a:chOff x="4480560" y="3449230"/>
            <a:chExt cx="1920239" cy="523220"/>
          </a:xfrm>
        </p:grpSpPr>
        <p:sp>
          <p:nvSpPr>
            <p:cNvPr id="8" name="Oval 7"/>
            <p:cNvSpPr/>
            <p:nvPr/>
          </p:nvSpPr>
          <p:spPr>
            <a:xfrm>
              <a:off x="4480560" y="3500846"/>
              <a:ext cx="470262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2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094514" y="3449230"/>
                  <a:ext cx="13062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a14:m>
                  <a:endPara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4514" y="3449230"/>
                  <a:ext cx="1306285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813" t="-12941" b="-3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2734493" y="5153186"/>
            <a:ext cx="1920240" cy="584775"/>
            <a:chOff x="313509" y="4495730"/>
            <a:chExt cx="1920240" cy="584775"/>
          </a:xfrm>
        </p:grpSpPr>
        <p:sp>
          <p:nvSpPr>
            <p:cNvPr id="7" name="Oval 6"/>
            <p:cNvSpPr/>
            <p:nvPr/>
          </p:nvSpPr>
          <p:spPr>
            <a:xfrm>
              <a:off x="313509" y="4561750"/>
              <a:ext cx="470262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3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927464" y="4495730"/>
                  <a:ext cx="130628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a14:m>
                  <a:endPara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464" y="4495730"/>
                  <a:ext cx="1306285" cy="5847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9302" t="-2083" b="-260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6901544" y="5197120"/>
            <a:ext cx="1920240" cy="584775"/>
            <a:chOff x="4480560" y="4539664"/>
            <a:chExt cx="1920240" cy="584775"/>
          </a:xfrm>
        </p:grpSpPr>
        <p:sp>
          <p:nvSpPr>
            <p:cNvPr id="6" name="Oval 5"/>
            <p:cNvSpPr/>
            <p:nvPr/>
          </p:nvSpPr>
          <p:spPr>
            <a:xfrm>
              <a:off x="4480560" y="4589282"/>
              <a:ext cx="470262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4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094515" y="4539664"/>
                  <a:ext cx="130628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a14:m>
                  <a:endPara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4515" y="4539664"/>
                  <a:ext cx="1306285" cy="5847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9813" t="-3158" b="-273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93" b="23415"/>
          <a:stretch/>
        </p:blipFill>
        <p:spPr>
          <a:xfrm>
            <a:off x="118049" y="526219"/>
            <a:ext cx="1057123" cy="7363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8049" y="2039713"/>
                <a:ext cx="107241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 smtClean="0"/>
                  <a:t>+ Số 2 là phần tử của tập hợp B. =&gt; Ta viết 2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2400" dirty="0"/>
                  <a:t> B.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vi-VN" sz="2400" dirty="0"/>
                  <a:t>+ Số 4 không là phần tử của tập hợp B =&gt; Ta viết 4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vi-VN" sz="2400" dirty="0"/>
                  <a:t> B</a:t>
                </a:r>
                <a:r>
                  <a:rPr lang="vi-VN" sz="2400" dirty="0" smtClean="0"/>
                  <a:t>.</a:t>
                </a:r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49" y="2039713"/>
                <a:ext cx="10724122" cy="1200329"/>
              </a:xfrm>
              <a:prstGeom prst="rect">
                <a:avLst/>
              </a:prstGeom>
              <a:blipFill rotWithShape="0">
                <a:blip r:embed="rId7"/>
                <a:stretch>
                  <a:fillRect l="-852" t="-4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25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241" y="2167236"/>
            <a:ext cx="1388376" cy="4211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Tháng</a:t>
            </a:r>
            <a:r>
              <a:rPr lang="en-US" dirty="0" smtClean="0"/>
              <a:t> 2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98617" y="2098294"/>
            <a:ext cx="496389" cy="4211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99508" y="2126757"/>
            <a:ext cx="666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90056" y="2098294"/>
            <a:ext cx="3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54602" y="2167236"/>
            <a:ext cx="1388376" cy="4211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Tháng</a:t>
            </a:r>
            <a:r>
              <a:rPr lang="en-US" dirty="0" smtClean="0"/>
              <a:t> 4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342978" y="2098294"/>
            <a:ext cx="496389" cy="4211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43869" y="2126757"/>
            <a:ext cx="666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434417" y="2098294"/>
            <a:ext cx="3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9009657" y="2167236"/>
            <a:ext cx="1388376" cy="4211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Tháng</a:t>
            </a:r>
            <a:r>
              <a:rPr lang="en-US" dirty="0" smtClean="0"/>
              <a:t> 12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398033" y="2098294"/>
            <a:ext cx="496389" cy="4211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998924" y="2126757"/>
            <a:ext cx="666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489472" y="2098294"/>
            <a:ext cx="3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en-US" sz="24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427361" y="516779"/>
            <a:ext cx="11237769" cy="1278074"/>
            <a:chOff x="427361" y="516779"/>
            <a:chExt cx="11237769" cy="1278074"/>
          </a:xfrm>
        </p:grpSpPr>
        <p:grpSp>
          <p:nvGrpSpPr>
            <p:cNvPr id="4" name="Group 3"/>
            <p:cNvGrpSpPr/>
            <p:nvPr/>
          </p:nvGrpSpPr>
          <p:grpSpPr>
            <a:xfrm>
              <a:off x="427361" y="516779"/>
              <a:ext cx="11237769" cy="1252937"/>
              <a:chOff x="504310" y="4349626"/>
              <a:chExt cx="11237769" cy="125293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896196" y="4598249"/>
                    <a:ext cx="10845883" cy="100431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2. Cho H </a:t>
                    </a:r>
                    <a:r>
                      <a:rPr lang="en-US" sz="2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là</a:t>
                    </a:r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tập</a:t>
                    </a:r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hợp</a:t>
                    </a:r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các</a:t>
                    </a:r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tháng</a:t>
                    </a:r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dương</a:t>
                    </a:r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lịch</a:t>
                    </a:r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30 </a:t>
                    </a:r>
                    <a:r>
                      <a:rPr lang="en-US" sz="2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ngày</a:t>
                    </a:r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</a:t>
                    </a:r>
                    <a:r>
                      <a:rPr lang="en-US" sz="2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Chọn</a:t>
                    </a:r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kí</a:t>
                    </a:r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hiệu</a:t>
                    </a:r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280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endParaRPr lang="en-US" sz="2800" b="0" dirty="0" smtClean="0">
                      <a:latin typeface="Times New Roman" panose="02020603050405020304" pitchFamily="18" charset="0"/>
                    </a:endParaRPr>
                  </a:p>
                  <a:p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thích</a:t>
                    </a:r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hợp</a:t>
                    </a:r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cho</a:t>
                    </a:r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6196" y="4598249"/>
                    <a:ext cx="10845883" cy="1004314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281" t="-2439" b="-16463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8F8F8"/>
                  </a:clrFrom>
                  <a:clrTo>
                    <a:srgbClr val="F8F8F8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310" y="4349626"/>
                <a:ext cx="557377" cy="787406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3050176" y="1333188"/>
              <a:ext cx="496389" cy="461665"/>
              <a:chOff x="3200400" y="1373515"/>
              <a:chExt cx="496389" cy="46166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3200400" y="1373515"/>
                <a:ext cx="496389" cy="42118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291839" y="1373515"/>
                <a:ext cx="365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?</a:t>
                </a:r>
                <a:endParaRPr lang="en-US" sz="2400" dirty="0"/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649429" y="2985942"/>
            <a:ext cx="84995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 là tập hợp gồm các tháng dương lịch có 30 ngày </a:t>
            </a:r>
            <a:endParaRPr lang="en-US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=&gt; H = {Tháng 4; Tháng 6; Tháng 9; Tháng 11}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27806" y="4789912"/>
            <a:ext cx="2655473" cy="490128"/>
            <a:chOff x="727806" y="4789912"/>
            <a:chExt cx="2655473" cy="490128"/>
          </a:xfrm>
        </p:grpSpPr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727806" y="4858854"/>
              <a:ext cx="1388376" cy="42118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mtClean="0"/>
                <a:t>Tháng 2 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116182" y="4789912"/>
              <a:ext cx="496389" cy="4211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17073" y="4818375"/>
              <a:ext cx="666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H</a:t>
              </a:r>
              <a:endParaRPr 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168432" y="4760250"/>
                <a:ext cx="365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432" y="4760250"/>
                <a:ext cx="365761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6667" r="-10000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5072167" y="4789912"/>
            <a:ext cx="2655473" cy="490128"/>
            <a:chOff x="5072167" y="4789912"/>
            <a:chExt cx="2655473" cy="490128"/>
          </a:xfrm>
        </p:grpSpPr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5072167" y="4858854"/>
              <a:ext cx="1388376" cy="42118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 err="1" smtClean="0"/>
                <a:t>Tháng</a:t>
              </a:r>
              <a:r>
                <a:rPr lang="en-US" dirty="0" smtClean="0"/>
                <a:t> 4 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60543" y="4789912"/>
              <a:ext cx="496389" cy="4211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061434" y="4818375"/>
              <a:ext cx="666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H</a:t>
              </a:r>
              <a:endParaRPr 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525857" y="4749433"/>
                <a:ext cx="365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857" y="4749433"/>
                <a:ext cx="365761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0600505" y="4749432"/>
                <a:ext cx="365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505" y="4749432"/>
                <a:ext cx="365761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6667" r="-10000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9127222" y="4769672"/>
            <a:ext cx="2590158" cy="510368"/>
            <a:chOff x="9127222" y="4769672"/>
            <a:chExt cx="2590158" cy="510368"/>
          </a:xfrm>
        </p:grpSpPr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9127222" y="4858854"/>
              <a:ext cx="1388376" cy="42118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 err="1" smtClean="0"/>
                <a:t>Tháng</a:t>
              </a:r>
              <a:r>
                <a:rPr lang="en-US" dirty="0" smtClean="0"/>
                <a:t> 12 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515598" y="4789912"/>
              <a:ext cx="496389" cy="4211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051174" y="4769672"/>
              <a:ext cx="666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H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1491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 animBg="1"/>
      <p:bldP spid="18" grpId="0"/>
      <p:bldP spid="19" grpId="0"/>
      <p:bldP spid="27" grpId="0"/>
      <p:bldP spid="31" grpId="0"/>
      <p:bldP spid="35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92" name="Picture 36" descr="ag00391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131921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2283" name="Picture 27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9333" r="25000" b="46001"/>
          <a:stretch>
            <a:fillRect/>
          </a:stretch>
        </p:blipFill>
        <p:spPr bwMode="auto">
          <a:xfrm>
            <a:off x="4953000" y="3957638"/>
            <a:ext cx="2514600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WordArt 33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590800" y="381000"/>
            <a:ext cx="71628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TOÁN HỌC</a:t>
            </a:r>
            <a:endParaRPr lang="en-US" sz="3600" kern="10"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WordArt 45"/>
          <p:cNvSpPr>
            <a:spLocks noChangeArrowheads="1" noChangeShapeType="1" noTextEdit="1"/>
          </p:cNvSpPr>
          <p:nvPr/>
        </p:nvSpPr>
        <p:spPr bwMode="auto">
          <a:xfrm>
            <a:off x="3048000" y="4495800"/>
            <a:ext cx="9334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bác</a:t>
            </a:r>
          </a:p>
        </p:txBody>
      </p:sp>
      <p:sp>
        <p:nvSpPr>
          <p:cNvPr id="7174" name="WordArt 46"/>
          <p:cNvSpPr>
            <a:spLocks noChangeArrowheads="1" noChangeShapeType="1" noTextEdit="1"/>
          </p:cNvSpPr>
          <p:nvPr/>
        </p:nvSpPr>
        <p:spPr bwMode="auto">
          <a:xfrm>
            <a:off x="5334000" y="2514600"/>
            <a:ext cx="12573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Nhà</a:t>
            </a:r>
          </a:p>
        </p:txBody>
      </p:sp>
      <p:sp>
        <p:nvSpPr>
          <p:cNvPr id="7175" name="WordArt 47"/>
          <p:cNvSpPr>
            <a:spLocks noChangeArrowheads="1" noChangeShapeType="1" noTextEdit="1"/>
          </p:cNvSpPr>
          <p:nvPr/>
        </p:nvSpPr>
        <p:spPr bwMode="auto">
          <a:xfrm>
            <a:off x="8001000" y="4495800"/>
            <a:ext cx="100012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Isaac</a:t>
            </a:r>
          </a:p>
        </p:txBody>
      </p:sp>
      <p:sp>
        <p:nvSpPr>
          <p:cNvPr id="7176" name="WordArt 48"/>
          <p:cNvSpPr>
            <a:spLocks noChangeArrowheads="1" noChangeShapeType="1" noTextEdit="1"/>
          </p:cNvSpPr>
          <p:nvPr/>
        </p:nvSpPr>
        <p:spPr bwMode="auto">
          <a:xfrm>
            <a:off x="8001000" y="2514600"/>
            <a:ext cx="1371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Newton</a:t>
            </a:r>
          </a:p>
        </p:txBody>
      </p:sp>
      <p:sp>
        <p:nvSpPr>
          <p:cNvPr id="7177" name="WordArt 49"/>
          <p:cNvSpPr>
            <a:spLocks noChangeArrowheads="1" noChangeShapeType="1" noTextEdit="1"/>
          </p:cNvSpPr>
          <p:nvPr/>
        </p:nvSpPr>
        <p:spPr bwMode="auto">
          <a:xfrm>
            <a:off x="3048000" y="2438400"/>
            <a:ext cx="9906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học</a:t>
            </a:r>
          </a:p>
        </p:txBody>
      </p:sp>
      <p:pic>
        <p:nvPicPr>
          <p:cNvPr id="352282" name="Picture 26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3" t="18875" r="24979" b="45384"/>
          <a:stretch>
            <a:fillRect/>
          </a:stretch>
        </p:blipFill>
        <p:spPr bwMode="auto">
          <a:xfrm>
            <a:off x="2133600" y="3843338"/>
            <a:ext cx="25146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2284" name="Picture 28">
            <a:hlinkClick r:id="rId7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9333" r="25000" b="46001"/>
          <a:stretch>
            <a:fillRect/>
          </a:stretch>
        </p:blipFill>
        <p:spPr bwMode="auto">
          <a:xfrm>
            <a:off x="7629525" y="3948113"/>
            <a:ext cx="25908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2279" name="Picture 23">
            <a:hlinkClick r:id="rId9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5" t="17999" r="24995" b="44667"/>
          <a:stretch>
            <a:fillRect/>
          </a:stretch>
        </p:blipFill>
        <p:spPr bwMode="auto">
          <a:xfrm>
            <a:off x="2243138" y="1819275"/>
            <a:ext cx="2574925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2280" name="Picture 24">
            <a:hlinkClick r:id="rId9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9" t="18082" r="24529" b="45979"/>
          <a:stretch>
            <a:fillRect/>
          </a:stretch>
        </p:blipFill>
        <p:spPr bwMode="auto">
          <a:xfrm>
            <a:off x="4876800" y="173355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2281" name="Picture 25">
            <a:hlinkClick r:id="rId1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9" t="19948" r="25117" b="44783"/>
          <a:stretch>
            <a:fillRect/>
          </a:stretch>
        </p:blipFill>
        <p:spPr bwMode="auto">
          <a:xfrm>
            <a:off x="7543800" y="1847850"/>
            <a:ext cx="25908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27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5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5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5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2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5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5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27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2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52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52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28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2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52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52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28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2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52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2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28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2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52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52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28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52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52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52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28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592" name="Picture 288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4597" name="TADA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4601" name="AutoShape 297"/>
          <p:cNvSpPr>
            <a:spLocks noChangeArrowheads="1"/>
          </p:cNvSpPr>
          <p:nvPr/>
        </p:nvSpPr>
        <p:spPr bwMode="auto">
          <a:xfrm>
            <a:off x="5029200" y="3276600"/>
            <a:ext cx="2667000" cy="1776413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354602" name="Oval 298"/>
          <p:cNvSpPr>
            <a:spLocks noChangeArrowheads="1"/>
          </p:cNvSpPr>
          <p:nvPr/>
        </p:nvSpPr>
        <p:spPr bwMode="auto">
          <a:xfrm>
            <a:off x="5867400" y="3886200"/>
            <a:ext cx="1066800" cy="490538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354603" name="Oval 299"/>
          <p:cNvSpPr>
            <a:spLocks noChangeArrowheads="1"/>
          </p:cNvSpPr>
          <p:nvPr/>
        </p:nvSpPr>
        <p:spPr bwMode="auto">
          <a:xfrm>
            <a:off x="5791200" y="3886200"/>
            <a:ext cx="1066800" cy="490538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354604" name="Oval 300"/>
          <p:cNvSpPr>
            <a:spLocks noChangeArrowheads="1"/>
          </p:cNvSpPr>
          <p:nvPr/>
        </p:nvSpPr>
        <p:spPr bwMode="auto">
          <a:xfrm>
            <a:off x="5791200" y="3886200"/>
            <a:ext cx="1066800" cy="490538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354605" name="Oval 301"/>
          <p:cNvSpPr>
            <a:spLocks noChangeArrowheads="1"/>
          </p:cNvSpPr>
          <p:nvPr/>
        </p:nvSpPr>
        <p:spPr bwMode="auto">
          <a:xfrm>
            <a:off x="5791200" y="3886200"/>
            <a:ext cx="1066800" cy="490538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354606" name="Oval 302"/>
          <p:cNvSpPr>
            <a:spLocks noChangeArrowheads="1"/>
          </p:cNvSpPr>
          <p:nvPr/>
        </p:nvSpPr>
        <p:spPr bwMode="auto">
          <a:xfrm>
            <a:off x="5791200" y="3886200"/>
            <a:ext cx="1066800" cy="490538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354607" name="Oval 303"/>
          <p:cNvSpPr>
            <a:spLocks noChangeArrowheads="1"/>
          </p:cNvSpPr>
          <p:nvPr/>
        </p:nvSpPr>
        <p:spPr bwMode="auto">
          <a:xfrm>
            <a:off x="5791200" y="3886200"/>
            <a:ext cx="1066800" cy="490538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354608" name="Oval 304"/>
          <p:cNvSpPr>
            <a:spLocks noChangeArrowheads="1"/>
          </p:cNvSpPr>
          <p:nvPr/>
        </p:nvSpPr>
        <p:spPr bwMode="auto">
          <a:xfrm>
            <a:off x="5791200" y="3886200"/>
            <a:ext cx="1066800" cy="490538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354609" name="Oval 305"/>
          <p:cNvSpPr>
            <a:spLocks noChangeArrowheads="1"/>
          </p:cNvSpPr>
          <p:nvPr/>
        </p:nvSpPr>
        <p:spPr bwMode="auto">
          <a:xfrm>
            <a:off x="5867400" y="3886200"/>
            <a:ext cx="1066800" cy="490538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354610" name="Oval 306"/>
          <p:cNvSpPr>
            <a:spLocks noChangeArrowheads="1"/>
          </p:cNvSpPr>
          <p:nvPr/>
        </p:nvSpPr>
        <p:spPr bwMode="auto">
          <a:xfrm>
            <a:off x="5791200" y="3886200"/>
            <a:ext cx="1066800" cy="490538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354611" name="Oval 307"/>
          <p:cNvSpPr>
            <a:spLocks noChangeArrowheads="1"/>
          </p:cNvSpPr>
          <p:nvPr/>
        </p:nvSpPr>
        <p:spPr bwMode="auto">
          <a:xfrm>
            <a:off x="5867400" y="3886200"/>
            <a:ext cx="1066800" cy="490538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354612" name="Oval 308"/>
          <p:cNvSpPr>
            <a:spLocks noChangeArrowheads="1"/>
          </p:cNvSpPr>
          <p:nvPr/>
        </p:nvSpPr>
        <p:spPr bwMode="auto">
          <a:xfrm>
            <a:off x="5791200" y="3886200"/>
            <a:ext cx="1066800" cy="490538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354633" name="Oval 329"/>
          <p:cNvSpPr>
            <a:spLocks noChangeArrowheads="1"/>
          </p:cNvSpPr>
          <p:nvPr/>
        </p:nvSpPr>
        <p:spPr bwMode="auto">
          <a:xfrm>
            <a:off x="5638800" y="3581400"/>
            <a:ext cx="304800" cy="209550"/>
          </a:xfrm>
          <a:prstGeom prst="ellipse">
            <a:avLst/>
          </a:prstGeom>
          <a:gradFill rotWithShape="1">
            <a:gsLst>
              <a:gs pos="0">
                <a:srgbClr val="3333CC"/>
              </a:gs>
              <a:gs pos="50000">
                <a:srgbClr val="FF66CC"/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354634" name="Oval 330"/>
          <p:cNvSpPr>
            <a:spLocks noChangeArrowheads="1"/>
          </p:cNvSpPr>
          <p:nvPr/>
        </p:nvSpPr>
        <p:spPr bwMode="auto">
          <a:xfrm>
            <a:off x="6705600" y="3505200"/>
            <a:ext cx="304800" cy="209550"/>
          </a:xfrm>
          <a:prstGeom prst="ellipse">
            <a:avLst/>
          </a:prstGeom>
          <a:gradFill rotWithShape="1">
            <a:gsLst>
              <a:gs pos="0">
                <a:srgbClr val="3333CC"/>
              </a:gs>
              <a:gs pos="50000">
                <a:srgbClr val="FF66CC"/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354635" name="AutoShape 331"/>
          <p:cNvSpPr>
            <a:spLocks noChangeArrowheads="1"/>
          </p:cNvSpPr>
          <p:nvPr/>
        </p:nvSpPr>
        <p:spPr bwMode="auto">
          <a:xfrm rot="5400000">
            <a:off x="5686425" y="3228975"/>
            <a:ext cx="209550" cy="609600"/>
          </a:xfrm>
          <a:prstGeom prst="moon">
            <a:avLst>
              <a:gd name="adj" fmla="val 50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354636" name="AutoShape 332"/>
          <p:cNvSpPr>
            <a:spLocks noChangeArrowheads="1"/>
          </p:cNvSpPr>
          <p:nvPr/>
        </p:nvSpPr>
        <p:spPr bwMode="auto">
          <a:xfrm rot="5400000">
            <a:off x="6753225" y="3152775"/>
            <a:ext cx="209550" cy="609600"/>
          </a:xfrm>
          <a:prstGeom prst="moon">
            <a:avLst>
              <a:gd name="adj" fmla="val 50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354637" name="WordArt 333"/>
          <p:cNvSpPr>
            <a:spLocks noChangeArrowheads="1" noChangeShapeType="1" noTextEdit="1"/>
          </p:cNvSpPr>
          <p:nvPr/>
        </p:nvSpPr>
        <p:spPr bwMode="auto">
          <a:xfrm>
            <a:off x="5334000" y="3657600"/>
            <a:ext cx="1905000" cy="4921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VNI-Top" pitchFamily="2" charset="0"/>
              </a:rPr>
              <a:t>HEÁT GIÔØ</a:t>
            </a:r>
          </a:p>
        </p:txBody>
      </p:sp>
      <p:sp>
        <p:nvSpPr>
          <p:cNvPr id="8213" name="WordArt 347"/>
          <p:cNvSpPr>
            <a:spLocks noChangeArrowheads="1" noChangeShapeType="1" noTextEdit="1"/>
          </p:cNvSpPr>
          <p:nvPr/>
        </p:nvSpPr>
        <p:spPr bwMode="auto">
          <a:xfrm>
            <a:off x="2514600" y="457200"/>
            <a:ext cx="71628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TOÁN HỌC</a:t>
            </a:r>
            <a:endParaRPr lang="en-US" sz="3600" kern="10"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4668" name="WordArt 364"/>
          <p:cNvSpPr>
            <a:spLocks noChangeArrowheads="1" noChangeShapeType="1" noTextEdit="1"/>
          </p:cNvSpPr>
          <p:nvPr/>
        </p:nvSpPr>
        <p:spPr bwMode="auto">
          <a:xfrm>
            <a:off x="3505200" y="4495800"/>
            <a:ext cx="114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bác</a:t>
            </a:r>
          </a:p>
        </p:txBody>
      </p:sp>
      <p:sp>
        <p:nvSpPr>
          <p:cNvPr id="354669" name="WordArt 365"/>
          <p:cNvSpPr>
            <a:spLocks noChangeArrowheads="1" noChangeShapeType="1" noTextEdit="1"/>
          </p:cNvSpPr>
          <p:nvPr/>
        </p:nvSpPr>
        <p:spPr bwMode="auto">
          <a:xfrm>
            <a:off x="5334000" y="2514600"/>
            <a:ext cx="12573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Nhà</a:t>
            </a:r>
          </a:p>
        </p:txBody>
      </p:sp>
      <p:sp>
        <p:nvSpPr>
          <p:cNvPr id="354670" name="WordArt 366"/>
          <p:cNvSpPr>
            <a:spLocks noChangeArrowheads="1" noChangeShapeType="1" noTextEdit="1"/>
          </p:cNvSpPr>
          <p:nvPr/>
        </p:nvSpPr>
        <p:spPr bwMode="auto">
          <a:xfrm>
            <a:off x="8001000" y="4495800"/>
            <a:ext cx="100012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Isaac</a:t>
            </a:r>
          </a:p>
        </p:txBody>
      </p:sp>
      <p:sp>
        <p:nvSpPr>
          <p:cNvPr id="354671" name="WordArt 367"/>
          <p:cNvSpPr>
            <a:spLocks noChangeArrowheads="1" noChangeShapeType="1" noTextEdit="1"/>
          </p:cNvSpPr>
          <p:nvPr/>
        </p:nvSpPr>
        <p:spPr bwMode="auto">
          <a:xfrm>
            <a:off x="8001000" y="2514600"/>
            <a:ext cx="144780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Newton</a:t>
            </a:r>
          </a:p>
        </p:txBody>
      </p:sp>
      <p:sp>
        <p:nvSpPr>
          <p:cNvPr id="354672" name="WordArt 368"/>
          <p:cNvSpPr>
            <a:spLocks noChangeArrowheads="1" noChangeShapeType="1" noTextEdit="1"/>
          </p:cNvSpPr>
          <p:nvPr/>
        </p:nvSpPr>
        <p:spPr bwMode="auto">
          <a:xfrm>
            <a:off x="3429000" y="2438400"/>
            <a:ext cx="9906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học</a:t>
            </a:r>
          </a:p>
        </p:txBody>
      </p:sp>
      <p:sp>
        <p:nvSpPr>
          <p:cNvPr id="354675" name="Text Box 37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5638800" y="5715000"/>
            <a:ext cx="609600" cy="338138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chemeClr val="bg1"/>
              </a:gs>
            </a:gsLst>
            <a:lin ang="5400000" scaled="1"/>
          </a:gradFill>
          <a:ln w="76200">
            <a:pattFill prst="ltHorz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sz="160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9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4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4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4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4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4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4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4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4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4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4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4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4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4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4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4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4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4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4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4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4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4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4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4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4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4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4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4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4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4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4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4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4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xit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54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54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54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54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54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54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4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54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54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54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54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54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916" fill="hold"/>
                                        <p:tgtEl>
                                          <p:spTgt spid="3545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0" dur="1000"/>
                                        <p:tgtEl>
                                          <p:spTgt spid="354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4" dur="1000"/>
                                        <p:tgtEl>
                                          <p:spTgt spid="354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8" dur="1000"/>
                                        <p:tgtEl>
                                          <p:spTgt spid="354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2" dur="1000"/>
                                        <p:tgtEl>
                                          <p:spTgt spid="354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6" dur="1000"/>
                                        <p:tgtEl>
                                          <p:spTgt spid="354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0" dur="1000"/>
                                        <p:tgtEl>
                                          <p:spTgt spid="354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4" dur="1000"/>
                                        <p:tgtEl>
                                          <p:spTgt spid="354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8" dur="1000"/>
                                        <p:tgtEl>
                                          <p:spTgt spid="354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2" dur="1000"/>
                                        <p:tgtEl>
                                          <p:spTgt spid="354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45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6" dur="1000"/>
                                        <p:tgtEl>
                                          <p:spTgt spid="354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9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0" dur="500"/>
                                        <p:tgtEl>
                                          <p:spTgt spid="354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354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354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939" fill="hold"/>
                                        <p:tgtEl>
                                          <p:spTgt spid="3545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54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54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4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54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54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54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354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54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54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354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354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54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54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354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54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354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354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54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354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354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54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354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354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54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354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354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54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354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354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54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354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354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54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354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354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4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354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354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4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354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354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54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54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354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54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354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354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54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354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354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354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5549E-6 L 0.2125 0.1318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354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659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0405E-6 L -0.31875 0.09989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354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4994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04479 -0.16806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354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-8403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6 -0.00116 L -0.04102 -0.17917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54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-8912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10938 0.12083 " pathEditMode="relative" rAng="0" ptsTypes="AA">
                                      <p:cBhvr>
                                        <p:cTn id="256" dur="2000" fill="hold"/>
                                        <p:tgtEl>
                                          <p:spTgt spid="354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54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54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63" repeatCount="3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4592"/>
                </p:tgtEl>
              </p:cMediaNode>
            </p:audio>
            <p:audio>
              <p:cMediaNode showWhenStopped="0">
                <p:cTn id="2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4597"/>
                </p:tgtEl>
              </p:cMediaNode>
            </p:audio>
          </p:childTnLst>
        </p:cTn>
      </p:par>
    </p:tnLst>
    <p:bldLst>
      <p:bldP spid="354601" grpId="0" animBg="1"/>
      <p:bldP spid="354601" grpId="1" animBg="1"/>
      <p:bldP spid="354602" grpId="0" animBg="1"/>
      <p:bldP spid="354602" grpId="1" animBg="1"/>
      <p:bldP spid="354603" grpId="0" animBg="1"/>
      <p:bldP spid="354604" grpId="0" animBg="1"/>
      <p:bldP spid="354605" grpId="0" animBg="1"/>
      <p:bldP spid="354606" grpId="0" animBg="1"/>
      <p:bldP spid="354607" grpId="0" animBg="1"/>
      <p:bldP spid="354608" grpId="0" animBg="1"/>
      <p:bldP spid="354609" grpId="0" animBg="1"/>
      <p:bldP spid="354610" grpId="0" animBg="1"/>
      <p:bldP spid="354611" grpId="0" animBg="1"/>
      <p:bldP spid="354612" grpId="0" animBg="1"/>
      <p:bldP spid="354633" grpId="0" animBg="1"/>
      <p:bldP spid="354633" grpId="1" animBg="1"/>
      <p:bldP spid="354633" grpId="2" animBg="1"/>
      <p:bldP spid="354634" grpId="0" animBg="1"/>
      <p:bldP spid="354634" grpId="1" animBg="1"/>
      <p:bldP spid="354634" grpId="2" animBg="1"/>
      <p:bldP spid="354635" grpId="0" animBg="1"/>
      <p:bldP spid="354635" grpId="1" animBg="1"/>
      <p:bldP spid="354635" grpId="2" animBg="1"/>
      <p:bldP spid="354636" grpId="0" animBg="1"/>
      <p:bldP spid="354636" grpId="1" animBg="1"/>
      <p:bldP spid="354636" grpId="2" animBg="1"/>
      <p:bldP spid="354637" grpId="0" animBg="1"/>
      <p:bldP spid="354637" grpId="1" animBg="1"/>
      <p:bldP spid="354668" grpId="0" animBg="1"/>
      <p:bldP spid="354669" grpId="0" animBg="1"/>
      <p:bldP spid="354670" grpId="0" animBg="1"/>
      <p:bldP spid="354671" grpId="0" animBg="1"/>
      <p:bldP spid="354672" grpId="0" animBg="1"/>
      <p:bldP spid="3546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7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677400" y="6062663"/>
            <a:ext cx="7620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9219" name="Text Box 84"/>
          <p:cNvSpPr txBox="1">
            <a:spLocks noChangeArrowheads="1"/>
          </p:cNvSpPr>
          <p:nvPr/>
        </p:nvSpPr>
        <p:spPr bwMode="auto">
          <a:xfrm>
            <a:off x="1828800" y="1095375"/>
            <a:ext cx="853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sz="3000" b="1">
                <a:solidFill>
                  <a:srgbClr val="FF3300"/>
                </a:solidFill>
              </a:rPr>
              <a:t>Viết tập hợp người ta thường dùng chữ cái in thường đúng hay sai?</a:t>
            </a:r>
          </a:p>
        </p:txBody>
      </p:sp>
      <p:sp>
        <p:nvSpPr>
          <p:cNvPr id="9220" name="Text Box 85"/>
          <p:cNvSpPr txBox="1">
            <a:spLocks noChangeArrowheads="1"/>
          </p:cNvSpPr>
          <p:nvPr/>
        </p:nvSpPr>
        <p:spPr bwMode="auto">
          <a:xfrm>
            <a:off x="3717925" y="3990975"/>
            <a:ext cx="9779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000" b="1">
                <a:solidFill>
                  <a:srgbClr val="0000FF"/>
                </a:solidFill>
              </a:rPr>
              <a:t>Sai</a:t>
            </a:r>
          </a:p>
        </p:txBody>
      </p:sp>
      <p:grpSp>
        <p:nvGrpSpPr>
          <p:cNvPr id="9221" name="Group 86"/>
          <p:cNvGrpSpPr>
            <a:grpSpLocks/>
          </p:cNvGrpSpPr>
          <p:nvPr/>
        </p:nvGrpSpPr>
        <p:grpSpPr bwMode="auto">
          <a:xfrm>
            <a:off x="3479800" y="3000375"/>
            <a:ext cx="2311400" cy="549275"/>
            <a:chOff x="1440" y="1440"/>
            <a:chExt cx="1248" cy="346"/>
          </a:xfrm>
        </p:grpSpPr>
        <p:sp>
          <p:nvSpPr>
            <p:cNvPr id="9226" name="Text Box 87"/>
            <p:cNvSpPr txBox="1">
              <a:spLocks noChangeArrowheads="1"/>
            </p:cNvSpPr>
            <p:nvPr/>
          </p:nvSpPr>
          <p:spPr bwMode="auto">
            <a:xfrm>
              <a:off x="1440" y="1440"/>
              <a:ext cx="100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000" b="1">
                  <a:solidFill>
                    <a:srgbClr val="0000FF"/>
                  </a:solidFill>
                </a:rPr>
                <a:t>Đúng</a:t>
              </a:r>
            </a:p>
          </p:txBody>
        </p:sp>
        <p:sp>
          <p:nvSpPr>
            <p:cNvPr id="9227" name="Rectangle 88"/>
            <p:cNvSpPr>
              <a:spLocks noChangeArrowheads="1"/>
            </p:cNvSpPr>
            <p:nvPr/>
          </p:nvSpPr>
          <p:spPr bwMode="auto">
            <a:xfrm>
              <a:off x="2160" y="1440"/>
              <a:ext cx="528" cy="3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</p:grpSp>
      <p:sp>
        <p:nvSpPr>
          <p:cNvPr id="9222" name="Rectangle 89"/>
          <p:cNvSpPr>
            <a:spLocks noChangeArrowheads="1"/>
          </p:cNvSpPr>
          <p:nvPr/>
        </p:nvSpPr>
        <p:spPr bwMode="auto">
          <a:xfrm>
            <a:off x="4813300" y="3990975"/>
            <a:ext cx="9779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245853" name="Text Box 93"/>
          <p:cNvSpPr txBox="1">
            <a:spLocks noChangeArrowheads="1"/>
          </p:cNvSpPr>
          <p:nvPr/>
        </p:nvSpPr>
        <p:spPr bwMode="auto">
          <a:xfrm>
            <a:off x="5038725" y="3870325"/>
            <a:ext cx="800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FF3300"/>
                </a:solidFill>
              </a:rPr>
              <a:t>x</a:t>
            </a:r>
          </a:p>
        </p:txBody>
      </p:sp>
      <p:pic>
        <p:nvPicPr>
          <p:cNvPr id="245854" name="Picture 9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0" y="6553200"/>
            <a:ext cx="266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95"/>
          <p:cNvSpPr txBox="1">
            <a:spLocks noChangeArrowheads="1"/>
          </p:cNvSpPr>
          <p:nvPr/>
        </p:nvSpPr>
        <p:spPr bwMode="auto">
          <a:xfrm>
            <a:off x="4724400" y="381000"/>
            <a:ext cx="2590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000" b="1">
                <a:solidFill>
                  <a:srgbClr val="0000FF"/>
                </a:solidFill>
              </a:rPr>
              <a:t>CÂU SỐ 1</a:t>
            </a:r>
          </a:p>
        </p:txBody>
      </p:sp>
    </p:spTree>
    <p:extLst>
      <p:ext uri="{BB962C8B-B14F-4D97-AF65-F5344CB8AC3E}">
        <p14:creationId xmlns:p14="http://schemas.microsoft.com/office/powerpoint/2010/main" val="42744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" fill="hold"/>
                                        <p:tgtEl>
                                          <p:spTgt spid="245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92" decel="100000"/>
                                        <p:tgtEl>
                                          <p:spTgt spid="245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92" decel="100000"/>
                                        <p:tgtEl>
                                          <p:spTgt spid="2458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458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92" fill="hold"/>
                                        <p:tgtEl>
                                          <p:spTgt spid="24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4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92" fill="hold"/>
                                        <p:tgtEl>
                                          <p:spTgt spid="24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4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54"/>
                </p:tgtEl>
              </p:cMediaNode>
            </p:audio>
          </p:childTnLst>
        </p:cTn>
      </p:par>
    </p:tnLst>
    <p:bldLst>
      <p:bldP spid="2458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536</TotalTime>
  <Words>1940</Words>
  <Application>Microsoft Office PowerPoint</Application>
  <PresentationFormat>Widescreen</PresentationFormat>
  <Paragraphs>223</Paragraphs>
  <Slides>22</Slides>
  <Notes>0</Notes>
  <HiddenSlides>0</HiddenSlides>
  <MMClips>14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.VnTimeH</vt:lpstr>
      <vt:lpstr>Arial</vt:lpstr>
      <vt:lpstr>Calibri</vt:lpstr>
      <vt:lpstr>Calibri Light</vt:lpstr>
      <vt:lpstr>Cambria Math</vt:lpstr>
      <vt:lpstr>Open Sans</vt:lpstr>
      <vt:lpstr>Tahoma</vt:lpstr>
      <vt:lpstr>Times New Roman</vt:lpstr>
      <vt:lpstr>VNI-Times</vt:lpstr>
      <vt:lpstr>VNI-Top</vt:lpstr>
      <vt:lpstr>Office Theme</vt:lpstr>
      <vt:lpstr>Equation</vt:lpstr>
      <vt:lpstr>Bài 1: TẬP HỢP</vt:lpstr>
      <vt:lpstr>MỘT SỐ BỘ BỘ SƯU TẬP TEM</vt:lpstr>
      <vt:lpstr>Tiết 1: TẬP HỢP</vt:lpstr>
      <vt:lpstr>PowerPoint Presentation</vt:lpstr>
      <vt:lpstr>3. Phần tử thuộc tập hợp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Cách cho một tập hợp </vt:lpstr>
      <vt:lpstr>Ví dụ 3: Cho B là tập hợp các chữ cái xuất hiện trong từ “ĐÔNG ĐÔ”. ViếT tập hợp B bằng cách liệt kê các phần tử của tập hợp</vt:lpstr>
      <vt:lpstr>Bài tập:</vt:lpstr>
      <vt:lpstr>d) D là tập hợp tên các nốt nhạc có trong khuông nhạc ở Hình 4.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BỘ SƯU TẬP TEM</dc:title>
  <dc:creator>kh.tgdd1018@outlook.com</dc:creator>
  <cp:lastModifiedBy>kh.tgdd1018@outlook.com</cp:lastModifiedBy>
  <cp:revision>175</cp:revision>
  <dcterms:created xsi:type="dcterms:W3CDTF">2021-08-16T12:18:00Z</dcterms:created>
  <dcterms:modified xsi:type="dcterms:W3CDTF">2021-08-17T12:35:02Z</dcterms:modified>
</cp:coreProperties>
</file>