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8" r:id="rId3"/>
    <p:sldId id="259" r:id="rId4"/>
    <p:sldId id="260" r:id="rId5"/>
    <p:sldId id="261" r:id="rId6"/>
    <p:sldId id="262" r:id="rId7"/>
    <p:sldId id="278" r:id="rId8"/>
    <p:sldId id="277" r:id="rId9"/>
    <p:sldId id="276" r:id="rId10"/>
    <p:sldId id="275" r:id="rId11"/>
  </p:sldIdLst>
  <p:sldSz cx="12192000" cy="6858000"/>
  <p:notesSz cx="6858000" cy="9144000"/>
  <p:custDataLst>
    <p:tags r:id="rId1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t Nguyen Thanh" initials="DNT" lastIdx="3" clrIdx="0">
    <p:extLst>
      <p:ext uri="{19B8F6BF-5375-455C-9EA6-DF929625EA0E}">
        <p15:presenceInfo xmlns:p15="http://schemas.microsoft.com/office/powerpoint/2012/main" userId="1eddcc6cdef3958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4660"/>
  </p:normalViewPr>
  <p:slideViewPr>
    <p:cSldViewPr snapToGrid="0">
      <p:cViewPr varScale="1">
        <p:scale>
          <a:sx n="68" d="100"/>
          <a:sy n="68" d="100"/>
        </p:scale>
        <p:origin x="1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8-26T09:37:40.820" idx="1">
    <p:pos x="6833" y="3634"/>
    <p:text>Bản gốc của Vô Thường!</p:text>
    <p:extLst>
      <p:ext uri="{C676402C-5697-4E1C-873F-D02D1690AC5C}">
        <p15:threadingInfo xmlns:p15="http://schemas.microsoft.com/office/powerpoint/2012/main" timeZoneBias="-420"/>
      </p:ext>
    </p:extLst>
  </p:cm>
  <p:cm authorId="1" dt="2021-08-26T09:38:55.366" idx="3">
    <p:pos x="6833" y="3730"/>
    <p:text>Mình chỉ chỉnh sửa chút ít?</p:text>
    <p:extLst>
      <p:ext uri="{C676402C-5697-4E1C-873F-D02D1690AC5C}">
        <p15:threadingInfo xmlns:p15="http://schemas.microsoft.com/office/powerpoint/2012/main" timeZoneBias="-420">
          <p15:parentCm authorId="1" idx="1"/>
        </p15:threadingInfo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27EA75-3DD2-477E-AB5D-47D9A8034988}" type="datetimeFigureOut">
              <a:rPr lang="vi-VN" smtClean="0"/>
              <a:t>26/08/2021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49B1E2-BD91-469D-8AAB-A97BC7FE92B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787843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49B1E2-BD91-469D-8AAB-A97BC7FE92BC}" type="slidenum">
              <a:rPr lang="vi-VN" smtClean="0"/>
              <a:t>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250652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49B1E2-BD91-469D-8AAB-A97BC7FE92BC}" type="slidenum">
              <a:rPr lang="vi-VN" smtClean="0"/>
              <a:t>10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802948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49B1E2-BD91-469D-8AAB-A97BC7FE92BC}" type="slidenum">
              <a:rPr lang="vi-VN" smtClean="0"/>
              <a:t>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269715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49B1E2-BD91-469D-8AAB-A97BC7FE92BC}" type="slidenum">
              <a:rPr lang="vi-VN" smtClean="0"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356877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49B1E2-BD91-469D-8AAB-A97BC7FE92BC}" type="slidenum">
              <a:rPr lang="vi-VN" smtClean="0"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290200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49B1E2-BD91-469D-8AAB-A97BC7FE92BC}" type="slidenum">
              <a:rPr lang="vi-VN" smtClean="0"/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430821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49B1E2-BD91-469D-8AAB-A97BC7FE92BC}" type="slidenum">
              <a:rPr lang="vi-VN" smtClean="0"/>
              <a:t>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591340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49B1E2-BD91-469D-8AAB-A97BC7FE92BC}" type="slidenum">
              <a:rPr lang="vi-VN" smtClean="0"/>
              <a:t>7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072996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49B1E2-BD91-469D-8AAB-A97BC7FE92BC}" type="slidenum">
              <a:rPr lang="vi-VN" smtClean="0"/>
              <a:t>8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217447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/>
              <a:t>Trang </a:t>
            </a:r>
            <a:r>
              <a:rPr lang="vi-VN" dirty="0" err="1"/>
              <a:t>này</a:t>
            </a:r>
            <a:r>
              <a:rPr lang="vi-VN" dirty="0"/>
              <a:t> danh cho </a:t>
            </a:r>
            <a:r>
              <a:rPr lang="vi-VN" dirty="0" err="1"/>
              <a:t>người</a:t>
            </a:r>
            <a:r>
              <a:rPr lang="vi-VN" dirty="0"/>
              <a:t> </a:t>
            </a:r>
            <a:r>
              <a:rPr lang="vi-VN" dirty="0" err="1"/>
              <a:t>dùng</a:t>
            </a:r>
            <a:r>
              <a:rPr lang="vi-VN" dirty="0"/>
              <a:t> </a:t>
            </a:r>
            <a:r>
              <a:rPr lang="vi-VN" dirty="0" err="1"/>
              <a:t>iSring</a:t>
            </a:r>
            <a:r>
              <a:rPr lang="vi-VN" dirty="0"/>
              <a:t> </a:t>
            </a:r>
            <a:r>
              <a:rPr lang="vi-VN" dirty="0" err="1"/>
              <a:t>suit</a:t>
            </a:r>
            <a:r>
              <a:rPr lang="vi-VN" dirty="0"/>
              <a:t> 10</a:t>
            </a:r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49B1E2-BD91-469D-8AAB-A97BC7FE92BC}" type="slidenum">
              <a:rPr lang="vi-VN" smtClean="0"/>
              <a:t>9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74731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4628B-ED23-4666-9913-D9A93E4BE0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47DB7A-509F-46A3-8FD9-F102DD68C0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AF817C-CD82-467A-9456-8D08A61EEB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8779A-7D28-4312-9D52-0397F6E18566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83F2B8-8B84-4FC2-A573-C764761AB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9DB562-F949-4161-9ED5-44D2F3589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F8ED6-8E85-4185-AF40-DFFA85D1A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5059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BDEF8-AEBB-4C1E-A23C-EC66F10A3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A43734-9D1F-422C-925D-FE94D15BAE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B422C8-C085-47D5-B57F-49C178B09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8779A-7D28-4312-9D52-0397F6E18566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C10D72-1EC8-4925-9AC2-A3A17DC81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E76757-D56F-4131-876E-885666B90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F8ED6-8E85-4185-AF40-DFFA85D1A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703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04B036-B5B2-42EC-9E58-8E917A4664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7890E8-C341-4C14-A51A-2181E1CC14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A341D3-6C56-4DC8-9A2E-AB77344FDC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8779A-7D28-4312-9D52-0397F6E18566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5E48D4-CD59-4E99-B478-411E7B349A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6FADE6-F4BA-467A-BD45-ACF9F5356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F8ED6-8E85-4185-AF40-DFFA85D1A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45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122ED2-4929-4DB0-93A6-559F39652E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7D3660-CC8F-4472-97FB-334A2B0DE8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0D7478-77E4-4C8C-A413-4B4C534314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8779A-7D28-4312-9D52-0397F6E18566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F88F74-6475-48CB-8829-8F0D8DEF05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DD69BA-6F51-4ECD-A845-E99C45925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F8ED6-8E85-4185-AF40-DFFA85D1A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014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2DBDB1-94C9-445D-A15C-3EDFBF94C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0C7158-4089-4111-97CC-317CD69C3D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6333EA-4E8B-4A2A-8021-DD62C6D7E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8779A-7D28-4312-9D52-0397F6E18566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1D3EE1-8D2C-4286-9AE6-A8CFB074A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A2A23E-6AD8-46A8-A54E-120C844D0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F8ED6-8E85-4185-AF40-DFFA85D1A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998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210BED-8182-49CD-923E-7BC987A2E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71AC72-22FA-43AC-B407-055B34717E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3D28F7-219B-4A76-8B67-BD6CBC621E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06FDBD-043A-41CD-9F2B-78B861CAE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8779A-7D28-4312-9D52-0397F6E18566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0FC961-55EB-48A2-AF7E-D5FA0301D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84F8EC-356A-4DA5-891F-4E466553B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F8ED6-8E85-4185-AF40-DFFA85D1A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728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BA0AE9-2180-49F8-B348-DCEEB0CD93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ED50C1-68A7-4B3D-8C84-B9EC96785A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497D6A-6668-4C77-9AAE-9A22093F9B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0E0FC7C-84BB-4F25-A4DC-5614CD8013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BFF6092-5BC4-455C-AF0E-D977886509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82BAB3C-405A-4C90-BCE7-CAA7744DF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8779A-7D28-4312-9D52-0397F6E18566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83F8E7C-51AD-4DDA-A29E-41FF79C230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A8AB9E7-640C-4D12-871F-44C280994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F8ED6-8E85-4185-AF40-DFFA85D1A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719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E114A1-3925-458D-A067-5393800B0C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734688F-CD98-4E5D-AC69-A3A88530A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8779A-7D28-4312-9D52-0397F6E18566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D1C344-5518-4660-ADA1-C4B1F42E7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29FEF4-1151-45B4-A589-36A66D6D0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F8ED6-8E85-4185-AF40-DFFA85D1A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764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2DD8CF-D71E-4BF7-990A-0EEE23D323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8779A-7D28-4312-9D52-0397F6E18566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4627113-0111-42CE-BF5F-57D20B9AB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2D3DB0-26D8-4B87-AB50-9D26AD527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F8ED6-8E85-4185-AF40-DFFA85D1A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120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28C84C-DE26-4FD7-B318-73CF0B79B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5748B0-CB4B-4A1B-A99B-AADD853730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B5F9E0-8453-4C30-8D98-86FA572E23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4A8C5F-BCB9-4AF7-8726-811C569315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8779A-7D28-4312-9D52-0397F6E18566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A462DA-8E54-484E-985E-F69C52D3E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DC18D8-0248-453A-B433-AE6D67B1E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F8ED6-8E85-4185-AF40-DFFA85D1A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261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16419C-0BB3-4C2A-8985-2101F74AEC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1D1A6A6-BF83-4AE6-9A35-5E5A0AC8CC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04D459-4622-43E8-89C7-71048D3C0E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A1A2D7-B127-469A-B8CB-31C3B07E6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8779A-7D28-4312-9D52-0397F6E18566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3C23A0-3048-4D2B-820C-20439B145F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C457D7-FA64-4516-BBF0-D4EBA64D8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F8ED6-8E85-4185-AF40-DFFA85D1A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804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AF9C9BB-8D5A-43B8-8DD1-EAC1D0BA71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8C659D-3B7F-4B4A-8004-F024F61742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6F687D-F201-4C9A-B7B4-8DFBD4DA8D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8779A-7D28-4312-9D52-0397F6E18566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D19991-EBAB-4D96-8185-6E9693D7A5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D8BCAA-3C67-4384-85EF-911768B67E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3F8ED6-8E85-4185-AF40-DFFA85D1A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294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13" Type="http://schemas.openxmlformats.org/officeDocument/2006/relationships/audio" Target="../media/audio1.wav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.wmf"/><Relationship Id="rId12" Type="http://schemas.openxmlformats.org/officeDocument/2006/relationships/image" Target="../media/image7.sv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1.jpeg"/><Relationship Id="rId11" Type="http://schemas.openxmlformats.org/officeDocument/2006/relationships/image" Target="../media/image6.png"/><Relationship Id="rId5" Type="http://schemas.openxmlformats.org/officeDocument/2006/relationships/slide" Target="slide3.xml"/><Relationship Id="rId10" Type="http://schemas.openxmlformats.org/officeDocument/2006/relationships/image" Target="../media/image5.wmf"/><Relationship Id="rId4" Type="http://schemas.openxmlformats.org/officeDocument/2006/relationships/audio" Target="../media/audio1.wav"/><Relationship Id="rId9" Type="http://schemas.openxmlformats.org/officeDocument/2006/relationships/image" Target="../media/image4.wmf"/><Relationship Id="rId14" Type="http://schemas.openxmlformats.org/officeDocument/2006/relationships/comments" Target="../comments/commen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gif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41.gi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6" Type="http://schemas.openxmlformats.org/officeDocument/2006/relationships/image" Target="../media/image40.gif"/><Relationship Id="rId5" Type="http://schemas.openxmlformats.org/officeDocument/2006/relationships/image" Target="../media/image39.gif"/><Relationship Id="rId10" Type="http://schemas.openxmlformats.org/officeDocument/2006/relationships/image" Target="../media/image10.svg"/><Relationship Id="rId4" Type="http://schemas.openxmlformats.org/officeDocument/2006/relationships/image" Target="../media/image38.jpe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notesSlide" Target="../notesSlides/notesSlide2.xml"/><Relationship Id="rId7" Type="http://schemas.openxmlformats.org/officeDocument/2006/relationships/slide" Target="slide3.xml"/><Relationship Id="rId12" Type="http://schemas.openxmlformats.org/officeDocument/2006/relationships/image" Target="../media/image10.sv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7.png"/><Relationship Id="rId11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7.svg"/><Relationship Id="rId4" Type="http://schemas.openxmlformats.org/officeDocument/2006/relationships/audio" Target="../media/audio2.wav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0.sv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1.png"/><Relationship Id="rId12" Type="http://schemas.openxmlformats.org/officeDocument/2006/relationships/image" Target="../media/image7.sv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90.png"/><Relationship Id="rId11" Type="http://schemas.openxmlformats.org/officeDocument/2006/relationships/image" Target="../media/image6.png"/><Relationship Id="rId5" Type="http://schemas.openxmlformats.org/officeDocument/2006/relationships/image" Target="../media/image11.jpeg"/><Relationship Id="rId10" Type="http://schemas.openxmlformats.org/officeDocument/2006/relationships/image" Target="../media/image10.png"/><Relationship Id="rId4" Type="http://schemas.openxmlformats.org/officeDocument/2006/relationships/audio" Target="../media/audio2.wav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0.svg"/><Relationship Id="rId4" Type="http://schemas.openxmlformats.org/officeDocument/2006/relationships/image" Target="../media/image12.jpe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18.png"/><Relationship Id="rId5" Type="http://schemas.openxmlformats.org/officeDocument/2006/relationships/image" Target="../media/image13.jpeg"/><Relationship Id="rId10" Type="http://schemas.openxmlformats.org/officeDocument/2006/relationships/image" Target="../media/image10.svg"/><Relationship Id="rId4" Type="http://schemas.openxmlformats.org/officeDocument/2006/relationships/image" Target="../media/image16.png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21.png"/><Relationship Id="rId11" Type="http://schemas.openxmlformats.org/officeDocument/2006/relationships/image" Target="../media/image10.svg"/><Relationship Id="rId5" Type="http://schemas.openxmlformats.org/officeDocument/2006/relationships/image" Target="../media/image20.png"/><Relationship Id="rId10" Type="http://schemas.openxmlformats.org/officeDocument/2006/relationships/image" Target="../media/image9.png"/><Relationship Id="rId4" Type="http://schemas.openxmlformats.org/officeDocument/2006/relationships/image" Target="../media/image19.png"/><Relationship Id="rId9" Type="http://schemas.openxmlformats.org/officeDocument/2006/relationships/image" Target="../media/image7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5.png"/><Relationship Id="rId12" Type="http://schemas.openxmlformats.org/officeDocument/2006/relationships/image" Target="../media/image10.sv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24.png"/><Relationship Id="rId11" Type="http://schemas.openxmlformats.org/officeDocument/2006/relationships/image" Target="../media/image9.png"/><Relationship Id="rId5" Type="http://schemas.openxmlformats.org/officeDocument/2006/relationships/image" Target="../media/image230.png"/><Relationship Id="rId10" Type="http://schemas.openxmlformats.org/officeDocument/2006/relationships/image" Target="../media/image7.svg"/><Relationship Id="rId4" Type="http://schemas.openxmlformats.org/officeDocument/2006/relationships/image" Target="../media/image17.png"/><Relationship Id="rId9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28.png"/><Relationship Id="rId12" Type="http://schemas.openxmlformats.org/officeDocument/2006/relationships/image" Target="../media/image10.sv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27.png"/><Relationship Id="rId11" Type="http://schemas.openxmlformats.org/officeDocument/2006/relationships/image" Target="../media/image9.png"/><Relationship Id="rId5" Type="http://schemas.openxmlformats.org/officeDocument/2006/relationships/image" Target="../media/image23.png"/><Relationship Id="rId10" Type="http://schemas.openxmlformats.org/officeDocument/2006/relationships/image" Target="../media/image7.svg"/><Relationship Id="rId4" Type="http://schemas.openxmlformats.org/officeDocument/2006/relationships/image" Target="../media/image12.jpeg"/><Relationship Id="rId9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6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33.png"/><Relationship Id="rId12" Type="http://schemas.openxmlformats.org/officeDocument/2006/relationships/image" Target="../media/image37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0.svg"/><Relationship Id="rId1" Type="http://schemas.openxmlformats.org/officeDocument/2006/relationships/tags" Target="../tags/tag10.xml"/><Relationship Id="rId6" Type="http://schemas.openxmlformats.org/officeDocument/2006/relationships/image" Target="../media/image32.png"/><Relationship Id="rId11" Type="http://schemas.openxmlformats.org/officeDocument/2006/relationships/image" Target="../media/image30.png"/><Relationship Id="rId5" Type="http://schemas.openxmlformats.org/officeDocument/2006/relationships/image" Target="../media/image31.png"/><Relationship Id="rId15" Type="http://schemas.openxmlformats.org/officeDocument/2006/relationships/image" Target="../media/image9.png"/><Relationship Id="rId10" Type="http://schemas.openxmlformats.org/officeDocument/2006/relationships/image" Target="../media/image36.png"/><Relationship Id="rId4" Type="http://schemas.openxmlformats.org/officeDocument/2006/relationships/image" Target="../media/image12.jpeg"/><Relationship Id="rId9" Type="http://schemas.openxmlformats.org/officeDocument/2006/relationships/image" Target="../media/image35.png"/><Relationship Id="rId14" Type="http://schemas.openxmlformats.org/officeDocument/2006/relationships/image" Target="../media/image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êu đề 1">
            <a:extLst>
              <a:ext uri="{FF2B5EF4-FFF2-40B4-BE49-F238E27FC236}">
                <a16:creationId xmlns:a16="http://schemas.microsoft.com/office/drawing/2014/main" id="{F9579331-58E3-4A4C-88FC-4375C4EC74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08442" y="184471"/>
            <a:ext cx="3865205" cy="567647"/>
          </a:xfrm>
          <a:solidFill>
            <a:schemeClr val="accent5">
              <a:lumMod val="75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5: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́</a:t>
            </a:r>
            <a:endParaRPr lang="vi-V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êu đề phụ 2">
            <a:extLst>
              <a:ext uri="{FF2B5EF4-FFF2-40B4-BE49-F238E27FC236}">
                <a16:creationId xmlns:a16="http://schemas.microsoft.com/office/drawing/2014/main" id="{0D860B05-FE76-415A-B960-F0D4049132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87987" y="922200"/>
            <a:ext cx="9816026" cy="471854"/>
          </a:xfrm>
          <a:gradFill flip="none" rotWithShape="1">
            <a:gsLst>
              <a:gs pos="0">
                <a:schemeClr val="accent5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5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5">
                  <a:lumMod val="40000"/>
                  <a:lumOff val="6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chemeClr val="accent6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73 - </a:t>
            </a:r>
            <a:r>
              <a:rPr lang="en-US" b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VỚI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̉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́ VÀ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MẪU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́ LÀ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endParaRPr lang="vi-VN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Hộp Văn bản 3">
            <a:extLst>
              <a:ext uri="{FF2B5EF4-FFF2-40B4-BE49-F238E27FC236}">
                <a16:creationId xmlns:a16="http://schemas.microsoft.com/office/drawing/2014/main" id="{91DE4CF3-3093-40FD-AE73-3381B1942FE7}"/>
              </a:ext>
            </a:extLst>
          </p:cNvPr>
          <p:cNvSpPr txBox="1"/>
          <p:nvPr/>
        </p:nvSpPr>
        <p:spPr>
          <a:xfrm>
            <a:off x="8675761" y="5613578"/>
            <a:ext cx="24860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</a:t>
            </a:r>
          </a:p>
          <a:p>
            <a:pPr algn="ctr"/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GV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Vô </a:t>
            </a:r>
            <a:r>
              <a:rPr 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0" name="Hộp Văn bản 8">
            <a:hlinkClick r:id="" action="ppaction://noaction"/>
            <a:extLst>
              <a:ext uri="{FF2B5EF4-FFF2-40B4-BE49-F238E27FC236}">
                <a16:creationId xmlns:a16="http://schemas.microsoft.com/office/drawing/2014/main" id="{E8B50B0F-7707-42C6-B00F-B4BE2FF63E55}"/>
              </a:ext>
            </a:extLst>
          </p:cNvPr>
          <p:cNvSpPr txBox="1"/>
          <p:nvPr/>
        </p:nvSpPr>
        <p:spPr>
          <a:xfrm>
            <a:off x="1736704" y="2793827"/>
            <a:ext cx="3370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1. Mở rộng khái niệm phân số</a:t>
            </a:r>
            <a:endParaRPr lang="vi-VN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Hộp Văn bản 9">
            <a:extLst>
              <a:ext uri="{FF2B5EF4-FFF2-40B4-BE49-F238E27FC236}">
                <a16:creationId xmlns:a16="http://schemas.microsoft.com/office/drawing/2014/main" id="{470B2063-C12C-4DF0-9A37-28BA86060439}"/>
              </a:ext>
            </a:extLst>
          </p:cNvPr>
          <p:cNvSpPr txBox="1"/>
          <p:nvPr/>
        </p:nvSpPr>
        <p:spPr>
          <a:xfrm>
            <a:off x="1736704" y="3472974"/>
            <a:ext cx="2471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b="1" i="1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 số bằng nhau</a:t>
            </a:r>
            <a:endParaRPr lang="vi-VN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Hộp Văn bản 10">
            <a:extLst>
              <a:ext uri="{FF2B5EF4-FFF2-40B4-BE49-F238E27FC236}">
                <a16:creationId xmlns:a16="http://schemas.microsoft.com/office/drawing/2014/main" id="{F7D0D0A6-3F66-4B42-B701-FE3428E3ECAB}"/>
              </a:ext>
            </a:extLst>
          </p:cNvPr>
          <p:cNvSpPr txBox="1"/>
          <p:nvPr/>
        </p:nvSpPr>
        <p:spPr>
          <a:xfrm>
            <a:off x="1779215" y="4312735"/>
            <a:ext cx="39165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Biểu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diễn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ở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dạng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́</a:t>
            </a:r>
            <a:endParaRPr lang="vi-VN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Hộp Văn bản 11">
            <a:extLst>
              <a:ext uri="{FF2B5EF4-FFF2-40B4-BE49-F238E27FC236}">
                <a16:creationId xmlns:a16="http://schemas.microsoft.com/office/drawing/2014/main" id="{6FA133F7-058C-411A-9B06-7038BC4F14FA}"/>
              </a:ext>
            </a:extLst>
          </p:cNvPr>
          <p:cNvSpPr txBox="1"/>
          <p:nvPr/>
        </p:nvSpPr>
        <p:spPr>
          <a:xfrm>
            <a:off x="1165569" y="5191587"/>
            <a:ext cx="24717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 </a:t>
            </a:r>
            <a:r>
              <a:rPr lang="en-US" sz="24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LUYỆN</a:t>
            </a:r>
            <a:r>
              <a:rPr 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TẬP</a:t>
            </a:r>
            <a:endParaRPr lang="vi-VN" sz="24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Hộp Văn bản 12">
            <a:extLst>
              <a:ext uri="{FF2B5EF4-FFF2-40B4-BE49-F238E27FC236}">
                <a16:creationId xmlns:a16="http://schemas.microsoft.com/office/drawing/2014/main" id="{3E0BE204-C211-40E8-A694-6FF0ECFD9413}"/>
              </a:ext>
            </a:extLst>
          </p:cNvPr>
          <p:cNvSpPr txBox="1"/>
          <p:nvPr/>
        </p:nvSpPr>
        <p:spPr>
          <a:xfrm>
            <a:off x="2050054" y="3122046"/>
            <a:ext cx="19650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vi-VN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Hộp Văn bản 15">
            <a:extLst>
              <a:ext uri="{FF2B5EF4-FFF2-40B4-BE49-F238E27FC236}">
                <a16:creationId xmlns:a16="http://schemas.microsoft.com/office/drawing/2014/main" id="{BAE61551-F2E7-4DC5-96BD-B5BEDFA54F23}"/>
              </a:ext>
            </a:extLst>
          </p:cNvPr>
          <p:cNvSpPr txBox="1"/>
          <p:nvPr/>
        </p:nvSpPr>
        <p:spPr>
          <a:xfrm>
            <a:off x="1299672" y="5791248"/>
            <a:ext cx="42735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 </a:t>
            </a:r>
            <a:r>
              <a:rPr lang="en-US" sz="24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endParaRPr lang="vi-VN" sz="24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Hộp Văn bản 21">
            <a:extLst>
              <a:ext uri="{FF2B5EF4-FFF2-40B4-BE49-F238E27FC236}">
                <a16:creationId xmlns:a16="http://schemas.microsoft.com/office/drawing/2014/main" id="{EB11D18F-47B2-4D98-8E53-A11A2FD92EF5}"/>
              </a:ext>
            </a:extLst>
          </p:cNvPr>
          <p:cNvSpPr txBox="1"/>
          <p:nvPr/>
        </p:nvSpPr>
        <p:spPr>
          <a:xfrm>
            <a:off x="1299672" y="2199219"/>
            <a:ext cx="66653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4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endParaRPr lang="vi-VN" sz="24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Hộp Văn bản 7">
            <a:hlinkClick r:id="rId5" action="ppaction://hlinksldjump"/>
            <a:extLst>
              <a:ext uri="{FF2B5EF4-FFF2-40B4-BE49-F238E27FC236}">
                <a16:creationId xmlns:a16="http://schemas.microsoft.com/office/drawing/2014/main" id="{1EDEE6A5-FF4C-422A-9453-FF297E8C5826}"/>
              </a:ext>
            </a:extLst>
          </p:cNvPr>
          <p:cNvSpPr txBox="1"/>
          <p:nvPr/>
        </p:nvSpPr>
        <p:spPr>
          <a:xfrm>
            <a:off x="824683" y="1675948"/>
            <a:ext cx="317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vi-VN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5" name="Group 18">
            <a:extLst>
              <a:ext uri="{FF2B5EF4-FFF2-40B4-BE49-F238E27FC236}">
                <a16:creationId xmlns:a16="http://schemas.microsoft.com/office/drawing/2014/main" id="{B320FD74-2363-4B87-9688-B2B648993908}"/>
              </a:ext>
            </a:extLst>
          </p:cNvPr>
          <p:cNvGrpSpPr>
            <a:grpSpLocks/>
          </p:cNvGrpSpPr>
          <p:nvPr/>
        </p:nvGrpSpPr>
        <p:grpSpPr bwMode="auto">
          <a:xfrm>
            <a:off x="8007562" y="1968335"/>
            <a:ext cx="3370242" cy="3350035"/>
            <a:chOff x="5225" y="9335"/>
            <a:chExt cx="2520" cy="1750"/>
          </a:xfrm>
        </p:grpSpPr>
        <p:sp>
          <p:nvSpPr>
            <p:cNvPr id="26" name="AutoShape 27" descr="2">
              <a:extLst>
                <a:ext uri="{FF2B5EF4-FFF2-40B4-BE49-F238E27FC236}">
                  <a16:creationId xmlns:a16="http://schemas.microsoft.com/office/drawing/2014/main" id="{BB449DAD-4EF5-455D-ADAB-E822B7CF47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25" y="10186"/>
              <a:ext cx="2520" cy="899"/>
            </a:xfrm>
            <a:prstGeom prst="wave">
              <a:avLst>
                <a:gd name="adj1" fmla="val 20644"/>
                <a:gd name="adj2" fmla="val 0"/>
              </a:avLst>
            </a:prstGeom>
            <a:blipFill dpi="0" rotWithShape="0">
              <a:blip r:embed="rId6" cstate="print"/>
              <a:srcRect/>
              <a:stretch>
                <a:fillRect/>
              </a:stretch>
            </a:blipFill>
            <a:ln w="9525">
              <a:noFill/>
              <a:round/>
              <a:headEnd/>
              <a:tailEnd/>
            </a:ln>
            <a:effectLst>
              <a:outerShdw dist="107763" dir="2700000" algn="ctr" rotWithShape="0">
                <a:srgbClr val="C0C0C0"/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Arial" charset="0"/>
              </a:endParaRPr>
            </a:p>
          </p:txBody>
        </p:sp>
        <p:pic>
          <p:nvPicPr>
            <p:cNvPr id="27" name="Picture 26" descr="cosmoS">
              <a:extLst>
                <a:ext uri="{FF2B5EF4-FFF2-40B4-BE49-F238E27FC236}">
                  <a16:creationId xmlns:a16="http://schemas.microsoft.com/office/drawing/2014/main" id="{8CF652FC-1DB1-4B0D-BD50-51F9B1F3555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2" y="9335"/>
              <a:ext cx="1080" cy="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25" descr="BOOK2">
              <a:extLst>
                <a:ext uri="{FF2B5EF4-FFF2-40B4-BE49-F238E27FC236}">
                  <a16:creationId xmlns:a16="http://schemas.microsoft.com/office/drawing/2014/main" id="{D1ADB3B2-886E-4337-9912-B8D0652069C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4" y="10122"/>
              <a:ext cx="1260" cy="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24" descr="BOOK1">
              <a:extLst>
                <a:ext uri="{FF2B5EF4-FFF2-40B4-BE49-F238E27FC236}">
                  <a16:creationId xmlns:a16="http://schemas.microsoft.com/office/drawing/2014/main" id="{261017D8-497E-41A0-A821-D3CE8DA418F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42" y="9848"/>
              <a:ext cx="1635" cy="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Picture 23" descr="QUILLPEN">
              <a:extLst>
                <a:ext uri="{FF2B5EF4-FFF2-40B4-BE49-F238E27FC236}">
                  <a16:creationId xmlns:a16="http://schemas.microsoft.com/office/drawing/2014/main" id="{D1C1BE1B-2C51-406C-BE6A-550B5256089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5" y="9336"/>
              <a:ext cx="702" cy="1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" name="Text Box 22">
              <a:extLst>
                <a:ext uri="{FF2B5EF4-FFF2-40B4-BE49-F238E27FC236}">
                  <a16:creationId xmlns:a16="http://schemas.microsoft.com/office/drawing/2014/main" id="{8841150A-1565-4B05-AB9D-9E4503C836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67" y="9897"/>
              <a:ext cx="90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 eaLnBrk="1" hangingPunct="1"/>
              <a:r>
                <a:rPr lang="en-US" altLang="en-US" sz="800" b="1">
                  <a:latin typeface="VnBangkok" pitchFamily="2" charset="0"/>
                  <a:ea typeface="MS PGothic" panose="020B0600070205080204" pitchFamily="34" charset="-128"/>
                  <a:cs typeface="Times New Roman" panose="02020603050405020304" pitchFamily="18" charset="0"/>
                </a:rPr>
                <a:t> </a:t>
              </a:r>
              <a:endParaRPr lang="en-US" altLang="en-US" sz="4800">
                <a:latin typeface="Calibri" panose="020F0502020204030204" pitchFamily="34" charset="0"/>
                <a:ea typeface="MS PGothic" panose="020B0600070205080204" pitchFamily="34" charset="-128"/>
                <a:cs typeface="Times New Roman" panose="02020603050405020304" pitchFamily="18" charset="0"/>
              </a:endParaRPr>
            </a:p>
          </p:txBody>
        </p:sp>
        <p:sp>
          <p:nvSpPr>
            <p:cNvPr id="32" name="Text Box 21">
              <a:extLst>
                <a:ext uri="{FF2B5EF4-FFF2-40B4-BE49-F238E27FC236}">
                  <a16:creationId xmlns:a16="http://schemas.microsoft.com/office/drawing/2014/main" id="{2A8ADBA5-256A-406C-9CBD-43B0CB7A7F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65" y="9863"/>
              <a:ext cx="577" cy="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4800"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34" name="Text Box 19">
              <a:extLst>
                <a:ext uri="{FF2B5EF4-FFF2-40B4-BE49-F238E27FC236}">
                  <a16:creationId xmlns:a16="http://schemas.microsoft.com/office/drawing/2014/main" id="{EF42A856-2E1D-4AFC-B348-BB66A10682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23" y="10049"/>
              <a:ext cx="72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4800"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F34E0805-CB0E-4DAB-B2C2-DDCDEE37402A}"/>
              </a:ext>
            </a:extLst>
          </p:cNvPr>
          <p:cNvSpPr txBox="1"/>
          <p:nvPr/>
        </p:nvSpPr>
        <p:spPr>
          <a:xfrm>
            <a:off x="1943559" y="3881797"/>
            <a:ext cx="20580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2</a:t>
            </a:r>
            <a:endParaRPr 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171CE47-E4D3-4AD4-8494-F0E29647D880}"/>
              </a:ext>
            </a:extLst>
          </p:cNvPr>
          <p:cNvSpPr txBox="1"/>
          <p:nvPr/>
        </p:nvSpPr>
        <p:spPr>
          <a:xfrm>
            <a:off x="1990911" y="4682067"/>
            <a:ext cx="181304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3</a:t>
            </a:r>
            <a:endParaRPr 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Hộp Văn bản 7">
            <a:hlinkClick r:id="rId5" action="ppaction://hlinksldjump"/>
            <a:extLst>
              <a:ext uri="{FF2B5EF4-FFF2-40B4-BE49-F238E27FC236}">
                <a16:creationId xmlns:a16="http://schemas.microsoft.com/office/drawing/2014/main" id="{887695A2-CC46-4D26-9503-D68ECEA42ECE}"/>
              </a:ext>
            </a:extLst>
          </p:cNvPr>
          <p:cNvSpPr txBox="1"/>
          <p:nvPr/>
        </p:nvSpPr>
        <p:spPr>
          <a:xfrm>
            <a:off x="9087894" y="3475469"/>
            <a:ext cx="18884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học</a:t>
            </a:r>
            <a:r>
              <a:rPr lang="en-US" sz="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2020-2021</a:t>
            </a:r>
            <a:endParaRPr lang="vi-VN" sz="1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id="{D7EC7771-9DE8-404C-B150-C1B7CAB09DAB}"/>
              </a:ext>
            </a:extLst>
          </p:cNvPr>
          <p:cNvSpPr/>
          <p:nvPr/>
        </p:nvSpPr>
        <p:spPr>
          <a:xfrm>
            <a:off x="1612803" y="2806239"/>
            <a:ext cx="4453107" cy="2257572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7" name="Đồ họa 6" descr="Mũi tên cong nhẹ">
            <a:extLst>
              <a:ext uri="{FF2B5EF4-FFF2-40B4-BE49-F238E27FC236}">
                <a16:creationId xmlns:a16="http://schemas.microsoft.com/office/drawing/2014/main" id="{CCD0B47B-3F85-4C83-BE33-AE3994A0149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1366133" y="184470"/>
            <a:ext cx="567648" cy="56764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2152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4" name="whoosh.wav"/>
          </p:stSnd>
        </p:sndAc>
      </p:transition>
    </mc:Choice>
    <mc:Fallback xmlns="">
      <p:transition spd="slow">
        <p:sndAc>
          <p:stSnd>
            <p:snd r:embed="rId13" name="whoosh.wav"/>
          </p:stSnd>
        </p:sndAc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a7ef13e6488ebda4182295e359de7186">
            <a:extLst>
              <a:ext uri="{FF2B5EF4-FFF2-40B4-BE49-F238E27FC236}">
                <a16:creationId xmlns:a16="http://schemas.microsoft.com/office/drawing/2014/main" id="{C0A74C96-1C8D-4D5A-B1EF-AE2351B04E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" y="0"/>
            <a:ext cx="121618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8" descr="87">
            <a:extLst>
              <a:ext uri="{FF2B5EF4-FFF2-40B4-BE49-F238E27FC236}">
                <a16:creationId xmlns:a16="http://schemas.microsoft.com/office/drawing/2014/main" id="{579221BD-EF91-4B0C-A6E0-F0C739F2DF3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794" y="3357564"/>
            <a:ext cx="3352800" cy="242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63" name="Picture 11" descr="20">
            <a:extLst>
              <a:ext uri="{FF2B5EF4-FFF2-40B4-BE49-F238E27FC236}">
                <a16:creationId xmlns:a16="http://schemas.microsoft.com/office/drawing/2014/main" id="{EFF116CC-F27F-4AD6-9D25-E5506DC22E9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952" y="4799806"/>
            <a:ext cx="608012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64" name="Picture 12" descr="4">
            <a:extLst>
              <a:ext uri="{FF2B5EF4-FFF2-40B4-BE49-F238E27FC236}">
                <a16:creationId xmlns:a16="http://schemas.microsoft.com/office/drawing/2014/main" id="{F49E73F7-9297-4509-B43F-FDD79427773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3257" y="5013325"/>
            <a:ext cx="709613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65" name="Picture 13" descr="8">
            <a:extLst>
              <a:ext uri="{FF2B5EF4-FFF2-40B4-BE49-F238E27FC236}">
                <a16:creationId xmlns:a16="http://schemas.microsoft.com/office/drawing/2014/main" id="{AAD0B962-33C6-47F1-AE2E-03DDE2D7A9B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5995" y="260350"/>
            <a:ext cx="88582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67" name="Picture 15" descr="8">
            <a:extLst>
              <a:ext uri="{FF2B5EF4-FFF2-40B4-BE49-F238E27FC236}">
                <a16:creationId xmlns:a16="http://schemas.microsoft.com/office/drawing/2014/main" id="{3E799A6E-563F-4C07-B10C-90F45F60F2C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882150" y="1029580"/>
            <a:ext cx="741363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68" name="Picture 16" descr="8">
            <a:extLst>
              <a:ext uri="{FF2B5EF4-FFF2-40B4-BE49-F238E27FC236}">
                <a16:creationId xmlns:a16="http://schemas.microsoft.com/office/drawing/2014/main" id="{A7EE780F-5D82-4812-B3E2-B5ED9D2A33E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4632" y="188913"/>
            <a:ext cx="887413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69" name="Picture 17" descr="8">
            <a:extLst>
              <a:ext uri="{FF2B5EF4-FFF2-40B4-BE49-F238E27FC236}">
                <a16:creationId xmlns:a16="http://schemas.microsoft.com/office/drawing/2014/main" id="{4D944360-0ECE-4DA1-99C8-9880F074D7C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8063" y="149168"/>
            <a:ext cx="887412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70" name="Picture 18" descr="8">
            <a:extLst>
              <a:ext uri="{FF2B5EF4-FFF2-40B4-BE49-F238E27FC236}">
                <a16:creationId xmlns:a16="http://schemas.microsoft.com/office/drawing/2014/main" id="{2286D497-79BD-4E0C-80BD-CD3147E9294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6069" y="836613"/>
            <a:ext cx="887412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39AA5D8C-0AC6-450B-8E0C-ECCB5FD6E01A}"/>
              </a:ext>
            </a:extLst>
          </p:cNvPr>
          <p:cNvSpPr txBox="1">
            <a:spLocks/>
          </p:cNvSpPr>
          <p:nvPr/>
        </p:nvSpPr>
        <p:spPr>
          <a:xfrm>
            <a:off x="695728" y="2556426"/>
            <a:ext cx="7631811" cy="80113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CHÚC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CÁC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EM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HỌC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GIỎI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Đồ họa 2" descr="Mũi tên cong ngược chiều kim đồng hồ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45384925-84F9-4D26-B939-5C2CE9E6203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1013913" y="18717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9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49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49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49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49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49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49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C8794D9-83DB-42F7-B7AE-E9F537E45BA9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535404" y="878026"/>
            <a:ext cx="5754477" cy="3834930"/>
          </a:xfrm>
          <a:prstGeom prst="rect">
            <a:avLst/>
          </a:prstGeom>
        </p:spPr>
      </p:pic>
      <p:sp>
        <p:nvSpPr>
          <p:cNvPr id="10" name="Hộp Văn bản 3">
            <a:extLst>
              <a:ext uri="{FF2B5EF4-FFF2-40B4-BE49-F238E27FC236}">
                <a16:creationId xmlns:a16="http://schemas.microsoft.com/office/drawing/2014/main" id="{5A995ACC-CE63-42F1-8B7D-33220B6C330E}"/>
              </a:ext>
            </a:extLst>
          </p:cNvPr>
          <p:cNvSpPr txBox="1"/>
          <p:nvPr/>
        </p:nvSpPr>
        <p:spPr>
          <a:xfrm>
            <a:off x="6289882" y="1462801"/>
            <a:ext cx="5384349" cy="2585323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vi-VN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     </a:t>
            </a:r>
            <a:r>
              <a:rPr lang="vi-VN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Ba </a:t>
            </a:r>
            <a:r>
              <a:rPr lang="vi-VN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người</a:t>
            </a:r>
            <a:r>
              <a:rPr lang="vi-VN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bạn</a:t>
            </a:r>
            <a:r>
              <a:rPr lang="vi-VN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góp</a:t>
            </a:r>
            <a:r>
              <a:rPr lang="vi-VN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vốn</a:t>
            </a:r>
            <a:r>
              <a:rPr lang="vi-VN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thành</a:t>
            </a:r>
            <a:r>
              <a:rPr lang="vi-VN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lập</a:t>
            </a:r>
            <a:r>
              <a:rPr lang="vi-VN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công ty </a:t>
            </a:r>
            <a:r>
              <a:rPr lang="vi-VN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ABC</a:t>
            </a:r>
            <a:r>
              <a:rPr lang="vi-VN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. </a:t>
            </a:r>
            <a:r>
              <a:rPr lang="vi-VN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Số</a:t>
            </a:r>
            <a:r>
              <a:rPr lang="vi-VN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tiền</a:t>
            </a:r>
            <a:r>
              <a:rPr lang="vi-VN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góp</a:t>
            </a:r>
            <a:r>
              <a:rPr lang="vi-VN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vốn</a:t>
            </a:r>
            <a:r>
              <a:rPr lang="vi-VN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của</a:t>
            </a:r>
            <a:r>
              <a:rPr lang="vi-VN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mỗi</a:t>
            </a:r>
            <a:r>
              <a:rPr lang="vi-VN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người</a:t>
            </a:r>
            <a:r>
              <a:rPr lang="vi-VN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bằng</a:t>
            </a:r>
            <a:r>
              <a:rPr lang="vi-VN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nhau. Năm </a:t>
            </a:r>
            <a:r>
              <a:rPr lang="vi-VN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đầu</a:t>
            </a:r>
            <a:r>
              <a:rPr lang="vi-VN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tiên </a:t>
            </a:r>
            <a:r>
              <a:rPr lang="vi-VN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lỗ</a:t>
            </a:r>
            <a:r>
              <a:rPr lang="vi-VN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20 </a:t>
            </a:r>
            <a:r>
              <a:rPr lang="vi-VN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triệu</a:t>
            </a:r>
            <a:r>
              <a:rPr lang="vi-VN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đồng</a:t>
            </a:r>
            <a:r>
              <a:rPr lang="vi-VN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, năm </a:t>
            </a:r>
            <a:r>
              <a:rPr lang="vi-VN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thứ</a:t>
            </a:r>
            <a:r>
              <a:rPr lang="vi-VN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hai không </a:t>
            </a:r>
            <a:r>
              <a:rPr lang="vi-VN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lỗ</a:t>
            </a:r>
            <a:r>
              <a:rPr lang="vi-VN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cũng</a:t>
            </a:r>
            <a:r>
              <a:rPr lang="vi-VN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không </a:t>
            </a:r>
            <a:r>
              <a:rPr lang="vi-VN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lãi</a:t>
            </a:r>
            <a:r>
              <a:rPr lang="vi-VN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, năm </a:t>
            </a:r>
            <a:r>
              <a:rPr lang="vi-VN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thứ</a:t>
            </a:r>
            <a:r>
              <a:rPr lang="vi-VN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ba </a:t>
            </a:r>
            <a:r>
              <a:rPr lang="vi-VN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lãi</a:t>
            </a:r>
            <a:r>
              <a:rPr lang="vi-VN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17 </a:t>
            </a:r>
            <a:r>
              <a:rPr lang="vi-VN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triệu</a:t>
            </a:r>
            <a:r>
              <a:rPr lang="vi-VN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đồng</a:t>
            </a:r>
            <a:r>
              <a:rPr lang="vi-VN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.</a:t>
            </a:r>
          </a:p>
          <a:p>
            <a:pPr marL="342900" indent="-342900" algn="just">
              <a:buAutoNum type="alphaLcPeriod"/>
            </a:pPr>
            <a:r>
              <a:rPr lang="vi-VN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Dùng</a:t>
            </a:r>
            <a:r>
              <a:rPr lang="vi-VN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số</a:t>
            </a:r>
            <a:r>
              <a:rPr lang="vi-VN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nguyên (</a:t>
            </a:r>
            <a:r>
              <a:rPr lang="vi-VN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có</a:t>
            </a:r>
            <a:r>
              <a:rPr lang="vi-VN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cả</a:t>
            </a:r>
            <a:r>
              <a:rPr lang="vi-VN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số</a:t>
            </a:r>
            <a:r>
              <a:rPr lang="vi-VN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âm) </a:t>
            </a:r>
            <a:r>
              <a:rPr lang="vi-VN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thích</a:t>
            </a:r>
            <a:r>
              <a:rPr lang="vi-VN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hợp</a:t>
            </a:r>
            <a:r>
              <a:rPr lang="vi-VN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để</a:t>
            </a:r>
            <a:r>
              <a:rPr lang="vi-VN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biểu</a:t>
            </a:r>
            <a:r>
              <a:rPr lang="vi-VN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thị</a:t>
            </a:r>
            <a:r>
              <a:rPr lang="vi-VN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số</a:t>
            </a:r>
            <a:r>
              <a:rPr lang="vi-VN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tiền</a:t>
            </a:r>
            <a:r>
              <a:rPr lang="vi-VN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chi </a:t>
            </a:r>
            <a:r>
              <a:rPr lang="vi-VN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tiết</a:t>
            </a:r>
            <a:r>
              <a:rPr lang="vi-VN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kết</a:t>
            </a:r>
            <a:r>
              <a:rPr lang="vi-VN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quả</a:t>
            </a:r>
            <a:r>
              <a:rPr lang="vi-VN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kinh doanh </a:t>
            </a:r>
            <a:r>
              <a:rPr lang="vi-VN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của</a:t>
            </a:r>
            <a:r>
              <a:rPr lang="vi-VN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công ty </a:t>
            </a:r>
            <a:r>
              <a:rPr lang="vi-VN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ABC</a:t>
            </a:r>
            <a:r>
              <a:rPr lang="vi-VN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mỗi</a:t>
            </a:r>
            <a:r>
              <a:rPr lang="vi-VN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năm.</a:t>
            </a:r>
          </a:p>
          <a:p>
            <a:pPr marL="342900" indent="-342900" algn="just">
              <a:buAutoNum type="alphaLcPeriod"/>
            </a:pPr>
            <a:r>
              <a:rPr lang="vi-VN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vi-V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vi-VN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vi-V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cho </a:t>
            </a:r>
            <a:r>
              <a:rPr lang="vi-VN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vi-V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vi-V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góp</a:t>
            </a:r>
            <a:r>
              <a:rPr lang="vi-V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vốn</a:t>
            </a:r>
            <a:r>
              <a:rPr lang="vi-V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vi-V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năm </a:t>
            </a:r>
            <a:r>
              <a:rPr lang="vi-VN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vi-V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vi-V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thu </a:t>
            </a:r>
            <a:r>
              <a:rPr lang="vi-VN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nhiêu </a:t>
            </a:r>
            <a:r>
              <a:rPr lang="vi-VN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vi-V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vi-V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ộp Văn bản 3">
                <a:extLst>
                  <a:ext uri="{FF2B5EF4-FFF2-40B4-BE49-F238E27FC236}">
                    <a16:creationId xmlns:a16="http://schemas.microsoft.com/office/drawing/2014/main" id="{600B2969-AC8D-413C-917F-668820BF0AC9}"/>
                  </a:ext>
                </a:extLst>
              </p:cNvPr>
              <p:cNvSpPr txBox="1"/>
              <p:nvPr/>
            </p:nvSpPr>
            <p:spPr>
              <a:xfrm>
                <a:off x="905532" y="4982504"/>
                <a:ext cx="10768699" cy="1693925"/>
              </a:xfrm>
              <a:prstGeom prst="rect">
                <a:avLst/>
              </a:prstGeom>
              <a:noFill/>
              <a:ln w="38100">
                <a:solidFill>
                  <a:schemeClr val="accent6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AutoNum type="alphaLcPeriod"/>
                </a:pPr>
                <a:r>
                  <a:rPr lang="vi-VN" sz="1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Tiền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 </a:t>
                </a:r>
                <a:r>
                  <a:rPr lang="en-GB" sz="1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công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 ty </a:t>
                </a:r>
                <a:r>
                  <a:rPr lang="vi-VN" sz="1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lỗ</a:t>
                </a:r>
                <a:r>
                  <a:rPr lang="vi-VN" sz="1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 - </a:t>
                </a:r>
                <a:r>
                  <a:rPr lang="vi-VN" sz="1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lãi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 </a:t>
                </a:r>
                <a:r>
                  <a:rPr lang="en-GB" sz="1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năm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 </a:t>
                </a:r>
                <a:r>
                  <a:rPr lang="vi-VN" sz="1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đầu</a:t>
                </a:r>
                <a:r>
                  <a:rPr lang="vi-VN" sz="1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 tiên; năm </a:t>
                </a:r>
                <a:r>
                  <a:rPr lang="vi-VN" sz="1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thứ</a:t>
                </a:r>
                <a:r>
                  <a:rPr lang="vi-VN" sz="1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 hai; </a:t>
                </a:r>
                <a:r>
                  <a:rPr lang="vi-VN" sz="1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thứ</a:t>
                </a:r>
                <a:r>
                  <a:rPr lang="vi-VN" sz="1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 3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 là: - 20</a:t>
                </a:r>
                <a:r>
                  <a:rPr lang="vi-VN" sz="1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 (</a:t>
                </a:r>
                <a:r>
                  <a:rPr lang="en-GB" sz="1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triê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̣</a:t>
                </a:r>
                <a:r>
                  <a:rPr lang="vi-VN" sz="1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u);0 (</a:t>
                </a:r>
                <a:r>
                  <a:rPr lang="vi-VN" sz="1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triệu</a:t>
                </a:r>
                <a:r>
                  <a:rPr lang="vi-VN" sz="1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); +17 (</a:t>
                </a:r>
                <a:r>
                  <a:rPr lang="vi-VN" sz="1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triệu</a:t>
                </a:r>
                <a:r>
                  <a:rPr lang="vi-VN" sz="1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)</a:t>
                </a:r>
              </a:p>
              <a:p>
                <a:pPr marL="342900" indent="-342900">
                  <a:buFontTx/>
                  <a:buAutoNum type="alphaLcPeriod"/>
                </a:pPr>
                <a:r>
                  <a:rPr lang="en-GB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S</a:t>
                </a:r>
                <a:r>
                  <a:rPr lang="nl-NL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ố tiền mỗi người có được trong năm </a:t>
                </a:r>
                <a:r>
                  <a:rPr lang="vi-VN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đầu</a:t>
                </a:r>
                <a:r>
                  <a:rPr lang="vi-VN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tiên</a:t>
                </a:r>
                <a:r>
                  <a:rPr lang="nl-NL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là</a:t>
                </a:r>
                <a:r>
                  <a:rPr lang="vi-VN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 - 20:3 </a:t>
                </a:r>
                <a:r>
                  <a:rPr lang="vi-VN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hoặc</a:t>
                </a:r>
                <a:r>
                  <a:rPr lang="vi-VN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nl-NL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nl-NL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20</m:t>
                        </m:r>
                      </m:num>
                      <m:den>
                        <m:r>
                          <a:rPr lang="nl-NL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nl-NL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(triệu đồng)</a:t>
                </a:r>
                <a:endParaRPr lang="vi-VN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r>
                  <a:rPr lang="vi-VN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      </a:t>
                </a:r>
                <a:r>
                  <a:rPr lang="en-GB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S</a:t>
                </a:r>
                <a:r>
                  <a:rPr lang="nl-NL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ố tiền mỗi người có được trong </a:t>
                </a:r>
                <a:r>
                  <a:rPr lang="vi-VN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thứ</a:t>
                </a:r>
                <a:r>
                  <a:rPr lang="vi-VN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hai </a:t>
                </a:r>
                <a:r>
                  <a:rPr lang="nl-NL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là</a:t>
                </a:r>
                <a:r>
                  <a:rPr lang="vi-VN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 0:3 </a:t>
                </a:r>
                <a:r>
                  <a:rPr lang="vi-VN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hoặc</a:t>
                </a:r>
                <a:r>
                  <a:rPr lang="vi-VN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0 (</a:t>
                </a:r>
                <a:r>
                  <a:rPr lang="vi-VN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triệu</a:t>
                </a:r>
                <a:r>
                  <a:rPr lang="vi-VN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vi-VN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đồng</a:t>
                </a:r>
                <a:r>
                  <a:rPr lang="vi-VN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)</a:t>
                </a:r>
              </a:p>
              <a:p>
                <a:r>
                  <a:rPr lang="vi-VN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      </a:t>
                </a:r>
                <a:r>
                  <a:rPr lang="en-GB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S</a:t>
                </a:r>
                <a:r>
                  <a:rPr lang="nl-NL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ố tiền mỗi người có được trong năm thứ ba là</a:t>
                </a:r>
                <a:r>
                  <a:rPr lang="vi-VN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 17:3 </a:t>
                </a:r>
                <a:r>
                  <a:rPr lang="vi-VN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hoặc</a:t>
                </a:r>
                <a:r>
                  <a:rPr lang="nl-NL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17</m:t>
                        </m:r>
                      </m:num>
                      <m:den>
                        <m:r>
                          <a:rPr lang="nl-NL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nl-NL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 (triệu đồng) </a:t>
                </a:r>
              </a:p>
            </p:txBody>
          </p:sp>
        </mc:Choice>
        <mc:Fallback xmlns="">
          <p:sp>
            <p:nvSpPr>
              <p:cNvPr id="12" name="Hộp Văn bản 3">
                <a:extLst>
                  <a:ext uri="{FF2B5EF4-FFF2-40B4-BE49-F238E27FC236}">
                    <a16:creationId xmlns:a16="http://schemas.microsoft.com/office/drawing/2014/main" id="{600B2969-AC8D-413C-917F-668820BF0A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5532" y="4982504"/>
                <a:ext cx="10768699" cy="1693925"/>
              </a:xfrm>
              <a:prstGeom prst="rect">
                <a:avLst/>
              </a:prstGeom>
              <a:blipFill>
                <a:blip r:embed="rId6"/>
                <a:stretch>
                  <a:fillRect l="-339" t="-704"/>
                </a:stretch>
              </a:blipFill>
              <a:ln w="38100">
                <a:solidFill>
                  <a:schemeClr val="accent6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Hộp Văn bản 7">
            <a:hlinkClick r:id="rId7" action="ppaction://hlinksldjump"/>
            <a:extLst>
              <a:ext uri="{FF2B5EF4-FFF2-40B4-BE49-F238E27FC236}">
                <a16:creationId xmlns:a16="http://schemas.microsoft.com/office/drawing/2014/main" id="{0799686A-B88E-4EF0-AFA3-8145E7649F18}"/>
              </a:ext>
            </a:extLst>
          </p:cNvPr>
          <p:cNvSpPr txBox="1"/>
          <p:nvPr/>
        </p:nvSpPr>
        <p:spPr>
          <a:xfrm>
            <a:off x="4510705" y="293251"/>
            <a:ext cx="28705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ĐỘNG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Bong bóng Ý nghĩ: Hình đám mây 2">
                <a:extLst>
                  <a:ext uri="{FF2B5EF4-FFF2-40B4-BE49-F238E27FC236}">
                    <a16:creationId xmlns:a16="http://schemas.microsoft.com/office/drawing/2014/main" id="{80065AD6-D8DA-49DF-8FA4-395E108B848F}"/>
                  </a:ext>
                </a:extLst>
              </p:cNvPr>
              <p:cNvSpPr/>
              <p:nvPr/>
            </p:nvSpPr>
            <p:spPr>
              <a:xfrm>
                <a:off x="7381300" y="1606500"/>
                <a:ext cx="4161126" cy="3834930"/>
              </a:xfrm>
              <a:prstGeom prst="cloudCallout">
                <a:avLst>
                  <a:gd name="adj1" fmla="val -42087"/>
                  <a:gd name="adj2" fmla="val 60155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nl-NL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20</m:t>
                        </m:r>
                      </m:num>
                      <m:den>
                        <m:r>
                          <a:rPr lang="nl-NL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en-US" sz="3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; </m:t>
                    </m:r>
                    <m:f>
                      <m:fPr>
                        <m:ctrlP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17</m:t>
                        </m:r>
                      </m:num>
                      <m:den>
                        <m:r>
                          <a:rPr lang="nl-NL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nl-NL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  <a:r>
                  <a:rPr lang="vi-VN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…</a:t>
                </a:r>
                <a:r>
                  <a:rPr lang="nl-NL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endParaRPr lang="vi-VN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ctr"/>
                <a:endParaRPr lang="vi-VN" sz="1200" dirty="0"/>
              </a:p>
              <a:p>
                <a:pPr algn="ctr"/>
                <a:r>
                  <a:rPr lang="vi-VN" sz="2400" dirty="0" err="1"/>
                  <a:t>Gọi</a:t>
                </a:r>
                <a:r>
                  <a:rPr lang="vi-VN" sz="2400" dirty="0"/>
                  <a:t> là gì?</a:t>
                </a:r>
                <a:r>
                  <a:rPr lang="en-US" sz="24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endParaRPr lang="vi-VN" sz="2400" dirty="0"/>
              </a:p>
            </p:txBody>
          </p:sp>
        </mc:Choice>
        <mc:Fallback xmlns="">
          <p:sp>
            <p:nvSpPr>
              <p:cNvPr id="3" name="Bong bóng Ý nghĩ: Hình đám mây 2">
                <a:extLst>
                  <a:ext uri="{FF2B5EF4-FFF2-40B4-BE49-F238E27FC236}">
                    <a16:creationId xmlns:a16="http://schemas.microsoft.com/office/drawing/2014/main" id="{80065AD6-D8DA-49DF-8FA4-395E108B84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1300" y="1606500"/>
                <a:ext cx="4161126" cy="3834930"/>
              </a:xfrm>
              <a:prstGeom prst="cloudCallout">
                <a:avLst>
                  <a:gd name="adj1" fmla="val -42087"/>
                  <a:gd name="adj2" fmla="val 60155"/>
                </a:avLst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Đồ họa 6" descr="Mũi tên cong nhẹ">
            <a:extLst>
              <a:ext uri="{FF2B5EF4-FFF2-40B4-BE49-F238E27FC236}">
                <a16:creationId xmlns:a16="http://schemas.microsoft.com/office/drawing/2014/main" id="{862C436F-9948-4084-9DC2-0D9EC59308E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1366133" y="184470"/>
            <a:ext cx="567648" cy="567648"/>
          </a:xfrm>
          <a:prstGeom prst="rect">
            <a:avLst/>
          </a:prstGeom>
        </p:spPr>
      </p:pic>
      <p:pic>
        <p:nvPicPr>
          <p:cNvPr id="9" name="Đồ họa 8" descr="Mũi tên cong ngược chiều kim đồng hồ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CC0A1561-13D4-4B8D-BCCA-C04CB98264C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756533" y="22538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17181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A0E5096-6E1E-4B26-A7E1-54AC336C2654}"/>
              </a:ext>
            </a:extLst>
          </p:cNvPr>
          <p:cNvSpPr txBox="1"/>
          <p:nvPr/>
        </p:nvSpPr>
        <p:spPr>
          <a:xfrm>
            <a:off x="494676" y="756492"/>
            <a:ext cx="24711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nl-NL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nl-NL" sz="2400" b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TỔNG QUÁT:</a:t>
            </a:r>
            <a:endParaRPr lang="en-US" sz="2400" u="sng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81E1338-659C-4A5C-8560-1F873B30D2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55" t="75568" r="8231" b="14470"/>
          <a:stretch>
            <a:fillRect/>
          </a:stretch>
        </p:blipFill>
        <p:spPr bwMode="auto">
          <a:xfrm>
            <a:off x="2965795" y="808689"/>
            <a:ext cx="8921406" cy="1597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B38327B-EB18-45FD-89BC-42AE929A720D}"/>
                  </a:ext>
                </a:extLst>
              </p:cNvPr>
              <p:cNvSpPr txBox="1"/>
              <p:nvPr/>
            </p:nvSpPr>
            <p:spPr>
              <a:xfrm>
                <a:off x="674555" y="2439745"/>
                <a:ext cx="10341951" cy="6150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nl-NL" sz="2400" b="1" u="sng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Vd </a:t>
                </a:r>
                <a:r>
                  <a:rPr lang="nl-NL" sz="24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   </a:t>
                </a:r>
                <a:r>
                  <a:rPr lang="nl-NL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Phân số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24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GB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7</m:t>
                        </m:r>
                      </m:num>
                      <m:den>
                        <m:r>
                          <a:rPr lang="en-GB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nl-NL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 có tử số là -7, mẫu số là 8 và được đọc là “âm</a:t>
                </a:r>
                <a:r>
                  <a:rPr lang="vi-V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nl-NL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bảy phần tám” </a:t>
                </a:r>
                <a:endParaRPr lang="en-US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B38327B-EB18-45FD-89BC-42AE929A72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555" y="2439745"/>
                <a:ext cx="10341951" cy="615040"/>
              </a:xfrm>
              <a:prstGeom prst="rect">
                <a:avLst/>
              </a:prstGeom>
              <a:blipFill>
                <a:blip r:embed="rId6"/>
                <a:stretch>
                  <a:fillRect b="-792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0B11EE49-8E1E-48F5-B7C5-C5D591D83913}"/>
              </a:ext>
            </a:extLst>
          </p:cNvPr>
          <p:cNvSpPr txBox="1"/>
          <p:nvPr/>
        </p:nvSpPr>
        <p:spPr>
          <a:xfrm>
            <a:off x="674557" y="3061360"/>
            <a:ext cx="112426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nl-NL" sz="2400" b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 1:  </a:t>
            </a:r>
            <a:endParaRPr lang="en-US" sz="2400" u="sng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8AD35BF-4DCE-4DC0-B332-000E07992639}"/>
                  </a:ext>
                </a:extLst>
              </p:cNvPr>
              <p:cNvSpPr txBox="1"/>
              <p:nvPr/>
            </p:nvSpPr>
            <p:spPr>
              <a:xfrm>
                <a:off x="1798821" y="3144101"/>
                <a:ext cx="8755238" cy="98648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Hãy </a:t>
                </a:r>
                <a:r>
                  <a:rPr lang="en-US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đọc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các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sô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́ </a:t>
                </a:r>
                <a:r>
                  <a:rPr lang="en-US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dưới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đây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va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̀ </a:t>
                </a:r>
                <a:r>
                  <a:rPr lang="en-US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biết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tư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̉ </a:t>
                </a:r>
                <a:r>
                  <a:rPr lang="en-US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sô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́ </a:t>
                </a:r>
                <a:r>
                  <a:rPr lang="en-US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va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̀ </a:t>
                </a:r>
                <a:r>
                  <a:rPr lang="en-US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mẫu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sô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́ </a:t>
                </a:r>
                <a:r>
                  <a:rPr lang="en-US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của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chúng</a:t>
                </a:r>
                <a:endParaRPr lang="en-US" sz="2400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GB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11</m:t>
                        </m:r>
                      </m:num>
                      <m:den>
                        <m:r>
                          <a:rPr lang="en-GB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15</m:t>
                        </m:r>
                      </m:den>
                    </m:f>
                  </m:oMath>
                </a14:m>
                <a:r>
                  <a:rPr lang="nl-NL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			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nl-NL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GB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en-US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8AD35BF-4DCE-4DC0-B332-000E079926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8821" y="3144101"/>
                <a:ext cx="8755238" cy="986489"/>
              </a:xfrm>
              <a:prstGeom prst="rect">
                <a:avLst/>
              </a:prstGeom>
              <a:blipFill>
                <a:blip r:embed="rId7"/>
                <a:stretch>
                  <a:fillRect l="-1045" t="-4938" b="-493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2857EE3C-13E0-453D-88FA-7BF435DADFC7}"/>
              </a:ext>
            </a:extLst>
          </p:cNvPr>
          <p:cNvSpPr txBox="1"/>
          <p:nvPr/>
        </p:nvSpPr>
        <p:spPr>
          <a:xfrm>
            <a:off x="7426498" y="1664595"/>
            <a:ext cx="60893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400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</a:t>
            </a:r>
            <a:r>
              <a:rPr lang="nl-NL" sz="2400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BF6538D-5CC8-438E-B493-4A6C646C611F}"/>
              </a:ext>
            </a:extLst>
          </p:cNvPr>
          <p:cNvSpPr txBox="1"/>
          <p:nvPr/>
        </p:nvSpPr>
        <p:spPr>
          <a:xfrm>
            <a:off x="10695389" y="2454659"/>
            <a:ext cx="64223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400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</a:t>
            </a:r>
            <a:r>
              <a:rPr lang="nl-NL" sz="2400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Hộp Văn bản 7">
            <a:hlinkClick r:id="" action="ppaction://noaction"/>
            <a:extLst>
              <a:ext uri="{FF2B5EF4-FFF2-40B4-BE49-F238E27FC236}">
                <a16:creationId xmlns:a16="http://schemas.microsoft.com/office/drawing/2014/main" id="{EB7ED101-F2B4-4C74-AA66-F3EEEDAF9309}"/>
              </a:ext>
            </a:extLst>
          </p:cNvPr>
          <p:cNvSpPr txBox="1"/>
          <p:nvPr/>
        </p:nvSpPr>
        <p:spPr>
          <a:xfrm>
            <a:off x="349784" y="251838"/>
            <a:ext cx="47840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̉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rộng</a:t>
            </a:r>
            <a:r>
              <a:rPr 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khái</a:t>
            </a:r>
            <a:r>
              <a:rPr 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niệm</a:t>
            </a:r>
            <a:r>
              <a:rPr 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</a:t>
            </a:r>
            <a:r>
              <a:rPr 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́</a:t>
            </a:r>
            <a:endParaRPr lang="vi-VN" sz="24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0">
            <a:extLst>
              <a:ext uri="{FF2B5EF4-FFF2-40B4-BE49-F238E27FC236}">
                <a16:creationId xmlns:a16="http://schemas.microsoft.com/office/drawing/2014/main" id="{402D0505-716B-4ED8-A112-F338FFD8A8D3}"/>
              </a:ext>
            </a:extLst>
          </p:cNvPr>
          <p:cNvSpPr txBox="1"/>
          <p:nvPr/>
        </p:nvSpPr>
        <p:spPr>
          <a:xfrm>
            <a:off x="4998759" y="255558"/>
            <a:ext cx="60893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400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</a:t>
            </a:r>
            <a:r>
              <a:rPr lang="nl-NL" sz="2400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E336CD53-E19B-4358-9212-E3503C8518C3}"/>
                  </a:ext>
                </a:extLst>
              </p:cNvPr>
              <p:cNvSpPr txBox="1"/>
              <p:nvPr/>
            </p:nvSpPr>
            <p:spPr>
              <a:xfrm>
                <a:off x="1798821" y="4130590"/>
                <a:ext cx="9538802" cy="7861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a</m:t>
                      </m:r>
                      <m:r>
                        <a:rPr lang="en-US" sz="24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. </m:t>
                      </m:r>
                      <m:f>
                        <m:fPr>
                          <m:ctrlPr>
                            <a:rPr lang="en-US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nl-NL" sz="24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−</m:t>
                          </m:r>
                          <m:r>
                            <a:rPr lang="en-GB" sz="2400" b="0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11</m:t>
                          </m:r>
                        </m:num>
                        <m:den>
                          <m:r>
                            <a:rPr lang="en-GB" sz="2400" b="0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15</m:t>
                          </m:r>
                        </m:den>
                      </m:f>
                      <m:r>
                        <a:rPr lang="en-US" sz="24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đọ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c</m:t>
                      </m:r>
                      <m:r>
                        <a:rPr lang="en-US" sz="24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l</m:t>
                      </m:r>
                      <m:r>
                        <a:rPr lang="en-US" sz="24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à â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m</m:t>
                      </m:r>
                      <m:r>
                        <a:rPr lang="en-US" sz="24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m</m:t>
                      </m:r>
                      <m:r>
                        <a:rPr lang="en-US" sz="24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ườ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i</m:t>
                      </m:r>
                      <m:r>
                        <a:rPr lang="en-US" sz="24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m</m:t>
                      </m:r>
                      <m:r>
                        <a:rPr lang="en-US" sz="24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ộ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t</m:t>
                      </m:r>
                      <m:r>
                        <a:rPr lang="en-US" sz="24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ph</m:t>
                      </m:r>
                      <m:r>
                        <a:rPr lang="en-US" sz="24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ầ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n</m:t>
                      </m:r>
                      <m:r>
                        <a:rPr lang="en-US" sz="24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m</m:t>
                      </m:r>
                      <m:r>
                        <a:rPr lang="en-US" sz="24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ườ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i</m:t>
                      </m:r>
                      <m:r>
                        <a:rPr lang="en-US" sz="24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l</m:t>
                      </m:r>
                      <m:r>
                        <a:rPr lang="en-US" sz="24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ă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m</m:t>
                      </m:r>
                      <m:r>
                        <a:rPr lang="en-US" sz="24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;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c</m:t>
                      </m:r>
                      <m:r>
                        <a:rPr lang="en-US" sz="24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ó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t</m:t>
                      </m:r>
                      <m:r>
                        <a:rPr lang="en-US" sz="24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ử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l</m:t>
                      </m:r>
                      <m:r>
                        <a:rPr lang="en-US" sz="24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à −</m:t>
                      </m:r>
                      <m:r>
                        <a:rPr lang="en-US" sz="24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11</m:t>
                      </m:r>
                      <m:r>
                        <a:rPr lang="en-US" sz="24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v</m:t>
                      </m:r>
                      <m:r>
                        <a:rPr lang="en-US" sz="24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à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m</m:t>
                      </m:r>
                      <m:r>
                        <a:rPr lang="en-US" sz="24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ẫ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u</m:t>
                      </m:r>
                      <m:r>
                        <a:rPr lang="en-US" sz="24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l</m:t>
                      </m:r>
                      <m:r>
                        <a:rPr lang="en-US" sz="24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à </m:t>
                      </m:r>
                      <m:r>
                        <a:rPr lang="en-US" sz="24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15</m:t>
                      </m:r>
                    </m:oMath>
                  </m:oMathPara>
                </a14:m>
                <a:endParaRPr lang="vi-V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E336CD53-E19B-4358-9212-E3503C8518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8821" y="4130590"/>
                <a:ext cx="9538802" cy="7861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id="{E2DB7AEA-60D7-414B-8629-D9CDCB57E44D}"/>
                  </a:ext>
                </a:extLst>
              </p:cNvPr>
              <p:cNvSpPr txBox="1"/>
              <p:nvPr/>
            </p:nvSpPr>
            <p:spPr>
              <a:xfrm>
                <a:off x="1798821" y="5117079"/>
                <a:ext cx="9352620" cy="6171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nl-NL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GB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8</m:t>
                        </m:r>
                      </m:den>
                    </m:f>
                    <m:r>
                      <a:rPr lang="en-US" sz="24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đọ</m:t>
                    </m:r>
                    <m:r>
                      <m:rPr>
                        <m:sty m:val="p"/>
                      </m:rPr>
                      <a:rPr lang="en-US" sz="24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c</m:t>
                    </m:r>
                    <m:r>
                      <a:rPr lang="en-US" sz="24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l</m:t>
                    </m:r>
                    <m:r>
                      <a:rPr lang="en-US" sz="24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à 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ba</m:t>
                    </m:r>
                    <m:r>
                      <a:rPr lang="en-US" sz="24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ph</m:t>
                    </m:r>
                    <m:r>
                      <a:rPr lang="en-US" sz="24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ầ</m:t>
                    </m:r>
                    <m:r>
                      <m:rPr>
                        <m:sty m:val="p"/>
                      </m:rPr>
                      <a:rPr lang="en-US" sz="24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n</m:t>
                    </m:r>
                    <m:r>
                      <a:rPr lang="en-US" sz="24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a:rPr lang="en-US" sz="24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â</m:t>
                    </m:r>
                    <m:r>
                      <m:rPr>
                        <m:sty m:val="p"/>
                      </m:rPr>
                      <a:rPr lang="en-US" sz="24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m</m:t>
                    </m:r>
                    <m:r>
                      <a:rPr lang="en-US" sz="24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tám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tử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mẫu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-8</a:t>
                </a:r>
                <a:endParaRPr lang="vi-V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id="{E2DB7AEA-60D7-414B-8629-D9CDCB57E4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8821" y="5117079"/>
                <a:ext cx="9352620" cy="617157"/>
              </a:xfrm>
              <a:prstGeom prst="rect">
                <a:avLst/>
              </a:prstGeom>
              <a:blipFill>
                <a:blip r:embed="rId9"/>
                <a:stretch>
                  <a:fillRect l="-978" b="-882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0767422B-6324-4D69-83E6-3F39F1D4C0A5}"/>
                  </a:ext>
                </a:extLst>
              </p:cNvPr>
              <p:cNvSpPr txBox="1"/>
              <p:nvPr/>
            </p:nvSpPr>
            <p:spPr>
              <a:xfrm>
                <a:off x="711347" y="5894798"/>
                <a:ext cx="9183756" cy="6669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/>
                  <a:t>Chú ý: </a:t>
                </a:r>
                <a:r>
                  <a:rPr lang="en-US" sz="2000" b="1" dirty="0" err="1"/>
                  <a:t>Thương</a:t>
                </a:r>
                <a:r>
                  <a:rPr lang="en-US" sz="2000" b="1" dirty="0"/>
                  <a:t> </a:t>
                </a:r>
                <a:r>
                  <a:rPr lang="en-US" sz="2000" b="1" dirty="0" err="1"/>
                  <a:t>của</a:t>
                </a:r>
                <a:r>
                  <a:rPr lang="en-US" sz="2000" b="1" dirty="0"/>
                  <a:t> </a:t>
                </a:r>
                <a:r>
                  <a:rPr lang="en-US" sz="2000" b="1" dirty="0" err="1"/>
                  <a:t>phép</a:t>
                </a:r>
                <a:r>
                  <a:rPr lang="en-US" sz="2000" b="1" dirty="0"/>
                  <a:t> chia </a:t>
                </a:r>
                <a:r>
                  <a:rPr lang="en-US" sz="2000" b="1" dirty="0" err="1"/>
                  <a:t>số</a:t>
                </a:r>
                <a:r>
                  <a:rPr lang="en-US" sz="2000" b="1" dirty="0"/>
                  <a:t> </a:t>
                </a:r>
                <a:r>
                  <a:rPr lang="en-US" sz="2000" b="1" dirty="0" err="1"/>
                  <a:t>nguyên</a:t>
                </a:r>
                <a:r>
                  <a:rPr lang="en-US" sz="2000" b="1" dirty="0"/>
                  <a:t> a </a:t>
                </a:r>
                <a:r>
                  <a:rPr lang="en-US" sz="2000" b="1" dirty="0" err="1"/>
                  <a:t>cho</a:t>
                </a:r>
                <a:r>
                  <a:rPr lang="en-US" sz="2000" b="1" dirty="0"/>
                  <a:t> </a:t>
                </a:r>
                <a:r>
                  <a:rPr lang="en-US" sz="2000" b="1" dirty="0" err="1"/>
                  <a:t>số</a:t>
                </a:r>
                <a:r>
                  <a:rPr lang="en-US" sz="2000" b="1" dirty="0"/>
                  <a:t> </a:t>
                </a:r>
                <a:r>
                  <a:rPr lang="en-US" sz="2000" b="1" dirty="0" err="1"/>
                  <a:t>nguyên</a:t>
                </a:r>
                <a:r>
                  <a:rPr lang="en-US" sz="2000" b="1" dirty="0"/>
                  <a:t> b </a:t>
                </a:r>
                <a:r>
                  <a:rPr lang="en-US" sz="2000" b="1" dirty="0" err="1"/>
                  <a:t>khác</a:t>
                </a:r>
                <a:r>
                  <a:rPr lang="en-US" sz="2000" b="1" dirty="0"/>
                  <a:t> 0. Ta </a:t>
                </a:r>
                <a:r>
                  <a:rPr lang="en-US" sz="2000" b="1" dirty="0" err="1"/>
                  <a:t>viết</a:t>
                </a:r>
                <a:r>
                  <a:rPr lang="en-US" sz="2000" b="1" dirty="0"/>
                  <a:t>: a:b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𝒂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𝒃</m:t>
                        </m:r>
                      </m:den>
                    </m:f>
                  </m:oMath>
                </a14:m>
                <a:r>
                  <a:rPr lang="en-US" sz="2800" b="1" dirty="0"/>
                  <a:t> </a:t>
                </a:r>
                <a:endParaRPr lang="vi-VN" sz="2000" b="1" dirty="0"/>
              </a:p>
            </p:txBody>
          </p:sp>
        </mc:Choice>
        <mc:Fallback xmlns="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0767422B-6324-4D69-83E6-3F39F1D4C0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347" y="5894798"/>
                <a:ext cx="9183756" cy="666914"/>
              </a:xfrm>
              <a:prstGeom prst="rect">
                <a:avLst/>
              </a:prstGeom>
              <a:blipFill>
                <a:blip r:embed="rId10"/>
                <a:stretch>
                  <a:fillRect l="-730" t="-917" b="-1284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Đồ họa 17" descr="Mũi tên cong nhẹ">
            <a:extLst>
              <a:ext uri="{FF2B5EF4-FFF2-40B4-BE49-F238E27FC236}">
                <a16:creationId xmlns:a16="http://schemas.microsoft.com/office/drawing/2014/main" id="{4405440D-FE53-4447-896E-BEBB093E4BE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1366133" y="184470"/>
            <a:ext cx="567648" cy="567648"/>
          </a:xfrm>
          <a:prstGeom prst="rect">
            <a:avLst/>
          </a:prstGeom>
        </p:spPr>
      </p:pic>
      <p:pic>
        <p:nvPicPr>
          <p:cNvPr id="19" name="Đồ họa 18" descr="Mũi tên cong ngược chiều kim đồng hồ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9FCFA27C-1D74-4125-9643-B307E14A429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0756533" y="22538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65845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  <p:bldP spid="11" grpId="0"/>
      <p:bldP spid="12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76DE62F3-1282-49E5-B5A2-3FA13EAF5F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51" t="69356" r="31859" b="18159"/>
          <a:stretch>
            <a:fillRect/>
          </a:stretch>
        </p:blipFill>
        <p:spPr bwMode="auto">
          <a:xfrm>
            <a:off x="542288" y="1551170"/>
            <a:ext cx="6945189" cy="1840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>
            <a:extLst>
              <a:ext uri="{FF2B5EF4-FFF2-40B4-BE49-F238E27FC236}">
                <a16:creationId xmlns:a16="http://schemas.microsoft.com/office/drawing/2014/main" id="{0E706D52-58B1-44A3-AC61-74D2B95C92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0" t="63304" r="8894" b="31400"/>
          <a:stretch>
            <a:fillRect/>
          </a:stretch>
        </p:blipFill>
        <p:spPr bwMode="auto">
          <a:xfrm>
            <a:off x="2769352" y="839577"/>
            <a:ext cx="9056082" cy="1035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D241723-B060-421D-A70C-36D976EC79D2}"/>
              </a:ext>
            </a:extLst>
          </p:cNvPr>
          <p:cNvSpPr txBox="1"/>
          <p:nvPr/>
        </p:nvSpPr>
        <p:spPr>
          <a:xfrm>
            <a:off x="318414" y="749780"/>
            <a:ext cx="226197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nl-NL" sz="2000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TỔNG QUÁT:</a:t>
            </a:r>
            <a:endParaRPr lang="en-US" sz="2000" u="sng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691741-7B46-4770-AFA6-E11BA6D26078}"/>
              </a:ext>
            </a:extLst>
          </p:cNvPr>
          <p:cNvSpPr txBox="1"/>
          <p:nvPr/>
        </p:nvSpPr>
        <p:spPr>
          <a:xfrm>
            <a:off x="542289" y="3349803"/>
            <a:ext cx="226197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nl-NL" sz="2400" b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Thực hành 2:   </a:t>
            </a:r>
            <a:endParaRPr lang="en-US" sz="2400" u="sng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24CD8BE-8660-48DE-B300-FC95BD6D8F67}"/>
                  </a:ext>
                </a:extLst>
              </p:cNvPr>
              <p:cNvSpPr txBox="1"/>
              <p:nvPr/>
            </p:nvSpPr>
            <p:spPr>
              <a:xfrm>
                <a:off x="2929137" y="3118482"/>
                <a:ext cx="8561455" cy="17010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nl-NL" sz="2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Cặp phân số sau đây có bằng nhau hay không  ? Vì sao ?</a:t>
                </a:r>
                <a:endParaRPr lang="en-US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AutoNum type="alphaLcParenR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nl-NL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15</m:t>
                        </m:r>
                      </m:num>
                      <m:den>
                        <m:r>
                          <a:rPr lang="nl-NL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nl-NL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và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16</m:t>
                        </m:r>
                      </m:num>
                      <m:den>
                        <m:r>
                          <a:rPr lang="nl-NL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nl-NL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30</m:t>
                        </m:r>
                      </m:den>
                    </m:f>
                  </m:oMath>
                </a14:m>
                <a:r>
                  <a:rPr lang="nl-NL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endParaRPr lang="en-GB" sz="24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marL="342900" indent="-342900">
                  <a:buAutoNum type="alphaLcParenR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  <m:t>7</m:t>
                        </m:r>
                      </m:num>
                      <m:den>
                        <m:r>
                          <a:rPr lang="nl-NL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  <m:t>15</m:t>
                        </m:r>
                      </m:den>
                    </m:f>
                  </m:oMath>
                </a14:m>
                <a:r>
                  <a:rPr lang="nl-NL" sz="2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 và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  <m:t>9</m:t>
                        </m:r>
                      </m:num>
                      <m:den>
                        <m:r>
                          <a:rPr lang="nl-NL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nl-NL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  <m:t>16</m:t>
                        </m:r>
                      </m:den>
                    </m:f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24CD8BE-8660-48DE-B300-FC95BD6D8F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9137" y="3118482"/>
                <a:ext cx="8561455" cy="1701043"/>
              </a:xfrm>
              <a:prstGeom prst="rect">
                <a:avLst/>
              </a:prstGeom>
              <a:blipFill>
                <a:blip r:embed="rId5"/>
                <a:stretch>
                  <a:fillRect l="-1140" b="-250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F82ECCD-2681-4E1E-BFEE-18CF326481BC}"/>
                  </a:ext>
                </a:extLst>
              </p:cNvPr>
              <p:cNvSpPr txBox="1"/>
              <p:nvPr/>
            </p:nvSpPr>
            <p:spPr>
              <a:xfrm>
                <a:off x="3048000" y="4793638"/>
                <a:ext cx="6453809" cy="14121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nl-NL" sz="2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nl-NL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15</m:t>
                        </m:r>
                      </m:num>
                      <m:den>
                        <m:r>
                          <a:rPr lang="nl-NL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nl-NL" sz="2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16</m:t>
                        </m:r>
                      </m:num>
                      <m:den>
                        <m:r>
                          <a:rPr lang="nl-NL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nl-NL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30</m:t>
                        </m:r>
                      </m:den>
                    </m:f>
                  </m:oMath>
                </a14:m>
                <a:r>
                  <a:rPr lang="nl-NL" sz="2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, vì (-8).(-30) = 15.16 (cùng bằng 240)</a:t>
                </a:r>
                <a:endParaRPr lang="en-US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nl-NL" sz="2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  <m:t>7</m:t>
                        </m:r>
                      </m:num>
                      <m:den>
                        <m:r>
                          <a:rPr lang="nl-NL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  <m:t>15</m:t>
                        </m:r>
                      </m:den>
                    </m:f>
                  </m:oMath>
                </a14:m>
                <a:r>
                  <a:rPr lang="nl-NL" sz="2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 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  <m:t>9</m:t>
                        </m:r>
                      </m:num>
                      <m:den>
                        <m:r>
                          <a:rPr lang="nl-NL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nl-NL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  <m:t>16</m:t>
                        </m:r>
                      </m:den>
                    </m:f>
                    <m:r>
                      <a:rPr lang="vi-VN" sz="2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nl-NL" sz="2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 không bằng nhau vì 7.(-16) khác 15.9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F82ECCD-2681-4E1E-BFEE-18CF326481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0" y="4793638"/>
                <a:ext cx="6453809" cy="1412118"/>
              </a:xfrm>
              <a:prstGeom prst="rect">
                <a:avLst/>
              </a:prstGeom>
              <a:blipFill>
                <a:blip r:embed="rId6"/>
                <a:stretch>
                  <a:fillRect l="-1416" b="-301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0EF20628-4F7D-465B-9F74-74F93BA1CF3D}"/>
              </a:ext>
            </a:extLst>
          </p:cNvPr>
          <p:cNvSpPr txBox="1"/>
          <p:nvPr/>
        </p:nvSpPr>
        <p:spPr>
          <a:xfrm flipH="1">
            <a:off x="1674114" y="1301224"/>
            <a:ext cx="66717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600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Wingdings 2" panose="05020102010507070707" pitchFamily="18" charset="2"/>
              </a:rPr>
              <a:t></a:t>
            </a:r>
            <a:r>
              <a:rPr lang="nl-NL" sz="3600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́ 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DC5A233-94F8-47EA-ADEE-7A553543DDE9}"/>
              </a:ext>
            </a:extLst>
          </p:cNvPr>
          <p:cNvSpPr txBox="1"/>
          <p:nvPr/>
        </p:nvSpPr>
        <p:spPr>
          <a:xfrm flipH="1">
            <a:off x="3511972" y="163526"/>
            <a:ext cx="67202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600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Wingdings 2" panose="05020102010507070707" pitchFamily="18" charset="2"/>
              </a:rPr>
              <a:t></a:t>
            </a:r>
            <a:r>
              <a:rPr lang="nl-NL" sz="3600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́ 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7" name="Hộp Văn bản 16">
            <a:hlinkClick r:id="" action="ppaction://noaction"/>
            <a:extLst>
              <a:ext uri="{FF2B5EF4-FFF2-40B4-BE49-F238E27FC236}">
                <a16:creationId xmlns:a16="http://schemas.microsoft.com/office/drawing/2014/main" id="{5F355116-7EBC-442D-A91B-4C5DDE4A8F72}"/>
              </a:ext>
            </a:extLst>
          </p:cNvPr>
          <p:cNvSpPr txBox="1"/>
          <p:nvPr/>
        </p:nvSpPr>
        <p:spPr>
          <a:xfrm>
            <a:off x="316323" y="331414"/>
            <a:ext cx="41864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</a:t>
            </a:r>
            <a:r>
              <a:rPr 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bằng</a:t>
            </a:r>
            <a:r>
              <a:rPr 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vi-VN" sz="24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Đồ họa 11" descr="Mũi tên cong nhẹ">
            <a:extLst>
              <a:ext uri="{FF2B5EF4-FFF2-40B4-BE49-F238E27FC236}">
                <a16:creationId xmlns:a16="http://schemas.microsoft.com/office/drawing/2014/main" id="{148D519A-8578-46B1-84A7-FA2F1F3F1FE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366133" y="184470"/>
            <a:ext cx="567648" cy="567648"/>
          </a:xfrm>
          <a:prstGeom prst="rect">
            <a:avLst/>
          </a:prstGeom>
        </p:spPr>
      </p:pic>
      <p:pic>
        <p:nvPicPr>
          <p:cNvPr id="13" name="Đồ họa 12" descr="Mũi tên cong ngược chiều kim đồng hồ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7134708F-F08E-49D5-B385-419343AEB24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756533" y="22538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73264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5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74BD63B-9998-4186-8403-77FA4BC18656}"/>
              </a:ext>
            </a:extLst>
          </p:cNvPr>
          <p:cNvSpPr txBox="1"/>
          <p:nvPr/>
        </p:nvSpPr>
        <p:spPr>
          <a:xfrm>
            <a:off x="503582" y="3486356"/>
            <a:ext cx="208264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nl-NL" sz="2400" b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Thực hành </a:t>
            </a:r>
            <a:r>
              <a:rPr lang="nl-NL" sz="2400" b="1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nl-NL" sz="2400" b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  </a:t>
            </a:r>
            <a:endParaRPr lang="en-US" sz="2400" u="sng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D1C53D6-45D6-424A-B96C-E69DDDEBA5ED}"/>
              </a:ext>
            </a:extLst>
          </p:cNvPr>
          <p:cNvSpPr txBox="1"/>
          <p:nvPr/>
        </p:nvSpPr>
        <p:spPr>
          <a:xfrm>
            <a:off x="2425145" y="3392593"/>
            <a:ext cx="7553612" cy="5799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Biểu</a:t>
            </a:r>
            <a:r>
              <a:rPr lang="en-GB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diễn</a:t>
            </a:r>
            <a:r>
              <a:rPr lang="en-GB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các</a:t>
            </a:r>
            <a:r>
              <a:rPr lang="en-GB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sô</a:t>
            </a:r>
            <a:r>
              <a:rPr lang="en-GB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́ -23; -57; 237 </a:t>
            </a:r>
            <a:r>
              <a:rPr lang="en-GB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dưới</a:t>
            </a:r>
            <a:r>
              <a:rPr lang="en-GB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dạng</a:t>
            </a:r>
            <a:r>
              <a:rPr lang="en-GB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GB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sô</a:t>
            </a:r>
            <a:r>
              <a:rPr lang="en-GB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́ ?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3F80C06-EE5B-4807-8E7F-021F8D775892}"/>
                  </a:ext>
                </a:extLst>
              </p:cNvPr>
              <p:cNvSpPr txBox="1"/>
              <p:nvPr/>
            </p:nvSpPr>
            <p:spPr>
              <a:xfrm>
                <a:off x="2186609" y="4123735"/>
                <a:ext cx="6882701" cy="6199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-23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vi-VN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23</m:t>
                        </m:r>
                      </m:num>
                      <m:den>
                        <m:r>
                          <a:rPr lang="vi-VN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vi-VN" sz="2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57</m:t>
                    </m:r>
                    <m:r>
                      <a:rPr lang="en-US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vi-VN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57</m:t>
                        </m:r>
                      </m:num>
                      <m:den>
                        <m:r>
                          <a:rPr lang="vi-VN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den>
                    </m:f>
                    <m:r>
                      <a:rPr lang="vi-VN" sz="2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4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237</m:t>
                    </m:r>
                    <m:r>
                      <a:rPr lang="en-US" sz="24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 </m:t>
                    </m:r>
                  </m:oMath>
                </a14:m>
                <a:r>
                  <a:rPr lang="vi-VN" sz="2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237</m:t>
                        </m:r>
                      </m:num>
                      <m:den>
                        <m:r>
                          <a:rPr lang="vi-VN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den>
                    </m:f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3F80C06-EE5B-4807-8E7F-021F8D7758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6609" y="4123735"/>
                <a:ext cx="6882701" cy="619913"/>
              </a:xfrm>
              <a:prstGeom prst="rect">
                <a:avLst/>
              </a:prstGeom>
              <a:blipFill>
                <a:blip r:embed="rId4"/>
                <a:stretch>
                  <a:fillRect l="-1417" b="-882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E0628D73-2C9B-4E9D-94BF-6C42D0FAA42E}"/>
              </a:ext>
            </a:extLst>
          </p:cNvPr>
          <p:cNvSpPr txBox="1"/>
          <p:nvPr/>
        </p:nvSpPr>
        <p:spPr>
          <a:xfrm>
            <a:off x="103960" y="626580"/>
            <a:ext cx="208264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nl-NL" sz="2400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Tổng quát:</a:t>
            </a:r>
            <a:endParaRPr lang="en-US" sz="2400" u="sng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8505FBB0-CF47-42AB-BA29-3FAB18D12E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55" t="17970" r="8496" b="72492"/>
          <a:stretch/>
        </p:blipFill>
        <p:spPr bwMode="auto">
          <a:xfrm>
            <a:off x="1976986" y="861728"/>
            <a:ext cx="8238027" cy="189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8DDDD2C-0AF2-4610-AB4E-838438F8F71D}"/>
                  </a:ext>
                </a:extLst>
              </p:cNvPr>
              <p:cNvSpPr txBox="1"/>
              <p:nvPr/>
            </p:nvSpPr>
            <p:spPr>
              <a:xfrm>
                <a:off x="602728" y="2745136"/>
                <a:ext cx="3743985" cy="6199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nl-NL" sz="2400" u="sng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Ví dụ </a:t>
                </a:r>
                <a:r>
                  <a:rPr lang="nl-NL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2400" b="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GB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</m:num>
                      <m:den>
                        <m:r>
                          <a:rPr lang="vi-VN" sz="2400" b="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den>
                    </m:f>
                    <m:r>
                      <a:rPr lang="en-GB" sz="2400" b="0" i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en-GB" sz="2400" b="0" i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7</m:t>
                    </m:r>
                    <m:r>
                      <a:rPr lang="en-GB" sz="2400" b="0" i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GB" sz="2400" b="0" i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125</m:t>
                    </m:r>
                    <m:r>
                      <a:rPr lang="en-GB" sz="2400" b="0" i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125</m:t>
                        </m:r>
                      </m:num>
                      <m:den>
                        <m:r>
                          <a:rPr lang="vi-VN" sz="2400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den>
                    </m:f>
                  </m:oMath>
                </a14:m>
                <a:endParaRPr lang="en-US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8DDDD2C-0AF2-4610-AB4E-838438F8F7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728" y="2745136"/>
                <a:ext cx="3743985" cy="619913"/>
              </a:xfrm>
              <a:prstGeom prst="rect">
                <a:avLst/>
              </a:prstGeom>
              <a:blipFill>
                <a:blip r:embed="rId6"/>
                <a:stretch>
                  <a:fillRect l="-814" b="-882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58A644C5-BB31-4E09-A6E6-5665C3046188}"/>
              </a:ext>
            </a:extLst>
          </p:cNvPr>
          <p:cNvSpPr txBox="1"/>
          <p:nvPr/>
        </p:nvSpPr>
        <p:spPr>
          <a:xfrm flipH="1">
            <a:off x="4346713" y="2658405"/>
            <a:ext cx="67202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600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Wingdings 2" panose="05020102010507070707" pitchFamily="18" charset="2"/>
              </a:rPr>
              <a:t></a:t>
            </a:r>
            <a:r>
              <a:rPr lang="nl-NL" sz="3600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́ 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F74AF4C-56C1-40D7-8512-D25C92C08DBE}"/>
              </a:ext>
            </a:extLst>
          </p:cNvPr>
          <p:cNvSpPr txBox="1"/>
          <p:nvPr/>
        </p:nvSpPr>
        <p:spPr>
          <a:xfrm>
            <a:off x="503583" y="126775"/>
            <a:ext cx="637094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nl-NL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3. </a:t>
            </a:r>
            <a:r>
              <a:rPr lang="nl-NL" sz="2800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Biểu diễn số nguyên ở dạng phân số:</a:t>
            </a:r>
            <a:endParaRPr lang="en-US" sz="2800" u="sng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5B1B363-05EE-467C-8423-6CD6DF76F080}"/>
              </a:ext>
            </a:extLst>
          </p:cNvPr>
          <p:cNvSpPr txBox="1"/>
          <p:nvPr/>
        </p:nvSpPr>
        <p:spPr>
          <a:xfrm flipH="1">
            <a:off x="5291944" y="1865669"/>
            <a:ext cx="67202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600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Wingdings 2" panose="05020102010507070707" pitchFamily="18" charset="2"/>
              </a:rPr>
              <a:t></a:t>
            </a:r>
            <a:r>
              <a:rPr lang="nl-NL" sz="3600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́ 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13" name="Đồ họa 12" descr="Mũi tên cong nhẹ">
            <a:extLst>
              <a:ext uri="{FF2B5EF4-FFF2-40B4-BE49-F238E27FC236}">
                <a16:creationId xmlns:a16="http://schemas.microsoft.com/office/drawing/2014/main" id="{961F7618-9320-41F1-881B-B0BD908B162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366133" y="184470"/>
            <a:ext cx="567648" cy="567648"/>
          </a:xfrm>
          <a:prstGeom prst="rect">
            <a:avLst/>
          </a:prstGeom>
        </p:spPr>
      </p:pic>
      <p:pic>
        <p:nvPicPr>
          <p:cNvPr id="17" name="Đồ họa 16" descr="Mũi tên cong ngược chiều kim đồng hồ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397AF96B-E4C8-4B33-B166-EF3F63DA690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756533" y="22538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4449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4" grpId="0"/>
      <p:bldP spid="12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D412349-B097-48CD-ACF9-7B7C794C9968}"/>
              </a:ext>
            </a:extLst>
          </p:cNvPr>
          <p:cNvSpPr txBox="1"/>
          <p:nvPr/>
        </p:nvSpPr>
        <p:spPr>
          <a:xfrm>
            <a:off x="132201" y="170473"/>
            <a:ext cx="32279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nl-NL" sz="2400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LUYỆN TẬP 1:</a:t>
            </a:r>
            <a:endParaRPr lang="en-US" sz="2400" u="sng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Text Box 118">
            <a:extLst>
              <a:ext uri="{FF2B5EF4-FFF2-40B4-BE49-F238E27FC236}">
                <a16:creationId xmlns:a16="http://schemas.microsoft.com/office/drawing/2014/main" id="{B31813B7-DE0E-4938-B767-0B5936BBF579}"/>
              </a:ext>
            </a:extLst>
          </p:cNvPr>
          <p:cNvSpPr txBox="1"/>
          <p:nvPr/>
        </p:nvSpPr>
        <p:spPr>
          <a:xfrm flipV="1">
            <a:off x="6514317" y="9411829"/>
            <a:ext cx="287822" cy="914710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sz="110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sz="110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sz="110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sz="110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sz="110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sz="110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sz="110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sz="110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sz="110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sz="110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sz="110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sz="110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vi-VN" sz="110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n-US" sz="110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9F5A483A-BDA0-4A80-9203-BAEA59CBF16E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2479714" y="2338735"/>
            <a:ext cx="240792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800"/>
          </a:p>
        </p:txBody>
      </p:sp>
      <p:graphicFrame>
        <p:nvGraphicFramePr>
          <p:cNvPr id="11" name="Table 11">
            <a:extLst>
              <a:ext uri="{FF2B5EF4-FFF2-40B4-BE49-F238E27FC236}">
                <a16:creationId xmlns:a16="http://schemas.microsoft.com/office/drawing/2014/main" id="{BCFA23D6-F8A5-4425-B909-C51A9C4F3B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7335293"/>
              </p:ext>
            </p:extLst>
          </p:nvPr>
        </p:nvGraphicFramePr>
        <p:xfrm>
          <a:off x="8211196" y="544071"/>
          <a:ext cx="3332584" cy="12339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3146">
                  <a:extLst>
                    <a:ext uri="{9D8B030D-6E8A-4147-A177-3AD203B41FA5}">
                      <a16:colId xmlns:a16="http://schemas.microsoft.com/office/drawing/2014/main" val="1445884470"/>
                    </a:ext>
                  </a:extLst>
                </a:gridCol>
                <a:gridCol w="833146">
                  <a:extLst>
                    <a:ext uri="{9D8B030D-6E8A-4147-A177-3AD203B41FA5}">
                      <a16:colId xmlns:a16="http://schemas.microsoft.com/office/drawing/2014/main" val="3706177199"/>
                    </a:ext>
                  </a:extLst>
                </a:gridCol>
                <a:gridCol w="833146">
                  <a:extLst>
                    <a:ext uri="{9D8B030D-6E8A-4147-A177-3AD203B41FA5}">
                      <a16:colId xmlns:a16="http://schemas.microsoft.com/office/drawing/2014/main" val="2968935186"/>
                    </a:ext>
                  </a:extLst>
                </a:gridCol>
                <a:gridCol w="833146">
                  <a:extLst>
                    <a:ext uri="{9D8B030D-6E8A-4147-A177-3AD203B41FA5}">
                      <a16:colId xmlns:a16="http://schemas.microsoft.com/office/drawing/2014/main" val="1184157603"/>
                    </a:ext>
                  </a:extLst>
                </a:gridCol>
              </a:tblGrid>
              <a:tr h="41130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5984666"/>
                  </a:ext>
                </a:extLst>
              </a:tr>
              <a:tr h="41130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154383"/>
                  </a:ext>
                </a:extLst>
              </a:tr>
              <a:tr h="41130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0649542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C7EC2A07-8226-4DBE-A71D-870BA681962C}"/>
              </a:ext>
            </a:extLst>
          </p:cNvPr>
          <p:cNvSpPr txBox="1"/>
          <p:nvPr/>
        </p:nvSpPr>
        <p:spPr>
          <a:xfrm>
            <a:off x="648220" y="581445"/>
            <a:ext cx="1578145" cy="579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Bài tập 1/9 </a:t>
            </a:r>
            <a:endParaRPr lang="en-US" sz="2400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D8B94AA-C217-4199-B9AE-DCEE65BA742B}"/>
                  </a:ext>
                </a:extLst>
              </p:cNvPr>
              <p:cNvSpPr txBox="1"/>
              <p:nvPr/>
            </p:nvSpPr>
            <p:spPr>
              <a:xfrm>
                <a:off x="2226365" y="1813780"/>
                <a:ext cx="9740348" cy="15295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nl-NL" sz="2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Phân số biểu thị lượng nước máy bơm thứ nhất bơm được</a:t>
                </a:r>
                <a:r>
                  <a:rPr lang="vi-VN" sz="2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nl-NL" sz="2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trong 1 giờ là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24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nl-NL" sz="24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24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nl-NL" sz="2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Phân số biểu thị lượng nước máy bơm thứ hai bơm được trong </a:t>
                </a:r>
                <a:r>
                  <a:rPr lang="vi-VN" sz="2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1</a:t>
                </a:r>
                <a:r>
                  <a:rPr lang="nl-NL" sz="2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 giờ là: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nl-NL" sz="24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nl-NL" sz="24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D8B94AA-C217-4199-B9AE-DCEE65BA74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6365" y="1813780"/>
                <a:ext cx="9740348" cy="1529586"/>
              </a:xfrm>
              <a:prstGeom prst="rect">
                <a:avLst/>
              </a:prstGeom>
              <a:blipFill>
                <a:blip r:embed="rId4"/>
                <a:stretch>
                  <a:fillRect l="-939" b="-32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9F1364B3-8C08-4F11-ACF2-E2FC247E02E7}"/>
              </a:ext>
            </a:extLst>
          </p:cNvPr>
          <p:cNvSpPr txBox="1"/>
          <p:nvPr/>
        </p:nvSpPr>
        <p:spPr>
          <a:xfrm>
            <a:off x="648011" y="1990015"/>
            <a:ext cx="1857501" cy="579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Bài tập </a:t>
            </a:r>
            <a:r>
              <a:rPr lang="nl-NL" sz="24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nl-NL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/9 </a:t>
            </a:r>
            <a:endParaRPr lang="en-US" sz="2400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8F47D77-1507-467F-A5DF-3BCFF7492E79}"/>
                  </a:ext>
                </a:extLst>
              </p:cNvPr>
              <p:cNvSpPr txBox="1"/>
              <p:nvPr/>
            </p:nvSpPr>
            <p:spPr>
              <a:xfrm>
                <a:off x="2213148" y="3293400"/>
                <a:ext cx="6717357" cy="8260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vi-VN" sz="2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P</a:t>
                </a:r>
                <a:r>
                  <a:rPr lang="nl-NL" sz="2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hân số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2400" b="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nl-NL" sz="2400" b="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12</m:t>
                        </m:r>
                      </m:num>
                      <m:den>
                        <m:r>
                          <a:rPr lang="nl-NL" sz="2400" b="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16</m:t>
                        </m:r>
                      </m:den>
                    </m:f>
                    <m:r>
                      <a:rPr lang="nl-NL" sz="2400" b="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nl-NL" sz="2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nl-NL" sz="2400" b="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en-US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2400" b="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num>
                      <m:den>
                        <m:r>
                          <a:rPr lang="nl-NL" sz="2400" b="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nl-NL" sz="2400" b="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nl-NL" sz="2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 bằng nhau vì:( -12) . (-8) = 16 . 6</a:t>
                </a:r>
                <a:endParaRPr lang="en-US" sz="24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8F47D77-1507-467F-A5DF-3BCFF7492E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3148" y="3293400"/>
                <a:ext cx="6717357" cy="826060"/>
              </a:xfrm>
              <a:prstGeom prst="rect">
                <a:avLst/>
              </a:prstGeom>
              <a:blipFill>
                <a:blip r:embed="rId5"/>
                <a:stretch>
                  <a:fillRect l="-1361" b="-441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716DB95B-04D0-4837-A56B-459C714487A5}"/>
              </a:ext>
            </a:extLst>
          </p:cNvPr>
          <p:cNvSpPr txBox="1"/>
          <p:nvPr/>
        </p:nvSpPr>
        <p:spPr>
          <a:xfrm>
            <a:off x="648011" y="3454216"/>
            <a:ext cx="1857501" cy="579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Bài tập 4 /9</a:t>
            </a:r>
            <a:endParaRPr lang="en-US" sz="2400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C82544B-DE11-4BEB-90B4-967DB59C3A18}"/>
                  </a:ext>
                </a:extLst>
              </p:cNvPr>
              <p:cNvSpPr txBox="1"/>
              <p:nvPr/>
            </p:nvSpPr>
            <p:spPr>
              <a:xfrm>
                <a:off x="2226365" y="4212158"/>
                <a:ext cx="4928454" cy="93859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nl-NL" sz="2800" i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nl-NL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nl-NL" sz="2800" i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 		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nl-NL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nl-NL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den>
                    </m:f>
                    <m:r>
                      <a:rPr lang="en-GB" sz="28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nl-NL" sz="2800" i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		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num>
                      <m:den>
                        <m:r>
                          <a:rPr lang="nl-NL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den>
                    </m:f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C82544B-DE11-4BEB-90B4-967DB59C3A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6365" y="4212158"/>
                <a:ext cx="4928454" cy="938590"/>
              </a:xfrm>
              <a:prstGeom prst="rect">
                <a:avLst/>
              </a:prstGeom>
              <a:blipFill>
                <a:blip r:embed="rId6"/>
                <a:stretch>
                  <a:fillRect l="-2472" b="-714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2FF045B2-AB94-40E7-BC4E-1D1625BC4F48}"/>
              </a:ext>
            </a:extLst>
          </p:cNvPr>
          <p:cNvSpPr txBox="1"/>
          <p:nvPr/>
        </p:nvSpPr>
        <p:spPr>
          <a:xfrm>
            <a:off x="648011" y="4433829"/>
            <a:ext cx="1948798" cy="579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Bài tập </a:t>
            </a:r>
            <a:r>
              <a:rPr lang="nl-NL" sz="24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nl-NL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/9</a:t>
            </a:r>
            <a:endParaRPr lang="en-US" sz="2400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C500E64-CF69-49EC-BB25-C6CAA20240B9}"/>
              </a:ext>
            </a:extLst>
          </p:cNvPr>
          <p:cNvSpPr txBox="1"/>
          <p:nvPr/>
        </p:nvSpPr>
        <p:spPr>
          <a:xfrm flipH="1">
            <a:off x="3085879" y="47362"/>
            <a:ext cx="67202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600" b="1" u="sng">
                <a:solidFill>
                  <a:srgbClr val="92D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Wingdings 2" panose="05020102010507070707" pitchFamily="18" charset="2"/>
              </a:rPr>
              <a:t></a:t>
            </a:r>
            <a:r>
              <a:rPr lang="nl-NL" sz="3600" b="1" u="sng">
                <a:solidFill>
                  <a:srgbClr val="92D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́ </a:t>
            </a:r>
            <a:endParaRPr lang="en-US" sz="3600">
              <a:solidFill>
                <a:srgbClr val="92D050"/>
              </a:solidFill>
            </a:endParaRPr>
          </a:p>
        </p:txBody>
      </p:sp>
      <p:graphicFrame>
        <p:nvGraphicFramePr>
          <p:cNvPr id="14" name="Table 11">
            <a:extLst>
              <a:ext uri="{FF2B5EF4-FFF2-40B4-BE49-F238E27FC236}">
                <a16:creationId xmlns:a16="http://schemas.microsoft.com/office/drawing/2014/main" id="{95CFE08A-3441-43A1-B95B-DA741FDE85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6459153"/>
              </p:ext>
            </p:extLst>
          </p:nvPr>
        </p:nvGraphicFramePr>
        <p:xfrm>
          <a:off x="4480849" y="544114"/>
          <a:ext cx="3332584" cy="12339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3146">
                  <a:extLst>
                    <a:ext uri="{9D8B030D-6E8A-4147-A177-3AD203B41FA5}">
                      <a16:colId xmlns:a16="http://schemas.microsoft.com/office/drawing/2014/main" val="1445884470"/>
                    </a:ext>
                  </a:extLst>
                </a:gridCol>
                <a:gridCol w="833146">
                  <a:extLst>
                    <a:ext uri="{9D8B030D-6E8A-4147-A177-3AD203B41FA5}">
                      <a16:colId xmlns:a16="http://schemas.microsoft.com/office/drawing/2014/main" val="3706177199"/>
                    </a:ext>
                  </a:extLst>
                </a:gridCol>
                <a:gridCol w="833146">
                  <a:extLst>
                    <a:ext uri="{9D8B030D-6E8A-4147-A177-3AD203B41FA5}">
                      <a16:colId xmlns:a16="http://schemas.microsoft.com/office/drawing/2014/main" val="2968935186"/>
                    </a:ext>
                  </a:extLst>
                </a:gridCol>
                <a:gridCol w="833146">
                  <a:extLst>
                    <a:ext uri="{9D8B030D-6E8A-4147-A177-3AD203B41FA5}">
                      <a16:colId xmlns:a16="http://schemas.microsoft.com/office/drawing/2014/main" val="1184157603"/>
                    </a:ext>
                  </a:extLst>
                </a:gridCol>
              </a:tblGrid>
              <a:tr h="41130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5984666"/>
                  </a:ext>
                </a:extLst>
              </a:tr>
              <a:tr h="41130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154383"/>
                  </a:ext>
                </a:extLst>
              </a:tr>
              <a:tr h="41130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0649542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E8E90CC9-56D7-441A-B68D-130A6B7D97E6}"/>
                  </a:ext>
                </a:extLst>
              </p:cNvPr>
              <p:cNvSpPr txBox="1"/>
              <p:nvPr/>
            </p:nvSpPr>
            <p:spPr>
              <a:xfrm>
                <a:off x="2213148" y="816804"/>
                <a:ext cx="1957271" cy="11035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000" dirty="0"/>
                  <a:t>Phần </a:t>
                </a:r>
                <a:r>
                  <a:rPr lang="en-US" sz="2000" dirty="0" err="1"/>
                  <a:t>tô</a:t>
                </a:r>
                <a:r>
                  <a:rPr lang="en-US" sz="2000" dirty="0"/>
                  <a:t> </a:t>
                </a:r>
                <a:r>
                  <a:rPr lang="en-US" sz="2000" dirty="0" err="1"/>
                  <a:t>màu</a:t>
                </a:r>
                <a:r>
                  <a:rPr lang="en-US" sz="2000" dirty="0"/>
                  <a:t> </a:t>
                </a:r>
                <a:r>
                  <a:rPr lang="en-US" sz="2000" dirty="0" err="1"/>
                  <a:t>biểu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thị</a:t>
                </a:r>
                <a:r>
                  <a:rPr lang="en-US" sz="2000" dirty="0"/>
                  <a:t> </a:t>
                </a:r>
                <a:r>
                  <a:rPr lang="en-US" sz="2000" dirty="0" err="1"/>
                  <a:t>phân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nl-NL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  <a:endParaRPr lang="vi-VN" sz="2000" dirty="0"/>
              </a:p>
            </p:txBody>
          </p:sp>
        </mc:Choice>
        <mc:Fallback xmlns="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E8E90CC9-56D7-441A-B68D-130A6B7D97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3148" y="816804"/>
                <a:ext cx="1957271" cy="1103507"/>
              </a:xfrm>
              <a:prstGeom prst="rect">
                <a:avLst/>
              </a:prstGeom>
              <a:blipFill>
                <a:blip r:embed="rId7"/>
                <a:stretch>
                  <a:fillRect l="-3115" t="-3315" r="-9346" b="-276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Đồ họa 17" descr="Mũi tên cong nhẹ">
            <a:extLst>
              <a:ext uri="{FF2B5EF4-FFF2-40B4-BE49-F238E27FC236}">
                <a16:creationId xmlns:a16="http://schemas.microsoft.com/office/drawing/2014/main" id="{28CD9E2A-28B1-418D-8E16-4B9E285A633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366133" y="184470"/>
            <a:ext cx="567648" cy="567648"/>
          </a:xfrm>
          <a:prstGeom prst="rect">
            <a:avLst/>
          </a:prstGeom>
        </p:spPr>
      </p:pic>
      <p:pic>
        <p:nvPicPr>
          <p:cNvPr id="21" name="Đồ họa 20" descr="Mũi tên cong ngược chiều kim đồng hồ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BF6B4951-61EF-48C8-8D74-6A93B35CC8C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756533" y="22538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54297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9" grpId="0"/>
      <p:bldP spid="20" grpId="0"/>
      <p:bldP spid="22" grpId="0"/>
      <p:bldP spid="23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E6F5EA8A-9606-49E8-A6C1-A8B5A5882F1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970" t="22972" r="30964" b="17591"/>
          <a:stretch/>
        </p:blipFill>
        <p:spPr>
          <a:xfrm rot="21264695">
            <a:off x="7941506" y="941714"/>
            <a:ext cx="2269660" cy="22275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A8B5DB3-BB88-4EF0-99E0-226FF9887F2A}"/>
              </a:ext>
            </a:extLst>
          </p:cNvPr>
          <p:cNvSpPr txBox="1"/>
          <p:nvPr/>
        </p:nvSpPr>
        <p:spPr>
          <a:xfrm>
            <a:off x="391100" y="799220"/>
            <a:ext cx="809739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nl-NL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Tô màu biểu thị phân số đã cho ở bên cạnh hình sau:</a:t>
            </a:r>
            <a:endParaRPr lang="en-US" sz="24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A3409E2B-8B65-406B-8D74-E2E026F423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1093505"/>
              </p:ext>
            </p:extLst>
          </p:nvPr>
        </p:nvGraphicFramePr>
        <p:xfrm>
          <a:off x="1877768" y="1543471"/>
          <a:ext cx="2562032" cy="13737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254">
                  <a:extLst>
                    <a:ext uri="{9D8B030D-6E8A-4147-A177-3AD203B41FA5}">
                      <a16:colId xmlns:a16="http://schemas.microsoft.com/office/drawing/2014/main" val="2391312277"/>
                    </a:ext>
                  </a:extLst>
                </a:gridCol>
                <a:gridCol w="320254">
                  <a:extLst>
                    <a:ext uri="{9D8B030D-6E8A-4147-A177-3AD203B41FA5}">
                      <a16:colId xmlns:a16="http://schemas.microsoft.com/office/drawing/2014/main" val="1822112059"/>
                    </a:ext>
                  </a:extLst>
                </a:gridCol>
                <a:gridCol w="320254">
                  <a:extLst>
                    <a:ext uri="{9D8B030D-6E8A-4147-A177-3AD203B41FA5}">
                      <a16:colId xmlns:a16="http://schemas.microsoft.com/office/drawing/2014/main" val="2104248794"/>
                    </a:ext>
                  </a:extLst>
                </a:gridCol>
                <a:gridCol w="320254">
                  <a:extLst>
                    <a:ext uri="{9D8B030D-6E8A-4147-A177-3AD203B41FA5}">
                      <a16:colId xmlns:a16="http://schemas.microsoft.com/office/drawing/2014/main" val="497278317"/>
                    </a:ext>
                  </a:extLst>
                </a:gridCol>
                <a:gridCol w="320254">
                  <a:extLst>
                    <a:ext uri="{9D8B030D-6E8A-4147-A177-3AD203B41FA5}">
                      <a16:colId xmlns:a16="http://schemas.microsoft.com/office/drawing/2014/main" val="1364198695"/>
                    </a:ext>
                  </a:extLst>
                </a:gridCol>
                <a:gridCol w="320254">
                  <a:extLst>
                    <a:ext uri="{9D8B030D-6E8A-4147-A177-3AD203B41FA5}">
                      <a16:colId xmlns:a16="http://schemas.microsoft.com/office/drawing/2014/main" val="1361758684"/>
                    </a:ext>
                  </a:extLst>
                </a:gridCol>
                <a:gridCol w="320254">
                  <a:extLst>
                    <a:ext uri="{9D8B030D-6E8A-4147-A177-3AD203B41FA5}">
                      <a16:colId xmlns:a16="http://schemas.microsoft.com/office/drawing/2014/main" val="437704482"/>
                    </a:ext>
                  </a:extLst>
                </a:gridCol>
                <a:gridCol w="320254">
                  <a:extLst>
                    <a:ext uri="{9D8B030D-6E8A-4147-A177-3AD203B41FA5}">
                      <a16:colId xmlns:a16="http://schemas.microsoft.com/office/drawing/2014/main" val="3787921184"/>
                    </a:ext>
                  </a:extLst>
                </a:gridCol>
              </a:tblGrid>
              <a:tr h="45792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8164810"/>
                  </a:ext>
                </a:extLst>
              </a:tr>
              <a:tr h="45792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9978180"/>
                  </a:ext>
                </a:extLst>
              </a:tr>
              <a:tr h="45792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37292152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423434A9-CAA2-44AC-B614-2B013DEACADE}"/>
              </a:ext>
            </a:extLst>
          </p:cNvPr>
          <p:cNvSpPr txBox="1"/>
          <p:nvPr/>
        </p:nvSpPr>
        <p:spPr>
          <a:xfrm>
            <a:off x="610279" y="1475890"/>
            <a:ext cx="480391" cy="579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2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a/</a:t>
            </a:r>
            <a:endParaRPr lang="en-US" sz="240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562C8FD-D97B-437A-8C59-6BD79F43D167}"/>
                  </a:ext>
                </a:extLst>
              </p:cNvPr>
              <p:cNvSpPr txBox="1"/>
              <p:nvPr/>
            </p:nvSpPr>
            <p:spPr>
              <a:xfrm>
                <a:off x="1092269" y="1619480"/>
                <a:ext cx="476480" cy="7813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0" i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24</m:t>
                          </m:r>
                        </m:den>
                      </m:f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562C8FD-D97B-437A-8C59-6BD79F43D1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2269" y="1619480"/>
                <a:ext cx="476480" cy="78136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85D78479-BF26-472E-8FB1-9B965DCD0418}"/>
              </a:ext>
            </a:extLst>
          </p:cNvPr>
          <p:cNvSpPr txBox="1"/>
          <p:nvPr/>
        </p:nvSpPr>
        <p:spPr>
          <a:xfrm>
            <a:off x="6484713" y="1330835"/>
            <a:ext cx="480391" cy="579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240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nl-NL" sz="2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/</a:t>
            </a:r>
            <a:endParaRPr lang="en-US" sz="240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F6A537F-8F01-4786-8F7E-72A3576E7958}"/>
                  </a:ext>
                </a:extLst>
              </p:cNvPr>
              <p:cNvSpPr txBox="1"/>
              <p:nvPr/>
            </p:nvSpPr>
            <p:spPr>
              <a:xfrm>
                <a:off x="6966703" y="1474425"/>
                <a:ext cx="476480" cy="79367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F6A537F-8F01-4786-8F7E-72A3576E79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6703" y="1474425"/>
                <a:ext cx="476480" cy="79367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C9CAB18C-454F-4316-BA31-3BA3D5BA5B0E}"/>
              </a:ext>
            </a:extLst>
          </p:cNvPr>
          <p:cNvSpPr txBox="1"/>
          <p:nvPr/>
        </p:nvSpPr>
        <p:spPr>
          <a:xfrm>
            <a:off x="610278" y="4390974"/>
            <a:ext cx="480391" cy="579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24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nl-NL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/</a:t>
            </a:r>
            <a:endParaRPr lang="en-US" sz="2400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4F46CF8-CEBE-4A45-8420-522676ED16BB}"/>
                  </a:ext>
                </a:extLst>
              </p:cNvPr>
              <p:cNvSpPr txBox="1"/>
              <p:nvPr/>
            </p:nvSpPr>
            <p:spPr>
              <a:xfrm>
                <a:off x="1090670" y="4482118"/>
                <a:ext cx="476480" cy="7837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0" i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16</m:t>
                          </m:r>
                        </m:den>
                      </m:f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4F46CF8-CEBE-4A45-8420-522676ED16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0670" y="4482118"/>
                <a:ext cx="476480" cy="78374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4" name="Table 14">
            <a:extLst>
              <a:ext uri="{FF2B5EF4-FFF2-40B4-BE49-F238E27FC236}">
                <a16:creationId xmlns:a16="http://schemas.microsoft.com/office/drawing/2014/main" id="{661D76AB-44D4-47D7-8BBC-7B706DF8DA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3311893"/>
              </p:ext>
            </p:extLst>
          </p:nvPr>
        </p:nvGraphicFramePr>
        <p:xfrm>
          <a:off x="2432130" y="4099973"/>
          <a:ext cx="1679108" cy="16685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777">
                  <a:extLst>
                    <a:ext uri="{9D8B030D-6E8A-4147-A177-3AD203B41FA5}">
                      <a16:colId xmlns:a16="http://schemas.microsoft.com/office/drawing/2014/main" val="4134805747"/>
                    </a:ext>
                  </a:extLst>
                </a:gridCol>
                <a:gridCol w="419777">
                  <a:extLst>
                    <a:ext uri="{9D8B030D-6E8A-4147-A177-3AD203B41FA5}">
                      <a16:colId xmlns:a16="http://schemas.microsoft.com/office/drawing/2014/main" val="1411709037"/>
                    </a:ext>
                  </a:extLst>
                </a:gridCol>
                <a:gridCol w="419777">
                  <a:extLst>
                    <a:ext uri="{9D8B030D-6E8A-4147-A177-3AD203B41FA5}">
                      <a16:colId xmlns:a16="http://schemas.microsoft.com/office/drawing/2014/main" val="2802368770"/>
                    </a:ext>
                  </a:extLst>
                </a:gridCol>
                <a:gridCol w="419777">
                  <a:extLst>
                    <a:ext uri="{9D8B030D-6E8A-4147-A177-3AD203B41FA5}">
                      <a16:colId xmlns:a16="http://schemas.microsoft.com/office/drawing/2014/main" val="3083346715"/>
                    </a:ext>
                  </a:extLst>
                </a:gridCol>
              </a:tblGrid>
              <a:tr h="41712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56315213"/>
                  </a:ext>
                </a:extLst>
              </a:tr>
              <a:tr h="41712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0046488"/>
                  </a:ext>
                </a:extLst>
              </a:tr>
              <a:tr h="41712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62521989"/>
                  </a:ext>
                </a:extLst>
              </a:tr>
              <a:tr h="41712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68941016"/>
                  </a:ext>
                </a:extLst>
              </a:tr>
            </a:tbl>
          </a:graphicData>
        </a:graphic>
      </p:graphicFrame>
      <p:sp>
        <p:nvSpPr>
          <p:cNvPr id="21" name="TextBox 20">
            <a:extLst>
              <a:ext uri="{FF2B5EF4-FFF2-40B4-BE49-F238E27FC236}">
                <a16:creationId xmlns:a16="http://schemas.microsoft.com/office/drawing/2014/main" id="{B4A09391-DB9B-4953-8D60-C1B73845581E}"/>
              </a:ext>
            </a:extLst>
          </p:cNvPr>
          <p:cNvSpPr txBox="1"/>
          <p:nvPr/>
        </p:nvSpPr>
        <p:spPr>
          <a:xfrm>
            <a:off x="132201" y="170473"/>
            <a:ext cx="1173296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nl-NL" sz="2400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LUYỆN TẬP 2:</a:t>
            </a:r>
            <a:r>
              <a:rPr lang="nl-NL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nl-NL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 Phát phiếu học tập cho học sinh làm theo nhóm )</a:t>
            </a:r>
            <a:endParaRPr lang="en-US" sz="2400" u="sng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19" name="Table 22">
            <a:extLst>
              <a:ext uri="{FF2B5EF4-FFF2-40B4-BE49-F238E27FC236}">
                <a16:creationId xmlns:a16="http://schemas.microsoft.com/office/drawing/2014/main" id="{24C66444-BB11-45AE-8D9F-81BBC72438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3897643"/>
              </p:ext>
            </p:extLst>
          </p:nvPr>
        </p:nvGraphicFramePr>
        <p:xfrm>
          <a:off x="8243219" y="3602516"/>
          <a:ext cx="2133033" cy="21659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719">
                  <a:extLst>
                    <a:ext uri="{9D8B030D-6E8A-4147-A177-3AD203B41FA5}">
                      <a16:colId xmlns:a16="http://schemas.microsoft.com/office/drawing/2014/main" val="20163736"/>
                    </a:ext>
                  </a:extLst>
                </a:gridCol>
                <a:gridCol w="304719">
                  <a:extLst>
                    <a:ext uri="{9D8B030D-6E8A-4147-A177-3AD203B41FA5}">
                      <a16:colId xmlns:a16="http://schemas.microsoft.com/office/drawing/2014/main" val="2471823875"/>
                    </a:ext>
                  </a:extLst>
                </a:gridCol>
                <a:gridCol w="304719">
                  <a:extLst>
                    <a:ext uri="{9D8B030D-6E8A-4147-A177-3AD203B41FA5}">
                      <a16:colId xmlns:a16="http://schemas.microsoft.com/office/drawing/2014/main" val="2455680714"/>
                    </a:ext>
                  </a:extLst>
                </a:gridCol>
                <a:gridCol w="304719">
                  <a:extLst>
                    <a:ext uri="{9D8B030D-6E8A-4147-A177-3AD203B41FA5}">
                      <a16:colId xmlns:a16="http://schemas.microsoft.com/office/drawing/2014/main" val="2536325969"/>
                    </a:ext>
                  </a:extLst>
                </a:gridCol>
                <a:gridCol w="304719">
                  <a:extLst>
                    <a:ext uri="{9D8B030D-6E8A-4147-A177-3AD203B41FA5}">
                      <a16:colId xmlns:a16="http://schemas.microsoft.com/office/drawing/2014/main" val="2232782628"/>
                    </a:ext>
                  </a:extLst>
                </a:gridCol>
                <a:gridCol w="304719">
                  <a:extLst>
                    <a:ext uri="{9D8B030D-6E8A-4147-A177-3AD203B41FA5}">
                      <a16:colId xmlns:a16="http://schemas.microsoft.com/office/drawing/2014/main" val="2486544089"/>
                    </a:ext>
                  </a:extLst>
                </a:gridCol>
                <a:gridCol w="304719">
                  <a:extLst>
                    <a:ext uri="{9D8B030D-6E8A-4147-A177-3AD203B41FA5}">
                      <a16:colId xmlns:a16="http://schemas.microsoft.com/office/drawing/2014/main" val="1985413811"/>
                    </a:ext>
                  </a:extLst>
                </a:gridCol>
              </a:tblGrid>
              <a:tr h="216596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6245066"/>
                  </a:ext>
                </a:extLst>
              </a:tr>
            </a:tbl>
          </a:graphicData>
        </a:graphic>
      </p:graphicFrame>
      <p:sp>
        <p:nvSpPr>
          <p:cNvPr id="25" name="TextBox 24">
            <a:extLst>
              <a:ext uri="{FF2B5EF4-FFF2-40B4-BE49-F238E27FC236}">
                <a16:creationId xmlns:a16="http://schemas.microsoft.com/office/drawing/2014/main" id="{719B3B82-62A2-4DC8-B5D5-2F7732D53A69}"/>
              </a:ext>
            </a:extLst>
          </p:cNvPr>
          <p:cNvSpPr txBox="1"/>
          <p:nvPr/>
        </p:nvSpPr>
        <p:spPr>
          <a:xfrm>
            <a:off x="6553887" y="4610731"/>
            <a:ext cx="480391" cy="579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2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d/</a:t>
            </a:r>
            <a:endParaRPr lang="en-US" sz="240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F85BD06B-A5B1-4B56-99E2-D335F4BBAC5C}"/>
                  </a:ext>
                </a:extLst>
              </p:cNvPr>
              <p:cNvSpPr txBox="1"/>
              <p:nvPr/>
            </p:nvSpPr>
            <p:spPr>
              <a:xfrm>
                <a:off x="7060783" y="4595859"/>
                <a:ext cx="476480" cy="7848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F85BD06B-A5B1-4B56-99E2-D335F4BBAC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0783" y="4595859"/>
                <a:ext cx="476480" cy="78489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Đồ họa 17" descr="Mũi tên cong nhẹ">
            <a:extLst>
              <a:ext uri="{FF2B5EF4-FFF2-40B4-BE49-F238E27FC236}">
                <a16:creationId xmlns:a16="http://schemas.microsoft.com/office/drawing/2014/main" id="{62A16BA5-CECF-4371-9F64-CD6063EE800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1366133" y="184470"/>
            <a:ext cx="567648" cy="567648"/>
          </a:xfrm>
          <a:prstGeom prst="rect">
            <a:avLst/>
          </a:prstGeom>
        </p:spPr>
      </p:pic>
      <p:pic>
        <p:nvPicPr>
          <p:cNvPr id="22" name="Đồ họa 21" descr="Mũi tên cong ngược chiều kim đồng hồ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7F472055-947A-4326-B98C-C626BE6CF5A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756533" y="22538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270037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6D6656D-A2BB-4259-8D8C-41846355CE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0" t="63304" r="8894" b="31400"/>
          <a:stretch>
            <a:fillRect/>
          </a:stretch>
        </p:blipFill>
        <p:spPr bwMode="auto">
          <a:xfrm>
            <a:off x="1567959" y="733817"/>
            <a:ext cx="9056082" cy="953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Hộp Văn bản 7">
            <a:hlinkClick r:id="" action="ppaction://noaction"/>
            <a:extLst>
              <a:ext uri="{FF2B5EF4-FFF2-40B4-BE49-F238E27FC236}">
                <a16:creationId xmlns:a16="http://schemas.microsoft.com/office/drawing/2014/main" id="{2AA4C3E1-7DC1-4D49-A8C3-2FA2751B840A}"/>
              </a:ext>
            </a:extLst>
          </p:cNvPr>
          <p:cNvSpPr txBox="1"/>
          <p:nvPr/>
        </p:nvSpPr>
        <p:spPr>
          <a:xfrm>
            <a:off x="653348" y="179971"/>
            <a:ext cx="10885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̉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RỘNG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GB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Áp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dụng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bằng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BAA7F47-634B-4C9E-997B-178A72E2D9FD}"/>
                  </a:ext>
                </a:extLst>
              </p:cNvPr>
              <p:cNvSpPr txBox="1"/>
              <p:nvPr/>
            </p:nvSpPr>
            <p:spPr>
              <a:xfrm>
                <a:off x="2713220" y="1834639"/>
                <a:ext cx="4666032" cy="61908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𝐴𝐵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𝐶𝐷</m:t>
                        </m:r>
                      </m:den>
                    </m:f>
                    <m:r>
                      <a:rPr lang="en-GB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𝐸𝐹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𝐺𝐻</m:t>
                        </m:r>
                      </m:den>
                    </m:f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nếu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. .…………… . . . . . </a:t>
                </a: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BAA7F47-634B-4C9E-997B-178A72E2D9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3220" y="1834639"/>
                <a:ext cx="4666032" cy="619080"/>
              </a:xfrm>
              <a:prstGeom prst="rect">
                <a:avLst/>
              </a:prstGeom>
              <a:blipFill>
                <a:blip r:embed="rId5"/>
                <a:stretch>
                  <a:fillRect l="-1958" r="-2480" b="-784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6EDDA11-00A4-43CE-8C4C-EC4D8E8EE488}"/>
                  </a:ext>
                </a:extLst>
              </p:cNvPr>
              <p:cNvSpPr txBox="1"/>
              <p:nvPr/>
            </p:nvSpPr>
            <p:spPr>
              <a:xfrm>
                <a:off x="2713220" y="2791228"/>
                <a:ext cx="4513632" cy="6549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𝑀𝑁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𝑃𝑄</m:t>
                        </m:r>
                      </m:den>
                    </m:f>
                    <m:r>
                      <a:rPr lang="en-GB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nếu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…. . . . . .…………</a:t>
                </a: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6EDDA11-00A4-43CE-8C4C-EC4D8E8EE4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3220" y="2791228"/>
                <a:ext cx="4513632" cy="654988"/>
              </a:xfrm>
              <a:prstGeom prst="rect">
                <a:avLst/>
              </a:prstGeom>
              <a:blipFill>
                <a:blip r:embed="rId6"/>
                <a:stretch>
                  <a:fillRect l="-2024" b="-280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20CAFCD-103F-4E11-ADB9-29D6275E41CA}"/>
                  </a:ext>
                </a:extLst>
              </p:cNvPr>
              <p:cNvSpPr txBox="1"/>
              <p:nvPr/>
            </p:nvSpPr>
            <p:spPr>
              <a:xfrm>
                <a:off x="2713220" y="3783725"/>
                <a:ext cx="4513632" cy="6185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3.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𝐴𝐵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en-GB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𝐸𝐹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nếu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. . . . . .……………</a:t>
                </a: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20CAFCD-103F-4E11-ADB9-29D6275E41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3220" y="3783725"/>
                <a:ext cx="4513632" cy="618567"/>
              </a:xfrm>
              <a:prstGeom prst="rect">
                <a:avLst/>
              </a:prstGeom>
              <a:blipFill>
                <a:blip r:embed="rId7"/>
                <a:stretch>
                  <a:fillRect l="-2024" r="-405" b="-891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274FBEB-F266-4AFE-84DF-A4E96BADE98B}"/>
                  </a:ext>
                </a:extLst>
              </p:cNvPr>
              <p:cNvSpPr txBox="1"/>
              <p:nvPr/>
            </p:nvSpPr>
            <p:spPr>
              <a:xfrm>
                <a:off x="2713220" y="4739801"/>
                <a:ext cx="4666032" cy="6188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4.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𝐾𝐼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13</m:t>
                        </m:r>
                      </m:den>
                    </m:f>
                    <m:r>
                      <a:rPr lang="en-GB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𝐺𝐻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nếu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. . . . . ……………</a:t>
                </a: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274FBEB-F266-4AFE-84DF-A4E96BADE9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3220" y="4739801"/>
                <a:ext cx="4666032" cy="618824"/>
              </a:xfrm>
              <a:prstGeom prst="rect">
                <a:avLst/>
              </a:prstGeom>
              <a:blipFill>
                <a:blip r:embed="rId8"/>
                <a:stretch>
                  <a:fillRect l="-1958" b="-891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5DCC3433-E91F-40D4-B087-A7FC7003C2DA}"/>
              </a:ext>
            </a:extLst>
          </p:cNvPr>
          <p:cNvSpPr txBox="1"/>
          <p:nvPr/>
        </p:nvSpPr>
        <p:spPr>
          <a:xfrm>
            <a:off x="4805297" y="1887366"/>
            <a:ext cx="242155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AB.GH =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CD.EF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34FADD8-9B8B-4C9B-9F81-7ED075014C18}"/>
              </a:ext>
            </a:extLst>
          </p:cNvPr>
          <p:cNvSpPr txBox="1"/>
          <p:nvPr/>
        </p:nvSpPr>
        <p:spPr>
          <a:xfrm>
            <a:off x="4652898" y="2849241"/>
            <a:ext cx="186192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9.MN = 4.PQ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C443F39-CD7B-4CC4-BC08-7AAD9313ADE9}"/>
              </a:ext>
            </a:extLst>
          </p:cNvPr>
          <p:cNvSpPr txBox="1"/>
          <p:nvPr/>
        </p:nvSpPr>
        <p:spPr>
          <a:xfrm>
            <a:off x="4652897" y="3811116"/>
            <a:ext cx="272635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2.AB = 3.EF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D68F122-BCE5-4736-9592-DB3CBB529F2E}"/>
              </a:ext>
            </a:extLst>
          </p:cNvPr>
          <p:cNvSpPr txBox="1"/>
          <p:nvPr/>
        </p:nvSpPr>
        <p:spPr>
          <a:xfrm>
            <a:off x="4652897" y="4772990"/>
            <a:ext cx="272635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7.KI = 13.GH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21FFF3E-A936-4AFA-A720-D3A8039325D1}"/>
              </a:ext>
            </a:extLst>
          </p:cNvPr>
          <p:cNvSpPr txBox="1"/>
          <p:nvPr/>
        </p:nvSpPr>
        <p:spPr>
          <a:xfrm flipH="1">
            <a:off x="11202637" y="0"/>
            <a:ext cx="67202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600" b="1" u="sng" dirty="0">
                <a:solidFill>
                  <a:srgbClr val="92D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Wingdings 2" panose="05020102010507070707" pitchFamily="18" charset="2"/>
              </a:rPr>
              <a:t></a:t>
            </a:r>
            <a:r>
              <a:rPr lang="nl-NL" sz="3600" b="1" u="sng" dirty="0">
                <a:solidFill>
                  <a:srgbClr val="92D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́ </a:t>
            </a:r>
            <a:endParaRPr lang="en-US" sz="3600" dirty="0">
              <a:solidFill>
                <a:srgbClr val="92D050"/>
              </a:solidFill>
            </a:endParaRPr>
          </a:p>
        </p:txBody>
      </p:sp>
      <p:pic>
        <p:nvPicPr>
          <p:cNvPr id="17" name="Đồ họa 16" descr="Mũi tên cong nhẹ">
            <a:extLst>
              <a:ext uri="{FF2B5EF4-FFF2-40B4-BE49-F238E27FC236}">
                <a16:creationId xmlns:a16="http://schemas.microsoft.com/office/drawing/2014/main" id="{D94F7C4A-6E80-4E03-86BA-893D969BE42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1538651" y="672504"/>
            <a:ext cx="567648" cy="567648"/>
          </a:xfrm>
          <a:prstGeom prst="rect">
            <a:avLst/>
          </a:prstGeom>
        </p:spPr>
      </p:pic>
      <p:pic>
        <p:nvPicPr>
          <p:cNvPr id="18" name="Đồ họa 17" descr="Mũi tên cong ngược chiều kim đồng hồ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C9118CA3-DAEC-4FA9-A4D6-B72FFA1DF2F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897837" y="672504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95629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1" grpId="0"/>
      <p:bldP spid="12" grpId="0"/>
      <p:bldP spid="13" grpId="0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>
            <a:extLst>
              <a:ext uri="{FF2B5EF4-FFF2-40B4-BE49-F238E27FC236}">
                <a16:creationId xmlns:a16="http://schemas.microsoft.com/office/drawing/2014/main" id="{32A7C6FF-8099-4FC3-A20A-53EE08CCC0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0" t="63304" r="8894" b="31400"/>
          <a:stretch>
            <a:fillRect/>
          </a:stretch>
        </p:blipFill>
        <p:spPr bwMode="auto">
          <a:xfrm>
            <a:off x="1567959" y="694062"/>
            <a:ext cx="9056082" cy="821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Hộp Văn bản 7">
            <a:hlinkClick r:id="" action="ppaction://noaction"/>
            <a:extLst>
              <a:ext uri="{FF2B5EF4-FFF2-40B4-BE49-F238E27FC236}">
                <a16:creationId xmlns:a16="http://schemas.microsoft.com/office/drawing/2014/main" id="{0B67DCFD-18C4-4863-A809-EF53A347C29A}"/>
              </a:ext>
            </a:extLst>
          </p:cNvPr>
          <p:cNvSpPr txBox="1"/>
          <p:nvPr/>
        </p:nvSpPr>
        <p:spPr>
          <a:xfrm>
            <a:off x="418641" y="143220"/>
            <a:ext cx="70507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MỞ RỘNG:</a:t>
            </a:r>
            <a:r>
              <a:rPr lang="en-US" sz="24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Áp</a:t>
            </a:r>
            <a:r>
              <a:rPr lang="en-US" sz="24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dụng phân số bằng nhau tìm x </a:t>
            </a:r>
            <a:endParaRPr lang="vi-VN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1850186-76E4-40E1-A276-B953711CFD5D}"/>
                  </a:ext>
                </a:extLst>
              </p:cNvPr>
              <p:cNvSpPr txBox="1"/>
              <p:nvPr/>
            </p:nvSpPr>
            <p:spPr>
              <a:xfrm>
                <a:off x="1567959" y="671334"/>
                <a:ext cx="4744706" cy="616964"/>
              </a:xfrm>
              <a:prstGeom prst="rect">
                <a:avLst/>
              </a:prstGeom>
              <a:noFill/>
              <a:ln w="38100">
                <a:solidFill>
                  <a:schemeClr val="accent1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Tìm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x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biết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GB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1850186-76E4-40E1-A276-B953711CFD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7959" y="671334"/>
                <a:ext cx="4744706" cy="616964"/>
              </a:xfrm>
              <a:prstGeom prst="rect">
                <a:avLst/>
              </a:prstGeom>
              <a:blipFill>
                <a:blip r:embed="rId5"/>
                <a:stretch>
                  <a:fillRect l="-1529" b="-5607"/>
                </a:stretch>
              </a:blipFill>
              <a:ln w="381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A30B1642-0C45-44D5-82BA-E33F3765E571}"/>
              </a:ext>
            </a:extLst>
          </p:cNvPr>
          <p:cNvSpPr txBox="1"/>
          <p:nvPr/>
        </p:nvSpPr>
        <p:spPr>
          <a:xfrm>
            <a:off x="418641" y="650113"/>
            <a:ext cx="1217403" cy="579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2400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Ví dụ:</a:t>
            </a:r>
            <a:endParaRPr lang="en-US" sz="2400" u="sng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2CF2DFF-166F-47C2-9394-7F9DC51F1658}"/>
              </a:ext>
            </a:extLst>
          </p:cNvPr>
          <p:cNvSpPr txBox="1"/>
          <p:nvPr/>
        </p:nvSpPr>
        <p:spPr>
          <a:xfrm flipH="1">
            <a:off x="6850655" y="-22969"/>
            <a:ext cx="67202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400" b="1" u="sng">
                <a:solidFill>
                  <a:srgbClr val="92D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Wingdings 2" panose="05020102010507070707" pitchFamily="18" charset="2"/>
              </a:rPr>
              <a:t></a:t>
            </a:r>
            <a:r>
              <a:rPr lang="nl-NL" sz="2400" b="1" u="sng">
                <a:solidFill>
                  <a:srgbClr val="92D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́ </a:t>
            </a:r>
            <a:endParaRPr lang="en-US" sz="2400">
              <a:solidFill>
                <a:srgbClr val="92D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A202064E-72FF-4358-8F9C-C612B500983D}"/>
                  </a:ext>
                </a:extLst>
              </p:cNvPr>
              <p:cNvSpPr txBox="1"/>
              <p:nvPr/>
            </p:nvSpPr>
            <p:spPr>
              <a:xfrm>
                <a:off x="6974450" y="667653"/>
                <a:ext cx="4253948" cy="1510926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square">
                <a:spAutoFit/>
              </a:bodyPr>
              <a:lstStyle/>
              <a:p>
                <a:r>
                  <a:rPr lang="en-US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Ta </a:t>
                </a:r>
                <a:r>
                  <a:rPr lang="en-US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GB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   =&gt; 5.x = -6.2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   =&gt; 	x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12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vi-V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A202064E-72FF-4358-8F9C-C612B50098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4450" y="667653"/>
                <a:ext cx="4253948" cy="1510926"/>
              </a:xfrm>
              <a:prstGeom prst="rect">
                <a:avLst/>
              </a:prstGeom>
              <a:blipFill>
                <a:blip r:embed="rId6"/>
                <a:stretch>
                  <a:fillRect l="-2149" b="-3239"/>
                </a:stretch>
              </a:blipFill>
              <a:ln w="38100">
                <a:noFill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5">
                <a:extLst>
                  <a:ext uri="{FF2B5EF4-FFF2-40B4-BE49-F238E27FC236}">
                    <a16:creationId xmlns:a16="http://schemas.microsoft.com/office/drawing/2014/main" id="{8292DEB3-CD9B-41F1-8369-2AA25D74B334}"/>
                  </a:ext>
                </a:extLst>
              </p:cNvPr>
              <p:cNvSpPr txBox="1"/>
              <p:nvPr/>
            </p:nvSpPr>
            <p:spPr>
              <a:xfrm>
                <a:off x="1567959" y="2793489"/>
                <a:ext cx="4744706" cy="616964"/>
              </a:xfrm>
              <a:prstGeom prst="rect">
                <a:avLst/>
              </a:prstGeom>
              <a:noFill/>
              <a:ln w="38100">
                <a:solidFill>
                  <a:schemeClr val="accent1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b.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Tìm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x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biết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GB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en-GB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TextBox 15">
                <a:extLst>
                  <a:ext uri="{FF2B5EF4-FFF2-40B4-BE49-F238E27FC236}">
                    <a16:creationId xmlns:a16="http://schemas.microsoft.com/office/drawing/2014/main" id="{8292DEB3-CD9B-41F1-8369-2AA25D74B3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7959" y="2793489"/>
                <a:ext cx="4744706" cy="616964"/>
              </a:xfrm>
              <a:prstGeom prst="rect">
                <a:avLst/>
              </a:prstGeom>
              <a:blipFill>
                <a:blip r:embed="rId7"/>
                <a:stretch>
                  <a:fillRect l="-1529" b="-5607"/>
                </a:stretch>
              </a:blipFill>
              <a:ln w="381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A4E888C2-DF2A-4CBF-A312-661FB9E2F0F0}"/>
                  </a:ext>
                </a:extLst>
              </p:cNvPr>
              <p:cNvSpPr txBox="1"/>
              <p:nvPr/>
            </p:nvSpPr>
            <p:spPr>
              <a:xfrm>
                <a:off x="6850655" y="2319754"/>
                <a:ext cx="4253948" cy="1510926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Giải: Ta </a:t>
                </a:r>
                <a:r>
                  <a:rPr lang="en-US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GB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en-GB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   =&gt; 5.2x = -6.3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   =&gt; 	x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vi-V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A4E888C2-DF2A-4CBF-A312-661FB9E2F0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0655" y="2319754"/>
                <a:ext cx="4253948" cy="1510926"/>
              </a:xfrm>
              <a:prstGeom prst="rect">
                <a:avLst/>
              </a:prstGeom>
              <a:blipFill>
                <a:blip r:embed="rId8"/>
                <a:stretch>
                  <a:fillRect l="-2292" b="-3239"/>
                </a:stretch>
              </a:blipFill>
              <a:ln w="38100">
                <a:noFill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15">
                <a:extLst>
                  <a:ext uri="{FF2B5EF4-FFF2-40B4-BE49-F238E27FC236}">
                    <a16:creationId xmlns:a16="http://schemas.microsoft.com/office/drawing/2014/main" id="{545623BB-490E-44D2-87F3-44E45A6DAD76}"/>
                  </a:ext>
                </a:extLst>
              </p:cNvPr>
              <p:cNvSpPr txBox="1"/>
              <p:nvPr/>
            </p:nvSpPr>
            <p:spPr>
              <a:xfrm>
                <a:off x="1567959" y="4231349"/>
                <a:ext cx="4744706" cy="616964"/>
              </a:xfrm>
              <a:prstGeom prst="rect">
                <a:avLst/>
              </a:prstGeom>
              <a:noFill/>
              <a:ln w="38100">
                <a:solidFill>
                  <a:schemeClr val="accent1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Tìm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x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biết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den>
                    </m:f>
                    <m:r>
                      <a:rPr lang="en-GB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TextBox 15">
                <a:extLst>
                  <a:ext uri="{FF2B5EF4-FFF2-40B4-BE49-F238E27FC236}">
                    <a16:creationId xmlns:a16="http://schemas.microsoft.com/office/drawing/2014/main" id="{545623BB-490E-44D2-87F3-44E45A6DAD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7959" y="4231349"/>
                <a:ext cx="4744706" cy="616964"/>
              </a:xfrm>
              <a:prstGeom prst="rect">
                <a:avLst/>
              </a:prstGeom>
              <a:blipFill>
                <a:blip r:embed="rId9"/>
                <a:stretch>
                  <a:fillRect l="-1529" b="-5607"/>
                </a:stretch>
              </a:blipFill>
              <a:ln w="381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Hộp Văn bản 22">
                <a:extLst>
                  <a:ext uri="{FF2B5EF4-FFF2-40B4-BE49-F238E27FC236}">
                    <a16:creationId xmlns:a16="http://schemas.microsoft.com/office/drawing/2014/main" id="{109BBA4F-949A-4638-9557-E136C4187F0B}"/>
                  </a:ext>
                </a:extLst>
              </p:cNvPr>
              <p:cNvSpPr txBox="1"/>
              <p:nvPr/>
            </p:nvSpPr>
            <p:spPr>
              <a:xfrm>
                <a:off x="6850655" y="3943146"/>
                <a:ext cx="4253948" cy="1294072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Giải: Ta </a:t>
                </a:r>
                <a:r>
                  <a:rPr lang="en-US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den>
                    </m:f>
                    <m:r>
                      <a:rPr lang="en-GB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   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=&gt; -5.2 = 1.(3+x)</a:t>
                </a:r>
              </a:p>
              <a:p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   =&gt; 	x    = -7</a:t>
                </a:r>
                <a:endParaRPr lang="vi-VN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Hộp Văn bản 22">
                <a:extLst>
                  <a:ext uri="{FF2B5EF4-FFF2-40B4-BE49-F238E27FC236}">
                    <a16:creationId xmlns:a16="http://schemas.microsoft.com/office/drawing/2014/main" id="{109BBA4F-949A-4638-9557-E136C4187F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0655" y="3943146"/>
                <a:ext cx="4253948" cy="1294072"/>
              </a:xfrm>
              <a:prstGeom prst="rect">
                <a:avLst/>
              </a:prstGeom>
              <a:blipFill>
                <a:blip r:embed="rId10"/>
                <a:stretch>
                  <a:fillRect l="-2292" b="-7547"/>
                </a:stretch>
              </a:blipFill>
              <a:ln w="38100">
                <a:noFill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Hình chữ nhật: Góc Tròn 2">
            <a:extLst>
              <a:ext uri="{FF2B5EF4-FFF2-40B4-BE49-F238E27FC236}">
                <a16:creationId xmlns:a16="http://schemas.microsoft.com/office/drawing/2014/main" id="{92BD6C15-7964-4FE9-AE47-5B1F5B261261}"/>
              </a:ext>
            </a:extLst>
          </p:cNvPr>
          <p:cNvSpPr/>
          <p:nvPr/>
        </p:nvSpPr>
        <p:spPr>
          <a:xfrm>
            <a:off x="6850655" y="702367"/>
            <a:ext cx="3499293" cy="1396605"/>
          </a:xfrm>
          <a:prstGeom prst="round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4" name="Hình chữ nhật: Góc Tròn 23">
            <a:extLst>
              <a:ext uri="{FF2B5EF4-FFF2-40B4-BE49-F238E27FC236}">
                <a16:creationId xmlns:a16="http://schemas.microsoft.com/office/drawing/2014/main" id="{2D46388E-B828-40E2-A685-E2391F376A12}"/>
              </a:ext>
            </a:extLst>
          </p:cNvPr>
          <p:cNvSpPr/>
          <p:nvPr/>
        </p:nvSpPr>
        <p:spPr>
          <a:xfrm>
            <a:off x="6738011" y="2364329"/>
            <a:ext cx="3499293" cy="1396605"/>
          </a:xfrm>
          <a:prstGeom prst="round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5" name="Hình chữ nhật: Góc Tròn 24">
            <a:extLst>
              <a:ext uri="{FF2B5EF4-FFF2-40B4-BE49-F238E27FC236}">
                <a16:creationId xmlns:a16="http://schemas.microsoft.com/office/drawing/2014/main" id="{CE119F99-3952-4D57-BCFD-ACD7C2B98700}"/>
              </a:ext>
            </a:extLst>
          </p:cNvPr>
          <p:cNvSpPr/>
          <p:nvPr/>
        </p:nvSpPr>
        <p:spPr>
          <a:xfrm>
            <a:off x="6850654" y="3943146"/>
            <a:ext cx="3499293" cy="1396605"/>
          </a:xfrm>
          <a:prstGeom prst="round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" name="ISPRING_QUIZ_SHAPE0">
            <a:extLst>
              <a:ext uri="{FF2B5EF4-FFF2-40B4-BE49-F238E27FC236}">
                <a16:creationId xmlns:a16="http://schemas.microsoft.com/office/drawing/2014/main" id="{330C2998-A3C9-4B72-A8DA-1AF284265B7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innerShdw>
              <a:scrgbClr r="0" g="0" b="0">
                <a:alpha val="0"/>
              </a:scrgbClr>
            </a:inn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5" name="ISPRING_QUIZ_SHAPE1">
            <a:extLst>
              <a:ext uri="{FF2B5EF4-FFF2-40B4-BE49-F238E27FC236}">
                <a16:creationId xmlns:a16="http://schemas.microsoft.com/office/drawing/2014/main" id="{9E148A1B-E63E-4133-A601-D2A5E5E74077}"/>
              </a:ext>
            </a:extLst>
          </p:cNvPr>
          <p:cNvPicPr>
            <a:picLocks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47570" y="1851660"/>
            <a:ext cx="7899400" cy="4445000"/>
          </a:xfrm>
          <a:prstGeom prst="rect">
            <a:avLst/>
          </a:prstGeom>
          <a:effectLst>
            <a:outerShdw blurRad="114300" dist="38100" dir="5400000" rotWithShape="0">
              <a:scrgbClr r="0" g="0" b="0">
                <a:alpha val="20000"/>
              </a:scrgbClr>
            </a:outerShdw>
          </a:effectLst>
        </p:spPr>
      </p:pic>
      <p:sp>
        <p:nvSpPr>
          <p:cNvPr id="8" name="ISPRING_QUIZ_SHAPE2">
            <a:extLst>
              <a:ext uri="{FF2B5EF4-FFF2-40B4-BE49-F238E27FC236}">
                <a16:creationId xmlns:a16="http://schemas.microsoft.com/office/drawing/2014/main" id="{54B4E6E4-FE24-43D0-8BF7-FE0676127BC0}"/>
              </a:ext>
            </a:extLst>
          </p:cNvPr>
          <p:cNvSpPr txBox="1"/>
          <p:nvPr/>
        </p:nvSpPr>
        <p:spPr>
          <a:xfrm>
            <a:off x="731520" y="411480"/>
            <a:ext cx="10728960" cy="553998"/>
          </a:xfrm>
          <a:prstGeom prst="rect">
            <a:avLst/>
          </a:prstGeom>
          <a:noFill/>
          <a:effectLst>
            <a:innerShdw>
              <a:scrgbClr r="0" g="0" b="0">
                <a:alpha val="0"/>
              </a:scrgbClr>
            </a:innerShdw>
          </a:effectLst>
        </p:spPr>
        <p:txBody>
          <a:bodyPr vert="horz" rtlCol="0">
            <a:spAutoFit/>
          </a:bodyPr>
          <a:lstStyle/>
          <a:p>
            <a:pPr algn="ctr"/>
            <a:r>
              <a:rPr lang="vi-VN" sz="3000" dirty="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   </a:t>
            </a:r>
            <a:r>
              <a:rPr lang="vi-VN" sz="3000" dirty="0" err="1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Quick</a:t>
            </a:r>
            <a:r>
              <a:rPr lang="vi-VN" sz="3000" dirty="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vi-VN" sz="3000" dirty="0" err="1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test</a:t>
            </a:r>
            <a:endParaRPr lang="vi-VN" sz="3000" dirty="0">
              <a:solidFill>
                <a:srgbClr val="343944"/>
              </a:solidFill>
              <a:effectLst/>
              <a:latin typeface="Segoe UI" panose="020B0502040204020203" pitchFamily="34" charset="0"/>
            </a:endParaRPr>
          </a:p>
        </p:txBody>
      </p:sp>
      <p:pic>
        <p:nvPicPr>
          <p:cNvPr id="10" name="ISPRING_QUIZ_SHAPE3">
            <a:extLst>
              <a:ext uri="{FF2B5EF4-FFF2-40B4-BE49-F238E27FC236}">
                <a16:creationId xmlns:a16="http://schemas.microsoft.com/office/drawing/2014/main" id="{F7376A58-1E14-45E0-B4CA-E3EE04E70703}"/>
              </a:ext>
            </a:extLst>
          </p:cNvPr>
          <p:cNvPicPr>
            <a:picLocks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57855" y="482600"/>
            <a:ext cx="406400" cy="406400"/>
          </a:xfrm>
          <a:prstGeom prst="rect">
            <a:avLst/>
          </a:prstGeom>
          <a:effectLst>
            <a:innerShdw>
              <a:scrgbClr r="0" g="0" b="0">
                <a:alpha val="0"/>
              </a:scrgbClr>
            </a:innerShdw>
          </a:effectLst>
        </p:spPr>
      </p:pic>
      <p:sp>
        <p:nvSpPr>
          <p:cNvPr id="11" name="ISPRING_QUIZ_SHAPE4">
            <a:extLst>
              <a:ext uri="{FF2B5EF4-FFF2-40B4-BE49-F238E27FC236}">
                <a16:creationId xmlns:a16="http://schemas.microsoft.com/office/drawing/2014/main" id="{CE039B51-C82F-49D0-BC17-7E83347988CB}"/>
              </a:ext>
            </a:extLst>
          </p:cNvPr>
          <p:cNvSpPr txBox="1"/>
          <p:nvPr/>
        </p:nvSpPr>
        <p:spPr>
          <a:xfrm>
            <a:off x="731520" y="1097280"/>
            <a:ext cx="10728960" cy="430887"/>
          </a:xfrm>
          <a:prstGeom prst="rect">
            <a:avLst/>
          </a:prstGeom>
          <a:noFill/>
          <a:effectLst>
            <a:innerShdw>
              <a:scrgbClr r="0" g="0" b="0">
                <a:alpha val="0"/>
              </a:scrgbClr>
            </a:innerShdw>
          </a:effectLst>
        </p:spPr>
        <p:txBody>
          <a:bodyPr vert="horz" rtlCol="0">
            <a:spAutoFit/>
          </a:bodyPr>
          <a:lstStyle/>
          <a:p>
            <a:pPr algn="ctr"/>
            <a:r>
              <a:rPr lang="en-US" sz="220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Are you ready?</a:t>
            </a:r>
            <a:endParaRPr lang="vi-VN" sz="2200" dirty="0">
              <a:solidFill>
                <a:srgbClr val="343944"/>
              </a:solidFill>
              <a:effectLst/>
              <a:latin typeface="Segoe UI" panose="020B0502040204020203" pitchFamily="34" charset="0"/>
            </a:endParaRPr>
          </a:p>
        </p:txBody>
      </p:sp>
      <p:pic>
        <p:nvPicPr>
          <p:cNvPr id="26" name="Đồ họa 25" descr="Mũi tên cong nhẹ">
            <a:extLst>
              <a:ext uri="{FF2B5EF4-FFF2-40B4-BE49-F238E27FC236}">
                <a16:creationId xmlns:a16="http://schemas.microsoft.com/office/drawing/2014/main" id="{1092142A-97F3-45AD-A1AA-5B0209FAF5D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1538651" y="672504"/>
            <a:ext cx="567648" cy="567648"/>
          </a:xfrm>
          <a:prstGeom prst="rect">
            <a:avLst/>
          </a:prstGeom>
        </p:spPr>
      </p:pic>
      <p:pic>
        <p:nvPicPr>
          <p:cNvPr id="27" name="Đồ họa 26" descr="Mũi tên cong ngược chiều kim đồng hồ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7101E65B-ABDE-4361-94F6-585C1777AD3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0897837" y="672504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56494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20" grpId="0" animBg="1"/>
      <p:bldP spid="22" grpId="0" animBg="1"/>
      <p:bldP spid="3" grpId="0" animBg="1"/>
      <p:bldP spid="24" grpId="0" animBg="1"/>
      <p:bldP spid="2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5523EF5B-A4FE-4D54-8E47-E6C92FFF198B}"/>
  <p:tag name="ISPRING_PROJECT_VERSION" val="9.3"/>
  <p:tag name="ISPRING_PROJECT_FOLDER_UPDATED" val="1"/>
  <p:tag name="ISPRING_SCREEN_RECS_UPDATED" val="D:\HPlaptop\CHƯƠNG 5 PHAN SO\"/>
  <p:tag name="ISPRING_PRESENTATION_COURSE_TITLE" val="CHƯƠNG 5 PHAN SO"/>
  <p:tag name="ISPRING_LMS_API_VERSION" val="SCORM 2004 (2nd edition)"/>
  <p:tag name="ISPRING_ULTRA_SCORM_COURCE_TITLE" val="CHƯƠNG 5 BAI 1 PHAN SO"/>
  <p:tag name="ISPRING_ULTRA_SCORM_COURSE_ID" val="F8A5100D-DD14-4655-BD36-DC416C53B194"/>
  <p:tag name="ISPRING_CMI5_LAUNCH_METHOD" val="any window"/>
  <p:tag name="ISPRINGCLOUDFOLDERID" val="1"/>
  <p:tag name="ISPRINGONLINEFOLDERID" val="1"/>
  <p:tag name="ISPRING_OUTPUT_FOLDER" val="[[&quot;\uFFFD\uFFFD\uFFFDU{2C478363-7E12-4CCD-A0BE-6D69E1A4EE8F}&quot;,&quot;D:\\HPlaptop&quot;]]"/>
  <p:tag name="ISPRING_SCORM_RATE_SLIDES" val="0"/>
  <p:tag name="ISPRING_SCORM_PASSING_SCORE" val="80.000000"/>
  <p:tag name="ISPRING_CURRENT_PLAYER_ID" val="universal"/>
  <p:tag name="ISPRING_PRESENTATION_TITLE" val="CHƯƠNG 5 BAI 1 PHAN SO"/>
  <p:tag name="ISPRING_FIRST_PUBLISH" val="1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}}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RESOURCE_FOLDER" val="D:\HPlaptop\CHƯƠNG 5 BAI 1 PHAN SO\"/>
  <p:tag name="ISPRING_PRESENTATION_PATH" val="D:\HPlaptop\CHƯƠNG 5 BAI 1 PHAN SO.pptx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CCEDE95-895C-4B28-8998-0D5C3BA85040}:276"/>
  <p:tag name="ISPRING_SLIDE_QUIZ_PROPERTIES" val="&lt;QuizProperties&gt;&lt;passAction&gt;&lt;action&gt;3&lt;/action&gt;&lt;/passAction&gt;&lt;failAction&gt;&lt;action&gt;3&lt;/action&gt;&lt;/failAction&gt;&lt;viewSlidesPolicy&gt;0&lt;/viewSlidesPolicy&gt;&lt;allowInterrupt&gt;1&lt;/allowInterrupt&gt;&lt;restartFailedQuiz&gt;0&lt;/restartFailedQuiz&gt;&lt;/QuizProperties&gt;&#10;"/>
  <p:tag name="ISPRING_QUIZ_SHAPES_ADDED" val="1"/>
  <p:tag name="ISPRING_RESOURCE_QUIZ" val="quiz2.quiz"/>
  <p:tag name="ISPRING_QUIZ_FULL_PATH" val="D:\HPlaptop\CHƯƠNG 5 BAI 1 PHAN SO\quiz\quiz2.quiz"/>
  <p:tag name="ISPRING_QUIZ_RELATIVE_PATH" val="CHƯƠNG 5 BAI 1 PHAN SO\quiz\quiz2.quiz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9FA3B45-339A-4C02-BC12-13861252DD24}:27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D8D920C-50C8-48C3-80D4-D135324D2EAF}:25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263CDC4-D971-4453-B490-63BA4D3501AF}:25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5639192-64C4-448C-B752-8EEBCD07DCFC}:25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7636BE3-CB4F-4A17-9CB5-F785158FA9CC}:26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E638A39-DC96-4C57-A162-86CD8BB5BE99}:26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E36EF14-9AEB-48A5-98E9-66F23101F9AE}:26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0823DFB-8E4A-4B86-8DF2-F0A4F735A428}:27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B1F4B63-6E78-4D89-9D44-4E7E83252774}:27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2091</TotalTime>
  <Words>966</Words>
  <Application>Microsoft Office PowerPoint</Application>
  <PresentationFormat>Màn hình rộng</PresentationFormat>
  <Paragraphs>132</Paragraphs>
  <Slides>10</Slides>
  <Notes>10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7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10</vt:i4>
      </vt:variant>
    </vt:vector>
  </HeadingPairs>
  <TitlesOfParts>
    <vt:vector size="18" baseType="lpstr">
      <vt:lpstr>Arial</vt:lpstr>
      <vt:lpstr>Calibri</vt:lpstr>
      <vt:lpstr>Calibri Light</vt:lpstr>
      <vt:lpstr>Cambria Math</vt:lpstr>
      <vt:lpstr>Segoe UI</vt:lpstr>
      <vt:lpstr>Times New Roman</vt:lpstr>
      <vt:lpstr>VnBangkok</vt:lpstr>
      <vt:lpstr>Office Theme</vt:lpstr>
      <vt:lpstr>CHƯƠNG 5: PHÂN SỐ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CHƯƠNG 5 BAI 1 PHAN SO</dc:title>
  <dc:creator>hienpn</dc:creator>
  <cp:lastModifiedBy>Dat Nguyen Thanh</cp:lastModifiedBy>
  <cp:revision>80</cp:revision>
  <dcterms:created xsi:type="dcterms:W3CDTF">2021-08-08T07:43:08Z</dcterms:created>
  <dcterms:modified xsi:type="dcterms:W3CDTF">2021-08-26T02:39:37Z</dcterms:modified>
</cp:coreProperties>
</file>