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5" r:id="rId20"/>
    <p:sldId id="276" r:id="rId21"/>
    <p:sldId id="289" r:id="rId22"/>
    <p:sldId id="277" r:id="rId23"/>
    <p:sldId id="278" r:id="rId24"/>
    <p:sldId id="280" r:id="rId25"/>
    <p:sldId id="281" r:id="rId26"/>
    <p:sldId id="285" r:id="rId27"/>
    <p:sldId id="279" r:id="rId28"/>
    <p:sldId id="283" r:id="rId29"/>
    <p:sldId id="284" r:id="rId30"/>
    <p:sldId id="286" r:id="rId31"/>
    <p:sldId id="287" r:id="rId32"/>
    <p:sldId id="274" r:id="rId33"/>
    <p:sldId id="288" r:id="rId34"/>
  </p:sldIdLst>
  <p:sldSz cx="9144000" cy="5143500" type="screen16x9"/>
  <p:notesSz cx="6858000" cy="9144000"/>
  <p:custDataLst>
    <p:tags r:id="rId3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68"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smtClean="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smtClean="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E03E2005-39D3-4F96-B452-321716B46FD6}" srcId="{13969347-EEB3-4609-898E-AC4A86A20A69}" destId="{EFBFC623-C968-41B2-8AA2-8B2F23AE3916}" srcOrd="0" destOrd="0" parTransId="{61CC10F9-2D92-4CF2-877B-FF4BBC1BB830}" sibTransId="{5F1554B3-61F5-41FC-BD07-7292B8C759BA}"/>
    <dgm:cxn modelId="{1AC63ED0-2BE8-4297-B088-6387EA6F3D6B}" type="presOf" srcId="{08F93F79-2DF0-4041-B835-57B0FB054BFB}" destId="{DF470477-08EA-48E9-98E0-A93792C06897}" srcOrd="1" destOrd="0" presId="urn:microsoft.com/office/officeart/2005/8/layout/cycle4"/>
    <dgm:cxn modelId="{8B09C802-3521-43DE-A761-0A6AAF8BA62F}" type="presOf" srcId="{0C812DAA-C984-46DA-988E-647602AE7EC2}" destId="{B639EDC9-FA1F-4C48-8143-25124ECD241D}"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2367EA7D-E92C-4346-95D3-DDEA59E4C908}" type="presOf" srcId="{8B355304-62B6-48C1-A9FD-A2B017359F36}" destId="{D946FF0A-5511-45B1-BCAF-C52953F66A85}" srcOrd="0" destOrd="0" presId="urn:microsoft.com/office/officeart/2005/8/layout/cycle4"/>
    <dgm:cxn modelId="{D0267DA3-BAC2-4A11-8A86-C0B71C1BBDDE}" type="presOf" srcId="{08F93F79-2DF0-4041-B835-57B0FB054BFB}" destId="{29DCB11C-6704-46F6-9356-330505D30A33}" srcOrd="0" destOrd="0" presId="urn:microsoft.com/office/officeart/2005/8/layout/cycle4"/>
    <dgm:cxn modelId="{149FA955-7BB6-4EE7-9C96-A4013739E41A}" type="presOf" srcId="{38D057E0-5FCA-49EB-9F4A-0F6F13379F71}" destId="{93A2DB13-063C-43A1-9E8E-DB74BD889872}" srcOrd="1"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C2EA8D86-ABD2-441D-8759-0454EAD8F391}" srcId="{BB9856A9-FA56-41C7-9C66-3A76AC466EC2}" destId="{13969347-EEB3-4609-898E-AC4A86A20A69}" srcOrd="0" destOrd="0" parTransId="{7D325360-00DA-4DA8-B0C9-8819C194FB40}" sibTransId="{BB421ECC-55DB-4480-8885-E01BE29F92EA}"/>
    <dgm:cxn modelId="{DFE6727D-6F7A-4598-8C7D-CC7FDC05EE66}" type="presOf" srcId="{38D057E0-5FCA-49EB-9F4A-0F6F13379F71}" destId="{72DE220B-E8B2-4507-AE6C-FA47E56CCCA6}"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0BDC68AD-361D-4329-82BE-056EAE5777A7}" type="presOf" srcId="{BB9856A9-FA56-41C7-9C66-3A76AC466EC2}" destId="{C6D9071F-1E94-4562-AC90-2C9AACC106E5}"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A23257BC-DB59-4ABB-B970-2A0F717C78E4}" type="presOf" srcId="{8B355304-62B6-48C1-A9FD-A2B017359F36}" destId="{6AC40342-B1AD-4028-A7DD-FEB346F47D3C}" srcOrd="1" destOrd="0" presId="urn:microsoft.com/office/officeart/2005/8/layout/cycle4"/>
    <dgm:cxn modelId="{0598744A-5326-41CB-B095-C0123AC87D81}" type="presOf" srcId="{EFBFC623-C968-41B2-8AA2-8B2F23AE3916}" destId="{9029CD13-0649-4B0B-A62F-5C6F8ACB7865}" srcOrd="0"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smtClean="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smtClean="0">
              <a:latin typeface="+mj-lt"/>
            </a:rPr>
            <a:t>Chỉ ra những hậu quả Nam và các bạn có thể gặp phải</a:t>
          </a:r>
          <a:endParaRPr lang="vi-VN" sz="2400" dirty="0">
            <a:latin typeface="+mj-lt"/>
          </a:endParaRP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smtClean="0">
              <a:solidFill>
                <a:schemeClr val="tx1"/>
              </a:solidFill>
              <a:latin typeface="+mj-lt"/>
            </a:rPr>
            <a:t>Bản thân và các bạn bị ong đốt</a:t>
          </a:r>
        </a:p>
        <a:p>
          <a:endParaRPr lang="vi-VN" sz="2200" dirty="0" smtClean="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smtClean="0">
              <a:latin typeface="+mj-lt"/>
            </a:rPr>
            <a:t>Giải thích cho Nam Hiểu việc đó không đúng</a:t>
          </a:r>
          <a:endParaRPr lang="vi-VN" sz="2400" dirty="0">
            <a:latin typeface="+mj-lt"/>
          </a:endParaRP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smtClean="0">
            <a:latin typeface="+mj-lt"/>
          </a:endParaRPr>
        </a:p>
        <a:p>
          <a:r>
            <a:rPr lang="vi-VN" sz="2400" dirty="0" smtClean="0">
              <a:solidFill>
                <a:schemeClr val="tx1"/>
              </a:solidFill>
              <a:latin typeface="+mj-lt"/>
            </a:rPr>
            <a:t>Gây mất trật tự</a:t>
          </a:r>
          <a:endParaRPr lang="vi-VN" sz="24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smtClean="0">
              <a:latin typeface="+mj-lt"/>
            </a:rPr>
            <a:t>Từ chối không tham gia</a:t>
          </a:r>
          <a:endParaRPr lang="vi-VN"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smtClean="0">
            <a:solidFill>
              <a:schemeClr val="tx1"/>
            </a:solidFill>
            <a:latin typeface="+mj-lt"/>
          </a:endParaRPr>
        </a:p>
        <a:p>
          <a:r>
            <a:rPr lang="vi-VN" dirty="0" smtClean="0">
              <a:solidFill>
                <a:schemeClr val="tx1"/>
              </a:solidFill>
              <a:latin typeface="+mj-lt"/>
            </a:rPr>
            <a:t>Có thể mất giày</a:t>
          </a:r>
          <a:endParaRPr lang="vi-VN" dirty="0">
            <a:solidFill>
              <a:schemeClr val="tx1"/>
            </a:solidFill>
            <a:latin typeface="+mj-lt"/>
          </a:endParaRP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smtClean="0">
              <a:latin typeface="+mj-lt"/>
            </a:rPr>
            <a:t>Báo cho GV nếu Nam vẫn cố tình làm</a:t>
          </a:r>
          <a:endParaRPr lang="vi-VN"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900A8400-35AF-4D46-BDCE-A21D794DA2D1}" type="presOf" srcId="{38D057E0-5FCA-49EB-9F4A-0F6F13379F71}" destId="{72DE220B-E8B2-4507-AE6C-FA47E56CCCA6}" srcOrd="0"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DD047956-67CA-46DD-AF09-BBC61CCB8E4A}" srcId="{0C812DAA-C984-46DA-988E-647602AE7EC2}" destId="{B8D96710-85A5-47AD-B718-56637EF7EE9F}" srcOrd="0" destOrd="0" parTransId="{9E384117-14D1-4E61-A5A1-852A8BEF1678}" sibTransId="{4C2C25FC-1C93-4C3B-9DDA-BFD5575166EF}"/>
    <dgm:cxn modelId="{D82F3CAD-EF0B-4CC8-8BE9-8CC78CE8EA94}" type="presOf" srcId="{2942AA97-B292-4B0D-9B08-CAC5E897E323}" destId="{9029CD13-0649-4B0B-A62F-5C6F8ACB7865}" srcOrd="0" destOrd="1"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410A6E0D-B132-4B30-A0C9-495E1B30F1AC}" type="presOf" srcId="{8B355304-62B6-48C1-A9FD-A2B017359F36}" destId="{D946FF0A-5511-45B1-BCAF-C52953F66A85}" srcOrd="0"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C08991D2-A9C2-4FEE-BE75-7CD8672F2592}" type="presOf" srcId="{B8D96710-85A5-47AD-B718-56637EF7EE9F}" destId="{DF470477-08EA-48E9-98E0-A93792C06897}" srcOrd="1"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AF49141F-616D-4314-8BDB-707D2C107159}" type="presOf" srcId="{26157118-FC16-47CF-862E-E49D6FAB4E06}" destId="{9029CD13-0649-4B0B-A62F-5C6F8ACB7865}" srcOrd="0"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BD0355B8-5E60-4078-A60C-F7A9C45793F1}" type="presOf" srcId="{B8D96710-85A5-47AD-B718-56637EF7EE9F}" destId="{29DCB11C-6704-46F6-9356-330505D30A33}" srcOrd="0" destOrd="0" presId="urn:microsoft.com/office/officeart/2005/8/layout/cycle4"/>
    <dgm:cxn modelId="{6D3659F0-2C6F-4C1B-9106-F2D0B618D9BB}" type="presOf" srcId="{38D057E0-5FCA-49EB-9F4A-0F6F13379F71}" destId="{93A2DB13-063C-43A1-9E8E-DB74BD889872}" srcOrd="1"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FDF52700-F277-404E-997E-14A0A2540314}" type="presOf" srcId="{CA38C717-B9D5-41A2-B565-2243792B1488}" destId="{AB856F75-7677-4EAE-B057-5CB5501151C1}" srcOrd="0" destOrd="0" presId="urn:microsoft.com/office/officeart/2005/8/layout/cycle4"/>
    <dgm:cxn modelId="{F580BED7-CE97-4EA7-AA51-C45D47D76158}" type="presOf" srcId="{13969347-EEB3-4609-898E-AC4A86A20A69}" destId="{780D6358-BB71-437E-9973-3457FCCEE8CB}"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23E31E60-9BE1-47F7-AA1A-2D27EA5BB91E}" srcId="{13969347-EEB3-4609-898E-AC4A86A20A69}" destId="{22BC692C-C183-4B27-AEA7-F2F54A9D0072}" srcOrd="2" destOrd="0" parTransId="{F0E21616-6AA1-4B62-9153-9A7F2ECB8A05}" sibTransId="{5AAD61F6-3DC9-4BAB-8FAC-4A0592D05B52}"/>
    <dgm:cxn modelId="{E1ECDFCF-E197-42A5-B385-8FACE86CF3F4}" srcId="{BB9856A9-FA56-41C7-9C66-3A76AC466EC2}" destId="{0C812DAA-C984-46DA-988E-647602AE7EC2}" srcOrd="1" destOrd="0" parTransId="{E4118AC9-73B0-4F4F-8A0C-E6D1FB354639}" sibTransId="{E2289C30-2460-496C-AFE5-C0364EE6EBA7}"/>
    <dgm:cxn modelId="{43C62A59-8B0F-463D-A919-0A3C11735F39}" type="presOf" srcId="{2942AA97-B292-4B0D-9B08-CAC5E897E323}" destId="{4D4ED06D-ECB1-467D-8B49-87C69F530466}" srcOrd="1" destOrd="1" presId="urn:microsoft.com/office/officeart/2005/8/layout/cycle4"/>
    <dgm:cxn modelId="{93308A07-4BB8-4FC9-A791-8713FBFF1B0E}" type="presOf" srcId="{055B1462-DD05-4748-B8B6-D19BC7DFAF79}" destId="{29DCB11C-6704-46F6-9356-330505D30A33}" srcOrd="0" destOrd="1" presId="urn:microsoft.com/office/officeart/2005/8/layout/cycle4"/>
    <dgm:cxn modelId="{99A14292-82C6-44BF-AAC4-1495BCC1C07E}" srcId="{0C812DAA-C984-46DA-988E-647602AE7EC2}" destId="{055B1462-DD05-4748-B8B6-D19BC7DFAF79}" srcOrd="1" destOrd="0" parTransId="{DBD10B4B-652F-4CFE-AB03-245EADE20018}" sibTransId="{9B11AE22-81B6-44A0-841A-04DD2DB81A94}"/>
    <dgm:cxn modelId="{64270CE6-1AAA-4A09-87A3-A1FB1AE27CDB}" type="presOf" srcId="{22BC692C-C183-4B27-AEA7-F2F54A9D0072}" destId="{4D4ED06D-ECB1-467D-8B49-87C69F530466}" srcOrd="1" destOrd="2" presId="urn:microsoft.com/office/officeart/2005/8/layout/cycle4"/>
    <dgm:cxn modelId="{702DEC6D-DFF5-4AAC-B9A4-3D43E579D65E}" type="presOf" srcId="{22AB1AAA-DB8B-400E-9EB9-04006C9CAFE9}" destId="{033F68C5-F638-44F1-A1F5-EAF248F36F00}" srcOrd="0"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t>
        <a:bodyPr/>
        <a:lstStyle/>
        <a:p>
          <a:endParaRPr lang="vi-VN"/>
        </a:p>
      </dgm:t>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t>
        <a:bodyPr/>
        <a:lstStyle/>
        <a:p>
          <a:endParaRPr lang="vi-VN"/>
        </a:p>
      </dgm:t>
    </dgm:pt>
    <dgm:pt modelId="{DA953353-86E8-4435-95C4-4117D42DE20E}" type="pres">
      <dgm:prSet presAssocID="{6A4771BD-E84C-4514-8801-63EE6BF6E843}" presName="rootConnector1" presStyleLbl="node1" presStyleIdx="0" presStyleCnt="0"/>
      <dgm:spPr/>
      <dgm:t>
        <a:bodyPr/>
        <a:lstStyle/>
        <a:p>
          <a:endParaRPr lang="vi-VN"/>
        </a:p>
      </dgm:t>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t>
        <a:bodyPr/>
        <a:lstStyle/>
        <a:p>
          <a:endParaRPr lang="vi-VN"/>
        </a:p>
      </dgm:t>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t>
        <a:bodyPr/>
        <a:lstStyle/>
        <a:p>
          <a:endParaRPr lang="vi-VN"/>
        </a:p>
      </dgm:t>
    </dgm:pt>
    <dgm:pt modelId="{1FE1D77E-F708-4AF0-9E3D-1DBCD1DF93CD}" type="pres">
      <dgm:prSet presAssocID="{552F69CC-1AFB-4958-85E3-05AA5C80FD2E}" presName="rootConnector" presStyleLbl="node2" presStyleIdx="0" presStyleCnt="3"/>
      <dgm:spPr/>
      <dgm:t>
        <a:bodyPr/>
        <a:lstStyle/>
        <a:p>
          <a:endParaRPr lang="vi-VN"/>
        </a:p>
      </dgm:t>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t>
        <a:bodyPr/>
        <a:lstStyle/>
        <a:p>
          <a:endParaRPr lang="vi-VN"/>
        </a:p>
      </dgm:t>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t>
        <a:bodyPr/>
        <a:lstStyle/>
        <a:p>
          <a:endParaRPr lang="vi-VN"/>
        </a:p>
      </dgm:t>
    </dgm:pt>
    <dgm:pt modelId="{9B6E7896-2851-44D0-BE15-7FA4F2E700F5}" type="pres">
      <dgm:prSet presAssocID="{98A2002C-DE70-4D10-B094-320CC1E1EA95}" presName="rootConnector" presStyleLbl="node2" presStyleIdx="1" presStyleCnt="3"/>
      <dgm:spPr/>
      <dgm:t>
        <a:bodyPr/>
        <a:lstStyle/>
        <a:p>
          <a:endParaRPr lang="vi-VN"/>
        </a:p>
      </dgm:t>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t>
        <a:bodyPr/>
        <a:lstStyle/>
        <a:p>
          <a:endParaRPr lang="vi-VN"/>
        </a:p>
      </dgm:t>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t>
        <a:bodyPr/>
        <a:lstStyle/>
        <a:p>
          <a:endParaRPr lang="vi-VN"/>
        </a:p>
      </dgm:t>
    </dgm:pt>
    <dgm:pt modelId="{2B32B976-81FD-4FB1-8C7E-8777EC215CEF}" type="pres">
      <dgm:prSet presAssocID="{F4E079D2-06B4-440F-AB24-43C90F33F873}" presName="rootConnector" presStyleLbl="node2" presStyleIdx="2" presStyleCnt="3"/>
      <dgm:spPr/>
      <dgm:t>
        <a:bodyPr/>
        <a:lstStyle/>
        <a:p>
          <a:endParaRPr lang="vi-VN"/>
        </a:p>
      </dgm:t>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t>
        <a:bodyPr/>
        <a:lstStyle/>
        <a:p>
          <a:endParaRPr lang="vi-VN"/>
        </a:p>
      </dgm:t>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t>
        <a:bodyPr/>
        <a:lstStyle/>
        <a:p>
          <a:endParaRPr lang="vi-VN"/>
        </a:p>
      </dgm:t>
    </dgm:pt>
    <dgm:pt modelId="{7D5729D0-C610-409D-966E-DFD128D33B08}" type="pres">
      <dgm:prSet presAssocID="{8CB54A04-CB4B-4C45-89D8-5804196808EA}" presName="rootConnector3" presStyleLbl="asst1" presStyleIdx="0" presStyleCnt="1"/>
      <dgm:spPr/>
      <dgm:t>
        <a:bodyPr/>
        <a:lstStyle/>
        <a:p>
          <a:endParaRPr lang="vi-VN"/>
        </a:p>
      </dgm:t>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D4493974-CEC7-45BC-B977-FDDF3F127009}" srcId="{6A4771BD-E84C-4514-8801-63EE6BF6E843}" destId="{F4E079D2-06B4-440F-AB24-43C90F33F873}" srcOrd="3" destOrd="0" parTransId="{730DCC90-5F45-443C-92D0-E5AFF56AC9A8}" sibTransId="{CE2E66D4-69DA-4974-94E6-AAE8C99273BA}"/>
    <dgm:cxn modelId="{DEE37B18-1183-43C8-9EE3-CA6295B88F95}" type="presOf" srcId="{6A4771BD-E84C-4514-8801-63EE6BF6E843}" destId="{DA953353-86E8-4435-95C4-4117D42DE20E}" srcOrd="1"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6AA35427-E5AE-41EE-B0D2-85878BB01A27}" srcId="{6A4771BD-E84C-4514-8801-63EE6BF6E843}" destId="{552F69CC-1AFB-4958-85E3-05AA5C80FD2E}" srcOrd="1" destOrd="0" parTransId="{EA2EBECD-3CFD-4CC7-82D4-4E728C1B1F85}" sibTransId="{2A592109-5B6D-4656-B47B-976BB4893DD9}"/>
    <dgm:cxn modelId="{DCA04775-AF87-45F3-8E7B-4B4CDC296D27}" type="presOf" srcId="{8CB54A04-CB4B-4C45-89D8-5804196808EA}" destId="{7D5729D0-C610-409D-966E-DFD128D33B08}" srcOrd="1"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F654EEC6-944C-45B9-881D-753526F5EB26}" srcId="{6A4771BD-E84C-4514-8801-63EE6BF6E843}" destId="{8CB54A04-CB4B-4C45-89D8-5804196808EA}" srcOrd="0" destOrd="0" parTransId="{BF80B99F-DD55-4CFC-BA0A-B090BF32E452}" sibTransId="{BCB58E8B-94D4-4484-8C73-3D41D65DA11F}"/>
    <dgm:cxn modelId="{B6128386-D952-46A1-8542-F00F8603A817}" type="presOf" srcId="{3752B87A-592D-4407-931F-353C05E13395}" destId="{D6A77A83-4664-45BD-9A3A-19FDAB6B80F3}" srcOrd="0" destOrd="0" presId="urn:microsoft.com/office/officeart/2009/3/layout/HorizontalOrganizationChart"/>
    <dgm:cxn modelId="{977DBED7-3114-435F-9EC9-6B97BAFB8F00}" type="presOf" srcId="{552F69CC-1AFB-4958-85E3-05AA5C80FD2E}" destId="{235175D1-4A34-42A9-A3C8-69373C3F4DA5}" srcOrd="0"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76FE4BE1-09AA-4AD6-B12E-072F1A0EDA89}" type="presOf" srcId="{EA2EBECD-3CFD-4CC7-82D4-4E728C1B1F85}" destId="{830E5381-886D-4D7D-A569-6555BB9C30EB}" srcOrd="0" destOrd="0" presId="urn:microsoft.com/office/officeart/2009/3/layout/HorizontalOrganizationChart"/>
    <dgm:cxn modelId="{88FFCA28-E6FE-418F-A83D-D2D2A0EAD04A}" type="presOf" srcId="{BF80B99F-DD55-4CFC-BA0A-B090BF32E452}" destId="{4AE78751-38BB-4080-9C43-44B4E8A2FFF4}" srcOrd="0"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1F905902-99D0-4AFD-929B-DCD9A8B54D7F}" type="presOf" srcId="{98A2002C-DE70-4D10-B094-320CC1E1EA95}" destId="{41513F8D-8D16-4B36-BDFC-CB74FBC001AF}" srcOrd="0" destOrd="0" presId="urn:microsoft.com/office/officeart/2009/3/layout/HorizontalOrganizationChart"/>
    <dgm:cxn modelId="{9E3E66AB-E680-4447-B357-FDDC08F613E0}" type="presOf" srcId="{89C7D37C-38DF-4733-830A-77E9693509CC}" destId="{ACD9DA81-8EFD-4350-91B5-C8BDCA15E8CA}" srcOrd="0" destOrd="0" presId="urn:microsoft.com/office/officeart/2009/3/layout/HorizontalOrganizationChart"/>
    <dgm:cxn modelId="{B9E2A304-B585-4DAD-A8F9-93E95F4CF4A6}" type="presOf" srcId="{552F69CC-1AFB-4958-85E3-05AA5C80FD2E}" destId="{1FE1D77E-F708-4AF0-9E3D-1DBCD1DF93CD}" srcOrd="1"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6153A3BA-675B-4370-BC7D-2AD406C9C378}" type="presOf" srcId="{730DCC90-5F45-443C-92D0-E5AFF56AC9A8}" destId="{CBC9A752-547D-47FA-BA5D-398B15690524}"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FF66">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chemeClr val="accent6">
            <a:lumMod val="40000"/>
            <a:lumOff val="60000"/>
            <a:alpha val="9000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rgbClr val="66FF33">
            <a:alpha val="90000"/>
          </a:srgb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66FFFF">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vi-VN" sz="28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endParaRPr lang="vi-VN" sz="49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vi-VN" sz="2800" kern="1200" dirty="0" smtClean="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smtClean="0"/>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6600">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smtClean="0">
              <a:latin typeface="+mj-lt"/>
            </a:rPr>
            <a:t>Từ chối không tham gia</a:t>
          </a: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rgbClr val="F6F7BB">
            <a:alpha val="89804"/>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smtClean="0">
              <a:latin typeface="+mj-lt"/>
            </a:rPr>
            <a:t>Báo cho GV nếu Nam vẫn cố tình làm</a:t>
          </a: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chemeClr val="accent2">
            <a:lumMod val="60000"/>
            <a:lumOff val="40000"/>
            <a:alpha val="9000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endParaRPr lang="vi-VN" sz="2300" kern="1200" dirty="0"/>
        </a:p>
        <a:p>
          <a:pPr marL="228600" lvl="1" indent="-228600" algn="l" defTabSz="1066800">
            <a:lnSpc>
              <a:spcPct val="90000"/>
            </a:lnSpc>
            <a:spcBef>
              <a:spcPct val="0"/>
            </a:spcBef>
            <a:spcAft>
              <a:spcPct val="15000"/>
            </a:spcAft>
            <a:buChar char="••"/>
          </a:pPr>
          <a:r>
            <a:rPr lang="vi-VN" sz="2400" kern="1200" dirty="0" smtClean="0">
              <a:latin typeface="+mj-lt"/>
            </a:rPr>
            <a:t>Giải thích cho Nam Hiểu việc đó không đúng</a:t>
          </a:r>
          <a:endParaRPr lang="vi-VN" sz="2400" kern="1200" dirty="0">
            <a:latin typeface="+mj-lt"/>
          </a:endParaRPr>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FF5050">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755650">
            <a:lnSpc>
              <a:spcPct val="90000"/>
            </a:lnSpc>
            <a:spcBef>
              <a:spcPct val="0"/>
            </a:spcBef>
            <a:spcAft>
              <a:spcPct val="15000"/>
            </a:spcAft>
            <a:buChar char="••"/>
          </a:pPr>
          <a:endParaRPr lang="vi-VN" sz="1700" kern="1200" dirty="0"/>
        </a:p>
        <a:p>
          <a:pPr marL="171450" lvl="1" indent="-171450" algn="l" defTabSz="755650">
            <a:lnSpc>
              <a:spcPct val="90000"/>
            </a:lnSpc>
            <a:spcBef>
              <a:spcPct val="0"/>
            </a:spcBef>
            <a:spcAft>
              <a:spcPct val="15000"/>
            </a:spcAft>
            <a:buChar char="••"/>
          </a:pPr>
          <a:endParaRPr lang="vi-VN" sz="1700" kern="1200" dirty="0"/>
        </a:p>
        <a:p>
          <a:pPr marL="228600" lvl="1" indent="-228600" algn="l" defTabSz="1066800">
            <a:lnSpc>
              <a:spcPct val="90000"/>
            </a:lnSpc>
            <a:spcBef>
              <a:spcPct val="0"/>
            </a:spcBef>
            <a:spcAft>
              <a:spcPct val="15000"/>
            </a:spcAft>
            <a:buChar char="••"/>
          </a:pPr>
          <a:r>
            <a:rPr lang="vi-VN" sz="2400" kern="1200" dirty="0" smtClean="0">
              <a:latin typeface="+mj-lt"/>
            </a:rPr>
            <a:t>Chỉ ra những hậu quả Nam và các bạn có thể gặp phải</a:t>
          </a:r>
          <a:endParaRPr lang="vi-VN" sz="2400" kern="1200" dirty="0">
            <a:latin typeface="+mj-lt"/>
          </a:endParaRPr>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solidFill>
                <a:schemeClr val="tx1"/>
              </a:solidFill>
              <a:latin typeface="+mj-lt"/>
            </a:rPr>
            <a:t>Phá hoại thiên nhiên</a:t>
          </a:r>
        </a:p>
        <a:p>
          <a:pPr lvl="0" algn="ctr" defTabSz="977900">
            <a:lnSpc>
              <a:spcPct val="90000"/>
            </a:lnSpc>
            <a:spcBef>
              <a:spcPct val="0"/>
            </a:spcBef>
            <a:spcAft>
              <a:spcPct val="35000"/>
            </a:spcAft>
          </a:pPr>
          <a:endParaRPr lang="vi-VN" sz="20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mj-lt"/>
            </a:rPr>
            <a:t>Bản thân và các bạn bị ong đốt</a:t>
          </a:r>
        </a:p>
        <a:p>
          <a:pPr lvl="0" algn="ctr" defTabSz="933450">
            <a:lnSpc>
              <a:spcPct val="90000"/>
            </a:lnSpc>
            <a:spcBef>
              <a:spcPct val="0"/>
            </a:spcBef>
            <a:spcAft>
              <a:spcPct val="35000"/>
            </a:spcAft>
          </a:pPr>
          <a:endParaRPr lang="vi-VN" sz="2200" kern="1200" dirty="0" smtClean="0">
            <a:solidFill>
              <a:schemeClr val="tx1"/>
            </a:solidFill>
            <a:latin typeface="+mj-lt"/>
          </a:endParaRPr>
        </a:p>
        <a:p>
          <a:pPr lvl="0" algn="ctr" defTabSz="933450">
            <a:lnSpc>
              <a:spcPct val="90000"/>
            </a:lnSpc>
            <a:spcBef>
              <a:spcPct val="0"/>
            </a:spcBef>
            <a:spcAft>
              <a:spcPct val="35000"/>
            </a:spcAft>
          </a:pPr>
          <a:endParaRPr lang="vi-VN" sz="18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vi-VN" sz="2400" kern="1200" dirty="0" smtClean="0">
            <a:latin typeface="+mj-lt"/>
          </a:endParaRPr>
        </a:p>
        <a:p>
          <a:pPr lvl="0" algn="ctr" defTabSz="1066800">
            <a:lnSpc>
              <a:spcPct val="90000"/>
            </a:lnSpc>
            <a:spcBef>
              <a:spcPct val="0"/>
            </a:spcBef>
            <a:spcAft>
              <a:spcPct val="35000"/>
            </a:spcAft>
          </a:pPr>
          <a:r>
            <a:rPr lang="vi-VN" sz="2400" kern="1200" dirty="0" smtClean="0">
              <a:solidFill>
                <a:schemeClr val="tx1"/>
              </a:solidFill>
              <a:latin typeface="+mj-lt"/>
            </a:rPr>
            <a:t>Gây mất trật tự</a:t>
          </a:r>
          <a:endParaRPr lang="vi-VN" sz="2400" kern="1200" dirty="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smtClean="0">
            <a:solidFill>
              <a:schemeClr val="tx1"/>
            </a:solidFill>
            <a:latin typeface="+mj-lt"/>
          </a:endParaRPr>
        </a:p>
        <a:p>
          <a:pPr lvl="0" algn="ctr" defTabSz="1022350">
            <a:lnSpc>
              <a:spcPct val="90000"/>
            </a:lnSpc>
            <a:spcBef>
              <a:spcPct val="0"/>
            </a:spcBef>
            <a:spcAft>
              <a:spcPct val="35000"/>
            </a:spcAft>
          </a:pPr>
          <a:r>
            <a:rPr lang="vi-VN" sz="2300" kern="1200" dirty="0" smtClean="0">
              <a:solidFill>
                <a:schemeClr val="tx1"/>
              </a:solidFill>
              <a:latin typeface="+mj-lt"/>
            </a:rPr>
            <a:t>Có thể mất giày</a:t>
          </a:r>
          <a:endParaRPr lang="vi-VN" sz="2300" kern="1200" dirty="0">
            <a:solidFill>
              <a:schemeClr val="tx1"/>
            </a:solidFill>
            <a:latin typeface="+mj-lt"/>
          </a:endParaRPr>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8751-38BB-4080-9C43-44B4E8A2FFF4}">
      <dsp:nvSpPr>
        <dsp:cNvPr id="0" name=""/>
        <dsp:cNvSpPr/>
      </dsp:nvSpPr>
      <dsp:spPr>
        <a:xfrm>
          <a:off x="2655002" y="2457442"/>
          <a:ext cx="1809493" cy="186319"/>
        </a:xfrm>
        <a:custGeom>
          <a:avLst/>
          <a:gdLst/>
          <a:ahLst/>
          <a:cxnLst/>
          <a:rect l="0" t="0" r="0" b="0"/>
          <a:pathLst>
            <a:path>
              <a:moveTo>
                <a:pt x="0" y="186319"/>
              </a:moveTo>
              <a:lnTo>
                <a:pt x="1809493" y="186319"/>
              </a:lnTo>
              <a:lnTo>
                <a:pt x="18094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9A752-547D-47FA-BA5D-398B15690524}">
      <dsp:nvSpPr>
        <dsp:cNvPr id="0" name=""/>
        <dsp:cNvSpPr/>
      </dsp:nvSpPr>
      <dsp:spPr>
        <a:xfrm>
          <a:off x="2655002" y="2643761"/>
          <a:ext cx="3609698" cy="1972301"/>
        </a:xfrm>
        <a:custGeom>
          <a:avLst/>
          <a:gdLst/>
          <a:ahLst/>
          <a:cxnLst/>
          <a:rect l="0" t="0" r="0" b="0"/>
          <a:pathLst>
            <a:path>
              <a:moveTo>
                <a:pt x="0" y="0"/>
              </a:moveTo>
              <a:lnTo>
                <a:pt x="3347289" y="0"/>
              </a:lnTo>
              <a:lnTo>
                <a:pt x="3347289" y="1972301"/>
              </a:lnTo>
              <a:lnTo>
                <a:pt x="3609698" y="197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77A83-4664-45BD-9A3A-19FDAB6B80F3}">
      <dsp:nvSpPr>
        <dsp:cNvPr id="0" name=""/>
        <dsp:cNvSpPr/>
      </dsp:nvSpPr>
      <dsp:spPr>
        <a:xfrm>
          <a:off x="2655002" y="2643761"/>
          <a:ext cx="3609698" cy="676157"/>
        </a:xfrm>
        <a:custGeom>
          <a:avLst/>
          <a:gdLst/>
          <a:ahLst/>
          <a:cxnLst/>
          <a:rect l="0" t="0" r="0" b="0"/>
          <a:pathLst>
            <a:path>
              <a:moveTo>
                <a:pt x="0" y="0"/>
              </a:moveTo>
              <a:lnTo>
                <a:pt x="3347289" y="0"/>
              </a:lnTo>
              <a:lnTo>
                <a:pt x="3347289" y="676157"/>
              </a:lnTo>
              <a:lnTo>
                <a:pt x="3609698" y="67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381-886D-4D7D-A569-6555BB9C30EB}">
      <dsp:nvSpPr>
        <dsp:cNvPr id="0" name=""/>
        <dsp:cNvSpPr/>
      </dsp:nvSpPr>
      <dsp:spPr>
        <a:xfrm>
          <a:off x="2655002" y="2095791"/>
          <a:ext cx="3609698" cy="547970"/>
        </a:xfrm>
        <a:custGeom>
          <a:avLst/>
          <a:gdLst/>
          <a:ahLst/>
          <a:cxnLst/>
          <a:rect l="0" t="0" r="0" b="0"/>
          <a:pathLst>
            <a:path>
              <a:moveTo>
                <a:pt x="0" y="547970"/>
              </a:moveTo>
              <a:lnTo>
                <a:pt x="3347289" y="547970"/>
              </a:lnTo>
              <a:lnTo>
                <a:pt x="3347289" y="0"/>
              </a:lnTo>
              <a:lnTo>
                <a:pt x="3609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DB341-F060-4138-AF11-A3C0A6CFD7C3}">
      <dsp:nvSpPr>
        <dsp:cNvPr id="0" name=""/>
        <dsp:cNvSpPr/>
      </dsp:nvSpPr>
      <dsp:spPr>
        <a:xfrm>
          <a:off x="30911" y="1841405"/>
          <a:ext cx="2624090" cy="160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vi-VN" sz="2200" kern="1200" dirty="0">
            <a:latin typeface="+mj-lt"/>
          </a:endParaRPr>
        </a:p>
      </dsp:txBody>
      <dsp:txXfrm>
        <a:off x="30911" y="1841405"/>
        <a:ext cx="2624090" cy="1604712"/>
      </dsp:txXfrm>
    </dsp:sp>
    <dsp:sp modelId="{235175D1-4A34-42A9-A3C8-69373C3F4DA5}">
      <dsp:nvSpPr>
        <dsp:cNvPr id="0" name=""/>
        <dsp:cNvSpPr/>
      </dsp:nvSpPr>
      <dsp:spPr>
        <a:xfrm>
          <a:off x="6264700" y="1695617"/>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vi-VN" sz="2400" kern="1200" dirty="0">
            <a:latin typeface="Times New Roman" panose="02020603050405020304" pitchFamily="18" charset="0"/>
            <a:cs typeface="Times New Roman" panose="02020603050405020304" pitchFamily="18" charset="0"/>
          </a:endParaRPr>
        </a:p>
      </dsp:txBody>
      <dsp:txXfrm>
        <a:off x="6264700" y="1695617"/>
        <a:ext cx="2624090" cy="800347"/>
      </dsp:txXfrm>
    </dsp:sp>
    <dsp:sp modelId="{41513F8D-8D16-4B36-BDFC-CB74FBC001AF}">
      <dsp:nvSpPr>
        <dsp:cNvPr id="0" name=""/>
        <dsp:cNvSpPr/>
      </dsp:nvSpPr>
      <dsp:spPr>
        <a:xfrm>
          <a:off x="6264700" y="2919745"/>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vi-VN" sz="1300" kern="1200" dirty="0"/>
        </a:p>
      </dsp:txBody>
      <dsp:txXfrm>
        <a:off x="6264700" y="2919745"/>
        <a:ext cx="2624090" cy="800347"/>
      </dsp:txXfrm>
    </dsp:sp>
    <dsp:sp modelId="{ED36B937-528D-4D28-B465-5E0F2FD403B3}">
      <dsp:nvSpPr>
        <dsp:cNvPr id="0" name=""/>
        <dsp:cNvSpPr/>
      </dsp:nvSpPr>
      <dsp:spPr>
        <a:xfrm>
          <a:off x="6264700" y="4215889"/>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vi-VN" sz="2400" kern="1200" dirty="0">
            <a:latin typeface="Times New Roman" panose="02020603050405020304" pitchFamily="18" charset="0"/>
            <a:cs typeface="Times New Roman" panose="02020603050405020304" pitchFamily="18" charset="0"/>
          </a:endParaRPr>
        </a:p>
      </dsp:txBody>
      <dsp:txXfrm>
        <a:off x="6264700" y="4215889"/>
        <a:ext cx="2624090" cy="800347"/>
      </dsp:txXfrm>
    </dsp:sp>
    <dsp:sp modelId="{FB04014C-802F-4E5F-8320-D599F51B94A7}">
      <dsp:nvSpPr>
        <dsp:cNvPr id="0" name=""/>
        <dsp:cNvSpPr/>
      </dsp:nvSpPr>
      <dsp:spPr>
        <a:xfrm>
          <a:off x="3152450" y="870041"/>
          <a:ext cx="2624090" cy="158740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vi-VN" sz="2000" kern="1200" dirty="0">
            <a:solidFill>
              <a:schemeClr val="tx1"/>
            </a:solidFill>
            <a:latin typeface="+mj-lt"/>
          </a:endParaRPr>
        </a:p>
      </dsp:txBody>
      <dsp:txXfrm>
        <a:off x="3152450" y="870041"/>
        <a:ext cx="2624090" cy="15874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21/07/2021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21/07/2021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21/07/2021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21/07/2021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21/07/2021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21/07/2021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21/07/2021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7.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a:t>
            </a:r>
            <a:r>
              <a:rPr lang="vi-VN" dirty="0" smtClean="0"/>
              <a:t>nước để </a:t>
            </a:r>
            <a:r>
              <a:rPr lang="vi-VN" dirty="0"/>
              <a:t>dập tắt đám cháy. Nếu đám cháy quá lớn, </a:t>
            </a:r>
            <a:r>
              <a:rPr lang="vi-VN" dirty="0" smtClean="0"/>
              <a:t>la lên nhờ giúp đỡ.</a:t>
            </a:r>
            <a:endParaRPr lang="vi-VN" dirty="0"/>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a:t>
            </a:r>
            <a:r>
              <a:rPr lang="vi-VN" dirty="0" smtClean="0"/>
              <a:t>Di chuyển nhanh ra ngoài, đi khom hoặc bò theo cầu thang bộ, lối thoát hiểm (Tuyệt đối không đi thang máy)</a:t>
            </a:r>
            <a:endParaRPr lang="vi-VN" dirty="0"/>
          </a:p>
        </p:txBody>
      </p:sp>
      <p:sp>
        <p:nvSpPr>
          <p:cNvPr id="10" name="Rectangle 9"/>
          <p:cNvSpPr/>
          <p:nvPr/>
        </p:nvSpPr>
        <p:spPr>
          <a:xfrm>
            <a:off x="2872274" y="2092279"/>
            <a:ext cx="6143674" cy="923330"/>
          </a:xfrm>
          <a:prstGeom prst="rect">
            <a:avLst/>
          </a:prstGeom>
        </p:spPr>
        <p:txBody>
          <a:bodyPr wrap="square">
            <a:spAutoFit/>
          </a:bodyPr>
          <a:lstStyle/>
          <a:p>
            <a:r>
              <a:rPr lang="vi-VN" dirty="0" smtClean="0"/>
              <a:t>- Nếu </a:t>
            </a:r>
            <a:r>
              <a:rPr lang="vi-VN" dirty="0"/>
              <a:t>phải băng qua lửa để ra ngoài, hãy sử dụng vải cotton nhúng ướt trùm lên đầu, thân mình; nếu lửa bắt vào người, </a:t>
            </a:r>
            <a:r>
              <a:rPr lang="vi-VN" dirty="0" smtClean="0"/>
              <a:t>ngừng </a:t>
            </a:r>
            <a:r>
              <a:rPr lang="vi-VN" dirty="0"/>
              <a:t>chuyển động, nằm lăn qua </a:t>
            </a:r>
            <a:r>
              <a:rPr lang="vi-VN" dirty="0" smtClean="0"/>
              <a:t>lăn lại </a:t>
            </a:r>
            <a:r>
              <a:rPr lang="vi-VN" dirty="0"/>
              <a:t>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a:t>
            </a:r>
            <a:r>
              <a:rPr lang="vi-VN" dirty="0" smtClean="0"/>
              <a:t>không </a:t>
            </a:r>
            <a:r>
              <a:rPr lang="vi-VN" dirty="0"/>
              <a:t>thoát ra được bằng cửa </a:t>
            </a:r>
            <a:r>
              <a:rPr lang="vi-VN" dirty="0" smtClean="0"/>
              <a:t>chính:</a:t>
            </a:r>
            <a:endParaRPr lang="vi-VN" dirty="0"/>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a:t>
            </a:r>
            <a:r>
              <a:rPr lang="vi-VN" dirty="0" smtClean="0"/>
              <a:t>. Dùng vải ướt chặn cửa, chờ cứu hộ</a:t>
            </a:r>
            <a:endParaRPr lang="vi-VN" dirty="0"/>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a:t>
            </a:r>
            <a:r>
              <a:rPr lang="vi-VN" sz="2100" dirty="0" smtClean="0">
                <a:latin typeface="+mj-lt"/>
              </a:rPr>
              <a:t>bạn </a:t>
            </a:r>
            <a:r>
              <a:rPr lang="vi-VN" sz="2100" dirty="0">
                <a:latin typeface="+mj-lt"/>
              </a:rPr>
              <a:t>không đem tiền theo. Tránh đừng gây căng thẳng, kẻo chúng sẽ dùng hung khí gây đau đớn cho </a:t>
            </a:r>
            <a:r>
              <a:rPr lang="vi-VN" sz="2100" dirty="0" smtClean="0">
                <a:latin typeface="+mj-lt"/>
              </a:rPr>
              <a:t>bạn.</a:t>
            </a:r>
            <a:r>
              <a:rPr lang="vi-VN" sz="2100" dirty="0">
                <a:latin typeface="+mj-lt"/>
              </a:rPr>
              <a:t/>
            </a:r>
            <a:br>
              <a:rPr lang="vi-VN" sz="2100" dirty="0">
                <a:latin typeface="+mj-lt"/>
              </a:rPr>
            </a:br>
            <a:r>
              <a:rPr lang="vi-VN" sz="2100" dirty="0">
                <a:latin typeface="+mj-lt"/>
              </a:rPr>
              <a:t>2. Không nên lập tức đưa tiền cho chúng, chúng sẽ được đằng chân lân đằng đầu, lần sau lại chấn lột </a:t>
            </a:r>
            <a:r>
              <a:rPr lang="vi-VN" sz="2100" dirty="0" smtClean="0">
                <a:latin typeface="+mj-lt"/>
              </a:rPr>
              <a:t>tiếp</a:t>
            </a:r>
            <a:r>
              <a:rPr lang="vi-VN" sz="2100" dirty="0">
                <a:latin typeface="+mj-lt"/>
              </a:rPr>
              <a:t>.</a:t>
            </a:r>
            <a:br>
              <a:rPr lang="vi-VN" sz="2100" dirty="0">
                <a:latin typeface="+mj-lt"/>
              </a:rPr>
            </a:br>
            <a:r>
              <a:rPr lang="vi-VN" sz="2100" dirty="0">
                <a:latin typeface="+mj-lt"/>
              </a:rPr>
              <a:t>3. </a:t>
            </a:r>
            <a:r>
              <a:rPr lang="vi-VN" sz="2100" dirty="0" smtClean="0">
                <a:latin typeface="+mj-lt"/>
              </a:rPr>
              <a:t>Bạn </a:t>
            </a:r>
            <a:r>
              <a:rPr lang="vi-VN" sz="2100" dirty="0">
                <a:latin typeface="+mj-lt"/>
              </a:rPr>
              <a:t>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a:t>
            </a:r>
            <a:r>
              <a:rPr lang="vi-VN" sz="2100" dirty="0" smtClean="0">
                <a:latin typeface="+mj-lt"/>
              </a:rPr>
              <a:t>bạn </a:t>
            </a:r>
            <a:r>
              <a:rPr lang="vi-VN" sz="2100" dirty="0">
                <a:latin typeface="+mj-lt"/>
              </a:rPr>
              <a:t>hãy </a:t>
            </a:r>
            <a:r>
              <a:rPr lang="vi-VN" sz="2100" dirty="0" smtClean="0">
                <a:latin typeface="+mj-lt"/>
              </a:rPr>
              <a:t>kéo dài thời gian, </a:t>
            </a:r>
            <a:r>
              <a:rPr lang="vi-VN" sz="2100" dirty="0">
                <a:latin typeface="+mj-lt"/>
              </a:rPr>
              <a:t>chờ đến khi thấy bóng người lớn đi ngang qua rồi kêu cứu thật to.</a:t>
            </a:r>
            <a:br>
              <a:rPr lang="vi-VN" sz="2100" dirty="0">
                <a:latin typeface="+mj-lt"/>
              </a:rPr>
            </a:br>
            <a:r>
              <a:rPr lang="vi-VN" sz="2100" dirty="0">
                <a:latin typeface="+mj-lt"/>
              </a:rPr>
              <a:t>5. Bất đắc dĩ phải đưa tiền thì về nhà </a:t>
            </a:r>
            <a:r>
              <a:rPr lang="vi-VN" sz="2100" dirty="0" smtClean="0">
                <a:latin typeface="+mj-lt"/>
              </a:rPr>
              <a:t>phải </a:t>
            </a:r>
            <a:r>
              <a:rPr lang="vi-VN" sz="2100" dirty="0">
                <a:latin typeface="+mj-lt"/>
              </a:rPr>
              <a:t>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gridCol w="4572000"/>
              </a:tblGrid>
              <a:tr h="1518437">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8152">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9324">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Qua kết quả thảo luận, hãy cho biết: Tình huống nguy hiểm là gì?</a:t>
            </a:r>
            <a:endParaRPr lang="vi-VN" sz="2800" dirty="0">
              <a:solidFill>
                <a:schemeClr val="tx1"/>
              </a:solidFill>
              <a:latin typeface="+mj-lt"/>
            </a:endParaRP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smtClean="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1, 2, 3 </a:t>
            </a:r>
          </a:p>
          <a:p>
            <a:pPr algn="ctr"/>
            <a:r>
              <a:rPr lang="vi-VN" sz="3600" b="1" dirty="0" smtClean="0">
                <a:latin typeface="+mj-lt"/>
              </a:rPr>
              <a:t>xử lý tình huống của Minh</a:t>
            </a:r>
            <a:endParaRPr lang="vi-VN" sz="3600" b="1" dirty="0">
              <a:latin typeface="+mj-lt"/>
            </a:endParaRP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4, 5, 6 </a:t>
            </a:r>
          </a:p>
          <a:p>
            <a:pPr algn="ctr"/>
            <a:r>
              <a:rPr lang="vi-VN" sz="3600" b="1" dirty="0" smtClean="0">
                <a:latin typeface="+mj-lt"/>
              </a:rPr>
              <a:t>xử lý tình huống của Nam</a:t>
            </a:r>
            <a:endParaRPr lang="vi-VN" sz="3600" b="1" dirty="0">
              <a:latin typeface="+mj-lt"/>
            </a:endParaRP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1,2,3</a:t>
            </a:r>
            <a:endParaRPr lang="vi-VN" sz="3200" b="1" dirty="0">
              <a:latin typeface="+mj-lt"/>
            </a:endParaRP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4,5,6</a:t>
            </a:r>
            <a:endParaRPr lang="vi-VN" sz="3200" b="1" dirty="0">
              <a:latin typeface="+mj-lt"/>
            </a:endParaRP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Minh</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endParaRPr lang="vi-VN" sz="2400" b="1" dirty="0" smtClean="0">
              <a:latin typeface="+mj-lt"/>
            </a:endParaRPr>
          </a:p>
          <a:p>
            <a:r>
              <a:rPr lang="vi-VN" sz="2400" b="1" dirty="0" smtClean="0">
                <a:latin typeface="+mj-lt"/>
              </a:rPr>
              <a:t>nội </a:t>
            </a:r>
            <a:r>
              <a:rPr lang="vi-VN" sz="2400" b="1" dirty="0">
                <a:latin typeface="+mj-lt"/>
              </a:rPr>
              <a:t>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endParaRPr lang="vi-VN" sz="2400" dirty="0" smtClean="0">
              <a:latin typeface="+mj-lt"/>
            </a:endParaRPr>
          </a:p>
          <a:p>
            <a:pPr lvl="0" algn="just"/>
            <a:r>
              <a:rPr lang="vi-VN" sz="2400" dirty="0" smtClean="0">
                <a:latin typeface="+mj-lt"/>
              </a:rPr>
              <a:t>thái </a:t>
            </a:r>
            <a:r>
              <a:rPr lang="vi-VN" sz="2400" dirty="0">
                <a:latin typeface="+mj-lt"/>
              </a:rPr>
              <a:t>độ không đồng </a:t>
            </a:r>
            <a:r>
              <a:rPr lang="vi-VN" sz="2400" dirty="0" smtClean="0">
                <a:latin typeface="+mj-lt"/>
              </a:rPr>
              <a:t>tình </a:t>
            </a:r>
            <a:r>
              <a:rPr lang="vi-VN" sz="2400" dirty="0">
                <a:latin typeface="+mj-lt"/>
              </a:rPr>
              <a:t>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a:t>
            </a:r>
            <a:r>
              <a:rPr lang="vi-VN" sz="2400" dirty="0" smtClean="0">
                <a:latin typeface="+mj-lt"/>
              </a:rPr>
              <a:t>thẳng </a:t>
            </a:r>
            <a:r>
              <a:rPr lang="vi-VN" sz="2400" dirty="0">
                <a:latin typeface="+mj-lt"/>
              </a:rPr>
              <a:t>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Nam</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smtClean="0"/>
              <a:t>- </a:t>
            </a:r>
            <a:r>
              <a:rPr lang="vi-VN" sz="2400" b="1" dirty="0" smtClean="0"/>
              <a:t>Tình </a:t>
            </a:r>
            <a:r>
              <a:rPr lang="vi-VN" sz="2400" b="1" dirty="0"/>
              <a:t>huống nguy hiểm </a:t>
            </a:r>
            <a:r>
              <a:rPr lang="vi-VN" sz="2400" dirty="0"/>
              <a:t>là những tình huống có thể gây ra những tổn hại về thể chất, tinh thân cho con người và </a:t>
            </a:r>
            <a:r>
              <a:rPr lang="vi-VN" sz="2400" dirty="0" smtClean="0"/>
              <a:t>xã </a:t>
            </a:r>
            <a:r>
              <a:rPr lang="vi-VN" sz="2400" dirty="0"/>
              <a:t>hội.</a:t>
            </a:r>
          </a:p>
          <a:p>
            <a:pPr lvl="0" algn="just"/>
            <a:r>
              <a:rPr lang="vi-VN" sz="2400" b="1" dirty="0" smtClean="0"/>
              <a:t>- Một </a:t>
            </a:r>
            <a:r>
              <a:rPr lang="vi-VN" sz="2400" b="1" dirty="0"/>
              <a:t>số tình huống nguy hiểm thường gặp như: </a:t>
            </a:r>
            <a:r>
              <a:rPr lang="vi-VN" sz="2400" dirty="0"/>
              <a:t>báo, lũ, dông, sét, đuối nước, cháy nổ, bắt cóc, xâm hại,...</a:t>
            </a:r>
          </a:p>
          <a:p>
            <a:pPr lvl="0" algn="just"/>
            <a:r>
              <a:rPr lang="vi-VN" sz="2400" b="1" dirty="0" smtClean="0"/>
              <a:t>- Để </a:t>
            </a:r>
            <a:r>
              <a:rPr lang="vi-VN" sz="2400" b="1" dirty="0"/>
              <a:t>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a:t>
            </a:r>
            <a:r>
              <a:rPr lang="vi-VN" sz="2400" dirty="0" smtClean="0"/>
              <a:t>cần </a:t>
            </a:r>
            <a:r>
              <a:rPr lang="vi-VN" sz="2400" dirty="0"/>
              <a:t>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smtClean="0">
                <a:latin typeface="+mj-lt"/>
              </a:rPr>
              <a:t>- Một </a:t>
            </a:r>
            <a:r>
              <a:rPr lang="vi-VN" sz="2800" dirty="0">
                <a:latin typeface="+mj-lt"/>
              </a:rPr>
              <a:t>số trường hợp cân nhắc đánh thật mạnh vào chỗ hiểm của kẻ xấu nếu có thể để bảo vệ mình.</a:t>
            </a:r>
          </a:p>
          <a:p>
            <a:pPr lvl="0" algn="just"/>
            <a:r>
              <a:rPr lang="vi-VN" sz="2800" dirty="0" smtClean="0">
                <a:latin typeface="+mj-lt"/>
              </a:rPr>
              <a:t>- Nếu </a:t>
            </a:r>
            <a:r>
              <a:rPr lang="vi-VN" sz="2800" dirty="0">
                <a:latin typeface="+mj-lt"/>
              </a:rPr>
              <a:t>cảm thấy sự an toàn của bản thân hay của người khác bị đe dọa, em có thể gọi điện thoại: </a:t>
            </a:r>
            <a:endParaRPr lang="vi-VN" sz="2800" dirty="0" smtClean="0">
              <a:latin typeface="+mj-lt"/>
            </a:endParaRPr>
          </a:p>
          <a:p>
            <a:pPr lvl="0" algn="just"/>
            <a:r>
              <a:rPr lang="vi-VN" sz="2800" dirty="0" smtClean="0">
                <a:latin typeface="+mj-lt"/>
              </a:rPr>
              <a:t> </a:t>
            </a:r>
            <a:r>
              <a:rPr lang="vi-VN" sz="2800" b="1" dirty="0" smtClean="0">
                <a:latin typeface="+mj-lt"/>
              </a:rPr>
              <a:t>* </a:t>
            </a:r>
            <a:r>
              <a:rPr lang="vi-VN" sz="2800" b="1" dirty="0">
                <a:latin typeface="+mj-lt"/>
              </a:rPr>
              <a:t>Tổng đài Quốc gia bảo vệ trẻ </a:t>
            </a:r>
            <a:r>
              <a:rPr lang="vi-VN" sz="2800" b="1" dirty="0" smtClean="0">
                <a:latin typeface="+mj-lt"/>
              </a:rPr>
              <a:t>em:111</a:t>
            </a:r>
            <a:endParaRPr lang="vi-VN" sz="2400" b="1" dirty="0" smtClean="0">
              <a:latin typeface="+mj-lt"/>
            </a:endParaRPr>
          </a:p>
          <a:p>
            <a:pPr lvl="0" algn="just"/>
            <a:r>
              <a:rPr lang="vi-VN" sz="2800" b="1" dirty="0" smtClean="0">
                <a:latin typeface="+mj-lt"/>
              </a:rPr>
              <a:t> * Cảnh </a:t>
            </a:r>
            <a:r>
              <a:rPr lang="vi-VN" sz="2800" b="1" dirty="0">
                <a:latin typeface="+mj-lt"/>
              </a:rPr>
              <a:t>sát: 113</a:t>
            </a:r>
            <a:r>
              <a:rPr lang="vi-VN" sz="2800" b="1" dirty="0" smtClean="0">
                <a:latin typeface="+mj-lt"/>
              </a:rPr>
              <a:t>;</a:t>
            </a:r>
          </a:p>
          <a:p>
            <a:pPr lvl="0" algn="just"/>
            <a:r>
              <a:rPr lang="vi-VN" sz="2800" b="1" dirty="0" smtClean="0">
                <a:latin typeface="+mj-lt"/>
              </a:rPr>
              <a:t> * Phòng </a:t>
            </a:r>
            <a:r>
              <a:rPr lang="vi-VN" sz="2800" b="1" dirty="0">
                <a:latin typeface="+mj-lt"/>
              </a:rPr>
              <a:t>cháy chữa cháy: 114; </a:t>
            </a:r>
            <a:endParaRPr lang="vi-VN" sz="2800" b="1" dirty="0" smtClean="0">
              <a:latin typeface="+mj-lt"/>
            </a:endParaRPr>
          </a:p>
          <a:p>
            <a:pPr lvl="0" algn="just"/>
            <a:r>
              <a:rPr lang="vi-VN" sz="2800" b="1" dirty="0" smtClean="0">
                <a:latin typeface="+mj-lt"/>
              </a:rPr>
              <a:t> * Cứu </a:t>
            </a:r>
            <a:r>
              <a:rPr lang="vi-VN" sz="2800" b="1" dirty="0">
                <a:latin typeface="+mj-lt"/>
              </a:rPr>
              <a:t>thương: </a:t>
            </a:r>
            <a:r>
              <a:rPr lang="vi-VN" sz="2800" b="1" dirty="0" smtClean="0">
                <a:latin typeface="+mj-lt"/>
              </a:rPr>
              <a:t>115</a:t>
            </a:r>
          </a:p>
          <a:p>
            <a:pPr lvl="0" algn="just"/>
            <a:r>
              <a:rPr lang="vi-VN" sz="2800" b="1" dirty="0" smtClean="0">
                <a:latin typeface="+mj-lt"/>
              </a:rPr>
              <a:t> * Hoặc </a:t>
            </a:r>
            <a:r>
              <a:rPr lang="vi-VN" sz="2800" b="1" dirty="0">
                <a:latin typeface="+mj-lt"/>
              </a:rPr>
              <a:t>báo trực tiếp, gọi điện đến người thân, </a:t>
            </a:r>
            <a:r>
              <a:rPr lang="vi-VN" sz="2800" b="1" dirty="0" smtClean="0">
                <a:latin typeface="+mj-lt"/>
              </a:rPr>
              <a:t>bạn </a:t>
            </a:r>
            <a:r>
              <a:rPr lang="vi-VN" sz="2800" b="1" dirty="0">
                <a:latin typeface="+mj-lt"/>
              </a:rPr>
              <a:t>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Qua câu ca dao </a:t>
            </a:r>
            <a:r>
              <a:rPr lang="vi-VN" sz="2400" dirty="0">
                <a:latin typeface="+mj-lt"/>
              </a:rPr>
              <a:t>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smtClean="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smtClean="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smtClean="0">
                <a:latin typeface="+mj-lt"/>
              </a:rPr>
              <a:t>:</a:t>
            </a:r>
            <a:endParaRPr lang="vi-VN" sz="2100" dirty="0">
              <a:latin typeface="+mj-lt"/>
            </a:endParaRP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a:t>
            </a:r>
            <a:r>
              <a:rPr lang="vi-VN" sz="2100" dirty="0" smtClean="0">
                <a:latin typeface="+mj-lt"/>
              </a:rPr>
              <a:t>tai </a:t>
            </a:r>
            <a:r>
              <a:rPr lang="vi-VN" sz="2100" dirty="0">
                <a:latin typeface="+mj-lt"/>
              </a:rPr>
              <a:t>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r>
              <a:rPr lang="vi-VN" sz="2400" dirty="0" smtClean="0">
                <a:solidFill>
                  <a:schemeClr val="bg1"/>
                </a:solidFill>
                <a:latin typeface="+mj-lt"/>
              </a:rPr>
              <a:t>.</a:t>
            </a:r>
            <a:endParaRPr lang="vi-VN" sz="2400" dirty="0">
              <a:solidFill>
                <a:schemeClr val="bg1"/>
              </a:solidFill>
              <a:latin typeface="+mj-lt"/>
            </a:endParaRP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smtClean="0">
                <a:latin typeface="+mj-lt"/>
              </a:rPr>
              <a:t>           Tình </a:t>
            </a:r>
            <a:r>
              <a:rPr lang="vi-VN" sz="2100" dirty="0">
                <a:latin typeface="+mj-lt"/>
              </a:rPr>
              <a:t>huống gây ra tổn thất tinh thần, thể chất cho cá nhân, xã </a:t>
            </a:r>
            <a:r>
              <a:rPr lang="vi-VN" sz="2100" dirty="0" smtClean="0">
                <a:latin typeface="+mj-lt"/>
              </a:rPr>
              <a:t>hội</a:t>
            </a:r>
            <a:endParaRPr lang="vi-VN" sz="2100" dirty="0">
              <a:latin typeface="+mj-lt"/>
            </a:endParaRP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smtClean="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smtClean="0">
                <a:latin typeface="+mj-lt"/>
              </a:rPr>
              <a:t>Vòng 1</a:t>
            </a:r>
            <a:r>
              <a:rPr lang="vi-VN" sz="2800" dirty="0" smtClean="0">
                <a:latin typeface="+mj-lt"/>
              </a:rPr>
              <a:t>: Thảo luận nhóm nghiên cứu tình huống và đề xuất cách xử lý </a:t>
            </a:r>
            <a:r>
              <a:rPr lang="vi-VN" sz="2400" b="1" dirty="0" smtClean="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smtClean="0">
                <a:latin typeface="+mj-lt"/>
              </a:rPr>
              <a:t>Vòng 2</a:t>
            </a:r>
            <a:r>
              <a:rPr lang="vi-VN" sz="2800" dirty="0" smtClean="0">
                <a:latin typeface="+mj-lt"/>
              </a:rPr>
              <a:t>: Thực hành trải nghiệm đưa ra những cách thức xử lý có minh họa </a:t>
            </a:r>
            <a:r>
              <a:rPr lang="vi-VN" sz="2800" b="1" dirty="0" smtClean="0">
                <a:latin typeface="+mj-lt"/>
              </a:rPr>
              <a:t>(5p)</a:t>
            </a:r>
            <a:endParaRPr lang="vi-VN" sz="2800" b="1" dirty="0">
              <a:latin typeface="+mj-lt"/>
            </a:endParaRP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smtClean="0">
                <a:latin typeface="+mj-lt"/>
              </a:rPr>
              <a:t>2 Nhóm một tình huống.</a:t>
            </a:r>
          </a:p>
          <a:p>
            <a:pPr algn="ctr"/>
            <a:r>
              <a:rPr lang="vi-VN" sz="2600" b="1" dirty="0" smtClean="0">
                <a:latin typeface="+mj-lt"/>
              </a:rPr>
              <a:t>Hình thức bốc thăm</a:t>
            </a:r>
            <a:endParaRPr lang="vi-VN" sz="2600" b="1" dirty="0">
              <a:latin typeface="+mj-lt"/>
            </a:endParaRP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Báo ngay với người lớn ( nếu ở nhà), thầy cô (nếu ở trường).</a:t>
            </a:r>
            <a:endParaRPr lang="vi-VN" sz="2400" dirty="0">
              <a:solidFill>
                <a:schemeClr val="bg1"/>
              </a:solidFill>
              <a:latin typeface="+mj-lt"/>
            </a:endParaRP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a:t>
            </a:r>
            <a:r>
              <a:rPr lang="vi-VN" sz="2400" dirty="0" smtClean="0">
                <a:latin typeface="+mj-lt"/>
              </a:rPr>
              <a:t>và nộp thư</a:t>
            </a:r>
            <a:r>
              <a:rPr lang="vi-VN" sz="2400" dirty="0">
                <a:latin typeface="+mj-lt"/>
              </a:rPr>
              <a:t> </a:t>
            </a:r>
            <a:r>
              <a:rPr lang="vi-VN" sz="2400" dirty="0" smtClean="0">
                <a:latin typeface="+mj-lt"/>
              </a:rPr>
              <a:t>cho công an</a:t>
            </a:r>
            <a:r>
              <a:rPr lang="vi-VN" sz="2400" dirty="0">
                <a:latin typeface="+mj-lt"/>
              </a:rPr>
              <a:t>.</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Quan sát xung quanh, gọi điện thoại cho người thân báo địa điểm, giữ máy.</a:t>
            </a:r>
            <a:endParaRPr lang="vi-VN" sz="2400" dirty="0">
              <a:solidFill>
                <a:schemeClr val="bg1"/>
              </a:solidFill>
              <a:latin typeface="+mj-lt"/>
            </a:endParaRP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Tìm người giúp đỡ </a:t>
            </a:r>
            <a:r>
              <a:rPr lang="vi-VN" sz="2400" dirty="0" smtClean="0">
                <a:solidFill>
                  <a:schemeClr val="tx1"/>
                </a:solidFill>
                <a:latin typeface="+mj-lt"/>
              </a:rPr>
              <a:t>(rẽ sang đoạn đường đông người hoặc vào hàng quán có người)</a:t>
            </a:r>
            <a:endParaRPr lang="vi-VN" sz="2400" dirty="0">
              <a:solidFill>
                <a:schemeClr val="tx1"/>
              </a:solidFill>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smtClean="0">
                <a:latin typeface="+mj-lt"/>
              </a:rPr>
              <a:t>Bị người lạ theo dõi</a:t>
            </a:r>
            <a:endParaRPr lang="vi-VN" sz="2400" b="1"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smtClean="0">
                <a:latin typeface="+mj-lt"/>
              </a:rPr>
              <a:t>1. Đứng gần bảng điều khiển, lưng dựa sát vào tường, quan sát đề phòng, bấm tầng gần nhất với tầng thang máy, chạy ra ngoài.</a:t>
            </a:r>
            <a:endParaRPr lang="vi-VN" sz="2400" dirty="0">
              <a:latin typeface="+mj-lt"/>
            </a:endParaRP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smtClean="0">
                <a:latin typeface="+mj-lt"/>
              </a:rPr>
              <a:t>2. Di chuyển đến góc quay của camera. Gọi điện thoại cho người thân, bạn bè (có sóng điện thoại ) + bấm chuông cứu hộ</a:t>
            </a:r>
            <a:endParaRPr lang="vi-VN" sz="2400" dirty="0">
              <a:latin typeface="+mj-lt"/>
            </a:endParaRP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smtClean="0">
                <a:latin typeface="+mj-lt"/>
              </a:rPr>
              <a:t>3. Kêu cứu, la hét tìm sự giúp đỡ từ bên ngoài. Cào, cắn tự vệ nếu bị tấn công.</a:t>
            </a:r>
            <a:endParaRPr lang="vi-VN" sz="2400" dirty="0">
              <a:latin typeface="+mj-lt"/>
            </a:endParaRP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smtClean="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smtClean="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smtClean="0">
                <a:ln w="1905"/>
                <a:solidFill>
                  <a:srgbClr val="FFFF00"/>
                </a:solidFill>
                <a:effectLst>
                  <a:innerShdw blurRad="69850" dist="43180" dir="5400000">
                    <a:srgbClr val="000000">
                      <a:alpha val="65000"/>
                    </a:srgbClr>
                  </a:innerShdw>
                </a:effectLst>
                <a:latin typeface="+mj-lt"/>
              </a:rPr>
              <a:t> </a:t>
            </a:r>
          </a:p>
          <a:p>
            <a:pPr algn="ctr"/>
            <a:r>
              <a:rPr lang="vi-VN" sz="2800" b="1" dirty="0" smtClean="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1</a:t>
            </a:r>
            <a:r>
              <a:rPr lang="vi-VN" sz="2800" dirty="0" smtClean="0">
                <a:solidFill>
                  <a:schemeClr val="bg1"/>
                </a:solidFill>
                <a:latin typeface="+mj-lt"/>
              </a:rPr>
              <a:t>: Thảo luận nhóm nghiên cứu tình huống và xây dựng kịch bản </a:t>
            </a:r>
            <a:r>
              <a:rPr lang="vi-VN" sz="2400" b="1" dirty="0" smtClean="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2</a:t>
            </a:r>
            <a:r>
              <a:rPr lang="vi-VN" sz="2800" dirty="0" smtClean="0">
                <a:solidFill>
                  <a:schemeClr val="bg1"/>
                </a:solidFill>
                <a:latin typeface="+mj-lt"/>
              </a:rPr>
              <a:t>: Thực hành đóng vai đưa ra những cách thức xử lý tình huống </a:t>
            </a:r>
            <a:r>
              <a:rPr lang="vi-VN" sz="2800" b="1" dirty="0" smtClean="0">
                <a:solidFill>
                  <a:schemeClr val="bg1"/>
                </a:solidFill>
                <a:latin typeface="+mj-lt"/>
              </a:rPr>
              <a:t>(5p)</a:t>
            </a:r>
            <a:endParaRPr lang="vi-VN" sz="2800" b="1" dirty="0">
              <a:solidFill>
                <a:schemeClr val="bg1"/>
              </a:solidFill>
              <a:latin typeface="+mj-lt"/>
            </a:endParaRP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hiểm có thể gặp </a:t>
            </a:r>
            <a:r>
              <a:rPr lang="en-US" sz="2800" b="1" dirty="0" smtClean="0">
                <a:latin typeface="Times New Roman" panose="02020603050405020304" pitchFamily="18" charset="0"/>
                <a:cs typeface="Times New Roman" panose="02020603050405020304" pitchFamily="18" charset="0"/>
              </a:rPr>
              <a:t>khi </a:t>
            </a:r>
            <a:r>
              <a:rPr lang="en-US" sz="2800" b="1" dirty="0">
                <a:latin typeface="Times New Roman" panose="02020603050405020304" pitchFamily="18" charset="0"/>
                <a:cs typeface="Times New Roman" panose="02020603050405020304" pitchFamily="18" charset="0"/>
              </a:rPr>
              <a:t>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sét đánh</a:t>
            </a:r>
          </a:p>
          <a:p>
            <a:r>
              <a:rPr lang="vi-VN" sz="2400" dirty="0" smtClean="0">
                <a:latin typeface="+mj-lt"/>
              </a:rPr>
              <a:t>- Cây, cành cây bị gãy, đổ gây thương tích.</a:t>
            </a:r>
          </a:p>
          <a:p>
            <a:r>
              <a:rPr lang="vi-VN" sz="2400" dirty="0" smtClean="0">
                <a:latin typeface="+mj-lt"/>
              </a:rPr>
              <a:t>- Ướt mưa, cảm lạnh.</a:t>
            </a:r>
            <a:endParaRPr lang="vi-VN" sz="2400" dirty="0">
              <a:latin typeface="+mj-lt"/>
            </a:endParaRP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Tìm chỗ trú an toàn (</a:t>
            </a:r>
            <a:r>
              <a:rPr lang="vi-VN" sz="2000" dirty="0" smtClean="0">
                <a:latin typeface="+mj-lt"/>
              </a:rPr>
              <a:t>hiên nhà, cửa hàng)</a:t>
            </a:r>
            <a:endParaRPr lang="vi-VN" sz="2400" dirty="0" smtClean="0">
              <a:latin typeface="+mj-lt"/>
            </a:endParaRPr>
          </a:p>
          <a:p>
            <a:r>
              <a:rPr lang="vi-VN" sz="2400" dirty="0" smtClean="0">
                <a:latin typeface="+mj-lt"/>
              </a:rPr>
              <a:t>- Che chắn, bảo vệ cơ thể khỏi ướt.</a:t>
            </a:r>
          </a:p>
          <a:p>
            <a:r>
              <a:rPr lang="vi-VN" sz="2400" dirty="0" smtClean="0">
                <a:latin typeface="+mj-lt"/>
              </a:rPr>
              <a:t>- Gọi ĐT nhờ người thân mang áo mưa.</a:t>
            </a:r>
          </a:p>
          <a:p>
            <a:r>
              <a:rPr lang="vi-VN" sz="2400" i="1" dirty="0" smtClean="0">
                <a:latin typeface="+mj-lt"/>
              </a:rPr>
              <a:t>(Tốt nhất lên xem dự báo thời tiết, mang theo áo mưa, dù trước khi ra ngoài)</a:t>
            </a:r>
            <a:endParaRPr lang="vi-VN" sz="2400" i="1" dirty="0">
              <a:latin typeface="+mj-lt"/>
            </a:endParaRP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có </a:t>
            </a:r>
            <a:r>
              <a:rPr lang="en-US" sz="2800" b="1" dirty="0">
                <a:latin typeface="Times New Roman" panose="02020603050405020304" pitchFamily="18" charset="0"/>
                <a:cs typeface="Times New Roman" panose="02020603050405020304" pitchFamily="18" charset="0"/>
              </a:rPr>
              <a:t>thể gặp </a:t>
            </a:r>
            <a:r>
              <a:rPr lang="en-US" sz="2800" b="1" dirty="0" smtClean="0">
                <a:latin typeface="Times New Roman" panose="02020603050405020304" pitchFamily="18" charset="0"/>
                <a:cs typeface="Times New Roman" panose="02020603050405020304" pitchFamily="18" charset="0"/>
              </a:rPr>
              <a:t>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bắt cóc</a:t>
            </a:r>
          </a:p>
          <a:p>
            <a:r>
              <a:rPr lang="vi-VN" sz="2400" dirty="0" smtClean="0">
                <a:latin typeface="+mj-lt"/>
              </a:rPr>
              <a:t>- Bị xâm hại tình dục</a:t>
            </a:r>
          </a:p>
          <a:p>
            <a:r>
              <a:rPr lang="vi-VN" sz="2400" dirty="0" smtClean="0">
                <a:latin typeface="+mj-lt"/>
              </a:rPr>
              <a:t>- Bị lấy tài sản, bán nội tạng</a:t>
            </a:r>
            <a:endParaRPr lang="vi-VN" sz="2400" dirty="0">
              <a:latin typeface="+mj-lt"/>
            </a:endParaRP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Gọi điện xác nhận thông tin với bố mẹ</a:t>
            </a:r>
          </a:p>
          <a:p>
            <a:r>
              <a:rPr lang="vi-VN" sz="2400" dirty="0" smtClean="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a:t>
            </a:r>
            <a:r>
              <a:rPr lang="en-US" sz="2800" b="1" dirty="0">
                <a:latin typeface="Times New Roman" panose="02020603050405020304" pitchFamily="18" charset="0"/>
                <a:cs typeface="Times New Roman" panose="02020603050405020304" pitchFamily="18" charset="0"/>
              </a:rPr>
              <a:t>có thể gặp </a:t>
            </a:r>
            <a:r>
              <a:rPr lang="en-US" sz="2800" b="1" dirty="0" smtClean="0">
                <a:latin typeface="Times New Roman" panose="02020603050405020304" pitchFamily="18" charset="0"/>
                <a:cs typeface="Times New Roman" panose="02020603050405020304" pitchFamily="18" charset="0"/>
              </a:rPr>
              <a:t>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mất hết tài sản</a:t>
            </a:r>
          </a:p>
          <a:p>
            <a:r>
              <a:rPr lang="vi-VN" sz="2400" dirty="0" smtClean="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Bình tĩnh thương lượng</a:t>
            </a:r>
          </a:p>
          <a:p>
            <a:r>
              <a:rPr lang="vi-VN" sz="2400" dirty="0" smtClean="0">
                <a:latin typeface="+mj-lt"/>
              </a:rPr>
              <a:t>- Kéo dài thời gian, tìm kiếm sự giúp đỡ</a:t>
            </a:r>
          </a:p>
          <a:p>
            <a:r>
              <a:rPr lang="vi-VN" sz="2400" dirty="0" smtClean="0">
                <a:latin typeface="+mj-lt"/>
              </a:rPr>
              <a:t>- Chấp nhận bỏ tài sản, chạy nhanh giữ an toàn cho bản thân.</a:t>
            </a:r>
          </a:p>
          <a:p>
            <a:r>
              <a:rPr lang="vi-VN" sz="2200" i="1" dirty="0" smtClean="0">
                <a:latin typeface="+mj-lt"/>
              </a:rPr>
              <a:t>(Tốt nhất không nên đi một mình chỗ vắng)</a:t>
            </a:r>
            <a:endParaRPr lang="vi-VN" sz="2200" i="1" dirty="0">
              <a:latin typeface="+mj-lt"/>
            </a:endParaRP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smtClean="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endPar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smtClean="0">
                <a:solidFill>
                  <a:srgbClr val="002060"/>
                </a:solidFill>
                <a:latin typeface="Times New Roman" panose="02020603050405020304" pitchFamily="18" charset="0"/>
                <a:cs typeface="Times New Roman" panose="02020603050405020304" pitchFamily="18" charset="0"/>
              </a:rPr>
              <a:t>Vòng 1</a:t>
            </a:r>
            <a:r>
              <a:rPr lang="en-US" sz="2900" dirty="0" smtClean="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smtClean="0">
                <a:latin typeface="Times New Roman" panose="02020603050405020304" pitchFamily="18" charset="0"/>
                <a:cs typeface="Times New Roman" panose="02020603050405020304" pitchFamily="18" charset="0"/>
              </a:rPr>
              <a:t>Vòng 2</a:t>
            </a:r>
            <a:r>
              <a:rPr lang="en-US" sz="2900" dirty="0" smtClean="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gridCol w="1620181"/>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gridCol w="1656184"/>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smtClean="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smtClean="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smtClean="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 động tác tự vệ</a:t>
            </a:r>
            <a:r>
              <a:rPr lang="vi-VN" sz="2800" b="1" dirty="0" smtClean="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smtClean="0">
                <a:latin typeface="+mj-lt"/>
              </a:rPr>
              <a:t>Điện thoại, đồng hồ thông minh</a:t>
            </a:r>
          </a:p>
          <a:p>
            <a:pPr marL="342900" indent="-342900">
              <a:buAutoNum type="arabicPeriod"/>
            </a:pPr>
            <a:r>
              <a:rPr lang="vi-VN" sz="2800" dirty="0" smtClean="0">
                <a:latin typeface="+mj-lt"/>
              </a:rPr>
              <a:t>Còi báo động, bình xịt hơi cay (bình xịt kháng khuẩn)</a:t>
            </a:r>
          </a:p>
          <a:p>
            <a:pPr marL="342900" indent="-342900">
              <a:buAutoNum type="arabicPeriod"/>
            </a:pPr>
            <a:r>
              <a:rPr lang="vi-VN" sz="2800" dirty="0" smtClean="0">
                <a:latin typeface="+mj-lt"/>
              </a:rPr>
              <a:t>Áo mưa </a:t>
            </a:r>
          </a:p>
          <a:p>
            <a:pPr marL="342900" indent="-342900">
              <a:buAutoNum type="arabicPeriod"/>
            </a:pPr>
            <a:r>
              <a:rPr lang="vi-VN" sz="2800" dirty="0" smtClean="0">
                <a:latin typeface="+mj-lt"/>
              </a:rPr>
              <a:t>Khẩu trang, bao tay</a:t>
            </a:r>
          </a:p>
          <a:p>
            <a:r>
              <a:rPr lang="vi-VN" sz="2800" dirty="0" smtClean="0">
                <a:solidFill>
                  <a:srgbClr val="002060"/>
                </a:solidFill>
                <a:latin typeface="+mj-lt"/>
              </a:rPr>
              <a:t>(Tùy điều kiện gia đình và nơi sinh sống, quan trọng nhất là kỹ năng ứng phó với từng tình huống)</a:t>
            </a:r>
            <a:endParaRPr lang="vi-VN" sz="2800" dirty="0">
              <a:solidFill>
                <a:srgbClr val="002060"/>
              </a:solidFill>
              <a:latin typeface="+mj-lt"/>
            </a:endParaRPr>
          </a:p>
        </p:txBody>
      </p:sp>
    </p:spTree>
    <p:extLst>
      <p:ext uri="{BB962C8B-B14F-4D97-AF65-F5344CB8AC3E}">
        <p14:creationId xmlns:p14="http://schemas.microsoft.com/office/powerpoint/2010/main" val="388019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smtClean="0">
                <a:solidFill>
                  <a:schemeClr val="bg1"/>
                </a:solidFill>
                <a:latin typeface="+mj-lt"/>
              </a:rPr>
              <a:t>Xem, thực hành theo, về nhà luyện tập cho thuần thục</a:t>
            </a:r>
            <a:endParaRPr lang="vi-VN" sz="2400" dirty="0">
              <a:solidFill>
                <a:schemeClr val="bg1"/>
              </a:solidFill>
              <a:latin typeface="+mj-lt"/>
            </a:endParaRP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9" name="Rectangle 8"/>
          <p:cNvSpPr/>
          <p:nvPr/>
        </p:nvSpPr>
        <p:spPr>
          <a:xfrm>
            <a:off x="1240684" y="4397931"/>
            <a:ext cx="7678705" cy="707886"/>
          </a:xfrm>
          <a:prstGeom prst="rect">
            <a:avLst/>
          </a:prstGeom>
          <a:noFill/>
        </p:spPr>
        <p:txBody>
          <a:bodyPr wrap="none" lIns="91440" tIns="45720" rIns="91440" bIns="45720">
            <a:spAutoFit/>
          </a:bodyPr>
          <a:lstStyle/>
          <a:p>
            <a:pPr algn="ctr"/>
            <a:r>
              <a:rPr lang="vi-VN"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Quyên Nguyễn (0989.037.260)</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3960913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gridCol w="4572000"/>
              </a:tblGrid>
              <a:tr h="2032811">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610">
                <a:tc>
                  <a:txBody>
                    <a:bodyPr/>
                    <a:lstStyle/>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smtClean="0"/>
              <a:t>Hậu</a:t>
            </a:r>
            <a:r>
              <a:rPr lang="en-US" sz="2000" baseline="0" dirty="0" smtClean="0"/>
              <a:t> quả và cách ứng phó ở</a:t>
            </a:r>
            <a:r>
              <a:rPr lang="en-US" sz="2000" dirty="0" smtClean="0"/>
              <a:t> mỗi tình huống</a:t>
            </a:r>
            <a:endParaRPr lang="vi-VN" sz="2000" dirty="0" smtClean="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smtClean="0"/>
              <a:t>Thế </a:t>
            </a:r>
            <a:r>
              <a:rPr lang="es-ES" sz="2000" dirty="0"/>
              <a:t>nào là tình huống nguy hiểm</a:t>
            </a:r>
            <a:r>
              <a:rPr lang="es-ES" sz="2000" dirty="0" smtClean="0"/>
              <a:t>?</a:t>
            </a:r>
          </a:p>
          <a:p>
            <a:r>
              <a:rPr lang="es-ES" sz="2000" dirty="0" smtClean="0"/>
              <a:t>……………………………………………………………….</a:t>
            </a:r>
          </a:p>
          <a:p>
            <a:r>
              <a:rPr lang="es-ES" sz="2000" dirty="0" smtClean="0"/>
              <a:t>……………………………………………………………….</a:t>
            </a:r>
            <a:endParaRPr lang="vi-VN" sz="2000" dirty="0" smtClean="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gridCol w="2269973"/>
              </a:tblGrid>
              <a:tr h="585356">
                <a:tc>
                  <a:txBody>
                    <a:bodyPr/>
                    <a:lstStyle/>
                    <a:p>
                      <a:r>
                        <a:rPr lang="en-US" dirty="0" smtClean="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smtClean="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gridCol w="4572000"/>
              </a:tblGrid>
              <a:tr h="1493133">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5353">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241">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smtClean="0"/>
              <a:t>Cách ứng phó ở</a:t>
            </a:r>
            <a:r>
              <a:rPr lang="en-US" sz="2000" b="1" dirty="0" smtClean="0"/>
              <a:t> mỗi tình huống</a:t>
            </a:r>
            <a:endParaRPr lang="vi-VN" sz="2000" b="1" dirty="0" smtClean="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gridCol w="2263735"/>
              </a:tblGrid>
              <a:tr h="1534920">
                <a:tc>
                  <a:txBody>
                    <a:bodyPr/>
                    <a:lstStyle/>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Khái niệm </a:t>
            </a:r>
          </a:p>
          <a:p>
            <a:pPr algn="ctr"/>
            <a:r>
              <a:rPr lang="vi-VN" sz="3200" dirty="0" smtClean="0">
                <a:solidFill>
                  <a:schemeClr val="tx1"/>
                </a:solidFill>
                <a:latin typeface="+mj-lt"/>
              </a:rPr>
              <a:t>Tình huống nguy hiểm</a:t>
            </a:r>
            <a:endParaRPr lang="vi-VN" sz="3200" dirty="0">
              <a:solidFill>
                <a:schemeClr val="tx1"/>
              </a:solidFill>
              <a:latin typeface="+mj-lt"/>
            </a:endParaRP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Nhấp vào từng liên kết để mở video</a:t>
            </a:r>
            <a:endParaRPr lang="vi-VN" sz="2400" dirty="0">
              <a:latin typeface="+mj-lt"/>
            </a:endParaRP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smtClean="0">
                <a:solidFill>
                  <a:srgbClr val="FF0000"/>
                </a:solidFill>
              </a:rPr>
              <a:t>1. Khi ở trong nhà:</a:t>
            </a:r>
          </a:p>
          <a:p>
            <a:r>
              <a:rPr lang="vi-VN" sz="1600" dirty="0" smtClean="0"/>
              <a:t>- Không </a:t>
            </a:r>
            <a:r>
              <a:rPr lang="vi-VN" sz="1600" dirty="0"/>
              <a:t>sử dụng </a:t>
            </a:r>
            <a:r>
              <a:rPr lang="vi-VN" sz="1600" dirty="0">
                <a:hlinkClick r:id="rId3" tooltip="điện thoại"/>
              </a:rPr>
              <a:t>điện thoại</a:t>
            </a:r>
            <a:r>
              <a:rPr lang="vi-VN" sz="1600" dirty="0"/>
              <a:t> có </a:t>
            </a:r>
            <a:r>
              <a:rPr lang="vi-VN" sz="1600" dirty="0" smtClean="0"/>
              <a:t>dây</a:t>
            </a:r>
          </a:p>
          <a:p>
            <a:r>
              <a:rPr lang="vi-VN" sz="1600" dirty="0" smtClean="0"/>
              <a:t>- Không sử dụng các thiết bị điện.</a:t>
            </a:r>
            <a:endParaRPr lang="vi-VN" sz="1600" dirty="0"/>
          </a:p>
          <a:p>
            <a:r>
              <a:rPr lang="vi-VN" sz="1600" dirty="0" smtClean="0"/>
              <a:t>- Giữ </a:t>
            </a:r>
            <a:r>
              <a:rPr lang="vi-VN" sz="1600" dirty="0"/>
              <a:t>khoảng cách an toàn 1m đối với các thiết bị dùng </a:t>
            </a:r>
            <a:r>
              <a:rPr lang="vi-VN" sz="1600" dirty="0" smtClean="0"/>
              <a:t>điện</a:t>
            </a:r>
            <a:endParaRPr lang="vi-VN" sz="1600" dirty="0"/>
          </a:p>
          <a:p>
            <a:r>
              <a:rPr lang="vi-VN" sz="1600" dirty="0" smtClean="0"/>
              <a:t>- Tránh </a:t>
            </a:r>
            <a:r>
              <a:rPr lang="vi-VN" sz="1600" dirty="0"/>
              <a:t>xa cửa sổ, cửa chính, mái hiên và không nằm lên sàn bê tông, không tựa lưng vào bức tường bê tông</a:t>
            </a:r>
            <a:r>
              <a:rPr lang="vi-VN" sz="1600" dirty="0" smtClean="0"/>
              <a:t>.</a:t>
            </a:r>
            <a:endParaRPr lang="vi-VN" sz="1600" dirty="0"/>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smtClean="0">
                <a:solidFill>
                  <a:srgbClr val="FF0000"/>
                </a:solidFill>
              </a:rPr>
              <a:t>2. Những </a:t>
            </a:r>
            <a:r>
              <a:rPr lang="vi-VN" sz="1600" b="1" dirty="0">
                <a:solidFill>
                  <a:srgbClr val="FF0000"/>
                </a:solidFill>
              </a:rPr>
              <a:t>lưu ý khi đang ở ngoài </a:t>
            </a:r>
            <a:r>
              <a:rPr lang="vi-VN" sz="1600" b="1" dirty="0" smtClean="0">
                <a:solidFill>
                  <a:srgbClr val="FF0000"/>
                </a:solidFill>
              </a:rPr>
              <a:t>trời:</a:t>
            </a:r>
            <a:endParaRPr lang="vi-VN" sz="1600" b="1" dirty="0">
              <a:solidFill>
                <a:srgbClr val="FF0000"/>
              </a:solidFill>
            </a:endParaRPr>
          </a:p>
          <a:p>
            <a:pPr algn="just"/>
            <a:r>
              <a:rPr lang="vi-VN" sz="1600" dirty="0" smtClean="0">
                <a:solidFill>
                  <a:srgbClr val="002060"/>
                </a:solidFill>
              </a:rPr>
              <a:t>- Không </a:t>
            </a:r>
            <a:r>
              <a:rPr lang="vi-VN" sz="1600" dirty="0">
                <a:solidFill>
                  <a:srgbClr val="002060"/>
                </a:solidFill>
              </a:rPr>
              <a:t>trú mưa dưới gốc </a:t>
            </a:r>
            <a:r>
              <a:rPr lang="vi-VN" sz="1600" dirty="0" smtClean="0">
                <a:solidFill>
                  <a:srgbClr val="002060"/>
                </a:solidFill>
              </a:rPr>
              <a:t>cây, Không vào nhà </a:t>
            </a:r>
            <a:r>
              <a:rPr lang="vi-VN" sz="1600" dirty="0">
                <a:solidFill>
                  <a:srgbClr val="002060"/>
                </a:solidFill>
              </a:rPr>
              <a:t>kho ở nơi đồng trống, </a:t>
            </a:r>
            <a:r>
              <a:rPr lang="vi-VN" sz="1600" b="1" dirty="0">
                <a:solidFill>
                  <a:srgbClr val="002060"/>
                </a:solidFill>
              </a:rPr>
              <a:t> tránh xa các nắp cống</a:t>
            </a:r>
            <a:r>
              <a:rPr lang="vi-VN" sz="1600" dirty="0">
                <a:solidFill>
                  <a:srgbClr val="002060"/>
                </a:solidFill>
              </a:rPr>
              <a:t>, tránh bị nước cuốn trôi vào ống </a:t>
            </a:r>
            <a:r>
              <a:rPr lang="vi-VN" sz="1600" dirty="0" smtClean="0">
                <a:solidFill>
                  <a:srgbClr val="002060"/>
                </a:solidFill>
              </a:rPr>
              <a:t>cống. T</a:t>
            </a:r>
            <a:r>
              <a:rPr lang="vi-VN" sz="1600" b="1" dirty="0" smtClean="0">
                <a:solidFill>
                  <a:srgbClr val="002060"/>
                </a:solidFill>
              </a:rPr>
              <a:t>ránh </a:t>
            </a:r>
            <a:r>
              <a:rPr lang="vi-VN" sz="1600" b="1" dirty="0">
                <a:solidFill>
                  <a:srgbClr val="002060"/>
                </a:solidFill>
              </a:rPr>
              <a:t>xa các vật cao hoặc bị cô lập, tránh đứng gần các vật dụng kim loại, </a:t>
            </a:r>
            <a:r>
              <a:rPr lang="vi-VN" sz="1600" dirty="0">
                <a:solidFill>
                  <a:srgbClr val="002060"/>
                </a:solidFill>
              </a:rPr>
              <a:t>không đứng dưới hay gần những thứ có thể thu lôi như dưới cây </a:t>
            </a:r>
            <a:r>
              <a:rPr lang="vi-VN" sz="1600" dirty="0" smtClean="0">
                <a:solidFill>
                  <a:srgbClr val="002060"/>
                </a:solidFill>
              </a:rPr>
              <a:t>cối</a:t>
            </a:r>
            <a:endParaRPr lang="vi-VN" sz="1600" dirty="0">
              <a:solidFill>
                <a:srgbClr val="002060"/>
              </a:solidFill>
            </a:endParaRPr>
          </a:p>
          <a:p>
            <a:pPr algn="just"/>
            <a:r>
              <a:rPr lang="vi-VN" sz="1600" b="1" dirty="0" smtClean="0">
                <a:solidFill>
                  <a:srgbClr val="002060"/>
                </a:solidFill>
              </a:rPr>
              <a:t>- Không </a:t>
            </a:r>
            <a:r>
              <a:rPr lang="vi-VN" sz="1600" b="1" dirty="0">
                <a:solidFill>
                  <a:srgbClr val="002060"/>
                </a:solidFill>
              </a:rPr>
              <a:t>nên sử dụng ô/ dù</a:t>
            </a:r>
            <a:r>
              <a:rPr lang="vi-VN" sz="1600" dirty="0">
                <a:solidFill>
                  <a:srgbClr val="002060"/>
                </a:solidFill>
              </a:rPr>
              <a:t> khi trời mưa, bão, có sấm chớp vì ô có thể thu hút sét đánh vào.</a:t>
            </a:r>
          </a:p>
          <a:p>
            <a:pPr algn="just"/>
            <a:r>
              <a:rPr lang="vi-VN" sz="1600" dirty="0" smtClean="0">
                <a:solidFill>
                  <a:srgbClr val="002060"/>
                </a:solidFill>
              </a:rPr>
              <a:t>- Nhanh </a:t>
            </a:r>
            <a:r>
              <a:rPr lang="vi-VN" sz="1600" dirty="0">
                <a:solidFill>
                  <a:srgbClr val="002060"/>
                </a:solidFill>
              </a:rPr>
              <a:t>chóng di chuyển về </a:t>
            </a:r>
            <a:r>
              <a:rPr lang="vi-VN" sz="1600" dirty="0" smtClean="0">
                <a:solidFill>
                  <a:srgbClr val="002060"/>
                </a:solidFill>
              </a:rPr>
              <a:t>nhà. Nên </a:t>
            </a:r>
            <a:r>
              <a:rPr lang="vi-VN" sz="1600" dirty="0">
                <a:solidFill>
                  <a:srgbClr val="002060"/>
                </a:solidFill>
              </a:rPr>
              <a:t>đứng chụm hai chân sát nhau, ngồi xuống để hạn chế sự tiếp xúc với điện khi sét đánh</a:t>
            </a:r>
            <a:r>
              <a:rPr lang="vi-VN" sz="1600" dirty="0" smtClean="0">
                <a:solidFill>
                  <a:srgbClr val="002060"/>
                </a:solidFill>
              </a:rPr>
              <a:t>. Nên </a:t>
            </a:r>
            <a:r>
              <a:rPr lang="vi-VN" sz="1600" dirty="0">
                <a:solidFill>
                  <a:srgbClr val="002060"/>
                </a:solidFill>
              </a:rPr>
              <a:t>tránh mưa ở các ngôi nhà dọc hai bên đường, </a:t>
            </a:r>
            <a:r>
              <a:rPr lang="vi-VN" sz="1600" b="1" dirty="0">
                <a:solidFill>
                  <a:srgbClr val="002060"/>
                </a:solidFill>
              </a:rPr>
              <a:t>không nên tiếp tục di chuyển</a:t>
            </a:r>
            <a:r>
              <a:rPr lang="vi-VN" sz="1600" dirty="0">
                <a:solidFill>
                  <a:srgbClr val="002060"/>
                </a:solidFill>
              </a:rPr>
              <a:t>. </a:t>
            </a:r>
            <a:r>
              <a:rPr lang="vi-VN" sz="1600" dirty="0" smtClean="0">
                <a:solidFill>
                  <a:srgbClr val="002060"/>
                </a:solidFill>
              </a:rPr>
              <a:t>Nên </a:t>
            </a:r>
            <a:r>
              <a:rPr lang="vi-VN" sz="1600" dirty="0">
                <a:solidFill>
                  <a:srgbClr val="002060"/>
                </a:solidFill>
              </a:rPr>
              <a:t>đội mũ bảo hiểm dù là đi xe hay đi </a:t>
            </a:r>
            <a:r>
              <a:rPr lang="vi-VN" sz="1600" dirty="0" smtClean="0">
                <a:solidFill>
                  <a:srgbClr val="002060"/>
                </a:solidFill>
              </a:rPr>
              <a:t>bộ</a:t>
            </a:r>
            <a:endParaRPr lang="vi-VN" sz="1600" dirty="0">
              <a:solidFill>
                <a:srgbClr val="002060"/>
              </a:solidFill>
            </a:endParaRP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smtClean="0">
                <a:latin typeface="+mj-lt"/>
              </a:rPr>
              <a:t>1. Theo dõi thời tiết qua </a:t>
            </a:r>
            <a:r>
              <a:rPr lang="vi-VN" sz="2400" b="1" dirty="0">
                <a:latin typeface="+mj-lt"/>
              </a:rPr>
              <a:t>tivi, radio, </a:t>
            </a:r>
            <a:r>
              <a:rPr lang="vi-VN" sz="2400" b="1" dirty="0" smtClean="0">
                <a:latin typeface="+mj-lt"/>
              </a:rPr>
              <a:t>internet</a:t>
            </a:r>
            <a:endParaRPr lang="vi-VN" sz="2400" b="1" dirty="0">
              <a:latin typeface="+mj-lt"/>
            </a:endParaRP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smtClean="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smtClean="0">
                <a:latin typeface="+mj-lt"/>
              </a:rPr>
              <a:t>3. Bảo vệ nhà: tắt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smtClean="0">
                <a:latin typeface="+mj-lt"/>
              </a:rPr>
              <a:t>4. Tuân thủ các qui định an toàn </a:t>
            </a:r>
            <a:r>
              <a:rPr lang="vi-VN" sz="2400" i="1" dirty="0" smtClean="0">
                <a:latin typeface="+mj-lt"/>
              </a:rPr>
              <a:t>(Không lại gần bờ sông, dùng gậy kiểm tra đường, không đi đường tắt, không mang vác nhiều đồ, cảnh giác cây to, không đi trên đường cống…); </a:t>
            </a:r>
            <a:r>
              <a:rPr lang="vi-VN" sz="2400" dirty="0" smtClean="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smtClean="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smtClean="0">
                <a:latin typeface="+mj-lt"/>
              </a:rPr>
              <a:t>1. Tránh xa mặt nước, không cố nhặt đồ rơi trên nước. </a:t>
            </a:r>
            <a:r>
              <a:rPr lang="vi-VN" sz="2400" b="1" dirty="0" smtClean="0">
                <a:solidFill>
                  <a:srgbClr val="FF0000"/>
                </a:solidFill>
                <a:latin typeface="+mj-lt"/>
              </a:rPr>
              <a:t>Nhất định phải học bơi.</a:t>
            </a:r>
            <a:endParaRPr lang="vi-VN" sz="2400" b="1" dirty="0">
              <a:solidFill>
                <a:srgbClr val="FF0000"/>
              </a:solidFill>
              <a:latin typeface="+mj-lt"/>
            </a:endParaRP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smtClean="0">
                <a:latin typeface="+mj-lt"/>
              </a:rPr>
              <a:t>2. Không rủ nhau đi bơi ở ao, hồ, nơi vắng vẻ</a:t>
            </a:r>
            <a:endParaRPr lang="vi-VN" sz="2400" dirty="0">
              <a:latin typeface="+mj-lt"/>
            </a:endParaRP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smtClean="0">
                <a:latin typeface="+mj-lt"/>
              </a:rPr>
              <a:t>3. Không nhảy xuống cứu người bị đuối nước</a:t>
            </a:r>
            <a:endParaRPr lang="vi-VN" sz="2400" dirty="0">
              <a:latin typeface="+mj-lt"/>
            </a:endParaRP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smtClean="0">
                <a:latin typeface="+mj-lt"/>
              </a:rPr>
              <a:t>4. Nhanh chóng hỗ trợ người bị đuối nước:</a:t>
            </a:r>
          </a:p>
          <a:p>
            <a:r>
              <a:rPr lang="vi-VN" sz="2400" dirty="0" smtClean="0">
                <a:latin typeface="+mj-lt"/>
              </a:rPr>
              <a:t>+ Hô hoán tìm người giúp đỡ</a:t>
            </a:r>
          </a:p>
          <a:p>
            <a:r>
              <a:rPr lang="vi-VN" sz="2400" dirty="0" smtClean="0">
                <a:latin typeface="+mj-lt"/>
              </a:rPr>
              <a:t>+ Tìm cách kéo họ nên bờ an toàn</a:t>
            </a:r>
          </a:p>
          <a:p>
            <a:r>
              <a:rPr lang="vi-VN" sz="2400" dirty="0" smtClean="0">
                <a:latin typeface="+mj-lt"/>
              </a:rPr>
              <a:t>+ Hỗ trợ hồi sức (cấp cứu đuối nước)</a:t>
            </a:r>
            <a:endParaRPr lang="vi-VN" sz="2400" dirty="0">
              <a:latin typeface="+mj-lt"/>
            </a:endParaRP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smtClean="0">
                <a:latin typeface="+mj-lt"/>
              </a:rPr>
              <a:t>5. Nếu bản thân bị đuối nước:</a:t>
            </a:r>
          </a:p>
          <a:p>
            <a:r>
              <a:rPr lang="vi-VN" sz="2400" dirty="0" smtClean="0">
                <a:latin typeface="+mj-lt"/>
              </a:rPr>
              <a:t>+ La lớn tìm hỗ trợ, không vùng vẫy mất sức</a:t>
            </a:r>
          </a:p>
          <a:p>
            <a:r>
              <a:rPr lang="vi-VN" sz="2400" dirty="0" smtClean="0">
                <a:latin typeface="+mj-lt"/>
              </a:rPr>
              <a:t>+ Nín thở, thả lỏng người, tìm vật nổi hoặc cố gắng vào bờ</a:t>
            </a:r>
            <a:endParaRPr lang="vi-VN" sz="2400" dirty="0">
              <a:latin typeface="+mj-lt"/>
            </a:endParaRP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a:t>
            </a:r>
            <a:r>
              <a:rPr lang="vi-VN" sz="2400" b="1" dirty="0" smtClean="0">
                <a:latin typeface="+mj-lt"/>
              </a:rPr>
              <a:t>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a:t>
            </a:r>
            <a:r>
              <a:rPr lang="vi-VN" sz="2400" b="1" dirty="0" smtClean="0">
                <a:latin typeface="+mj-lt"/>
              </a:rPr>
              <a:t>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a:t>
            </a:r>
            <a:r>
              <a:rPr lang="vi-VN" sz="2400" b="1" dirty="0" smtClean="0">
                <a:latin typeface="+mj-lt"/>
              </a:rPr>
              <a:t>Không đưa thông tin cá nhân lên mạng,</a:t>
            </a:r>
          </a:p>
          <a:p>
            <a:r>
              <a:rPr lang="vi-VN" sz="2400" b="1" dirty="0" smtClean="0">
                <a:latin typeface="+mj-lt"/>
              </a:rPr>
              <a:t>Tránh </a:t>
            </a:r>
            <a:r>
              <a:rPr lang="vi-VN" sz="2400" b="1" dirty="0">
                <a:latin typeface="+mj-lt"/>
              </a:rPr>
              <a:t>bị lừa qua </a:t>
            </a:r>
            <a:r>
              <a:rPr lang="vi-VN" sz="2400" b="1" dirty="0" smtClean="0">
                <a:latin typeface="+mj-lt"/>
              </a:rPr>
              <a:t>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2574</Words>
  <Application>Microsoft Office PowerPoint</Application>
  <PresentationFormat>On-screen Show (16:9)</PresentationFormat>
  <Paragraphs>341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74</cp:revision>
  <dcterms:created xsi:type="dcterms:W3CDTF">2021-07-19T13:55:01Z</dcterms:created>
  <dcterms:modified xsi:type="dcterms:W3CDTF">2021-07-21T10:55:00Z</dcterms:modified>
</cp:coreProperties>
</file>