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7" r:id="rId2"/>
    <p:sldId id="288" r:id="rId3"/>
    <p:sldId id="290" r:id="rId4"/>
    <p:sldId id="289" r:id="rId5"/>
    <p:sldId id="291" r:id="rId6"/>
    <p:sldId id="297" r:id="rId7"/>
    <p:sldId id="293" r:id="rId8"/>
    <p:sldId id="300" r:id="rId9"/>
    <p:sldId id="294" r:id="rId10"/>
    <p:sldId id="296" r:id="rId11"/>
    <p:sldId id="298" r:id="rId12"/>
    <p:sldId id="303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29318-CB66-428E-A598-D7442AE15F05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C7956-449A-4B0C-80D4-EB3145286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8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Thân Thị Diệp Nga- Bình Dương</a:t>
            </a: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CBF6C23-A569-4432-9100-F10040800C18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653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BD0C12-C008-41F2-B860-98E68275A587}" type="datetimeFigureOut">
              <a:rPr lang="en-US" smtClean="0"/>
              <a:pPr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vi-VN" dirty="0">
                <a:solidFill>
                  <a:srgbClr val="FF0000"/>
                </a:solidFill>
                <a:effectLst/>
              </a:rPr>
              <a:t>BÀI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23</a:t>
            </a:r>
            <a:r>
              <a:rPr lang="vi-VN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dirty="0">
                <a:solidFill>
                  <a:srgbClr val="FF0000"/>
                </a:solidFill>
                <a:effectLst/>
              </a:rPr>
              <a:t/>
            </a:r>
            <a:br>
              <a:rPr lang="en-US" dirty="0">
                <a:solidFill>
                  <a:srgbClr val="FF0000"/>
                </a:solidFill>
                <a:effectLst/>
              </a:rPr>
            </a:br>
            <a:r>
              <a:rPr lang="vi-VN" dirty="0">
                <a:solidFill>
                  <a:srgbClr val="FF0000"/>
                </a:solidFill>
                <a:effectLst/>
              </a:rPr>
              <a:t>THỰC HÀNH XÂY DỰNG KHÓA LƯỠNG PHÂN</a:t>
            </a:r>
            <a:r>
              <a:rPr lang="en-US" dirty="0">
                <a:solidFill>
                  <a:srgbClr val="FF0000"/>
                </a:solidFill>
                <a:effectLst/>
              </a:rPr>
              <a:t/>
            </a:r>
            <a:br>
              <a:rPr lang="en-US" dirty="0">
                <a:solidFill>
                  <a:srgbClr val="FF0000"/>
                </a:solidFill>
                <a:effectLst/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22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vi-VN" b="0" dirty="0" smtClean="0">
                <a:solidFill>
                  <a:schemeClr val="bg1"/>
                </a:solidFill>
              </a:rPr>
              <a:t>Thảo luận nhóm:</a:t>
            </a:r>
            <a:br>
              <a:rPr lang="vi-VN" b="0" dirty="0" smtClean="0">
                <a:solidFill>
                  <a:schemeClr val="bg1"/>
                </a:solidFill>
              </a:rPr>
            </a:br>
            <a:r>
              <a:rPr lang="vi-VN" sz="36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cứ bộ ảnh đại diện 5 giới sinh vật, xây dựng khóa lưỡng phân 5 giới sinh vật.</a:t>
            </a:r>
            <a:endParaRPr lang="en-US" sz="36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3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ết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148478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06084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79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763688" y="1743199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2679303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44008" y="3615407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12160" y="4551511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99792" y="1167135"/>
            <a:ext cx="0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635896" y="1743199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2679303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516216" y="3615407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95736" y="735087"/>
            <a:ext cx="936104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9672" y="1312631"/>
            <a:ext cx="64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31840" y="1353542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1959" y="2217638"/>
            <a:ext cx="115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2204864"/>
            <a:ext cx="144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3183359"/>
            <a:ext cx="1728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64287" y="4089846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6097" y="4119463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63888" y="3140968"/>
            <a:ext cx="1656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763688" y="1743199"/>
            <a:ext cx="0" cy="36300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131839" y="2636912"/>
            <a:ext cx="1" cy="27363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644007" y="3573016"/>
            <a:ext cx="2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12160" y="4581128"/>
            <a:ext cx="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884368" y="4581128"/>
            <a:ext cx="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67544" y="5343599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63788" y="5343599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ĐVNS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95934" y="5343599"/>
            <a:ext cx="1368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80112" y="5343599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36297" y="5340246"/>
            <a:ext cx="1584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07904" y="18448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04048" y="285293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16216" y="37890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82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 rot="-9039448">
            <a:off x="3083189" y="1954371"/>
            <a:ext cx="3907987" cy="4686300"/>
            <a:chOff x="480" y="192"/>
            <a:chExt cx="2596" cy="3120"/>
          </a:xfrm>
        </p:grpSpPr>
        <p:sp>
          <p:nvSpPr>
            <p:cNvPr id="36877" name="Oval 6"/>
            <p:cNvSpPr>
              <a:spLocks noChangeArrowheads="1"/>
            </p:cNvSpPr>
            <p:nvPr/>
          </p:nvSpPr>
          <p:spPr bwMode="auto">
            <a:xfrm>
              <a:off x="2596" y="192"/>
              <a:ext cx="480" cy="48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36878" name="Oval 7"/>
            <p:cNvSpPr>
              <a:spLocks noChangeArrowheads="1"/>
            </p:cNvSpPr>
            <p:nvPr/>
          </p:nvSpPr>
          <p:spPr bwMode="auto">
            <a:xfrm>
              <a:off x="480" y="2784"/>
              <a:ext cx="576" cy="528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FF9933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</p:grp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4457700" y="360045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4743450" y="388620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6879431" y="4514850"/>
            <a:ext cx="342900" cy="40005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350">
              <a:solidFill>
                <a:srgbClr val="33CCFF"/>
              </a:solidFill>
              <a:latin typeface="Times New Roman" pitchFamily="18" charset="0"/>
            </a:endParaRP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1428750" y="1600200"/>
            <a:ext cx="228600" cy="342900"/>
          </a:xfrm>
          <a:prstGeom prst="ellipse">
            <a:avLst/>
          </a:prstGeom>
          <a:gradFill rotWithShape="0">
            <a:gsLst>
              <a:gs pos="0">
                <a:srgbClr val="FFFF00"/>
              </a:gs>
              <a:gs pos="100000">
                <a:srgbClr val="CC00CC">
                  <a:alpha val="85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1828800" y="451485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7315200" y="400050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pic>
        <p:nvPicPr>
          <p:cNvPr id="36875" name="Picture 16" descr="DOV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0534">
            <a:off x="1428750" y="4171951"/>
            <a:ext cx="1371600" cy="101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1" name="WordArt 17"/>
          <p:cNvSpPr>
            <a:spLocks noChangeArrowheads="1" noChangeShapeType="1" noTextEdit="1"/>
          </p:cNvSpPr>
          <p:nvPr/>
        </p:nvSpPr>
        <p:spPr bwMode="auto">
          <a:xfrm>
            <a:off x="1428750" y="1600201"/>
            <a:ext cx="6229351" cy="413643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50556"/>
              </a:avLst>
            </a:prstTxWarp>
          </a:bodyPr>
          <a:lstStyle/>
          <a:p>
            <a:pPr algn="ctr"/>
            <a:r>
              <a:rPr lang="pt-BR" sz="3300" kern="10" dirty="0">
                <a:ln w="9525">
                  <a:solidFill>
                    <a:srgbClr val="FF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EM HOÀN THÀNH BÀI TỐT! </a:t>
            </a:r>
            <a:endParaRPr lang="en-US" sz="3300" kern="10" dirty="0">
              <a:ln w="9525">
                <a:solidFill>
                  <a:srgbClr val="FF66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4" descr="BLB4BA~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83074"/>
            <a:ext cx="14287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836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6" dur="2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9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2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25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8" dur="2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  <p:bldP spid="41994" grpId="0" animBg="1"/>
      <p:bldP spid="41996" grpId="0" animBg="1" autoUpdateAnimBg="0"/>
      <p:bldP spid="41997" grpId="0" animBg="1"/>
      <p:bldP spid="41998" grpId="0" animBg="1"/>
      <p:bldP spid="41999" grpId="0" animBg="1"/>
      <p:bldP spid="420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2069976"/>
            <a:ext cx="8517632" cy="2943200"/>
          </a:xfrm>
        </p:spPr>
        <p:txBody>
          <a:bodyPr>
            <a:normAutofit/>
          </a:bodyPr>
          <a:lstStyle/>
          <a:p>
            <a:pPr indent="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Mục tiêu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- Hiểu được khóa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lưỡng phân là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gì.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- Trình  bày cách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 dựng khóa lưỡng phân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- Xây dựng được khóa lưỡng phân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691680" y="476672"/>
            <a:ext cx="64807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FF0000"/>
                </a:solidFill>
              </a:rPr>
              <a:t>BÀI </a:t>
            </a:r>
            <a:r>
              <a:rPr lang="en-US" sz="3200" b="1" dirty="0">
                <a:solidFill>
                  <a:srgbClr val="FF0000"/>
                </a:solidFill>
              </a:rPr>
              <a:t>23</a:t>
            </a:r>
            <a:r>
              <a:rPr lang="vi-VN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vi-VN" sz="3200" b="1" dirty="0">
                <a:solidFill>
                  <a:srgbClr val="FF0000"/>
                </a:solidFill>
              </a:rPr>
              <a:t>THỰC HÀNH XÂY DỰNG KHÓA LƯỠNG PHÂN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0706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6624736" cy="504056"/>
          </a:xfrm>
        </p:spPr>
        <p:txBody>
          <a:bodyPr>
            <a:normAutofit fontScale="90000"/>
          </a:bodyPr>
          <a:lstStyle/>
          <a:p>
            <a:pPr indent="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II. Cách tiến hành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1"/>
            <a:ext cx="7920880" cy="4896544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5364088" y="360040"/>
            <a:ext cx="3096344" cy="1844824"/>
          </a:xfrm>
          <a:prstGeom prst="wedgeEllipseCallout">
            <a:avLst>
              <a:gd name="adj1" fmla="val -56210"/>
              <a:gd name="adj2" fmla="val 154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08104" y="76470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23.1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0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100" dirty="0" smtClean="0">
                <a:solidFill>
                  <a:schemeClr val="bg1"/>
                </a:solidFill>
              </a:rPr>
              <a:t>Đ</a:t>
            </a:r>
            <a:r>
              <a:rPr lang="vi-VN" sz="3100" dirty="0" smtClean="0">
                <a:solidFill>
                  <a:schemeClr val="bg1"/>
                </a:solidFill>
              </a:rPr>
              <a:t>ặc điểm phân loại 7 bộ côn trùng</a:t>
            </a:r>
            <a:r>
              <a:rPr lang="en-US" sz="3100" dirty="0" smtClean="0">
                <a:solidFill>
                  <a:schemeClr val="bg1"/>
                </a:solidFill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</a:rPr>
              <a:t>là</a:t>
            </a:r>
            <a:r>
              <a:rPr lang="en-US" sz="3100" dirty="0" smtClean="0">
                <a:solidFill>
                  <a:schemeClr val="bg1"/>
                </a:solidFill>
              </a:rPr>
              <a:t>: </a:t>
            </a:r>
            <a:endParaRPr lang="en-US" sz="31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883570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</a:rPr>
              <a:t>1. Không cánh. 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2. Cánh nửa.</a:t>
            </a:r>
            <a:endParaRPr lang="vi-VN" dirty="0">
              <a:solidFill>
                <a:schemeClr val="bg1"/>
              </a:solidFill>
            </a:endParaRPr>
          </a:p>
          <a:p>
            <a:r>
              <a:rPr lang="vi-VN" dirty="0" smtClean="0">
                <a:solidFill>
                  <a:schemeClr val="bg1"/>
                </a:solidFill>
              </a:rPr>
              <a:t>3. Hai cánh.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4. Cánh cứng.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5. Cánh vảy.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6. Cánh mạng.</a:t>
            </a:r>
          </a:p>
          <a:p>
            <a:r>
              <a:rPr lang="vi-VN" dirty="0" smtClean="0">
                <a:solidFill>
                  <a:schemeClr val="bg1"/>
                </a:solidFill>
              </a:rPr>
              <a:t>7. Cánh màng.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0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56784" cy="1143000"/>
          </a:xfr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vi-VN" sz="2400" dirty="0" smtClean="0">
                <a:solidFill>
                  <a:schemeClr val="bg1"/>
                </a:solidFill>
                <a:latin typeface="+mn-lt"/>
              </a:rPr>
              <a:t>Dựa vào bảng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23</a:t>
            </a:r>
            <a:r>
              <a:rPr lang="vi-VN" sz="2400" dirty="0" smtClean="0">
                <a:solidFill>
                  <a:schemeClr val="bg1"/>
                </a:solidFill>
                <a:latin typeface="+mn-lt"/>
              </a:rPr>
              <a:t>.1;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23</a:t>
            </a:r>
            <a:r>
              <a:rPr lang="vi-VN" sz="2400" dirty="0" smtClean="0">
                <a:solidFill>
                  <a:schemeClr val="bg1"/>
                </a:solidFill>
                <a:latin typeface="+mn-lt"/>
              </a:rPr>
              <a:t>.2 và bảng đặc điểm, gọi tên các bộ côn trùng từ a</a:t>
            </a:r>
            <a:r>
              <a:rPr lang="vi-VN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 h</a:t>
            </a:r>
            <a:r>
              <a:rPr lang="en-US" sz="2400" dirty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bằng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cách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ghép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nối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cột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với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cột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B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sao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phù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hợp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328" y="2428252"/>
            <a:ext cx="1594520" cy="532696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</a:rPr>
              <a:t>A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9328" y="3076324"/>
            <a:ext cx="159452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B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09328" y="3580380"/>
            <a:ext cx="1450504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C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19672" y="4156444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D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19672" y="4660500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>
                <a:solidFill>
                  <a:schemeClr val="bg1"/>
                </a:solidFill>
              </a:rPr>
              <a:t>E</a:t>
            </a:r>
            <a:r>
              <a:rPr lang="vi-VN" dirty="0" smtClean="0">
                <a:solidFill>
                  <a:schemeClr val="bg1"/>
                </a:solidFill>
              </a:rPr>
              <a:t>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19672" y="5236564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G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619672" y="5812628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H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1700808"/>
            <a:ext cx="1080120" cy="52322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17640" y="340036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không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389815" y="234888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nửa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366686" y="2867664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400159" y="3976424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cứng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00159" y="466050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vảy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366686" y="5877272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mạng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400159" y="5272568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màng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63688" y="1717648"/>
            <a:ext cx="1080120" cy="52322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707904" y="1717648"/>
            <a:ext cx="72008" cy="4627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851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775" y="269776"/>
            <a:ext cx="2314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392" y="1268760"/>
            <a:ext cx="6923112" cy="532696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</a:rPr>
              <a:t>A –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không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57567" y="1815776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B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nửa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57567" y="2319832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C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7911" y="2895896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D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cứng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67911" y="3399952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>
                <a:solidFill>
                  <a:schemeClr val="bg1"/>
                </a:solidFill>
              </a:rPr>
              <a:t>E</a:t>
            </a:r>
            <a:r>
              <a:rPr lang="vi-VN" dirty="0" smtClean="0">
                <a:solidFill>
                  <a:schemeClr val="bg1"/>
                </a:solidFill>
              </a:rPr>
              <a:t>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vảy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57567" y="3916751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G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mạng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67911" y="4552080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</a:rPr>
              <a:t>H 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cánh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màng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24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13792"/>
            <a:ext cx="8579296" cy="1143000"/>
          </a:xfrm>
        </p:spPr>
        <p:txBody>
          <a:bodyPr>
            <a:normAutofit/>
          </a:bodyPr>
          <a:lstStyle/>
          <a:p>
            <a:pPr algn="l"/>
            <a:r>
              <a:rPr lang="vi-VN" sz="2800" dirty="0" smtClean="0">
                <a:solidFill>
                  <a:schemeClr val="bg1"/>
                </a:solidFill>
              </a:rPr>
              <a:t>III. Các bước xây dựng khóa lưỡng phân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631" y="1484784"/>
            <a:ext cx="8229600" cy="67667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vi-VN" b="1" u="sng" dirty="0" smtClean="0">
                <a:solidFill>
                  <a:schemeClr val="bg1"/>
                </a:solidFill>
              </a:rPr>
              <a:t>Bước 1</a:t>
            </a:r>
            <a:r>
              <a:rPr lang="vi-VN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Xác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định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đặc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điểm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đặc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trưng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của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mỗi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đại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diện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trong</a:t>
            </a:r>
            <a:r>
              <a:rPr lang="en-US" dirty="0" smtClean="0">
                <a:solidFill>
                  <a:schemeClr val="bg1"/>
                </a:solidFill>
              </a:rPr>
              <a:t> 5 </a:t>
            </a:r>
            <a:r>
              <a:rPr lang="en-US" dirty="0" err="1" smtClean="0">
                <a:solidFill>
                  <a:schemeClr val="bg1"/>
                </a:solidFill>
              </a:rPr>
              <a:t>giới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4975" y="2564904"/>
            <a:ext cx="8229600" cy="676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</a:rPr>
              <a:t>Bước 2</a:t>
            </a:r>
            <a:r>
              <a:rPr lang="vi-VN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Dựa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vào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một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số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đôi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đặc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điểm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đối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lập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phân</a:t>
            </a:r>
            <a:r>
              <a:rPr lang="en-US" dirty="0" smtClean="0">
                <a:solidFill>
                  <a:schemeClr val="bg1"/>
                </a:solidFill>
              </a:rPr>
              <a:t> chia </a:t>
            </a:r>
            <a:r>
              <a:rPr lang="en-US" dirty="0" err="1" smtClean="0">
                <a:solidFill>
                  <a:schemeClr val="bg1"/>
                </a:solidFill>
              </a:rPr>
              <a:t>sinh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vật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thành</a:t>
            </a:r>
            <a:r>
              <a:rPr lang="en-US" dirty="0" smtClean="0">
                <a:solidFill>
                  <a:schemeClr val="bg1"/>
                </a:solidFill>
              </a:rPr>
              <a:t> 2 </a:t>
            </a:r>
            <a:r>
              <a:rPr lang="en-US" dirty="0" err="1" smtClean="0">
                <a:solidFill>
                  <a:schemeClr val="bg1"/>
                </a:solidFill>
              </a:rPr>
              <a:t>nhóm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9899" y="3616424"/>
            <a:ext cx="8229600" cy="676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</a:rPr>
              <a:t>Bước 3</a:t>
            </a:r>
            <a:r>
              <a:rPr lang="vi-VN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Tiếp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tục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phân</a:t>
            </a:r>
            <a:r>
              <a:rPr lang="en-US" dirty="0" smtClean="0">
                <a:solidFill>
                  <a:schemeClr val="bg1"/>
                </a:solidFill>
              </a:rPr>
              <a:t> chia </a:t>
            </a:r>
            <a:r>
              <a:rPr lang="en-US" dirty="0" err="1" smtClean="0">
                <a:solidFill>
                  <a:schemeClr val="bg1"/>
                </a:solidFill>
              </a:rPr>
              <a:t>các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nhóm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trên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thành</a:t>
            </a:r>
            <a:r>
              <a:rPr lang="en-US" dirty="0" smtClean="0">
                <a:solidFill>
                  <a:schemeClr val="bg1"/>
                </a:solidFill>
              </a:rPr>
              <a:t> 2 </a:t>
            </a:r>
            <a:r>
              <a:rPr lang="en-US" dirty="0" err="1" smtClean="0">
                <a:solidFill>
                  <a:schemeClr val="bg1"/>
                </a:solidFill>
              </a:rPr>
              <a:t>cho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đến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mỗi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nhóm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chỉ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còn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lại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một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sinh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vật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4975" y="4696544"/>
            <a:ext cx="8229600" cy="6766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</a:rPr>
              <a:t>Bước 4</a:t>
            </a:r>
            <a:r>
              <a:rPr lang="vi-VN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Vẽ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sơ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đồ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khóa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lưỡng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phân</a:t>
            </a: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vi-VN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260648"/>
            <a:ext cx="8208912" cy="626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       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nay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ủng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hộ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5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Whittaker ( 1969)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Nấm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+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70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2" y="274638"/>
            <a:ext cx="5349280" cy="922114"/>
          </a:xfrm>
        </p:spPr>
        <p:txBody>
          <a:bodyPr>
            <a:normAutofit/>
          </a:bodyPr>
          <a:lstStyle/>
          <a:p>
            <a:pPr algn="l"/>
            <a:r>
              <a:rPr lang="vi-VN" sz="2800" dirty="0" smtClean="0">
                <a:solidFill>
                  <a:schemeClr val="bg1"/>
                </a:solidFill>
              </a:rPr>
              <a:t>Ảnh đại diện 5 giới sinh vật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2" y="1196752"/>
            <a:ext cx="791527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96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3108</TotalTime>
  <Words>429</Words>
  <Application>Microsoft Office PowerPoint</Application>
  <PresentationFormat>On-screen Show (4:3)</PresentationFormat>
  <Paragraphs>76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Book Antiqua</vt:lpstr>
      <vt:lpstr>Calibri</vt:lpstr>
      <vt:lpstr>Lucida Sans</vt:lpstr>
      <vt:lpstr>Tahoma</vt:lpstr>
      <vt:lpstr>Times New Roman</vt:lpstr>
      <vt:lpstr>Wingdings</vt:lpstr>
      <vt:lpstr>Wingdings 2</vt:lpstr>
      <vt:lpstr>Wingdings 3</vt:lpstr>
      <vt:lpstr>Apex</vt:lpstr>
      <vt:lpstr>BÀI 23  THỰC HÀNH XÂY DỰNG KHÓA LƯỠNG PHÂN </vt:lpstr>
      <vt:lpstr>I. Mục tiêu     - Hiểu được khóa lưỡng phân là gì.     - Trình  bày cách xây dựng khóa lưỡng phân.     - Xây dựng được khóa lưỡng phân 5 giới sinh vật.</vt:lpstr>
      <vt:lpstr>II. Cách tiến hành </vt:lpstr>
      <vt:lpstr>Đặc điểm phân loại 7 bộ côn trùng là: </vt:lpstr>
      <vt:lpstr>Dựa vào bảng 23.1; 23.2 và bảng đặc điểm, gọi tên các bộ côn trùng từ a h bằng cách ghép nối  cột A với cột B sao cho phù hợp</vt:lpstr>
      <vt:lpstr>ĐÁP ÁN</vt:lpstr>
      <vt:lpstr>III. Các bước xây dựng khóa lưỡng phân</vt:lpstr>
      <vt:lpstr>PowerPoint Presentation</vt:lpstr>
      <vt:lpstr>Ảnh đại diện 5 giới sinh vật</vt:lpstr>
      <vt:lpstr>Thảo luận nhóm: Căn cứ bộ ảnh đại diện 5 giới sinh vật, xây dựng khóa lưỡng phân 5 giới sinh vật.</vt:lpstr>
      <vt:lpstr>Báo cáo:  Kết quả thực hành xây dựng  khóa lưỡng phân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Sinh học 7.hk ii bài 50 đa dạng của lớp thú (tiếp theo) bộ ăn sâu bọ,  bộ gặm nhấm,bộ ăn thịt</dc:title>
  <dc:creator>780</dc:creator>
  <cp:lastModifiedBy>Windows User</cp:lastModifiedBy>
  <cp:revision>157</cp:revision>
  <dcterms:created xsi:type="dcterms:W3CDTF">2017-02-11T14:48:23Z</dcterms:created>
  <dcterms:modified xsi:type="dcterms:W3CDTF">2021-05-27T01:35:39Z</dcterms:modified>
</cp:coreProperties>
</file>