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sldIdLst>
    <p:sldId id="539" r:id="rId5"/>
    <p:sldId id="257" r:id="rId6"/>
    <p:sldId id="547" r:id="rId7"/>
    <p:sldId id="557" r:id="rId8"/>
    <p:sldId id="558" r:id="rId9"/>
    <p:sldId id="559" r:id="rId10"/>
    <p:sldId id="560" r:id="rId11"/>
    <p:sldId id="561" r:id="rId12"/>
    <p:sldId id="563" r:id="rId13"/>
    <p:sldId id="564" r:id="rId14"/>
    <p:sldId id="566" r:id="rId15"/>
    <p:sldId id="565" r:id="rId16"/>
    <p:sldId id="567" r:id="rId17"/>
    <p:sldId id="568" r:id="rId18"/>
    <p:sldId id="569" r:id="rId19"/>
    <p:sldId id="5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014"/>
    <a:srgbClr val="00BBCA"/>
    <a:srgbClr val="FF9A00"/>
    <a:srgbClr val="FF6256"/>
    <a:srgbClr val="C45CE3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40" d="100"/>
          <a:sy n="40" d="100"/>
        </p:scale>
        <p:origin x="792" y="32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839336"/>
            <a:ext cx="4123899" cy="3475513"/>
          </a:xfrm>
        </p:spPr>
        <p:txBody>
          <a:bodyPr anchor="ctr">
            <a:normAutofit/>
          </a:bodyPr>
          <a:lstStyle>
            <a:lvl1pPr>
              <a:defRPr sz="5200"/>
            </a:lvl1pPr>
          </a:lstStyle>
          <a:p>
            <a:pPr algn="l"/>
            <a:r>
              <a:rPr lang="en-US" sz="4800" dirty="0"/>
              <a:t>Click to add title</a:t>
            </a:r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70807"/>
            <a:ext cx="4123899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6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13F3BC3-6D4F-4A91-9397-DEB976DF5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2292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36BAA8-288D-4A65-AF12-E44ED08AF8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2292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98867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98867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2000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31288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3A25B7-A924-4C03-8022-000A9EA88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3A68D8-CB71-4A41-B029-626BD6912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-9524"/>
            <a:ext cx="12192000" cy="6105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rgbClr val="FCEA37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9ECFC55D-2CEE-47A4-9ACA-D6C78D236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2" y="-9523"/>
            <a:ext cx="11430001" cy="6105523"/>
          </a:xfrm>
          <a:custGeom>
            <a:avLst/>
            <a:gdLst>
              <a:gd name="connsiteX0" fmla="*/ 0 w 11430001"/>
              <a:gd name="connsiteY0" fmla="*/ 0 h 6105523"/>
              <a:gd name="connsiteX1" fmla="*/ 7874003 w 11430001"/>
              <a:gd name="connsiteY1" fmla="*/ 0 h 6105523"/>
              <a:gd name="connsiteX2" fmla="*/ 7874003 w 11430001"/>
              <a:gd name="connsiteY2" fmla="*/ 771522 h 6105523"/>
              <a:gd name="connsiteX3" fmla="*/ 11430001 w 11430001"/>
              <a:gd name="connsiteY3" fmla="*/ 771522 h 6105523"/>
              <a:gd name="connsiteX4" fmla="*/ 11430001 w 11430001"/>
              <a:gd name="connsiteY4" fmla="*/ 6105523 h 6105523"/>
              <a:gd name="connsiteX5" fmla="*/ 7874003 w 11430001"/>
              <a:gd name="connsiteY5" fmla="*/ 6105523 h 6105523"/>
              <a:gd name="connsiteX6" fmla="*/ 5334002 w 11430001"/>
              <a:gd name="connsiteY6" fmla="*/ 6105523 h 6105523"/>
              <a:gd name="connsiteX7" fmla="*/ 0 w 11430001"/>
              <a:gd name="connsiteY7" fmla="*/ 6105523 h 61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6105523">
                <a:moveTo>
                  <a:pt x="0" y="0"/>
                </a:moveTo>
                <a:lnTo>
                  <a:pt x="7874003" y="0"/>
                </a:lnTo>
                <a:lnTo>
                  <a:pt x="7874003" y="771522"/>
                </a:lnTo>
                <a:lnTo>
                  <a:pt x="11430001" y="771522"/>
                </a:lnTo>
                <a:lnTo>
                  <a:pt x="11430001" y="6105523"/>
                </a:lnTo>
                <a:lnTo>
                  <a:pt x="7874003" y="6105523"/>
                </a:lnTo>
                <a:lnTo>
                  <a:pt x="5334002" y="6105523"/>
                </a:lnTo>
                <a:lnTo>
                  <a:pt x="0" y="6105523"/>
                </a:ln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00406F9C-B330-46B3-A03C-15F85CD7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4FC9061-555D-4FE2-ABE9-07A195BC0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61988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C8788B5-2964-4199-A168-84BDEBE3E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632" y="761980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D4B5D4A5-C34C-4703-AFB6-DA982B6FF8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598" y="761980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8CA9663F-19C9-4799-8B97-333815BF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3822282"/>
            <a:ext cx="4607484" cy="2273710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7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AC5ABB9-3EAC-446C-B128-CFDB09B24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ED2D7-7BC9-473D-8241-8289B5821C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9C2616F-4436-4A60-BB08-54EC762C5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D6F9523F-1BD5-4832-8B13-FA0BE3E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A83160D-9929-4C5C-B741-192DF7639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93" y="1517652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D97EB8C6-CD91-4F0C-A719-5079DB8D3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5768" y="1517904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7347AC5-7F3A-4E62-AE18-744B6A756E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096" y="3800858"/>
            <a:ext cx="3895344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C904223-D55A-40A9-AA1D-5687C89B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5"/>
            <a:ext cx="5998059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7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7E21EC2-9A85-4522-B6AD-3FF227CACD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" y="3593592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F9D0834-E38A-4C71-95D5-A8A2B973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4"/>
            <a:ext cx="3749040" cy="2796945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68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4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2000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4"/>
            <a:ext cx="4480560" cy="279694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6E6BD11-82A7-4729-AD05-B0676F9B1F5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04950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E08135B-D6D5-401C-B151-CDCB20550F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760" y="4855464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A587696-63FF-4232-8879-488DFE1C3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950" y="5468112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6507A97-E180-468F-B641-141DBA7386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53511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9BB8F01-AE51-4455-BE0F-8972415A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2757" y="4854889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759D2442-D209-4F87-9F2C-19D73A2412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42757" y="5462491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A850442C-9915-406C-83D9-8EBE8AD3C2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91656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A596F3D1-5D97-4111-B3D6-FE37290A6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1656" y="4855464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D25C272-C21E-4078-818F-B12E10F182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1656" y="5468112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05393806-4E48-45A2-8BD7-0BA36566F3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3104" y="2862072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19656C-C87E-4938-A66D-D6836DBC6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5653" y="4855651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DF55E1E1-7FB8-465C-B720-E39D43FFEC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5653" y="5468299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FFFD15-4D1A-45CA-9374-373A700D36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81225"/>
            <a:ext cx="10515600" cy="3876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71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671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397337"/>
            <a:ext cx="4334256" cy="244964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69671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397337"/>
            <a:ext cx="4334256" cy="244964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63" r:id="rId4"/>
    <p:sldLayoutId id="2147483650" r:id="rId5"/>
    <p:sldLayoutId id="2147483664" r:id="rId6"/>
    <p:sldLayoutId id="2147483669" r:id="rId7"/>
    <p:sldLayoutId id="2147483654" r:id="rId8"/>
    <p:sldLayoutId id="2147483653" r:id="rId9"/>
    <p:sldLayoutId id="2147483670" r:id="rId10"/>
    <p:sldLayoutId id="2147483662" r:id="rId11"/>
    <p:sldLayoutId id="2147483666" r:id="rId12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de/gr%C3%BCn-stift-symbol-hand-schreiben-213702/" TargetMode="Externa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ixabay.com/de/gr%C3%BCn-stift-symbol-hand-schreiben-213702/" TargetMode="External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r%C3%BCn-stift-symbol-hand-schreiben-213702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60B4E40-ED59-4DFA-97D2-04570E280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7387" y="839336"/>
            <a:ext cx="6099048" cy="3475513"/>
          </a:xfrm>
        </p:spPr>
        <p:txBody>
          <a:bodyPr anchor="ctr">
            <a:noAutofit/>
          </a:bodyPr>
          <a:lstStyle/>
          <a:p>
            <a:pPr algn="ctr"/>
            <a:r>
              <a:rPr lang="en-US" sz="5400">
                <a:latin typeface="A3.ArchivoBold-San" panose="020B0803020202020B04" pitchFamily="34" charset="0"/>
                <a:ea typeface="+mn-ea"/>
                <a:cs typeface="+mn-cs"/>
              </a:rPr>
              <a:t>BÀI 35:</a:t>
            </a: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/>
            </a:r>
            <a:b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</a:b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>LỰC VÀ </a:t>
            </a:r>
            <a:b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</a:b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>BIỂU DIỄN LỰC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2E8F081-5B34-474B-84B5-29DC055758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1" b="86207" l="25349" r="74884">
                        <a14:foregroundMark x1="64419" y1="14310" x2="59535" y2="13621"/>
                        <a14:foregroundMark x1="59535" y1="13621" x2="56163" y2="16207"/>
                        <a14:foregroundMark x1="57209" y1="20862" x2="57558" y2="28276"/>
                        <a14:foregroundMark x1="57558" y1="28276" x2="57791" y2="28621"/>
                        <a14:foregroundMark x1="59419" y1="81034" x2="61628" y2="81379"/>
                        <a14:foregroundMark x1="67558" y1="73276" x2="67326" y2="73966"/>
                        <a14:foregroundMark x1="55465" y1="81724" x2="55698" y2="83793"/>
                        <a14:foregroundMark x1="38140" y1="84138" x2="42907" y2="86207"/>
                        <a14:foregroundMark x1="42907" y1="86207" x2="44070" y2="86207"/>
                        <a14:foregroundMark x1="50581" y1="63966" x2="53372" y2="65517"/>
                        <a14:foregroundMark x1="30814" y1="55517" x2="30814" y2="55517"/>
                        <a14:foregroundMark x1="34419" y1="55345" x2="34419" y2="55345"/>
                        <a14:foregroundMark x1="35814" y1="56207" x2="35814" y2="56207"/>
                        <a14:foregroundMark x1="39535" y1="59310" x2="39535" y2="59310"/>
                        <a14:foregroundMark x1="40930" y1="60345" x2="40930" y2="60345"/>
                        <a14:foregroundMark x1="31977" y1="56207" x2="31977" y2="56207"/>
                        <a14:foregroundMark x1="33605" y1="57759" x2="33605" y2="57759"/>
                        <a14:foregroundMark x1="31628" y1="57241" x2="31628" y2="57241"/>
                        <a14:foregroundMark x1="36977" y1="60345" x2="36977" y2="60345"/>
                        <a14:foregroundMark x1="31860" y1="59483" x2="31860" y2="59483"/>
                        <a14:foregroundMark x1="33953" y1="63621" x2="33953" y2="63621"/>
                        <a14:foregroundMark x1="35814" y1="64483" x2="35814" y2="64483"/>
                        <a14:foregroundMark x1="36395" y1="61897" x2="36395" y2="61897"/>
                        <a14:foregroundMark x1="35581" y1="58793" x2="35581" y2="58793"/>
                        <a14:foregroundMark x1="34651" y1="58621" x2="34651" y2="58621"/>
                        <a14:foregroundMark x1="35613" y1="61552" x2="38837" y2="62931"/>
                        <a14:foregroundMark x1="33598" y1="60690" x2="35613" y2="61552"/>
                        <a14:foregroundMark x1="32791" y1="60345" x2="33598" y2="60690"/>
                        <a14:foregroundMark x1="38169" y1="61552" x2="40465" y2="63448"/>
                        <a14:foregroundMark x1="37542" y1="61034" x2="38169" y2="61552"/>
                        <a14:foregroundMark x1="37126" y1="60690" x2="37542" y2="61034"/>
                        <a14:foregroundMark x1="36291" y1="60000" x2="37126" y2="60690"/>
                        <a14:foregroundMark x1="35873" y1="59655" x2="36291" y2="60000"/>
                        <a14:foregroundMark x1="32326" y1="56724" x2="35873" y2="59655"/>
                        <a14:backgroundMark x1="34651" y1="60000" x2="34651" y2="60000"/>
                        <a14:backgroundMark x1="34767" y1="59655" x2="34767" y2="59655"/>
                        <a14:backgroundMark x1="35814" y1="60690" x2="35814" y2="60690"/>
                        <a14:backgroundMark x1="36860" y1="61034" x2="36860" y2="61034"/>
                        <a14:backgroundMark x1="37442" y1="61552" x2="37442" y2="61552"/>
                      </a14:backgroundRemoval>
                    </a14:imgEffect>
                  </a14:imgLayer>
                </a14:imgProps>
              </a:ext>
            </a:extLst>
          </a:blip>
          <a:srcRect l="19155" t="9665" r="18806" b="9792"/>
          <a:stretch/>
        </p:blipFill>
        <p:spPr>
          <a:xfrm>
            <a:off x="5330952" y="754711"/>
            <a:ext cx="6099048" cy="5340096"/>
          </a:xfr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1" y="84243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307" y="1436913"/>
            <a:ext cx="8922058" cy="4693921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trả lời trên PHT số 2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mục bước 2: “Hoạt động cá nhân”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3 phút với nội dung tương ứng: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1, 3, 5, 7, 9, 11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Hãy biểu diễn các lực sau bằng mũi tên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2, 4, 6, 8, 10, 12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2.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Quan sát hình vẽ và trình bày các đặc trưng của lực F.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chia sẻ đáp án trong 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chuyên gia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hoàn thành phiếu học tập nhóm (cố định trên bàn).</a:t>
            </a: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47" y="5075181"/>
            <a:ext cx="2079785" cy="1168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793B0C-78E1-49E4-9D7C-64E7D2124239}"/>
              </a:ext>
            </a:extLst>
          </p:cNvPr>
          <p:cNvSpPr/>
          <p:nvPr/>
        </p:nvSpPr>
        <p:spPr>
          <a:xfrm>
            <a:off x="433822" y="1846322"/>
            <a:ext cx="2791818" cy="2943392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chemeClr val="tx1"/>
              </a:solidFill>
              <a:latin typeface="A3.BoosterNextFYBlackRegular-Sa" panose="02000A0300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24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1" y="84243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429" y="1436913"/>
            <a:ext cx="8930936" cy="4693921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3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Tạo nhóm ghép mới. Với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cụm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theo qui trình sau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 nhóm chuyên gia đếm số theo thứ tự 1, 2, 3, 4.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có số 1 ghép thành nhóm 1; số 2 ghép thành nhóm 2….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di chuyển về vị trí nhóm ghép.</a:t>
            </a:r>
          </a:p>
          <a:p>
            <a:pPr algn="just"/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4: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Các chuyên gia chia sẻ nội dung trên phiếu học tập nhóm đã cố định trên bàn.</a:t>
            </a:r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47" y="5075181"/>
            <a:ext cx="2079785" cy="1168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793B0C-78E1-49E4-9D7C-64E7D2124239}"/>
              </a:ext>
            </a:extLst>
          </p:cNvPr>
          <p:cNvSpPr/>
          <p:nvPr/>
        </p:nvSpPr>
        <p:spPr>
          <a:xfrm>
            <a:off x="433822" y="1846322"/>
            <a:ext cx="2791818" cy="2943392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chemeClr val="tx1"/>
              </a:solidFill>
              <a:latin typeface="A3.BoosterNextFYBlackRegular-Sa" panose="02000A03000000020004" pitchFamily="2" charset="0"/>
              <a:ea typeface="+mj-ea"/>
              <a:cs typeface="+mj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04880F-3F86-405A-96B4-BD43126143F3}"/>
              </a:ext>
            </a:extLst>
          </p:cNvPr>
          <p:cNvSpPr/>
          <p:nvPr/>
        </p:nvSpPr>
        <p:spPr>
          <a:xfrm>
            <a:off x="460349" y="3083463"/>
            <a:ext cx="461639" cy="461639"/>
          </a:xfrm>
          <a:prstGeom prst="ellipse">
            <a:avLst/>
          </a:prstGeom>
          <a:solidFill>
            <a:srgbClr val="C45C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8EC21A-514C-446F-87A8-244816F4F064}"/>
              </a:ext>
            </a:extLst>
          </p:cNvPr>
          <p:cNvSpPr/>
          <p:nvPr/>
        </p:nvSpPr>
        <p:spPr>
          <a:xfrm>
            <a:off x="1552947" y="1991509"/>
            <a:ext cx="461639" cy="461639"/>
          </a:xfrm>
          <a:prstGeom prst="ellipse">
            <a:avLst/>
          </a:prstGeom>
          <a:solidFill>
            <a:srgbClr val="FF62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1AB416-7A3C-4C88-8A75-42207EABB87A}"/>
              </a:ext>
            </a:extLst>
          </p:cNvPr>
          <p:cNvSpPr/>
          <p:nvPr/>
        </p:nvSpPr>
        <p:spPr>
          <a:xfrm>
            <a:off x="2627145" y="3083462"/>
            <a:ext cx="461639" cy="461639"/>
          </a:xfrm>
          <a:prstGeom prst="ellipse">
            <a:avLst/>
          </a:prstGeom>
          <a:solidFill>
            <a:srgbClr val="FF9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AB2E25-F0A3-460C-86B4-C96E135B083B}"/>
              </a:ext>
            </a:extLst>
          </p:cNvPr>
          <p:cNvSpPr/>
          <p:nvPr/>
        </p:nvSpPr>
        <p:spPr>
          <a:xfrm>
            <a:off x="1544069" y="4174033"/>
            <a:ext cx="461639" cy="461639"/>
          </a:xfrm>
          <a:prstGeom prst="ellipse">
            <a:avLst/>
          </a:prstGeom>
          <a:solidFill>
            <a:srgbClr val="00BB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90047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A71B05F-5F8F-4447-B6D6-758FDD00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749" y="8421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 NHÓM GHÉP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7F682-F1E2-4818-B5A0-F1B0EA280FDB}"/>
              </a:ext>
            </a:extLst>
          </p:cNvPr>
          <p:cNvSpPr/>
          <p:nvPr/>
        </p:nvSpPr>
        <p:spPr>
          <a:xfrm>
            <a:off x="7143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43125-6DA9-4384-99C6-C83E051B46C0}"/>
              </a:ext>
            </a:extLst>
          </p:cNvPr>
          <p:cNvSpPr/>
          <p:nvPr/>
        </p:nvSpPr>
        <p:spPr>
          <a:xfrm>
            <a:off x="904954" y="760132"/>
            <a:ext cx="1917291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CDE11-8E4E-4C09-A363-B94E1E337416}"/>
              </a:ext>
            </a:extLst>
          </p:cNvPr>
          <p:cNvSpPr/>
          <p:nvPr/>
        </p:nvSpPr>
        <p:spPr>
          <a:xfrm>
            <a:off x="7143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696522-3AC5-4DDD-9A83-0071B7CEB449}"/>
              </a:ext>
            </a:extLst>
          </p:cNvPr>
          <p:cNvSpPr/>
          <p:nvPr/>
        </p:nvSpPr>
        <p:spPr>
          <a:xfrm>
            <a:off x="7143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BCF1FB-5F65-4067-95AC-D3A9776EB445}"/>
              </a:ext>
            </a:extLst>
          </p:cNvPr>
          <p:cNvSpPr/>
          <p:nvPr/>
        </p:nvSpPr>
        <p:spPr>
          <a:xfrm>
            <a:off x="34575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140601-2619-4058-B051-979D93F682F2}"/>
              </a:ext>
            </a:extLst>
          </p:cNvPr>
          <p:cNvSpPr/>
          <p:nvPr/>
        </p:nvSpPr>
        <p:spPr>
          <a:xfrm>
            <a:off x="34575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F16D6-9483-4482-B81F-00D4F59E41BE}"/>
              </a:ext>
            </a:extLst>
          </p:cNvPr>
          <p:cNvSpPr/>
          <p:nvPr/>
        </p:nvSpPr>
        <p:spPr>
          <a:xfrm>
            <a:off x="34575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2470D-D3B5-4B12-A44B-594232FD8267}"/>
              </a:ext>
            </a:extLst>
          </p:cNvPr>
          <p:cNvSpPr/>
          <p:nvPr/>
        </p:nvSpPr>
        <p:spPr>
          <a:xfrm>
            <a:off x="6096000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D895D5-BF4F-490B-B70E-40E3600D2937}"/>
              </a:ext>
            </a:extLst>
          </p:cNvPr>
          <p:cNvSpPr/>
          <p:nvPr/>
        </p:nvSpPr>
        <p:spPr>
          <a:xfrm>
            <a:off x="6156742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5E385-6A3A-4765-8D3C-2914FC097B54}"/>
              </a:ext>
            </a:extLst>
          </p:cNvPr>
          <p:cNvSpPr/>
          <p:nvPr/>
        </p:nvSpPr>
        <p:spPr>
          <a:xfrm>
            <a:off x="6096000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E29F8-DC7E-4B0A-B830-2E0865BE9471}"/>
              </a:ext>
            </a:extLst>
          </p:cNvPr>
          <p:cNvSpPr/>
          <p:nvPr/>
        </p:nvSpPr>
        <p:spPr>
          <a:xfrm>
            <a:off x="8612136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A9E902-0291-459D-A0DE-4525DB70170F}"/>
              </a:ext>
            </a:extLst>
          </p:cNvPr>
          <p:cNvSpPr/>
          <p:nvPr/>
        </p:nvSpPr>
        <p:spPr>
          <a:xfrm>
            <a:off x="8612136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FA362-2DE0-4156-AABE-96EAD171FA86}"/>
              </a:ext>
            </a:extLst>
          </p:cNvPr>
          <p:cNvSpPr/>
          <p:nvPr/>
        </p:nvSpPr>
        <p:spPr>
          <a:xfrm>
            <a:off x="8612136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CE364F-5C7A-427F-BA2F-9D44C21F3AF3}"/>
              </a:ext>
            </a:extLst>
          </p:cNvPr>
          <p:cNvCxnSpPr/>
          <p:nvPr/>
        </p:nvCxnSpPr>
        <p:spPr>
          <a:xfrm>
            <a:off x="156754" y="3362325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4A00ED-7202-408D-9CC6-9C5BB9581B5F}"/>
              </a:ext>
            </a:extLst>
          </p:cNvPr>
          <p:cNvCxnSpPr/>
          <p:nvPr/>
        </p:nvCxnSpPr>
        <p:spPr>
          <a:xfrm>
            <a:off x="74023" y="5053580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373D908-637B-4987-991A-7AF24E1C0D62}"/>
              </a:ext>
            </a:extLst>
          </p:cNvPr>
          <p:cNvSpPr/>
          <p:nvPr/>
        </p:nvSpPr>
        <p:spPr>
          <a:xfrm>
            <a:off x="10469730" y="1945982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6C400D-A3DF-460C-BACC-BF963641D122}"/>
              </a:ext>
            </a:extLst>
          </p:cNvPr>
          <p:cNvSpPr/>
          <p:nvPr/>
        </p:nvSpPr>
        <p:spPr>
          <a:xfrm>
            <a:off x="10469730" y="3795145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1D5427-2499-4918-A761-B866C76F9E41}"/>
              </a:ext>
            </a:extLst>
          </p:cNvPr>
          <p:cNvSpPr/>
          <p:nvPr/>
        </p:nvSpPr>
        <p:spPr>
          <a:xfrm>
            <a:off x="10469730" y="5466228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3</a:t>
            </a:r>
          </a:p>
        </p:txBody>
      </p:sp>
    </p:spTree>
    <p:extLst>
      <p:ext uri="{BB962C8B-B14F-4D97-AF65-F5344CB8AC3E}">
        <p14:creationId xmlns:p14="http://schemas.microsoft.com/office/powerpoint/2010/main" val="2224960442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993" y="764607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1381640"/>
            <a:ext cx="11390050" cy="5187836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5: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Hết thời gian, khi có hiệu lệnh chuyển, HS di chuyển như sau.</a:t>
            </a: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6: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như bước 4. </a:t>
            </a:r>
            <a:endParaRPr lang="en-US" sz="3000" b="1" u="sng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DE82F70-FC69-43C8-BF56-1834E21C9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1975985"/>
            <a:ext cx="8208886" cy="4172644"/>
          </a:xfrm>
          <a:prstGeom prst="rect">
            <a:avLst/>
          </a:prstGeom>
        </p:spPr>
      </p:pic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1052CC8C-BD0B-4847-9BF8-5A1AA1BCDB33}"/>
              </a:ext>
            </a:extLst>
          </p:cNvPr>
          <p:cNvSpPr/>
          <p:nvPr/>
        </p:nvSpPr>
        <p:spPr>
          <a:xfrm>
            <a:off x="4642463" y="3045041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415626C5-AD8C-441D-AC1C-61932CF68378}"/>
              </a:ext>
            </a:extLst>
          </p:cNvPr>
          <p:cNvSpPr/>
          <p:nvPr/>
        </p:nvSpPr>
        <p:spPr>
          <a:xfrm>
            <a:off x="4642463" y="4292599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04C41CB3-3596-4BE0-85EB-199C8EA5A1EF}"/>
              </a:ext>
            </a:extLst>
          </p:cNvPr>
          <p:cNvSpPr/>
          <p:nvPr/>
        </p:nvSpPr>
        <p:spPr>
          <a:xfrm>
            <a:off x="4642463" y="5421086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68B70870-8953-4E3B-A7E6-03E970BBB93A}"/>
              </a:ext>
            </a:extLst>
          </p:cNvPr>
          <p:cNvSpPr/>
          <p:nvPr/>
        </p:nvSpPr>
        <p:spPr>
          <a:xfrm>
            <a:off x="8388840" y="3045041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713FAC47-C0B0-4856-8272-D0F7C636045E}"/>
              </a:ext>
            </a:extLst>
          </p:cNvPr>
          <p:cNvSpPr/>
          <p:nvPr/>
        </p:nvSpPr>
        <p:spPr>
          <a:xfrm>
            <a:off x="8388840" y="4292599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6FF18F35-5E08-4A44-BF52-468AC08FCF59}"/>
              </a:ext>
            </a:extLst>
          </p:cNvPr>
          <p:cNvSpPr/>
          <p:nvPr/>
        </p:nvSpPr>
        <p:spPr>
          <a:xfrm>
            <a:off x="8388840" y="5421086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BF596095-043B-4275-9F5A-EC558C8BC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315" y="3845720"/>
            <a:ext cx="2079785" cy="11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54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993" y="764607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33" y="2317145"/>
            <a:ext cx="7082605" cy="2223709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7: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GV rút thăm gọi ngẫu nhiên HS trình bày đáp án.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GV chốt nội dung đáp án.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hoàn chỉnh PHT số 2 cá nhân.</a:t>
            </a: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8E67D-6697-4A8C-98F9-4FE1ADDF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91" y="1948543"/>
            <a:ext cx="3344092" cy="33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59351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922270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GHI NHỚ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1661617"/>
            <a:ext cx="5773783" cy="4405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Khi vật A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đẩy hoặc kéo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 B ta nói A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tác dụng lực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lên vật B.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Kí hiệu của lực: F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 vị của lực: N (niutơn)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 trưng của lực: điểm đặt, phương, chiều, độ lớn.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lực lên hình vẽ bằng mũi tên.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595A9-6472-4A15-998D-FC2B49D7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5" b="91775" l="4971" r="98246">
                        <a14:foregroundMark x1="4971" y1="29004" x2="7749" y2="80087"/>
                        <a14:foregroundMark x1="39620" y1="52381" x2="84649" y2="52814"/>
                        <a14:foregroundMark x1="90497" y1="41558" x2="90497" y2="62338"/>
                        <a14:foregroundMark x1="91813" y1="44589" x2="93421" y2="45022"/>
                        <a14:foregroundMark x1="91228" y1="54113" x2="92398" y2="54113"/>
                        <a14:foregroundMark x1="61988" y1="22944" x2="73246" y2="25108"/>
                        <a14:foregroundMark x1="73246" y1="25108" x2="83187" y2="23810"/>
                        <a14:foregroundMark x1="72076" y1="9524" x2="79825" y2="12554"/>
                        <a14:foregroundMark x1="70468" y1="6061" x2="80848" y2="6494"/>
                        <a14:foregroundMark x1="69006" y1="12121" x2="80263" y2="14719"/>
                        <a14:foregroundMark x1="80263" y1="14719" x2="69152" y2="4329"/>
                        <a14:foregroundMark x1="69152" y1="4329" x2="71637" y2="12987"/>
                        <a14:foregroundMark x1="79532" y1="3030" x2="79825" y2="9091"/>
                        <a14:foregroundMark x1="60088" y1="22078" x2="84795" y2="20346"/>
                        <a14:foregroundMark x1="84795" y1="20346" x2="84942" y2="20346"/>
                        <a14:foregroundMark x1="61404" y1="16883" x2="61550" y2="28139"/>
                        <a14:foregroundMark x1="84649" y1="21645" x2="85088" y2="19913"/>
                        <a14:foregroundMark x1="61988" y1="43290" x2="62135" y2="61472"/>
                        <a14:foregroundMark x1="8772" y1="91775" x2="14912" y2="90909"/>
                        <a14:foregroundMark x1="36842" y1="84848" x2="40789" y2="83983"/>
                        <a14:foregroundMark x1="4240" y1="90043" x2="21053" y2="90476"/>
                        <a14:foregroundMark x1="21053" y1="90476" x2="79240" y2="87013"/>
                        <a14:foregroundMark x1="79240" y1="87013" x2="98246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36" y="4683548"/>
            <a:ext cx="4373776" cy="1477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FB46254-C587-4680-B331-F4FE959A96E8}"/>
              </a:ext>
            </a:extLst>
          </p:cNvPr>
          <p:cNvSpPr/>
          <p:nvPr/>
        </p:nvSpPr>
        <p:spPr>
          <a:xfrm>
            <a:off x="1859212" y="5199598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1B6F0-AE58-45ED-BE9E-4BBAE5F524E5}"/>
              </a:ext>
            </a:extLst>
          </p:cNvPr>
          <p:cNvSpPr/>
          <p:nvPr/>
        </p:nvSpPr>
        <p:spPr>
          <a:xfrm>
            <a:off x="853440" y="972344"/>
            <a:ext cx="3347320" cy="310028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750" l="6250" r="93750">
                          <a14:foregroundMark x1="7000" y1="90250" x2="7000" y2="90250"/>
                          <a14:foregroundMark x1="6333" y1="91250" x2="11083" y2="94833"/>
                          <a14:foregroundMark x1="89917" y1="86167" x2="93750" y2="9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6230706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mage of lime slice">
            <a:extLst>
              <a:ext uri="{FF2B5EF4-FFF2-40B4-BE49-F238E27FC236}">
                <a16:creationId xmlns:a16="http://schemas.microsoft.com/office/drawing/2014/main" id="{9056A385-DF9B-4C71-BB88-1620C27E8A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952" y="761988"/>
            <a:ext cx="3566160" cy="2660904"/>
          </a:xfrm>
        </p:spPr>
      </p:pic>
      <p:pic>
        <p:nvPicPr>
          <p:cNvPr id="10" name="Picture Placeholder 9" descr="Image of colorful popsicles">
            <a:extLst>
              <a:ext uri="{FF2B5EF4-FFF2-40B4-BE49-F238E27FC236}">
                <a16:creationId xmlns:a16="http://schemas.microsoft.com/office/drawing/2014/main" id="{99655ACF-0F87-4DB8-A51C-23BE0F9CC3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632" y="761980"/>
            <a:ext cx="3566160" cy="2660904"/>
          </a:xfrm>
        </p:spPr>
      </p:pic>
      <p:pic>
        <p:nvPicPr>
          <p:cNvPr id="12" name="Picture Placeholder 11" descr="Close up of a green apple with water drops">
            <a:extLst>
              <a:ext uri="{FF2B5EF4-FFF2-40B4-BE49-F238E27FC236}">
                <a16:creationId xmlns:a16="http://schemas.microsoft.com/office/drawing/2014/main" id="{CAC4BF70-8F99-4595-A84D-6DF3039EBA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9598" y="761980"/>
            <a:ext cx="3566160" cy="26609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C2480-21DF-4547-B928-8E2BEDC4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04B45E-16DF-47B9-900E-047D593D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F6514B-9A88-4DFB-902D-ACB7E4F82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4961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MỤC TIÊU BÀI HỌC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450237"/>
            <a:ext cx="5998059" cy="3645765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Lấy được ví dụ về sự đẩy hoặc sự kéo.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 bày được hướng, độ lớn và đơn vị của lực.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được lực bằng một mũi tên.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3D9831-8153-4C7F-8722-61A4D7B47A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349" r="88953">
                        <a14:foregroundMark x1="14767" y1="17442" x2="14767" y2="17442"/>
                        <a14:foregroundMark x1="10465" y1="21279" x2="10465" y2="21279"/>
                        <a14:foregroundMark x1="33256" y1="48372" x2="33256" y2="48372"/>
                        <a14:foregroundMark x1="32907" y1="41744" x2="32907" y2="41744"/>
                        <a14:foregroundMark x1="32093" y1="39419" x2="32093" y2="39419"/>
                        <a14:foregroundMark x1="32558" y1="51047" x2="32558" y2="51047"/>
                        <a14:foregroundMark x1="32558" y1="52674" x2="32558" y2="52674"/>
                        <a14:foregroundMark x1="19302" y1="72326" x2="19302" y2="72326"/>
                        <a14:foregroundMark x1="43372" y1="75814" x2="43372" y2="75814"/>
                        <a14:foregroundMark x1="80814" y1="88953" x2="80814" y2="88953"/>
                        <a14:foregroundMark x1="59186" y1="84767" x2="59186" y2="84767"/>
                        <a14:foregroundMark x1="88953" y1="82442" x2="88953" y2="82442"/>
                        <a14:foregroundMark x1="70000" y1="57209" x2="70000" y2="57209"/>
                        <a14:foregroundMark x1="75465" y1="61512" x2="75465" y2="61512"/>
                        <a14:foregroundMark x1="79302" y1="60349" x2="79302" y2="60349"/>
                        <a14:foregroundMark x1="64651" y1="58837" x2="73488" y2="62674"/>
                        <a14:foregroundMark x1="75000" y1="62326" x2="80465" y2="64186"/>
                        <a14:foregroundMark x1="85465" y1="64651" x2="85465" y2="64651"/>
                        <a14:foregroundMark x1="68837" y1="65349" x2="68837" y2="65349"/>
                        <a14:foregroundMark x1="65000" y1="65000" x2="65000" y2="65000"/>
                        <a14:foregroundMark x1="18140" y1="18605" x2="18140" y2="18605"/>
                        <a14:foregroundMark x1="18140" y1="21628" x2="18140" y2="21628"/>
                        <a14:foregroundMark x1="17442" y1="21279" x2="17442" y2="21279"/>
                        <a14:foregroundMark x1="17791" y1="25581" x2="17791" y2="25581"/>
                        <a14:foregroundMark x1="16977" y1="24419" x2="16977" y2="24419"/>
                        <a14:foregroundMark x1="18605" y1="25581" x2="18605" y2="25581"/>
                        <a14:foregroundMark x1="18605" y1="28256" x2="18605" y2="28256"/>
                        <a14:foregroundMark x1="13605" y1="21279" x2="13605" y2="21279"/>
                      </a14:backgroundRemoval>
                    </a14:imgEffect>
                  </a14:imgLayer>
                </a14:imgProps>
              </a:ext>
            </a:extLst>
          </a:blip>
          <a:srcRect l="7570" r="7570"/>
          <a:stretch/>
        </p:blipFill>
        <p:spPr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1FC8A23-6496-47D4-8642-45074169BE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8766" t="-7401" r="8774" b="-8623"/>
          <a:stretch/>
        </p:blipFill>
        <p:spPr>
          <a:xfrm>
            <a:off x="2715768" y="1517904"/>
            <a:ext cx="1947672" cy="2295144"/>
          </a:xfrm>
          <a:solidFill>
            <a:srgbClr val="F5F5F5"/>
          </a:solidFill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06C372B-4B4D-4B21-84C8-0503F98A51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-4500" t="-43609" b="-37945"/>
          <a:stretch/>
        </p:blipFill>
        <p:spPr>
          <a:xfrm>
            <a:off x="768096" y="3800858"/>
            <a:ext cx="3895344" cy="2295144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605029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D1DB-1EA9-40AB-8379-2FFFEEA5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777" y="1388808"/>
            <a:ext cx="5773783" cy="3439886"/>
          </a:xfrm>
        </p:spPr>
        <p:txBody>
          <a:bodyPr>
            <a:normAutofit/>
          </a:bodyPr>
          <a:lstStyle/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Điền từ thích hợp vào câu sau.</a:t>
            </a:r>
          </a:p>
          <a:p>
            <a:pPr algn="just"/>
            <a:r>
              <a:rPr lang="en-US" sz="30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Con ngựa tác dụng ……………… lên chiếc xe.</a:t>
            </a:r>
          </a:p>
          <a:p>
            <a:pPr algn="just"/>
            <a:r>
              <a:rPr lang="en-US" sz="30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Để xe chuyển động, em bé tác dụng …………  lên chiếc xe.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03586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TÌM HIỂU VỀ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121659D-2A6B-45C2-94BF-BA521F7F20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392" r="6392"/>
          <a:stretch/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8CEB82D-9628-4495-9D61-0D6C90B7B5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76" b="88621" l="10000" r="90000">
                        <a14:foregroundMark x1="66628" y1="22069" x2="57093" y2="14655"/>
                        <a14:foregroundMark x1="57093" y1="14655" x2="56860" y2="32241"/>
                        <a14:foregroundMark x1="56860" y1="32241" x2="61279" y2="45172"/>
                        <a14:foregroundMark x1="65814" y1="16724" x2="67674" y2="27414"/>
                        <a14:foregroundMark x1="66977" y1="73276" x2="66977" y2="73276"/>
                        <a14:foregroundMark x1="58953" y1="83448" x2="58953" y2="83448"/>
                        <a14:foregroundMark x1="61047" y1="54655" x2="59186" y2="73276"/>
                        <a14:foregroundMark x1="48023" y1="65862" x2="48605" y2="66379"/>
                        <a14:foregroundMark x1="51744" y1="65000" x2="45233" y2="68103"/>
                        <a14:foregroundMark x1="54767" y1="64828" x2="50349" y2="62241"/>
                        <a14:foregroundMark x1="42907" y1="62586" x2="33605" y2="55345"/>
                        <a14:foregroundMark x1="33605" y1="55345" x2="37558" y2="63966"/>
                        <a14:foregroundMark x1="33023" y1="56897" x2="38721" y2="65690"/>
                        <a14:foregroundMark x1="36395" y1="62759" x2="31047" y2="56897"/>
                        <a14:foregroundMark x1="35465" y1="64828" x2="32558" y2="54310"/>
                        <a14:foregroundMark x1="33140" y1="62759" x2="32442" y2="54655"/>
                        <a14:foregroundMark x1="31628" y1="61034" x2="31279" y2="53966"/>
                        <a14:foregroundMark x1="59767" y1="81724" x2="59767" y2="81724"/>
                        <a14:foregroundMark x1="42093" y1="78966" x2="42093" y2="78966"/>
                        <a14:foregroundMark x1="64884" y1="14310" x2="64535" y2="30000"/>
                        <a14:foregroundMark x1="64535" y1="30000" x2="65814" y2="34828"/>
                        <a14:foregroundMark x1="65814" y1="15862" x2="67326" y2="20345"/>
                        <a14:foregroundMark x1="41744" y1="88621" x2="39535" y2="86207"/>
                        <a14:foregroundMark x1="65698" y1="13276" x2="56279" y2="15345"/>
                      </a14:backgroundRemoval>
                    </a14:imgEffect>
                  </a14:imgLayer>
                </a14:imgProps>
              </a:ext>
            </a:extLst>
          </a:blip>
          <a:srcRect t="10331" b="10331"/>
          <a:stretch/>
        </p:blipFill>
        <p:spPr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AFBCD28-9BD3-44EF-85D6-5FC3BFE37BBE}"/>
              </a:ext>
            </a:extLst>
          </p:cNvPr>
          <p:cNvSpPr/>
          <p:nvPr/>
        </p:nvSpPr>
        <p:spPr>
          <a:xfrm>
            <a:off x="4876800" y="2879927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6F4CE0-1EEB-4040-9E7A-271E4B06D2B0}"/>
              </a:ext>
            </a:extLst>
          </p:cNvPr>
          <p:cNvSpPr/>
          <p:nvPr/>
        </p:nvSpPr>
        <p:spPr>
          <a:xfrm>
            <a:off x="4876800" y="5590032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9E6DAB-D56B-48C3-8ECF-F541D7BE0206}"/>
              </a:ext>
            </a:extLst>
          </p:cNvPr>
          <p:cNvSpPr txBox="1"/>
          <p:nvPr/>
        </p:nvSpPr>
        <p:spPr>
          <a:xfrm>
            <a:off x="5712656" y="2441033"/>
            <a:ext cx="1785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kéo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6AE702-09CB-4E91-8592-EE3137539A0E}"/>
              </a:ext>
            </a:extLst>
          </p:cNvPr>
          <p:cNvSpPr txBox="1"/>
          <p:nvPr/>
        </p:nvSpPr>
        <p:spPr>
          <a:xfrm>
            <a:off x="7998847" y="3513690"/>
            <a:ext cx="1942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đẩy   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610497" y="4976994"/>
            <a:ext cx="5773783" cy="185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Tác dụng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đẩy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hoặc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của vật này lên vật khác gọi là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lực.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Kí hiệu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 là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F.</a:t>
            </a:r>
            <a:endParaRPr lang="en-US" sz="34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610497" y="4427384"/>
            <a:ext cx="746908" cy="67102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817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1" grpId="0" animBg="1"/>
      <p:bldP spid="23" grpId="0"/>
      <p:bldP spid="24" grpId="0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1649721"/>
            <a:ext cx="6335411" cy="4255054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 nhân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 thành bước 1 trong PHT số 1.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HS A thực hiện 1; 3; 5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HS B thực hiện 2; 4; 6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trao đổi với bạn trong 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4HS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hoàn chỉnh nội dung đã thực hiện trong bước 1.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3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thực hiện bước 3 trong PHT 1 (HD sau).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F9E197-2996-4CD2-B95B-076A7FAEAC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686" b="1686"/>
          <a:stretch>
            <a:fillRect/>
          </a:stretch>
        </p:blipFill>
        <p:spPr>
          <a:xfrm>
            <a:off x="424649" y="1689470"/>
            <a:ext cx="4938693" cy="2909887"/>
          </a:xfrm>
          <a:prstGeom prst="rect">
            <a:avLst/>
          </a:prstGeom>
        </p:spPr>
      </p:pic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9123" y="5144116"/>
            <a:ext cx="2329744" cy="13094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09E0A3-5B31-43B5-AFC3-07B2CCBE6676}"/>
              </a:ext>
            </a:extLst>
          </p:cNvPr>
          <p:cNvSpPr txBox="1">
            <a:spLocks/>
          </p:cNvSpPr>
          <p:nvPr/>
        </p:nvSpPr>
        <p:spPr>
          <a:xfrm>
            <a:off x="5431940" y="953225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PHT1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373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9D48DE18-0443-46DA-B28D-33FFC521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2A7BC-E193-491D-9CE4-CB5EA79EA9CA}"/>
              </a:ext>
            </a:extLst>
          </p:cNvPr>
          <p:cNvSpPr/>
          <p:nvPr/>
        </p:nvSpPr>
        <p:spPr>
          <a:xfrm>
            <a:off x="737771" y="870035"/>
            <a:ext cx="1917291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BEA268-92D0-4AEF-8D84-265A719F26DF}"/>
              </a:ext>
            </a:extLst>
          </p:cNvPr>
          <p:cNvSpPr/>
          <p:nvPr/>
        </p:nvSpPr>
        <p:spPr>
          <a:xfrm>
            <a:off x="602373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</a:t>
            </a:r>
            <a:r>
              <a:rPr lang="en-US" sz="4000" b="1">
                <a:solidFill>
                  <a:schemeClr val="bg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773B49-B800-45CD-BB23-EB0E786866CC}"/>
              </a:ext>
            </a:extLst>
          </p:cNvPr>
          <p:cNvSpPr/>
          <p:nvPr/>
        </p:nvSpPr>
        <p:spPr>
          <a:xfrm>
            <a:off x="602373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</a:t>
            </a:r>
            <a:r>
              <a:rPr lang="en-US" sz="4000" b="1">
                <a:solidFill>
                  <a:schemeClr val="bg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BD6A9-B9AD-4341-9CC2-16FCD245685D}"/>
              </a:ext>
            </a:extLst>
          </p:cNvPr>
          <p:cNvSpPr/>
          <p:nvPr/>
        </p:nvSpPr>
        <p:spPr>
          <a:xfrm>
            <a:off x="602373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046FF1-DBCE-4B98-9135-47A8B1BDF1C7}"/>
              </a:ext>
            </a:extLst>
          </p:cNvPr>
          <p:cNvSpPr/>
          <p:nvPr/>
        </p:nvSpPr>
        <p:spPr>
          <a:xfrm>
            <a:off x="3709129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22224-84D3-4773-80AF-8526FA1360FF}"/>
              </a:ext>
            </a:extLst>
          </p:cNvPr>
          <p:cNvSpPr/>
          <p:nvPr/>
        </p:nvSpPr>
        <p:spPr>
          <a:xfrm>
            <a:off x="3709129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B93FC9-EE43-4133-A085-C1FC1F0700C6}"/>
              </a:ext>
            </a:extLst>
          </p:cNvPr>
          <p:cNvSpPr/>
          <p:nvPr/>
        </p:nvSpPr>
        <p:spPr>
          <a:xfrm>
            <a:off x="3709129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6DCA3-59FC-4E9C-BBC2-1780DDA39B09}"/>
              </a:ext>
            </a:extLst>
          </p:cNvPr>
          <p:cNvSpPr/>
          <p:nvPr/>
        </p:nvSpPr>
        <p:spPr>
          <a:xfrm>
            <a:off x="6815885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7250AD-D39A-46A0-A3A8-29809C3FF041}"/>
              </a:ext>
            </a:extLst>
          </p:cNvPr>
          <p:cNvSpPr/>
          <p:nvPr/>
        </p:nvSpPr>
        <p:spPr>
          <a:xfrm>
            <a:off x="6815885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297B1-5076-4E0A-99DB-7DAC3CB1CAFD}"/>
              </a:ext>
            </a:extLst>
          </p:cNvPr>
          <p:cNvSpPr/>
          <p:nvPr/>
        </p:nvSpPr>
        <p:spPr>
          <a:xfrm>
            <a:off x="6815885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F75733-BF83-4E27-A495-7D53353BF10A}"/>
              </a:ext>
            </a:extLst>
          </p:cNvPr>
          <p:cNvSpPr/>
          <p:nvPr/>
        </p:nvSpPr>
        <p:spPr>
          <a:xfrm>
            <a:off x="9625186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DA5DC8-2BDA-4299-86D6-0C02B4AD1AD9}"/>
              </a:ext>
            </a:extLst>
          </p:cNvPr>
          <p:cNvSpPr/>
          <p:nvPr/>
        </p:nvSpPr>
        <p:spPr>
          <a:xfrm>
            <a:off x="9625186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3D1771-6996-453E-B373-B7CE748AACEF}"/>
              </a:ext>
            </a:extLst>
          </p:cNvPr>
          <p:cNvSpPr/>
          <p:nvPr/>
        </p:nvSpPr>
        <p:spPr>
          <a:xfrm>
            <a:off x="9625186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……..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75952E57-38FF-411B-8555-4015A4313BA9}"/>
              </a:ext>
            </a:extLst>
          </p:cNvPr>
          <p:cNvSpPr txBox="1">
            <a:spLocks/>
          </p:cNvSpPr>
          <p:nvPr/>
        </p:nvSpPr>
        <p:spPr>
          <a:xfrm>
            <a:off x="710145" y="5299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ở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vị trí A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đứng dậy,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tiến lên 1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 so với vị trí ban đầu. Bạn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 hàng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di chuyển xuống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dưới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2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644D72E8-CA51-432D-A61F-901AB8758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3096" y="766004"/>
            <a:ext cx="2018904" cy="11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28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83487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CÁC ĐẶC TRƯNG CỦA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2023913"/>
            <a:ext cx="5773783" cy="4094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 đặt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vật chịu tác dụng 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lực có một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xác định.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mạnh hay yếu của một lực gọi là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lớn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 vị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 là niutơn (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564777" y="1352893"/>
            <a:ext cx="746908" cy="67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Placeholder 5">
            <a:extLst>
              <a:ext uri="{FF2B5EF4-FFF2-40B4-BE49-F238E27FC236}">
                <a16:creationId xmlns:a16="http://schemas.microsoft.com/office/drawing/2014/main" id="{AC0559FF-2C91-43AC-BCE7-68566D936B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49" b="90000" l="14070" r="85349">
                        <a14:foregroundMark x1="17674" y1="38721" x2="17674" y2="38721"/>
                        <a14:foregroundMark x1="15116" y1="38023" x2="14070" y2="41628"/>
                        <a14:foregroundMark x1="25814" y1="18721" x2="24535" y2="31860"/>
                        <a14:foregroundMark x1="27791" y1="20000" x2="26163" y2="32791"/>
                        <a14:foregroundMark x1="19302" y1="17093" x2="21279" y2="20698"/>
                        <a14:foregroundMark x1="22209" y1="17442" x2="24186" y2="34767"/>
                        <a14:foregroundMark x1="27209" y1="21047" x2="25581" y2="32093"/>
                        <a14:foregroundMark x1="26512" y1="89302" x2="30465" y2="90000"/>
                        <a14:foregroundMark x1="82093" y1="38023" x2="81744" y2="41977"/>
                        <a14:foregroundMark x1="85349" y1="38953" x2="85349" y2="38953"/>
                        <a14:foregroundMark x1="67674" y1="5349" x2="71628" y2="12558"/>
                        <a14:foregroundMark x1="43140" y1="44186" x2="62674" y2="75930"/>
                        <a14:foregroundMark x1="62674" y1="75930" x2="62791" y2="75930"/>
                        <a14:foregroundMark x1="41512" y1="38023" x2="68023" y2="5930"/>
                      </a14:backgroundRemoval>
                    </a14:imgEffect>
                  </a14:imgLayer>
                </a14:imgProps>
              </a:ext>
            </a:extLst>
          </a:blip>
          <a:srcRect l="6618" r="6618"/>
          <a:stretch/>
        </p:blipFill>
        <p:spPr>
          <a:xfrm>
            <a:off x="3180804" y="883487"/>
            <a:ext cx="2118300" cy="2441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4D4BE76-4276-4927-A0CF-A681A20DDD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50" b="88167" l="21250" r="83000">
                        <a14:foregroundMark x1="29667" y1="15833" x2="21333" y2="23000"/>
                        <a14:foregroundMark x1="53583" y1="85417" x2="53583" y2="85417"/>
                        <a14:foregroundMark x1="53583" y1="87583" x2="55167" y2="88167"/>
                        <a14:foregroundMark x1="25083" y1="15833" x2="24750" y2="22333"/>
                      </a14:backgroundRemoval>
                    </a14:imgEffect>
                  </a14:imgLayer>
                </a14:imgProps>
              </a:ext>
            </a:extLst>
          </a:blip>
          <a:srcRect l="15254" t="7283" r="9296" b="7283"/>
          <a:stretch/>
        </p:blipFill>
        <p:spPr>
          <a:xfrm>
            <a:off x="758952" y="883487"/>
            <a:ext cx="2156179" cy="2441448"/>
          </a:xfr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384A1463-8174-404E-B6C2-2FF500C47586}"/>
              </a:ext>
            </a:extLst>
          </p:cNvPr>
          <p:cNvSpPr/>
          <p:nvPr/>
        </p:nvSpPr>
        <p:spPr>
          <a:xfrm>
            <a:off x="2446874" y="2879927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3A14C9-7376-4157-BD3B-03314A89D3DD}"/>
              </a:ext>
            </a:extLst>
          </p:cNvPr>
          <p:cNvSpPr/>
          <p:nvPr/>
        </p:nvSpPr>
        <p:spPr>
          <a:xfrm>
            <a:off x="4854096" y="2899196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B62706-DB07-4E44-84D6-37B08A8C9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84" b="94194" l="3872" r="96128">
                        <a14:foregroundMark x1="21754" y1="27419" x2="21754" y2="27419"/>
                        <a14:foregroundMark x1="24374" y1="10968" x2="24374" y2="10968"/>
                        <a14:foregroundMark x1="23576" y1="7419" x2="18337" y2="5806"/>
                        <a14:foregroundMark x1="9339" y1="16613" x2="5239" y2="30645"/>
                        <a14:foregroundMark x1="5239" y1="30645" x2="4214" y2="46452"/>
                        <a14:foregroundMark x1="4214" y1="46452" x2="8656" y2="69677"/>
                        <a14:foregroundMark x1="23918" y1="91935" x2="12756" y2="94032"/>
                        <a14:foregroundMark x1="12756" y1="94032" x2="8656" y2="91129"/>
                        <a14:foregroundMark x1="44077" y1="91613" x2="44077" y2="91613"/>
                        <a14:foregroundMark x1="45216" y1="89677" x2="45444" y2="91129"/>
                        <a14:foregroundMark x1="71298" y1="22742" x2="65148" y2="38226"/>
                        <a14:foregroundMark x1="65148" y1="38226" x2="65376" y2="54032"/>
                        <a14:foregroundMark x1="65376" y1="54032" x2="71071" y2="68548"/>
                        <a14:foregroundMark x1="71071" y1="68548" x2="79043" y2="78710"/>
                        <a14:foregroundMark x1="79043" y1="78710" x2="80410" y2="76613"/>
                        <a14:foregroundMark x1="85991" y1="33226" x2="96241" y2="37581"/>
                        <a14:foregroundMark x1="96241" y1="37581" x2="94761" y2="47581"/>
                        <a14:foregroundMark x1="95900" y1="92742" x2="95900" y2="92742"/>
                        <a14:foregroundMark x1="95672" y1="90484" x2="94533" y2="89355"/>
                        <a14:foregroundMark x1="95672" y1="90161" x2="92825" y2="94194"/>
                      </a14:backgroundRemoval>
                    </a14:imgEffect>
                  </a14:imgLayer>
                </a14:imgProps>
              </a:ext>
            </a:extLst>
          </a:blip>
          <a:srcRect t="3558" b="2038"/>
          <a:stretch/>
        </p:blipFill>
        <p:spPr>
          <a:xfrm>
            <a:off x="758952" y="3533065"/>
            <a:ext cx="4540152" cy="30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726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953225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424" y="1649721"/>
            <a:ext cx="6968928" cy="4481114"/>
          </a:xfrm>
        </p:spPr>
        <p:txBody>
          <a:bodyPr>
            <a:noAutofit/>
          </a:bodyPr>
          <a:lstStyle/>
          <a:p>
            <a:pPr algn="just"/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Đọc phần “Biểu diễn lực”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sách giáo khoa và trả lời các câu hỏi sau:</a:t>
            </a:r>
          </a:p>
          <a:p>
            <a:pPr marL="514350" indent="-514350" algn="just">
              <a:buAutoNum type="arabicPeriod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 ta biểu diễn lực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bằng một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mũi tên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Hãy trình bày các yếu tố về gốc, hướng và chiều dài của mũi tên.</a:t>
            </a:r>
          </a:p>
          <a:p>
            <a:pPr marL="514350" indent="-514350" algn="just">
              <a:buAutoNum type="arabicPeriod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Mô tả các yếu tố của lực F được biểu diễn trong hình bên.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239" y="3289823"/>
            <a:ext cx="2079785" cy="11689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B54096-507F-4DD7-86BB-259A47590CBF}"/>
              </a:ext>
            </a:extLst>
          </p:cNvPr>
          <p:cNvSpPr/>
          <p:nvPr/>
        </p:nvSpPr>
        <p:spPr>
          <a:xfrm>
            <a:off x="626425" y="808261"/>
            <a:ext cx="3066009" cy="2620739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099" b="81001" l="14255" r="84335">
                          <a14:foregroundMark x1="51406" y1="59844" x2="51406" y2="59844"/>
                          <a14:foregroundMark x1="50625" y1="54531" x2="52969" y2="66563"/>
                          <a14:foregroundMark x1="52969" y1="66563" x2="50000" y2="57344"/>
                          <a14:foregroundMark x1="32813" y1="55000" x2="33594" y2="74219"/>
                          <a14:foregroundMark x1="70938" y1="55937" x2="70781" y2="73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73" t="-18178" r="-7883" b="-153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0D7B0F-4033-426A-A69B-E4CA14FE4E4A}"/>
              </a:ext>
            </a:extLst>
          </p:cNvPr>
          <p:cNvSpPr/>
          <p:nvPr/>
        </p:nvSpPr>
        <p:spPr>
          <a:xfrm>
            <a:off x="1711167" y="5167724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581E6-293A-4DB1-812B-E0099126C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49" y="4818176"/>
            <a:ext cx="4373776" cy="14771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039688-F02A-4634-B14A-1F39D1B35299}"/>
              </a:ext>
            </a:extLst>
          </p:cNvPr>
          <p:cNvSpPr/>
          <p:nvPr/>
        </p:nvSpPr>
        <p:spPr>
          <a:xfrm>
            <a:off x="1711166" y="5348180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446207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83487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BIỂU DIỄN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1429110"/>
            <a:ext cx="5773783" cy="5033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lực được biểu diễn bằng mũi tên có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gốc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điểm mà lực tác dụng lên vật (điểm đặt của lực).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 và chiều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 với phương và chiều 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 dài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độ lớn của lực theo một tỉ xích cho trước.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564777" y="758090"/>
            <a:ext cx="746908" cy="67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595A9-6472-4A15-998D-FC2B49D7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5" b="91775" l="4971" r="98246">
                        <a14:foregroundMark x1="4971" y1="29004" x2="7749" y2="80087"/>
                        <a14:foregroundMark x1="39620" y1="52381" x2="84649" y2="52814"/>
                        <a14:foregroundMark x1="90497" y1="41558" x2="90497" y2="62338"/>
                        <a14:foregroundMark x1="91813" y1="44589" x2="93421" y2="45022"/>
                        <a14:foregroundMark x1="91228" y1="54113" x2="92398" y2="54113"/>
                        <a14:foregroundMark x1="61988" y1="22944" x2="73246" y2="25108"/>
                        <a14:foregroundMark x1="73246" y1="25108" x2="83187" y2="23810"/>
                        <a14:foregroundMark x1="72076" y1="9524" x2="79825" y2="12554"/>
                        <a14:foregroundMark x1="70468" y1="6061" x2="80848" y2="6494"/>
                        <a14:foregroundMark x1="69006" y1="12121" x2="80263" y2="14719"/>
                        <a14:foregroundMark x1="80263" y1="14719" x2="69152" y2="4329"/>
                        <a14:foregroundMark x1="69152" y1="4329" x2="71637" y2="12987"/>
                        <a14:foregroundMark x1="79532" y1="3030" x2="79825" y2="9091"/>
                        <a14:foregroundMark x1="60088" y1="22078" x2="84795" y2="20346"/>
                        <a14:foregroundMark x1="84795" y1="20346" x2="84942" y2="20346"/>
                        <a14:foregroundMark x1="61404" y1="16883" x2="61550" y2="28139"/>
                        <a14:foregroundMark x1="84649" y1="21645" x2="85088" y2="19913"/>
                        <a14:foregroundMark x1="61988" y1="43290" x2="62135" y2="61472"/>
                        <a14:foregroundMark x1="8772" y1="91775" x2="14912" y2="90909"/>
                        <a14:foregroundMark x1="36842" y1="84848" x2="40789" y2="83983"/>
                        <a14:foregroundMark x1="4240" y1="90043" x2="21053" y2="90476"/>
                        <a14:foregroundMark x1="21053" y1="90476" x2="79240" y2="87013"/>
                        <a14:foregroundMark x1="79240" y1="87013" x2="98246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36" y="1513624"/>
            <a:ext cx="4373776" cy="147710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A709EE-F03F-4B07-939E-162150221EC3}"/>
              </a:ext>
            </a:extLst>
          </p:cNvPr>
          <p:cNvSpPr txBox="1">
            <a:spLocks/>
          </p:cNvSpPr>
          <p:nvPr/>
        </p:nvSpPr>
        <p:spPr>
          <a:xfrm>
            <a:off x="353829" y="3307180"/>
            <a:ext cx="5078112" cy="3276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F tác dụng vào vật có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 đặt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nằm ngang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 trái sang phải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lớn: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 = 4N</a:t>
            </a:r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B46254-C587-4680-B331-F4FE959A96E8}"/>
              </a:ext>
            </a:extLst>
          </p:cNvPr>
          <p:cNvSpPr/>
          <p:nvPr/>
        </p:nvSpPr>
        <p:spPr>
          <a:xfrm>
            <a:off x="1859212" y="2029674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E27E60-78B7-4D89-BBE8-250553AAB0B4}"/>
              </a:ext>
            </a:extLst>
          </p:cNvPr>
          <p:cNvSpPr/>
          <p:nvPr/>
        </p:nvSpPr>
        <p:spPr>
          <a:xfrm>
            <a:off x="2227101" y="758090"/>
            <a:ext cx="2618492" cy="2007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680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6" grpId="1"/>
      <p:bldP spid="16" grpId="2"/>
      <p:bldP spid="17" grpId="0"/>
      <p:bldP spid="17" grpId="2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A71B05F-5F8F-4447-B6D6-758FDD00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548" y="8346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 NHÓM CHUYÊN GIA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7F682-F1E2-4818-B5A0-F1B0EA280FDB}"/>
              </a:ext>
            </a:extLst>
          </p:cNvPr>
          <p:cNvSpPr/>
          <p:nvPr/>
        </p:nvSpPr>
        <p:spPr>
          <a:xfrm>
            <a:off x="7143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43125-6DA9-4384-99C6-C83E051B46C0}"/>
              </a:ext>
            </a:extLst>
          </p:cNvPr>
          <p:cNvSpPr/>
          <p:nvPr/>
        </p:nvSpPr>
        <p:spPr>
          <a:xfrm>
            <a:off x="601464" y="812431"/>
            <a:ext cx="1917291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CDE11-8E4E-4C09-A363-B94E1E337416}"/>
              </a:ext>
            </a:extLst>
          </p:cNvPr>
          <p:cNvSpPr/>
          <p:nvPr/>
        </p:nvSpPr>
        <p:spPr>
          <a:xfrm>
            <a:off x="7143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696522-3AC5-4DDD-9A83-0071B7CEB449}"/>
              </a:ext>
            </a:extLst>
          </p:cNvPr>
          <p:cNvSpPr/>
          <p:nvPr/>
        </p:nvSpPr>
        <p:spPr>
          <a:xfrm>
            <a:off x="7143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BCF1FB-5F65-4067-95AC-D3A9776EB445}"/>
              </a:ext>
            </a:extLst>
          </p:cNvPr>
          <p:cNvSpPr/>
          <p:nvPr/>
        </p:nvSpPr>
        <p:spPr>
          <a:xfrm>
            <a:off x="34575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140601-2619-4058-B051-979D93F682F2}"/>
              </a:ext>
            </a:extLst>
          </p:cNvPr>
          <p:cNvSpPr/>
          <p:nvPr/>
        </p:nvSpPr>
        <p:spPr>
          <a:xfrm>
            <a:off x="34575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F16D6-9483-4482-B81F-00D4F59E41BE}"/>
              </a:ext>
            </a:extLst>
          </p:cNvPr>
          <p:cNvSpPr/>
          <p:nvPr/>
        </p:nvSpPr>
        <p:spPr>
          <a:xfrm>
            <a:off x="34575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2470D-D3B5-4B12-A44B-594232FD8267}"/>
              </a:ext>
            </a:extLst>
          </p:cNvPr>
          <p:cNvSpPr/>
          <p:nvPr/>
        </p:nvSpPr>
        <p:spPr>
          <a:xfrm>
            <a:off x="6096000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D895D5-BF4F-490B-B70E-40E3600D2937}"/>
              </a:ext>
            </a:extLst>
          </p:cNvPr>
          <p:cNvSpPr/>
          <p:nvPr/>
        </p:nvSpPr>
        <p:spPr>
          <a:xfrm>
            <a:off x="6096000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5E385-6A3A-4765-8D3C-2914FC097B54}"/>
              </a:ext>
            </a:extLst>
          </p:cNvPr>
          <p:cNvSpPr/>
          <p:nvPr/>
        </p:nvSpPr>
        <p:spPr>
          <a:xfrm>
            <a:off x="6096000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E29F8-DC7E-4B0A-B830-2E0865BE9471}"/>
              </a:ext>
            </a:extLst>
          </p:cNvPr>
          <p:cNvSpPr/>
          <p:nvPr/>
        </p:nvSpPr>
        <p:spPr>
          <a:xfrm>
            <a:off x="8612136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A9E902-0291-459D-A0DE-4525DB70170F}"/>
              </a:ext>
            </a:extLst>
          </p:cNvPr>
          <p:cNvSpPr/>
          <p:nvPr/>
        </p:nvSpPr>
        <p:spPr>
          <a:xfrm>
            <a:off x="8612136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FA362-2DE0-4156-AABE-96EAD171FA86}"/>
              </a:ext>
            </a:extLst>
          </p:cNvPr>
          <p:cNvSpPr/>
          <p:nvPr/>
        </p:nvSpPr>
        <p:spPr>
          <a:xfrm>
            <a:off x="8612136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6E938B-9708-451D-8565-395A3157ADB3}"/>
              </a:ext>
            </a:extLst>
          </p:cNvPr>
          <p:cNvCxnSpPr/>
          <p:nvPr/>
        </p:nvCxnSpPr>
        <p:spPr>
          <a:xfrm>
            <a:off x="74023" y="5053580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4B0DA1-AA75-49FA-8F72-AF882C8517EA}"/>
              </a:ext>
            </a:extLst>
          </p:cNvPr>
          <p:cNvCxnSpPr/>
          <p:nvPr/>
        </p:nvCxnSpPr>
        <p:spPr>
          <a:xfrm>
            <a:off x="74023" y="3303429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4C2DD5A-4DF7-43BC-BA57-C3C685E7AE0C}"/>
              </a:ext>
            </a:extLst>
          </p:cNvPr>
          <p:cNvSpPr/>
          <p:nvPr/>
        </p:nvSpPr>
        <p:spPr>
          <a:xfrm>
            <a:off x="10469730" y="1945982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752765-E476-4FEF-8862-95A92F6362EF}"/>
              </a:ext>
            </a:extLst>
          </p:cNvPr>
          <p:cNvSpPr/>
          <p:nvPr/>
        </p:nvSpPr>
        <p:spPr>
          <a:xfrm>
            <a:off x="10469730" y="3727750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E9455-6EDC-4AF6-9F09-84C0D10D88AB}"/>
              </a:ext>
            </a:extLst>
          </p:cNvPr>
          <p:cNvSpPr/>
          <p:nvPr/>
        </p:nvSpPr>
        <p:spPr>
          <a:xfrm>
            <a:off x="10469730" y="5465011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3</a:t>
            </a:r>
          </a:p>
        </p:txBody>
      </p:sp>
    </p:spTree>
    <p:extLst>
      <p:ext uri="{BB962C8B-B14F-4D97-AF65-F5344CB8AC3E}">
        <p14:creationId xmlns:p14="http://schemas.microsoft.com/office/powerpoint/2010/main" val="1247820174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76797-8467-41BB-91A7-9AE8328A68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B19C5C-61AD-4793-BB9D-6401AD34A775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6272451-D558-4710-AF52-0EC1BD4C4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Prismatic design</Template>
  <TotalTime>521</TotalTime>
  <Words>793</Words>
  <Application>Microsoft Office PowerPoint</Application>
  <PresentationFormat>Widescreen</PresentationFormat>
  <Paragraphs>148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A3.ArchivoBold-San</vt:lpstr>
      <vt:lpstr>A3.BoosterNextFYBlackRegular-Sa</vt:lpstr>
      <vt:lpstr>A3.NotoSans-San</vt:lpstr>
      <vt:lpstr>Aharoni</vt:lpstr>
      <vt:lpstr>Arial</vt:lpstr>
      <vt:lpstr>Avenir Next LT Pro</vt:lpstr>
      <vt:lpstr>Calibri</vt:lpstr>
      <vt:lpstr>Wingdings</vt:lpstr>
      <vt:lpstr>PrismaticVTI</vt:lpstr>
      <vt:lpstr>BÀI 35: LỰC VÀ  BIỂU DIỄN LỰC</vt:lpstr>
      <vt:lpstr>MỤC TIÊU BÀI HỌC</vt:lpstr>
      <vt:lpstr>PowerPoint Presentation</vt:lpstr>
      <vt:lpstr>PowerPoint Presentation</vt:lpstr>
      <vt:lpstr>SƠ ĐỒ VỊ TRÍ</vt:lpstr>
      <vt:lpstr>PowerPoint Presentation</vt:lpstr>
      <vt:lpstr>NHIỆM VỤ HỌC TẬP PHT2</vt:lpstr>
      <vt:lpstr>PowerPoint Presentation</vt:lpstr>
      <vt:lpstr>SƠ ĐỒ VỊ TRÍ NHÓM CHUYÊN GIA</vt:lpstr>
      <vt:lpstr>NHIỆM VỤ HỌC TẬP PHT2</vt:lpstr>
      <vt:lpstr>NHIỆM VỤ HỌC TẬP PHT2</vt:lpstr>
      <vt:lpstr>SƠ ĐỒ VỊ TRÍ NHÓM GHÉP</vt:lpstr>
      <vt:lpstr>NHIỆM VỤ HỌC TẬP PHT2</vt:lpstr>
      <vt:lpstr>NHIỆM VỤ HỌC TẬP PHT2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Nguyễn Phượng</dc:creator>
  <cp:lastModifiedBy>Thu Thao</cp:lastModifiedBy>
  <cp:revision>66</cp:revision>
  <dcterms:created xsi:type="dcterms:W3CDTF">2021-03-15T08:44:11Z</dcterms:created>
  <dcterms:modified xsi:type="dcterms:W3CDTF">2021-06-27T04:13:29Z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