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9" r:id="rId1"/>
  </p:sldMasterIdLst>
  <p:sldIdLst>
    <p:sldId id="256" r:id="rId2"/>
    <p:sldId id="258" r:id="rId3"/>
    <p:sldId id="266" r:id="rId4"/>
    <p:sldId id="259" r:id="rId5"/>
    <p:sldId id="260" r:id="rId6"/>
    <p:sldId id="262" r:id="rId7"/>
    <p:sldId id="263" r:id="rId8"/>
    <p:sldId id="261" r:id="rId9"/>
    <p:sldId id="264" r:id="rId10"/>
    <p:sldId id="265" r:id="rId11"/>
  </p:sldIdLst>
  <p:sldSz cx="12192000" cy="6858000"/>
  <p:notesSz cx="6858000" cy="9144000"/>
  <p:embeddedFontLst>
    <p:embeddedFont>
      <p:font typeface="Avenir Next LT Pro" panose="020B0604020202020204" charset="0"/>
      <p:regular r:id="rId12"/>
      <p:bold r:id="rId13"/>
      <p:italic r:id="rId14"/>
      <p:boldItalic r:id="rId15"/>
    </p:embeddedFont>
    <p:embeddedFont>
      <p:font typeface="A3.BoosterNextFYBlackRegular-Sa" panose="020B0604020202020204" charset="0"/>
      <p:regular r:id="rId16"/>
    </p:embeddedFont>
    <p:embeddedFont>
      <p:font typeface="A3.MontserratLight-San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w Cen MT" panose="020B0604020202020204" charset="0"/>
      <p:regular r:id="rId22"/>
      <p:bold r:id="rId23"/>
      <p:italic r:id="rId24"/>
      <p:boldItalic r:id="rId25"/>
    </p:embeddedFont>
    <p:embeddedFont>
      <p:font typeface="A3.MitrLight-San" panose="020B0604020202020204" charset="-34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40" d="100"/>
          <a:sy n="40" d="100"/>
        </p:scale>
        <p:origin x="792" y="3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6/27/2021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978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782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98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6/27/2021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80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03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579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726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669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479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16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494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6/27/2021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8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698" r:id="rId5"/>
    <p:sldLayoutId id="2147483703" r:id="rId6"/>
    <p:sldLayoutId id="2147483699" r:id="rId7"/>
    <p:sldLayoutId id="2147483700" r:id="rId8"/>
    <p:sldLayoutId id="2147483701" r:id="rId9"/>
    <p:sldLayoutId id="2147483702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gr%C3%BCn-stift-symbol-hand-schreiben-213702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D7EC86-7CB9-431D-8AC3-8AAF0440B1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4B9777F-B610-419B-9193-80306388F3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!!Arc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C6D43-66D3-46A5-BFA8-8E85DE340F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643" y="1124987"/>
            <a:ext cx="5168770" cy="340153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  <a:latin typeface="A3.BoosterNextFYBlackRegular-Sa" panose="02000A03000000020004" pitchFamily="2" charset="0"/>
              </a:rPr>
              <a:t>BÀI 36. </a:t>
            </a:r>
            <a:br>
              <a:rPr lang="en-US" dirty="0">
                <a:solidFill>
                  <a:schemeClr val="tx2"/>
                </a:solidFill>
                <a:latin typeface="A3.BoosterNextFYBlackRegular-Sa" panose="02000A03000000020004" pitchFamily="2" charset="0"/>
              </a:rPr>
            </a:br>
            <a:r>
              <a:rPr lang="en-US" dirty="0">
                <a:solidFill>
                  <a:schemeClr val="tx2"/>
                </a:solidFill>
                <a:latin typeface="A3.BoosterNextFYBlackRegular-Sa" panose="02000A03000000020004" pitchFamily="2" charset="0"/>
              </a:rPr>
              <a:t>KẾT QUẢ </a:t>
            </a:r>
            <a:br>
              <a:rPr lang="en-US" dirty="0">
                <a:solidFill>
                  <a:schemeClr val="tx2"/>
                </a:solidFill>
                <a:latin typeface="A3.BoosterNextFYBlackRegular-Sa" panose="02000A03000000020004" pitchFamily="2" charset="0"/>
              </a:rPr>
            </a:br>
            <a:r>
              <a:rPr lang="en-US" dirty="0">
                <a:solidFill>
                  <a:schemeClr val="tx2"/>
                </a:solidFill>
                <a:latin typeface="A3.BoosterNextFYBlackRegular-Sa" panose="02000A03000000020004" pitchFamily="2" charset="0"/>
              </a:rPr>
              <a:t>TÁC DỤNG CỦA LỰC</a:t>
            </a:r>
          </a:p>
        </p:txBody>
      </p:sp>
      <p:sp>
        <p:nvSpPr>
          <p:cNvPr id="15" name="!!Rectangle">
            <a:extLst>
              <a:ext uri="{FF2B5EF4-FFF2-40B4-BE49-F238E27FC236}">
                <a16:creationId xmlns:a16="http://schemas.microsoft.com/office/drawing/2014/main" id="{95106A28-883A-4993-BF9E-C403B81A8D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4269" y="4274457"/>
            <a:ext cx="825256" cy="82525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!!Oval">
            <a:extLst>
              <a:ext uri="{FF2B5EF4-FFF2-40B4-BE49-F238E27FC236}">
                <a16:creationId xmlns:a16="http://schemas.microsoft.com/office/drawing/2014/main" id="{F5AE4E4F-9F4C-43ED-8299-9BD63B74E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010390E-685B-490D-9D1F-5A0671706820}"/>
              </a:ext>
            </a:extLst>
          </p:cNvPr>
          <p:cNvSpPr/>
          <p:nvPr/>
        </p:nvSpPr>
        <p:spPr>
          <a:xfrm>
            <a:off x="5794413" y="-689809"/>
            <a:ext cx="6687246" cy="4542498"/>
          </a:xfrm>
          <a:custGeom>
            <a:avLst/>
            <a:gdLst>
              <a:gd name="connsiteX0" fmla="*/ 3320469 w 3320469"/>
              <a:gd name="connsiteY0" fmla="*/ 0 h 3610193"/>
              <a:gd name="connsiteX1" fmla="*/ 3320469 w 3320469"/>
              <a:gd name="connsiteY1" fmla="*/ 3610193 h 3610193"/>
              <a:gd name="connsiteX2" fmla="*/ 0 w 3320469"/>
              <a:gd name="connsiteY2" fmla="*/ 3610193 h 3610193"/>
              <a:gd name="connsiteX3" fmla="*/ 4121 w 3320469"/>
              <a:gd name="connsiteY3" fmla="*/ 3484796 h 3610193"/>
              <a:gd name="connsiteX4" fmla="*/ 3122958 w 3320469"/>
              <a:gd name="connsiteY4" fmla="*/ 59910 h 361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469" h="3610193">
                <a:moveTo>
                  <a:pt x="3320469" y="0"/>
                </a:moveTo>
                <a:lnTo>
                  <a:pt x="3320469" y="3610193"/>
                </a:lnTo>
                <a:lnTo>
                  <a:pt x="0" y="3610193"/>
                </a:lnTo>
                <a:lnTo>
                  <a:pt x="4121" y="3484796"/>
                </a:lnTo>
                <a:cubicBezTo>
                  <a:pt x="105811" y="1941485"/>
                  <a:pt x="1362766" y="632655"/>
                  <a:pt x="3122958" y="5991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92" t="-28134" r="-296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52490B8-E276-4BC2-84B5-A71DE47CF0D6}"/>
              </a:ext>
            </a:extLst>
          </p:cNvPr>
          <p:cNvSpPr/>
          <p:nvPr/>
        </p:nvSpPr>
        <p:spPr>
          <a:xfrm>
            <a:off x="5784902" y="4014047"/>
            <a:ext cx="3320469" cy="3610193"/>
          </a:xfrm>
          <a:custGeom>
            <a:avLst/>
            <a:gdLst>
              <a:gd name="connsiteX0" fmla="*/ 0 w 3320469"/>
              <a:gd name="connsiteY0" fmla="*/ 0 h 3610193"/>
              <a:gd name="connsiteX1" fmla="*/ 3320469 w 3320469"/>
              <a:gd name="connsiteY1" fmla="*/ 0 h 3610193"/>
              <a:gd name="connsiteX2" fmla="*/ 3320469 w 3320469"/>
              <a:gd name="connsiteY2" fmla="*/ 3610193 h 3610193"/>
              <a:gd name="connsiteX3" fmla="*/ 3122958 w 3320469"/>
              <a:gd name="connsiteY3" fmla="*/ 3550283 h 3610193"/>
              <a:gd name="connsiteX4" fmla="*/ 4121 w 3320469"/>
              <a:gd name="connsiteY4" fmla="*/ 125397 h 361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469" h="3610193">
                <a:moveTo>
                  <a:pt x="0" y="0"/>
                </a:moveTo>
                <a:lnTo>
                  <a:pt x="3320469" y="0"/>
                </a:lnTo>
                <a:lnTo>
                  <a:pt x="3320469" y="3610193"/>
                </a:lnTo>
                <a:lnTo>
                  <a:pt x="3122958" y="3550283"/>
                </a:lnTo>
                <a:cubicBezTo>
                  <a:pt x="1362766" y="2977538"/>
                  <a:pt x="105811" y="1668708"/>
                  <a:pt x="4121" y="125397"/>
                </a:cubicBezTo>
                <a:close/>
              </a:path>
            </a:pathLst>
          </a:cu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113" b="89540" l="9479" r="99052">
                          <a14:foregroundMark x1="65403" y1="7113" x2="68720" y2="7113"/>
                          <a14:foregroundMark x1="88152" y1="41423" x2="93839" y2="56485"/>
                          <a14:foregroundMark x1="93839" y1="56485" x2="92417" y2="63180"/>
                          <a14:foregroundMark x1="99052" y1="45188" x2="96682" y2="736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7316" r="-1121" b="12692"/>
            </a:stretch>
          </a:blipFill>
          <a:ln>
            <a:solidFill>
              <a:srgbClr val="ABE4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D637D1A0-DF1C-43AE-8CF3-D03A83EB01AB}"/>
              </a:ext>
            </a:extLst>
          </p:cNvPr>
          <p:cNvSpPr/>
          <p:nvPr/>
        </p:nvSpPr>
        <p:spPr>
          <a:xfrm>
            <a:off x="9238292" y="4014046"/>
            <a:ext cx="3323007" cy="3859660"/>
          </a:xfrm>
          <a:custGeom>
            <a:avLst/>
            <a:gdLst>
              <a:gd name="connsiteX0" fmla="*/ 0 w 3323007"/>
              <a:gd name="connsiteY0" fmla="*/ 0 h 3859660"/>
              <a:gd name="connsiteX1" fmla="*/ 3323007 w 3323007"/>
              <a:gd name="connsiteY1" fmla="*/ 0 h 3859660"/>
              <a:gd name="connsiteX2" fmla="*/ 3323007 w 3323007"/>
              <a:gd name="connsiteY2" fmla="*/ 3646294 h 3859660"/>
              <a:gd name="connsiteX3" fmla="*/ 3183272 w 3323007"/>
              <a:gd name="connsiteY3" fmla="*/ 3682667 h 3859660"/>
              <a:gd name="connsiteX4" fmla="*/ 1661504 w 3323007"/>
              <a:gd name="connsiteY4" fmla="*/ 3859660 h 3859660"/>
              <a:gd name="connsiteX5" fmla="*/ 139736 w 3323007"/>
              <a:gd name="connsiteY5" fmla="*/ 3682667 h 3859660"/>
              <a:gd name="connsiteX6" fmla="*/ 0 w 3323007"/>
              <a:gd name="connsiteY6" fmla="*/ 3646293 h 385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3007" h="3859660">
                <a:moveTo>
                  <a:pt x="0" y="0"/>
                </a:moveTo>
                <a:lnTo>
                  <a:pt x="3323007" y="0"/>
                </a:lnTo>
                <a:lnTo>
                  <a:pt x="3323007" y="3646294"/>
                </a:lnTo>
                <a:lnTo>
                  <a:pt x="3183272" y="3682667"/>
                </a:lnTo>
                <a:cubicBezTo>
                  <a:pt x="2702546" y="3797694"/>
                  <a:pt x="2191432" y="3859660"/>
                  <a:pt x="1661504" y="3859660"/>
                </a:cubicBezTo>
                <a:cubicBezTo>
                  <a:pt x="1131577" y="3859660"/>
                  <a:pt x="620462" y="3797694"/>
                  <a:pt x="139736" y="3682667"/>
                </a:cubicBezTo>
                <a:lnTo>
                  <a:pt x="0" y="3646293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975" t="-523" r="-14785" b="14017"/>
            </a:stretch>
          </a:blipFill>
          <a:ln>
            <a:solidFill>
              <a:srgbClr val="ABE4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CBE4C1-4F0A-42BD-B226-88B40BC20312}"/>
              </a:ext>
            </a:extLst>
          </p:cNvPr>
          <p:cNvSpPr/>
          <p:nvPr/>
        </p:nvSpPr>
        <p:spPr>
          <a:xfrm>
            <a:off x="6250948" y="3247807"/>
            <a:ext cx="552450" cy="552450"/>
          </a:xfrm>
          <a:prstGeom prst="ellipse">
            <a:avLst/>
          </a:prstGeom>
          <a:noFill/>
          <a:ln>
            <a:solidFill>
              <a:srgbClr val="ABE4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7E4499F-9F73-4A04-BD20-C768A1272A84}"/>
              </a:ext>
            </a:extLst>
          </p:cNvPr>
          <p:cNvSpPr/>
          <p:nvPr/>
        </p:nvSpPr>
        <p:spPr>
          <a:xfrm>
            <a:off x="6250948" y="4057672"/>
            <a:ext cx="552450" cy="552450"/>
          </a:xfrm>
          <a:prstGeom prst="ellipse">
            <a:avLst/>
          </a:prstGeom>
          <a:noFill/>
          <a:ln>
            <a:solidFill>
              <a:srgbClr val="ABE4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C0451D8-6DA2-47AA-A034-A5293E9B53D8}"/>
              </a:ext>
            </a:extLst>
          </p:cNvPr>
          <p:cNvSpPr/>
          <p:nvPr/>
        </p:nvSpPr>
        <p:spPr>
          <a:xfrm>
            <a:off x="9387179" y="4001483"/>
            <a:ext cx="552450" cy="552450"/>
          </a:xfrm>
          <a:prstGeom prst="ellipse">
            <a:avLst/>
          </a:prstGeom>
          <a:noFill/>
          <a:ln>
            <a:solidFill>
              <a:srgbClr val="ABE4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93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4" grpId="0" animBg="1"/>
      <p:bldP spid="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6752D3-ED21-4B89-B376-D52C701F20D9}"/>
              </a:ext>
            </a:extLst>
          </p:cNvPr>
          <p:cNvSpPr txBox="1">
            <a:spLocks/>
          </p:cNvSpPr>
          <p:nvPr/>
        </p:nvSpPr>
        <p:spPr>
          <a:xfrm>
            <a:off x="3096971" y="180976"/>
            <a:ext cx="5998059" cy="8191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>
                <a:solidFill>
                  <a:schemeClr val="tx2"/>
                </a:solidFill>
                <a:latin typeface="A3.BoosterNextFYBlackRegular-Sa" panose="02000A03000000020004" pitchFamily="2" charset="0"/>
              </a:rPr>
              <a:t>NHIỆM VỤ VỀ NHÀ</a:t>
            </a:r>
            <a:endParaRPr lang="en-US" sz="4400" dirty="0">
              <a:solidFill>
                <a:schemeClr val="tx2"/>
              </a:solidFill>
              <a:latin typeface="A3.BoosterNextFYBlackRegular-Sa" panose="02000A03000000020004" pitchFamily="2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C39E5D-19DF-4042-BB1F-8E31F2126E84}"/>
              </a:ext>
            </a:extLst>
          </p:cNvPr>
          <p:cNvSpPr txBox="1">
            <a:spLocks/>
          </p:cNvSpPr>
          <p:nvPr/>
        </p:nvSpPr>
        <p:spPr>
          <a:xfrm>
            <a:off x="5440952" y="1000126"/>
            <a:ext cx="6570073" cy="3460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0080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FontTx/>
              <a:buNone/>
              <a:defRPr sz="18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86968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lnSpc>
                <a:spcPct val="100000"/>
              </a:lnSpc>
              <a:buAutoNum type="arabicPeriod"/>
            </a:pPr>
            <a:r>
              <a:rPr lang="en-US" sz="30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Ôn tập nội dung bài 43 và bài 44.</a:t>
            </a:r>
          </a:p>
          <a:p>
            <a:pPr marL="514350" indent="-514350" algn="just">
              <a:lnSpc>
                <a:spcPct val="100000"/>
              </a:lnSpc>
              <a:buAutoNum type="arabicPeriod"/>
            </a:pPr>
            <a:r>
              <a:rPr lang="en-US" sz="30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Thiết kế “BÀN BÓNG ĐÁ TAY QUAY”</a:t>
            </a:r>
          </a:p>
          <a:p>
            <a:pPr algn="just">
              <a:lnSpc>
                <a:spcPct val="100000"/>
              </a:lnSpc>
            </a:pPr>
            <a:r>
              <a:rPr lang="en-US" sz="30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Hình thức: nhóm 6HS</a:t>
            </a:r>
          </a:p>
          <a:p>
            <a:pPr algn="just">
              <a:lnSpc>
                <a:spcPct val="100000"/>
              </a:lnSpc>
            </a:pPr>
            <a:r>
              <a:rPr lang="en-US" sz="30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Thời gian: 1 tuần làm việc ở nhà.</a:t>
            </a:r>
          </a:p>
          <a:p>
            <a:pPr algn="just">
              <a:lnSpc>
                <a:spcPct val="100000"/>
              </a:lnSpc>
            </a:pPr>
            <a:r>
              <a:rPr lang="en-US" sz="30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Dụng cụ: hộp giấy, que xiên dài, kẹp g</a:t>
            </a:r>
            <a:r>
              <a:rPr lang="en-US" sz="3000">
                <a:latin typeface="A3.MontserratLight-San" panose="00000400000000000000" pitchFamily="2" charset="0"/>
                <a:ea typeface="+mj-ea"/>
                <a:cs typeface="A3.MitrLight-San" panose="00000400000000000000" pitchFamily="2" charset="-34"/>
              </a:rPr>
              <a:t>ỗ, </a:t>
            </a:r>
            <a:r>
              <a:rPr lang="en-US" sz="30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bóng bàn, màu vẽ….</a:t>
            </a:r>
          </a:p>
          <a:p>
            <a:pPr algn="just">
              <a:lnSpc>
                <a:spcPct val="100000"/>
              </a:lnSpc>
            </a:pPr>
            <a:r>
              <a:rPr lang="en-US" sz="30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Yêu cầu sản phẩm: HS tự chơi được 1 trận đấu bằng sản phẩm của nhóm.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60FAD4-0AAD-4660-897A-E2DD0250264A}"/>
              </a:ext>
            </a:extLst>
          </p:cNvPr>
          <p:cNvSpPr/>
          <p:nvPr/>
        </p:nvSpPr>
        <p:spPr>
          <a:xfrm>
            <a:off x="396633" y="1436638"/>
            <a:ext cx="4959834" cy="398472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144" r="-83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179888790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5C907-D5F3-4B2D-BE78-861A17D1E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49" y="981076"/>
            <a:ext cx="4855544" cy="5610224"/>
          </a:xfrm>
        </p:spPr>
        <p:txBody>
          <a:bodyPr>
            <a:normAutofit lnSpcReduction="10000"/>
          </a:bodyPr>
          <a:lstStyle/>
          <a:p>
            <a:pPr marL="514350" indent="-514350" algn="just">
              <a:buAutoNum type="arabicPeriod"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Hình thức: nhóm 4HS</a:t>
            </a:r>
          </a:p>
          <a:p>
            <a:pPr marL="514350" indent="-514350" algn="just">
              <a:buAutoNum type="arabicPeriod"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Học liệu: SGK</a:t>
            </a:r>
          </a:p>
          <a:p>
            <a:pPr marL="514350" indent="-514350" algn="just">
              <a:buAutoNum type="arabicPeriod"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Trả lời câu hỏi:</a:t>
            </a:r>
          </a:p>
          <a:p>
            <a:pPr marL="0" indent="0" algn="just">
              <a:buNone/>
            </a:pPr>
            <a:r>
              <a:rPr lang="en-US">
                <a:solidFill>
                  <a:srgbClr val="FF0000"/>
                </a:solidFill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Khi có lực tác dụng lên một vật có thể gây ra những sự thay đổi nào? Lấy ví dụ minh họa.</a:t>
            </a:r>
          </a:p>
          <a:p>
            <a:pPr marL="0" indent="0" algn="just">
              <a:buNone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4. Cách thức hoạt động</a:t>
            </a:r>
          </a:p>
          <a:p>
            <a:pPr marL="0" indent="0" algn="just">
              <a:buNone/>
            </a:pPr>
            <a:r>
              <a:rPr lang="en-US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Bước 1</a:t>
            </a: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: HS thực hiện cá nhân và trình bày vào phiếu tương ứng với STT.</a:t>
            </a:r>
          </a:p>
          <a:p>
            <a:pPr marL="0" indent="0" algn="just">
              <a:buNone/>
            </a:pPr>
            <a:r>
              <a:rPr lang="en-US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Bước 2</a:t>
            </a: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: HS thống nhất đáp án trong nhóm.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E808B2-1A93-403F-9F93-5858E5BE91AA}"/>
              </a:ext>
            </a:extLst>
          </p:cNvPr>
          <p:cNvSpPr txBox="1">
            <a:spLocks/>
          </p:cNvSpPr>
          <p:nvPr/>
        </p:nvSpPr>
        <p:spPr>
          <a:xfrm>
            <a:off x="5293693" y="1069976"/>
            <a:ext cx="6743702" cy="498013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824" t="-1783" r="-26630" b="-2424"/>
            </a:stretch>
          </a:blipFill>
          <a:ln>
            <a:solidFill>
              <a:srgbClr val="ABE4EE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D96A4A-B376-437B-8370-7E1039A2CF31}"/>
              </a:ext>
            </a:extLst>
          </p:cNvPr>
          <p:cNvSpPr txBox="1">
            <a:spLocks/>
          </p:cNvSpPr>
          <p:nvPr/>
        </p:nvSpPr>
        <p:spPr>
          <a:xfrm>
            <a:off x="625643" y="79376"/>
            <a:ext cx="11411752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  <a:latin typeface="A3.BoosterNextFYBlackRegular-Sa" panose="02000A03000000020004" pitchFamily="2" charset="0"/>
              </a:rPr>
              <a:t>TÌM HIỂU KẾT QUẢ TÁC DỤNG CỦA LỰC</a:t>
            </a:r>
          </a:p>
        </p:txBody>
      </p:sp>
    </p:spTree>
    <p:extLst>
      <p:ext uri="{BB962C8B-B14F-4D97-AF65-F5344CB8AC3E}">
        <p14:creationId xmlns:p14="http://schemas.microsoft.com/office/powerpoint/2010/main" val="417750430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decel="100000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5C907-D5F3-4B2D-BE78-861A17D1E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49" y="981076"/>
            <a:ext cx="4855544" cy="5610224"/>
          </a:xfrm>
        </p:spPr>
        <p:txBody>
          <a:bodyPr>
            <a:normAutofit lnSpcReduction="10000"/>
          </a:bodyPr>
          <a:lstStyle/>
          <a:p>
            <a:pPr marL="514350" indent="-514350" algn="just">
              <a:buAutoNum type="arabicPeriod"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Hình thức: nhóm 4HS</a:t>
            </a:r>
          </a:p>
          <a:p>
            <a:pPr marL="514350" indent="-514350" algn="just">
              <a:buAutoNum type="arabicPeriod"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Học liệu: SGK</a:t>
            </a:r>
          </a:p>
          <a:p>
            <a:pPr marL="514350" indent="-514350" algn="just">
              <a:buAutoNum type="arabicPeriod"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Trả lời câu hỏi:</a:t>
            </a:r>
          </a:p>
          <a:p>
            <a:pPr marL="0" indent="0" algn="just">
              <a:buNone/>
            </a:pPr>
            <a:r>
              <a:rPr lang="en-US">
                <a:solidFill>
                  <a:srgbClr val="FF0000"/>
                </a:solidFill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Khi có lực tác dụng lên một vật có thể gây ra những sự thay đổi nào? Lấy ví dụ minh họa.</a:t>
            </a:r>
          </a:p>
          <a:p>
            <a:pPr marL="0" indent="0" algn="just">
              <a:buNone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4. Cách thức hoạt động</a:t>
            </a:r>
          </a:p>
          <a:p>
            <a:pPr marL="0" indent="0" algn="just">
              <a:buNone/>
            </a:pPr>
            <a:r>
              <a:rPr lang="en-US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Bước 1</a:t>
            </a: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: HS thực hiện cá nhân và trình bày vào phiếu tương ứng với STT.</a:t>
            </a:r>
          </a:p>
          <a:p>
            <a:pPr marL="0" indent="0" algn="just">
              <a:buNone/>
            </a:pPr>
            <a:r>
              <a:rPr lang="en-US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Bước 2</a:t>
            </a: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: HS thống nhất đáp án trong nhóm.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E808B2-1A93-403F-9F93-5858E5BE91AA}"/>
              </a:ext>
            </a:extLst>
          </p:cNvPr>
          <p:cNvSpPr txBox="1">
            <a:spLocks/>
          </p:cNvSpPr>
          <p:nvPr/>
        </p:nvSpPr>
        <p:spPr>
          <a:xfrm>
            <a:off x="5293693" y="1069976"/>
            <a:ext cx="6743702" cy="4980134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824" t="-1783" r="-26630" b="-2424"/>
            </a:stretch>
          </a:blipFill>
          <a:ln>
            <a:solidFill>
              <a:srgbClr val="ABE4EE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D96A4A-B376-437B-8370-7E1039A2CF31}"/>
              </a:ext>
            </a:extLst>
          </p:cNvPr>
          <p:cNvSpPr txBox="1">
            <a:spLocks/>
          </p:cNvSpPr>
          <p:nvPr/>
        </p:nvSpPr>
        <p:spPr>
          <a:xfrm>
            <a:off x="625643" y="79376"/>
            <a:ext cx="11411752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  <a:latin typeface="A3.BoosterNextFYBlackRegular-Sa" panose="02000A03000000020004" pitchFamily="2" charset="0"/>
              </a:rPr>
              <a:t>TÌM HIỂU KẾT QUẢ TÁC DỤNG CỦA LỰC</a:t>
            </a:r>
          </a:p>
        </p:txBody>
      </p:sp>
      <p:pic>
        <p:nvPicPr>
          <p:cNvPr id="7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50D14C60-1C28-49A9-8380-B80399A009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9650" y="2560734"/>
            <a:ext cx="3429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2004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131E9A-42A0-456B-B690-91C606AC3830}"/>
              </a:ext>
            </a:extLst>
          </p:cNvPr>
          <p:cNvSpPr txBox="1">
            <a:spLocks/>
          </p:cNvSpPr>
          <p:nvPr/>
        </p:nvSpPr>
        <p:spPr>
          <a:xfrm>
            <a:off x="4943474" y="1000126"/>
            <a:ext cx="7019925" cy="593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Khi có </a:t>
            </a:r>
            <a:r>
              <a:rPr lang="en-US" sz="3200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lực</a:t>
            </a: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 tác dụng lên một vật, </a:t>
            </a:r>
            <a:r>
              <a:rPr lang="en-US" sz="3200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vật có thể</a:t>
            </a: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 bị</a:t>
            </a:r>
          </a:p>
          <a:p>
            <a:pPr marL="514350" indent="-514350" algn="just">
              <a:buAutoNum type="arabicPeriod"/>
            </a:pPr>
            <a:r>
              <a:rPr lang="en-US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biến đổi chuyển động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Vật đang đứng yên, </a:t>
            </a:r>
            <a:r>
              <a:rPr lang="en-US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bắt đầu chuyển động.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Vật đang chuyển động, bị </a:t>
            </a:r>
            <a:r>
              <a:rPr lang="en-US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dừng lại</a:t>
            </a: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Vật chuyển động </a:t>
            </a:r>
            <a:r>
              <a:rPr lang="en-US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nhanh</a:t>
            </a: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 hơn.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Vật chuyển động </a:t>
            </a:r>
            <a:r>
              <a:rPr lang="en-US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chậm</a:t>
            </a: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 đi.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Vật </a:t>
            </a:r>
            <a:r>
              <a:rPr lang="en-US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đổi hướng </a:t>
            </a: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chuyển động</a:t>
            </a:r>
          </a:p>
          <a:p>
            <a:pPr marL="0" indent="0" algn="just">
              <a:buNone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2. </a:t>
            </a:r>
            <a:r>
              <a:rPr lang="en-US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thay đổi hình dạng </a:t>
            </a: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(sự biến dạng)</a:t>
            </a:r>
          </a:p>
          <a:p>
            <a:pPr marL="0" indent="0" algn="just">
              <a:buNone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3. vừa biến đổi chuyển động, vừa biến dạng.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D65F87-AFAF-4F0F-BA4D-19E9C1A83E5A}"/>
              </a:ext>
            </a:extLst>
          </p:cNvPr>
          <p:cNvSpPr txBox="1">
            <a:spLocks/>
          </p:cNvSpPr>
          <p:nvPr/>
        </p:nvSpPr>
        <p:spPr>
          <a:xfrm>
            <a:off x="625643" y="79376"/>
            <a:ext cx="11411752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  <a:latin typeface="A3.BoosterNextFYBlackRegular-Sa" panose="02000A03000000020004" pitchFamily="2" charset="0"/>
              </a:rPr>
              <a:t>KẾT QUẢ TÁC DỤNG CỦA LỰC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9393CD-34DD-4152-8666-84967F1DF9F7}"/>
              </a:ext>
            </a:extLst>
          </p:cNvPr>
          <p:cNvSpPr txBox="1">
            <a:spLocks/>
          </p:cNvSpPr>
          <p:nvPr/>
        </p:nvSpPr>
        <p:spPr>
          <a:xfrm>
            <a:off x="319087" y="1162050"/>
            <a:ext cx="2314575" cy="2587626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1628" l="10000" r="90000">
                          <a14:foregroundMark x1="12209" y1="25233" x2="23140" y2="18953"/>
                          <a14:foregroundMark x1="23140" y1="18953" x2="30116" y2="34070"/>
                          <a14:foregroundMark x1="30116" y1="34070" x2="33140" y2="53488"/>
                          <a14:foregroundMark x1="18256" y1="16047" x2="21047" y2="19186"/>
                          <a14:foregroundMark x1="18023" y1="69884" x2="21279" y2="75581"/>
                          <a14:foregroundMark x1="40814" y1="75581" x2="46047" y2="76977"/>
                          <a14:foregroundMark x1="61512" y1="56628" x2="85581" y2="64302"/>
                          <a14:foregroundMark x1="77209" y1="90930" x2="82558" y2="916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116" t="-6779" r="-4116" b="-4662"/>
            </a:stretch>
          </a:blipFill>
          <a:ln>
            <a:solidFill>
              <a:srgbClr val="ABE4EE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>
              <a:latin typeface="A3.MitrLight-San" panose="00000400000000000000" pitchFamily="2" charset="-34"/>
              <a:ea typeface="+mj-ea"/>
              <a:cs typeface="A3.MitrLight-San" panose="00000400000000000000" pitchFamily="2" charset="-34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94D2AF-509D-4DC6-B0D3-F62C73932916}"/>
              </a:ext>
            </a:extLst>
          </p:cNvPr>
          <p:cNvSpPr txBox="1">
            <a:spLocks/>
          </p:cNvSpPr>
          <p:nvPr/>
        </p:nvSpPr>
        <p:spPr>
          <a:xfrm>
            <a:off x="2662236" y="1162050"/>
            <a:ext cx="2181226" cy="257810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782" t="2460" r="-4782" b="-1"/>
            </a:stretch>
          </a:blipFill>
          <a:ln>
            <a:solidFill>
              <a:srgbClr val="ABE4EE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>
              <a:latin typeface="A3.MitrLight-San" panose="00000400000000000000" pitchFamily="2" charset="-34"/>
              <a:ea typeface="+mj-ea"/>
              <a:cs typeface="A3.MitrLight-San" panose="00000400000000000000" pitchFamily="2" charset="-3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23FA7D-3B05-489B-9665-673C54DC4E03}"/>
              </a:ext>
            </a:extLst>
          </p:cNvPr>
          <p:cNvSpPr/>
          <p:nvPr/>
        </p:nvSpPr>
        <p:spPr>
          <a:xfrm>
            <a:off x="319087" y="3187701"/>
            <a:ext cx="552450" cy="552450"/>
          </a:xfrm>
          <a:prstGeom prst="ellipse">
            <a:avLst/>
          </a:prstGeom>
          <a:noFill/>
          <a:ln>
            <a:solidFill>
              <a:srgbClr val="ABE4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443D07C-5790-4C9E-9D9F-75BC5CF2DD0F}"/>
              </a:ext>
            </a:extLst>
          </p:cNvPr>
          <p:cNvSpPr/>
          <p:nvPr/>
        </p:nvSpPr>
        <p:spPr>
          <a:xfrm>
            <a:off x="2638423" y="3197226"/>
            <a:ext cx="552450" cy="552450"/>
          </a:xfrm>
          <a:prstGeom prst="ellipse">
            <a:avLst/>
          </a:prstGeom>
          <a:noFill/>
          <a:ln>
            <a:solidFill>
              <a:srgbClr val="ABE4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1F447C-413A-4D79-AB2E-BC14A3535AA4}"/>
              </a:ext>
            </a:extLst>
          </p:cNvPr>
          <p:cNvSpPr txBox="1">
            <a:spLocks/>
          </p:cNvSpPr>
          <p:nvPr/>
        </p:nvSpPr>
        <p:spPr>
          <a:xfrm>
            <a:off x="319088" y="3824728"/>
            <a:ext cx="4550390" cy="2466094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11" r="-511"/>
            </a:stretch>
          </a:blipFill>
          <a:ln>
            <a:solidFill>
              <a:srgbClr val="ABE4EE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>
              <a:latin typeface="A3.MitrLight-San" panose="00000400000000000000" pitchFamily="2" charset="-34"/>
              <a:ea typeface="+mj-ea"/>
              <a:cs typeface="A3.MitrLight-San" panose="00000400000000000000" pitchFamily="2" charset="-3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6F59B6-0601-4F73-8DAF-F0D5546E5E0B}"/>
              </a:ext>
            </a:extLst>
          </p:cNvPr>
          <p:cNvSpPr/>
          <p:nvPr/>
        </p:nvSpPr>
        <p:spPr>
          <a:xfrm>
            <a:off x="4317028" y="3815203"/>
            <a:ext cx="552450" cy="552450"/>
          </a:xfrm>
          <a:prstGeom prst="ellipse">
            <a:avLst/>
          </a:prstGeom>
          <a:noFill/>
          <a:ln>
            <a:solidFill>
              <a:srgbClr val="ABE4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523056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9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9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5C907-D5F3-4B2D-BE78-861A17D1E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42" y="2333625"/>
            <a:ext cx="5946607" cy="230504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Nhiệm vụ: HS </a:t>
            </a:r>
            <a:r>
              <a:rPr lang="en-US" sz="3600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gọi tên </a:t>
            </a:r>
            <a:r>
              <a:rPr lang="en-US" sz="32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tác dụng của lực trong thí nghiệm biểu diễn của GV với con lắc đơn.</a:t>
            </a:r>
            <a:endParaRPr lang="en-US" sz="32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E808B2-1A93-403F-9F93-5858E5BE91AA}"/>
              </a:ext>
            </a:extLst>
          </p:cNvPr>
          <p:cNvSpPr txBox="1">
            <a:spLocks/>
          </p:cNvSpPr>
          <p:nvPr/>
        </p:nvSpPr>
        <p:spPr>
          <a:xfrm>
            <a:off x="6898309" y="1069976"/>
            <a:ext cx="4962525" cy="509269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868" b="-1659"/>
            </a:stretch>
          </a:blipFill>
          <a:ln>
            <a:solidFill>
              <a:srgbClr val="ABE4EE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D96A4A-B376-437B-8370-7E1039A2CF31}"/>
              </a:ext>
            </a:extLst>
          </p:cNvPr>
          <p:cNvSpPr txBox="1">
            <a:spLocks/>
          </p:cNvSpPr>
          <p:nvPr/>
        </p:nvSpPr>
        <p:spPr>
          <a:xfrm>
            <a:off x="625643" y="79376"/>
            <a:ext cx="11411752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  <a:latin typeface="A3.BoosterNextFYBlackRegular-Sa" panose="02000A03000000020004" pitchFamily="2" charset="0"/>
              </a:rPr>
              <a:t>THÍ NGHIỆM VỚI CON LẮC ĐƠN</a:t>
            </a:r>
          </a:p>
        </p:txBody>
      </p:sp>
    </p:spTree>
    <p:extLst>
      <p:ext uri="{BB962C8B-B14F-4D97-AF65-F5344CB8AC3E}">
        <p14:creationId xmlns:p14="http://schemas.microsoft.com/office/powerpoint/2010/main" val="1128109632"/>
      </p:ext>
    </p:extLst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5C907-D5F3-4B2D-BE78-861A17D1E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443" y="1833563"/>
            <a:ext cx="6886681" cy="3190875"/>
          </a:xfrm>
        </p:spPr>
        <p:txBody>
          <a:bodyPr>
            <a:normAutofit/>
          </a:bodyPr>
          <a:lstStyle/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en-US" sz="3200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Nhiệm vụ</a:t>
            </a:r>
            <a:r>
              <a:rPr lang="en-US" sz="32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: Thực hiện yêu cầu trong PHT.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en-US" sz="3200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Hình thức</a:t>
            </a:r>
            <a:r>
              <a:rPr lang="en-US" sz="32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: </a:t>
            </a:r>
          </a:p>
          <a:p>
            <a:pPr marL="0" indent="0" algn="just">
              <a:buNone/>
            </a:pPr>
            <a:r>
              <a:rPr lang="en-US" sz="32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Bước 1. HS làm việc cá nhân.</a:t>
            </a:r>
          </a:p>
          <a:p>
            <a:pPr marL="0" indent="0" algn="just">
              <a:buNone/>
            </a:pPr>
            <a:r>
              <a:rPr lang="en-US" sz="32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Bước 2. HS đổi bài chấm chéo với bạn bên cạnh.</a:t>
            </a:r>
          </a:p>
          <a:p>
            <a:pPr marL="0" indent="0" algn="just">
              <a:buNone/>
            </a:pPr>
            <a:endParaRPr lang="en-US" sz="32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E808B2-1A93-403F-9F93-5858E5BE91AA}"/>
              </a:ext>
            </a:extLst>
          </p:cNvPr>
          <p:cNvSpPr txBox="1">
            <a:spLocks/>
          </p:cNvSpPr>
          <p:nvPr/>
        </p:nvSpPr>
        <p:spPr>
          <a:xfrm>
            <a:off x="7789349" y="868660"/>
            <a:ext cx="3777008" cy="387608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ABE4EE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D96A4A-B376-437B-8370-7E1039A2CF31}"/>
              </a:ext>
            </a:extLst>
          </p:cNvPr>
          <p:cNvSpPr txBox="1">
            <a:spLocks/>
          </p:cNvSpPr>
          <p:nvPr/>
        </p:nvSpPr>
        <p:spPr>
          <a:xfrm>
            <a:off x="625643" y="79376"/>
            <a:ext cx="11023432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  <a:latin typeface="A3.BoosterNextFYBlackRegular-Sa" panose="02000A03000000020004" pitchFamily="2" charset="0"/>
              </a:rPr>
              <a:t>LUYỆN TẬP</a:t>
            </a:r>
          </a:p>
        </p:txBody>
      </p:sp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983C2871-C940-4EA8-9CFE-51600F873D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9349" y="4841873"/>
            <a:ext cx="3777008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6141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5C907-D5F3-4B2D-BE78-861A17D1E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43" y="898526"/>
            <a:ext cx="7924907" cy="6238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Nhiệm vụ</a:t>
            </a:r>
            <a:r>
              <a:rPr lang="en-US" sz="32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: hoàn thành bảng dưới đây.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D96A4A-B376-437B-8370-7E1039A2CF31}"/>
              </a:ext>
            </a:extLst>
          </p:cNvPr>
          <p:cNvSpPr txBox="1">
            <a:spLocks/>
          </p:cNvSpPr>
          <p:nvPr/>
        </p:nvSpPr>
        <p:spPr>
          <a:xfrm>
            <a:off x="625643" y="79376"/>
            <a:ext cx="10318582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>
                <a:solidFill>
                  <a:srgbClr val="C00000"/>
                </a:solidFill>
                <a:latin typeface="A3.BoosterNextFYBlackRegular-Sa" panose="02000A03000000020004" pitchFamily="2" charset="0"/>
              </a:rPr>
              <a:t>LỰC LÀ NGUYÊN NHÂN GÂY RA CHUYỂN ĐỘNG?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3C79D6D-5D8D-4358-A3F5-A436783415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980232"/>
              </p:ext>
            </p:extLst>
          </p:nvPr>
        </p:nvGraphicFramePr>
        <p:xfrm>
          <a:off x="571500" y="1646238"/>
          <a:ext cx="11363326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5353">
                  <a:extLst>
                    <a:ext uri="{9D8B030D-6E8A-4147-A177-3AD203B41FA5}">
                      <a16:colId xmlns:a16="http://schemas.microsoft.com/office/drawing/2014/main" val="1094386529"/>
                    </a:ext>
                  </a:extLst>
                </a:gridCol>
                <a:gridCol w="3974857">
                  <a:extLst>
                    <a:ext uri="{9D8B030D-6E8A-4147-A177-3AD203B41FA5}">
                      <a16:colId xmlns:a16="http://schemas.microsoft.com/office/drawing/2014/main" val="3470719672"/>
                    </a:ext>
                  </a:extLst>
                </a:gridCol>
                <a:gridCol w="4453116">
                  <a:extLst>
                    <a:ext uri="{9D8B030D-6E8A-4147-A177-3AD203B41FA5}">
                      <a16:colId xmlns:a16="http://schemas.microsoft.com/office/drawing/2014/main" val="20650872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kern="1200">
                          <a:solidFill>
                            <a:schemeClr val="tx1"/>
                          </a:solidFill>
                          <a:latin typeface="A3.MitrLight-San" panose="00000400000000000000" pitchFamily="2" charset="-34"/>
                          <a:ea typeface="+mj-ea"/>
                          <a:cs typeface="A3.MitrLight-San" panose="00000400000000000000" pitchFamily="2" charset="-34"/>
                        </a:rPr>
                        <a:t>Trạng thái của vật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200">
                          <a:solidFill>
                            <a:schemeClr val="tx1"/>
                          </a:solidFill>
                          <a:latin typeface="A3.MitrLight-San" panose="00000400000000000000" pitchFamily="2" charset="-34"/>
                          <a:ea typeface="+mj-ea"/>
                          <a:cs typeface="A3.MitrLight-San" panose="00000400000000000000" pitchFamily="2" charset="-34"/>
                        </a:rPr>
                        <a:t>Khi có lực tác dụng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200">
                          <a:solidFill>
                            <a:schemeClr val="tx1"/>
                          </a:solidFill>
                          <a:latin typeface="A3.MitrLight-San" panose="00000400000000000000" pitchFamily="2" charset="-34"/>
                          <a:ea typeface="+mj-ea"/>
                          <a:cs typeface="A3.MitrLight-San" panose="00000400000000000000" pitchFamily="2" charset="-34"/>
                        </a:rPr>
                        <a:t>Khi không có lực tác dụng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063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kern="1200">
                          <a:solidFill>
                            <a:schemeClr val="tx1"/>
                          </a:solidFill>
                          <a:latin typeface="A3.MitrLight-San" panose="00000400000000000000" pitchFamily="2" charset="-34"/>
                          <a:ea typeface="+mj-ea"/>
                          <a:cs typeface="A3.MitrLight-San" panose="00000400000000000000" pitchFamily="2" charset="-34"/>
                        </a:rPr>
                        <a:t>Đang đứng yên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kern="1200">
                          <a:solidFill>
                            <a:schemeClr val="tx1"/>
                          </a:solidFill>
                          <a:latin typeface="A3.MitrLight-San" panose="00000400000000000000" pitchFamily="2" charset="-34"/>
                          <a:ea typeface="+mj-ea"/>
                          <a:cs typeface="A3.MitrLight-San" panose="00000400000000000000" pitchFamily="2" charset="-34"/>
                        </a:rPr>
                        <a:t>Có thể chuyển động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kern="1200">
                        <a:solidFill>
                          <a:schemeClr val="tx1"/>
                        </a:solidFill>
                        <a:latin typeface="A3.MitrLight-San" panose="00000400000000000000" pitchFamily="2" charset="-34"/>
                        <a:ea typeface="+mj-ea"/>
                        <a:cs typeface="A3.MitrLight-San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863009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sz="2800" kern="1200">
                          <a:solidFill>
                            <a:schemeClr val="tx1"/>
                          </a:solidFill>
                          <a:latin typeface="A3.MitrLight-San" panose="00000400000000000000" pitchFamily="2" charset="-34"/>
                          <a:ea typeface="+mj-ea"/>
                          <a:cs typeface="A3.MitrLight-San" panose="00000400000000000000" pitchFamily="2" charset="-34"/>
                        </a:rPr>
                        <a:t>Đang chuyển động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kern="1200">
                          <a:solidFill>
                            <a:schemeClr val="tx1"/>
                          </a:solidFill>
                          <a:latin typeface="A3.MitrLight-San" panose="00000400000000000000" pitchFamily="2" charset="-34"/>
                          <a:ea typeface="+mj-ea"/>
                          <a:cs typeface="A3.MitrLight-San" panose="00000400000000000000" pitchFamily="2" charset="-34"/>
                        </a:rPr>
                        <a:t>Có thể chuyển động nhanh dần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kern="1200">
                        <a:solidFill>
                          <a:schemeClr val="tx1"/>
                        </a:solidFill>
                        <a:latin typeface="A3.MitrLight-San" panose="00000400000000000000" pitchFamily="2" charset="-34"/>
                        <a:ea typeface="+mj-ea"/>
                        <a:cs typeface="A3.MitrLight-San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041244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3200" kern="1200">
                        <a:solidFill>
                          <a:schemeClr val="tx1"/>
                        </a:solidFill>
                        <a:latin typeface="A3.MitrLight-San" panose="00000400000000000000" pitchFamily="2" charset="-34"/>
                        <a:ea typeface="+mj-ea"/>
                        <a:cs typeface="A3.MitrLight-San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kern="1200">
                          <a:solidFill>
                            <a:schemeClr val="tx1"/>
                          </a:solidFill>
                          <a:latin typeface="A3.MitrLight-San" panose="00000400000000000000" pitchFamily="2" charset="-34"/>
                          <a:ea typeface="+mj-ea"/>
                          <a:cs typeface="A3.MitrLight-San" panose="00000400000000000000" pitchFamily="2" charset="-34"/>
                        </a:rPr>
                        <a:t>Có thể chuyển động chậm dần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kern="1200">
                        <a:solidFill>
                          <a:schemeClr val="tx1"/>
                        </a:solidFill>
                        <a:latin typeface="A3.MitrLight-San" panose="00000400000000000000" pitchFamily="2" charset="-34"/>
                        <a:ea typeface="+mj-ea"/>
                        <a:cs typeface="A3.MitrLight-San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2121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3200" kern="1200">
                        <a:solidFill>
                          <a:schemeClr val="tx1"/>
                        </a:solidFill>
                        <a:latin typeface="A3.MitrLight-San" panose="00000400000000000000" pitchFamily="2" charset="-34"/>
                        <a:ea typeface="+mj-ea"/>
                        <a:cs typeface="A3.MitrLight-San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kern="1200">
                          <a:solidFill>
                            <a:schemeClr val="tx1"/>
                          </a:solidFill>
                          <a:latin typeface="A3.MitrLight-San" panose="00000400000000000000" pitchFamily="2" charset="-34"/>
                          <a:ea typeface="+mj-ea"/>
                          <a:cs typeface="A3.MitrLight-San" panose="00000400000000000000" pitchFamily="2" charset="-34"/>
                        </a:rPr>
                        <a:t>Có thể đổi hướng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kern="1200">
                        <a:solidFill>
                          <a:schemeClr val="tx1"/>
                        </a:solidFill>
                        <a:latin typeface="A3.MitrLight-San" panose="00000400000000000000" pitchFamily="2" charset="-34"/>
                        <a:ea typeface="+mj-ea"/>
                        <a:cs typeface="A3.MitrLight-San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67512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3200" kern="1200">
                        <a:solidFill>
                          <a:schemeClr val="tx1"/>
                        </a:solidFill>
                        <a:latin typeface="A3.MitrLight-San" panose="00000400000000000000" pitchFamily="2" charset="-34"/>
                        <a:ea typeface="+mj-ea"/>
                        <a:cs typeface="A3.MitrLight-San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kern="1200">
                          <a:solidFill>
                            <a:schemeClr val="tx1"/>
                          </a:solidFill>
                          <a:latin typeface="A3.MitrLight-San" panose="00000400000000000000" pitchFamily="2" charset="-34"/>
                          <a:ea typeface="+mj-ea"/>
                          <a:cs typeface="A3.MitrLight-San" panose="00000400000000000000" pitchFamily="2" charset="-34"/>
                        </a:rPr>
                        <a:t>Có thể dừng lại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kern="1200">
                        <a:solidFill>
                          <a:schemeClr val="tx1"/>
                        </a:solidFill>
                        <a:latin typeface="A3.MitrLight-San" panose="00000400000000000000" pitchFamily="2" charset="-34"/>
                        <a:ea typeface="+mj-ea"/>
                        <a:cs typeface="A3.MitrLight-San" panose="000004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3703235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B3AFC92F-9F5F-45C1-89E4-999F6D9AACB2}"/>
              </a:ext>
            </a:extLst>
          </p:cNvPr>
          <p:cNvSpPr/>
          <p:nvPr/>
        </p:nvSpPr>
        <p:spPr>
          <a:xfrm>
            <a:off x="10059141" y="-37877"/>
            <a:ext cx="2259978" cy="1931766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099" b="81001" l="14255" r="84335">
                          <a14:foregroundMark x1="51406" y1="59844" x2="51406" y2="59844"/>
                          <a14:foregroundMark x1="50625" y1="54531" x2="52969" y2="66563"/>
                          <a14:foregroundMark x1="52969" y1="66563" x2="50000" y2="57344"/>
                          <a14:foregroundMark x1="32813" y1="55000" x2="33594" y2="74219"/>
                          <a14:foregroundMark x1="70938" y1="55937" x2="70781" y2="735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273" t="-18178" r="-7883" b="-1537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25EF6D-6FF9-467C-8E1D-186D386ABD8F}"/>
              </a:ext>
            </a:extLst>
          </p:cNvPr>
          <p:cNvSpPr txBox="1"/>
          <p:nvPr/>
        </p:nvSpPr>
        <p:spPr>
          <a:xfrm>
            <a:off x="7481284" y="2715991"/>
            <a:ext cx="456009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Đứng yên</a:t>
            </a:r>
            <a:endParaRPr lang="en-US" sz="2800" kern="1200">
              <a:solidFill>
                <a:schemeClr val="tx1"/>
              </a:solidFill>
              <a:latin typeface="A3.MitrLight-San" panose="00000400000000000000" pitchFamily="2" charset="-34"/>
              <a:ea typeface="+mj-ea"/>
              <a:cs typeface="A3.MitrLight-San" panose="00000400000000000000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F631D3-3961-4FD3-9994-740968009060}"/>
              </a:ext>
            </a:extLst>
          </p:cNvPr>
          <p:cNvSpPr txBox="1"/>
          <p:nvPr/>
        </p:nvSpPr>
        <p:spPr>
          <a:xfrm>
            <a:off x="7481285" y="3229695"/>
            <a:ext cx="456009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Không thể chuyển động nhanh dần</a:t>
            </a:r>
            <a:endParaRPr lang="en-US" sz="2800" kern="1200">
              <a:solidFill>
                <a:schemeClr val="tx1"/>
              </a:solidFill>
              <a:latin typeface="A3.MitrLight-San" panose="00000400000000000000" pitchFamily="2" charset="-34"/>
              <a:ea typeface="+mj-ea"/>
              <a:cs typeface="A3.MitrLight-San" panose="00000400000000000000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45BD38-3061-4A70-BED6-B05BA085AF04}"/>
              </a:ext>
            </a:extLst>
          </p:cNvPr>
          <p:cNvSpPr txBox="1"/>
          <p:nvPr/>
        </p:nvSpPr>
        <p:spPr>
          <a:xfrm>
            <a:off x="7481285" y="4136063"/>
            <a:ext cx="456009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Không thể chuyển động chậm dần</a:t>
            </a:r>
            <a:endParaRPr lang="en-US" sz="2800" kern="1200">
              <a:solidFill>
                <a:schemeClr val="tx1"/>
              </a:solidFill>
              <a:latin typeface="A3.MitrLight-San" panose="00000400000000000000" pitchFamily="2" charset="-34"/>
              <a:ea typeface="+mj-ea"/>
              <a:cs typeface="A3.MitrLight-San" panose="00000400000000000000" pitchFamily="2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B1FAA6-481B-4B8C-910D-588E69B33D11}"/>
              </a:ext>
            </a:extLst>
          </p:cNvPr>
          <p:cNvSpPr txBox="1"/>
          <p:nvPr/>
        </p:nvSpPr>
        <p:spPr>
          <a:xfrm>
            <a:off x="7481285" y="5090170"/>
            <a:ext cx="456009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Chuyển động thẳng</a:t>
            </a:r>
            <a:endParaRPr lang="en-US" sz="2800" kern="1200">
              <a:solidFill>
                <a:schemeClr val="tx1"/>
              </a:solidFill>
              <a:latin typeface="A3.MitrLight-San" panose="00000400000000000000" pitchFamily="2" charset="-34"/>
              <a:ea typeface="+mj-ea"/>
              <a:cs typeface="A3.MitrLight-San" panose="00000400000000000000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8B1408-DA09-4611-8E30-2D5242E5D15F}"/>
              </a:ext>
            </a:extLst>
          </p:cNvPr>
          <p:cNvSpPr txBox="1"/>
          <p:nvPr/>
        </p:nvSpPr>
        <p:spPr>
          <a:xfrm>
            <a:off x="7481285" y="5613390"/>
            <a:ext cx="456009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Tiếp tục chuyển động</a:t>
            </a:r>
            <a:endParaRPr lang="en-US" sz="2800" kern="1200">
              <a:solidFill>
                <a:schemeClr val="tx1"/>
              </a:solidFill>
              <a:latin typeface="A3.MitrLight-San" panose="00000400000000000000" pitchFamily="2" charset="-34"/>
              <a:ea typeface="+mj-ea"/>
              <a:cs typeface="A3.MitrLight-San" panose="00000400000000000000" pitchFamily="2" charset="-34"/>
            </a:endParaRPr>
          </a:p>
        </p:txBody>
      </p:sp>
      <p:pic>
        <p:nvPicPr>
          <p:cNvPr id="2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id="{5DC67BD8-ED00-4030-B8F6-192E9E9777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500" y="5613390"/>
            <a:ext cx="2225336" cy="12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053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A5A1F-7354-4913-AACB-B3495624B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6699" y="1358900"/>
            <a:ext cx="7700332" cy="3859742"/>
          </a:xfrm>
        </p:spPr>
        <p:txBody>
          <a:bodyPr/>
          <a:lstStyle/>
          <a:p>
            <a:pPr marL="0" indent="0" algn="just">
              <a:buNone/>
            </a:pPr>
            <a:r>
              <a:rPr lang="en-US" sz="32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Vậy, khi </a:t>
            </a:r>
            <a:r>
              <a:rPr lang="en-US" sz="3600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không</a:t>
            </a:r>
            <a:r>
              <a:rPr lang="en-US" sz="32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 còn </a:t>
            </a:r>
            <a:r>
              <a:rPr lang="en-US" sz="3600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lực</a:t>
            </a:r>
            <a:r>
              <a:rPr lang="en-US" sz="32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 tác dụng lên vật thì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32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 vật đang </a:t>
            </a:r>
            <a:r>
              <a:rPr lang="en-US" sz="3600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đứng yên </a:t>
            </a:r>
            <a:r>
              <a:rPr lang="en-US" sz="32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tiếp tục </a:t>
            </a:r>
            <a:r>
              <a:rPr lang="en-US" sz="3600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đứng yên</a:t>
            </a:r>
            <a:r>
              <a:rPr lang="en-US" sz="32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32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 vật đang </a:t>
            </a:r>
            <a:r>
              <a:rPr lang="en-US" sz="3600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chuyển động</a:t>
            </a:r>
            <a:r>
              <a:rPr lang="en-US" sz="32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, tiếp tục </a:t>
            </a:r>
            <a:r>
              <a:rPr lang="en-US" sz="3600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chuyển động thẳng đều</a:t>
            </a:r>
            <a:r>
              <a:rPr lang="en-US" sz="32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7BD888-6A2C-4D9C-824F-679E4532C5C5}"/>
              </a:ext>
            </a:extLst>
          </p:cNvPr>
          <p:cNvSpPr/>
          <p:nvPr/>
        </p:nvSpPr>
        <p:spPr>
          <a:xfrm>
            <a:off x="622838" y="1657425"/>
            <a:ext cx="3042750" cy="2733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 l="323" t="9623" r="323" b="96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F12267-B29A-46C0-A0B3-3FAB3CB01F7B}"/>
              </a:ext>
            </a:extLst>
          </p:cNvPr>
          <p:cNvSpPr txBox="1">
            <a:spLocks/>
          </p:cNvSpPr>
          <p:nvPr/>
        </p:nvSpPr>
        <p:spPr>
          <a:xfrm>
            <a:off x="625643" y="79376"/>
            <a:ext cx="10318582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3.BoosterNextFYBlackRegular-Sa" panose="02000A03000000020004" pitchFamily="2" charset="0"/>
              </a:rPr>
              <a:t>LỰC LÀ NGUYÊN NHÂN GÂY RA CHUYỂN ĐỘNG?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6EA8A5-32A1-46F5-91B7-AA787E12BF61}"/>
              </a:ext>
            </a:extLst>
          </p:cNvPr>
          <p:cNvSpPr txBox="1">
            <a:spLocks/>
          </p:cNvSpPr>
          <p:nvPr/>
        </p:nvSpPr>
        <p:spPr>
          <a:xfrm>
            <a:off x="523875" y="402367"/>
            <a:ext cx="11144249" cy="917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A3.BoosterNextFYBlackRegular-Sa" panose="02000A03000000020004" pitchFamily="2" charset="0"/>
              </a:rPr>
              <a:t>Lực không là nguyên nhân gây ra chuyển động của vật</a:t>
            </a:r>
          </a:p>
        </p:txBody>
      </p:sp>
    </p:spTree>
    <p:extLst>
      <p:ext uri="{BB962C8B-B14F-4D97-AF65-F5344CB8AC3E}">
        <p14:creationId xmlns:p14="http://schemas.microsoft.com/office/powerpoint/2010/main" val="104416660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6752D3-ED21-4B89-B376-D52C701F20D9}"/>
              </a:ext>
            </a:extLst>
          </p:cNvPr>
          <p:cNvSpPr txBox="1">
            <a:spLocks/>
          </p:cNvSpPr>
          <p:nvPr/>
        </p:nvSpPr>
        <p:spPr>
          <a:xfrm>
            <a:off x="3096971" y="180976"/>
            <a:ext cx="5998059" cy="8191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>
                <a:solidFill>
                  <a:schemeClr val="tx2"/>
                </a:solidFill>
                <a:latin typeface="A3.BoosterNextFYBlackRegular-Sa" panose="02000A03000000020004" pitchFamily="2" charset="0"/>
              </a:rPr>
              <a:t>GHI NHỚ</a:t>
            </a:r>
            <a:endParaRPr lang="en-US" sz="4400" dirty="0">
              <a:solidFill>
                <a:schemeClr val="tx2"/>
              </a:solidFill>
              <a:latin typeface="A3.BoosterNextFYBlackRegular-Sa" panose="02000A03000000020004" pitchFamily="2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C39E5D-19DF-4042-BB1F-8E31F2126E84}"/>
              </a:ext>
            </a:extLst>
          </p:cNvPr>
          <p:cNvSpPr txBox="1">
            <a:spLocks/>
          </p:cNvSpPr>
          <p:nvPr/>
        </p:nvSpPr>
        <p:spPr>
          <a:xfrm>
            <a:off x="5000625" y="1000127"/>
            <a:ext cx="6964353" cy="4331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0080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FontTx/>
              <a:buNone/>
              <a:defRPr sz="18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86968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Lực tác dụng lên một vật có thể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6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làm biến đổi chuyển động của vật.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6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làm biến dạng vật.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6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vừa làm biến đổi chuyển động của vật, vừa làm biến dạng vật.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60FAD4-0AAD-4660-897A-E2DD0250264A}"/>
              </a:ext>
            </a:extLst>
          </p:cNvPr>
          <p:cNvSpPr/>
          <p:nvPr/>
        </p:nvSpPr>
        <p:spPr>
          <a:xfrm>
            <a:off x="436572" y="1137917"/>
            <a:ext cx="4676356" cy="4331242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4750" l="6250" r="93750">
                          <a14:foregroundMark x1="7000" y1="90250" x2="7000" y2="90250"/>
                          <a14:foregroundMark x1="6333" y1="91250" x2="11083" y2="94833"/>
                          <a14:foregroundMark x1="89917" y1="86167" x2="93750" y2="90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10788831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ShapesVTI">
  <a:themeElements>
    <a:clrScheme name="AnalogousFromDarkSeedLeftStep">
      <a:dk1>
        <a:srgbClr val="000000"/>
      </a:dk1>
      <a:lt1>
        <a:srgbClr val="FFFFFF"/>
      </a:lt1>
      <a:dk2>
        <a:srgbClr val="303920"/>
      </a:dk2>
      <a:lt2>
        <a:srgbClr val="E8E2E3"/>
      </a:lt2>
      <a:accent1>
        <a:srgbClr val="20B59F"/>
      </a:accent1>
      <a:accent2>
        <a:srgbClr val="14B85B"/>
      </a:accent2>
      <a:accent3>
        <a:srgbClr val="21BA24"/>
      </a:accent3>
      <a:accent4>
        <a:srgbClr val="54B714"/>
      </a:accent4>
      <a:accent5>
        <a:srgbClr val="91AB1E"/>
      </a:accent5>
      <a:accent6>
        <a:srgbClr val="C59C15"/>
      </a:accent6>
      <a:hlink>
        <a:srgbClr val="698A2E"/>
      </a:hlink>
      <a:folHlink>
        <a:srgbClr val="7F7F7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569</Words>
  <Application>Microsoft Office PowerPoint</Application>
  <PresentationFormat>Widescreen</PresentationFormat>
  <Paragraphs>74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Avenir Next LT Pro</vt:lpstr>
      <vt:lpstr>A3.BoosterNextFYBlackRegular-Sa</vt:lpstr>
      <vt:lpstr>A3.MontserratLight-San</vt:lpstr>
      <vt:lpstr>Calibri</vt:lpstr>
      <vt:lpstr>Tw Cen MT</vt:lpstr>
      <vt:lpstr>Wingdings</vt:lpstr>
      <vt:lpstr>Arial</vt:lpstr>
      <vt:lpstr>A3.MitrLight-San</vt:lpstr>
      <vt:lpstr>ShapesVTI</vt:lpstr>
      <vt:lpstr>BÀI 36.  KẾT QUẢ  TÁC DỤNG CỦA LỰC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Phượng</dc:creator>
  <cp:lastModifiedBy>Thu Thao</cp:lastModifiedBy>
  <cp:revision>48</cp:revision>
  <dcterms:created xsi:type="dcterms:W3CDTF">2021-03-27T21:18:24Z</dcterms:created>
  <dcterms:modified xsi:type="dcterms:W3CDTF">2021-06-27T04:13:51Z</dcterms:modified>
</cp:coreProperties>
</file>