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66" r:id="rId2"/>
    <p:sldId id="317" r:id="rId3"/>
    <p:sldId id="257" r:id="rId4"/>
    <p:sldId id="264" r:id="rId5"/>
    <p:sldId id="297" r:id="rId6"/>
    <p:sldId id="260" r:id="rId7"/>
    <p:sldId id="261" r:id="rId8"/>
    <p:sldId id="262" r:id="rId9"/>
    <p:sldId id="318" r:id="rId10"/>
    <p:sldId id="295" r:id="rId11"/>
    <p:sldId id="271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8" userDrawn="1">
          <p15:clr>
            <a:srgbClr val="A4A3A4"/>
          </p15:clr>
        </p15:guide>
        <p15:guide id="2" pos="21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6649"/>
    <a:srgbClr val="DF6926"/>
    <a:srgbClr val="ED1E27"/>
    <a:srgbClr val="4D3887"/>
    <a:srgbClr val="DAE3F3"/>
    <a:srgbClr val="2D2110"/>
    <a:srgbClr val="6087CE"/>
    <a:srgbClr val="F2F7FC"/>
    <a:srgbClr val="DEEBF7"/>
    <a:srgbClr val="B48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15" autoAdjust="0"/>
    <p:restoredTop sz="94660"/>
  </p:normalViewPr>
  <p:slideViewPr>
    <p:cSldViewPr snapToGrid="0" showGuides="1">
      <p:cViewPr varScale="1">
        <p:scale>
          <a:sx n="78" d="100"/>
          <a:sy n="78" d="100"/>
        </p:scale>
        <p:origin x="1454" y="72"/>
      </p:cViewPr>
      <p:guideLst>
        <p:guide orient="horz" pos="2208"/>
        <p:guide pos="21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CF1FC7-70F6-402D-BECA-107FEE17B525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589326-CA7F-4AC7-A28A-D38F40EC3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953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89326-CA7F-4AC7-A28A-D38F40EC3D3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8071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589326-CA7F-4AC7-A28A-D38F40EC3D3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9672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89326-CA7F-4AC7-A28A-D38F40EC3D3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9870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89326-CA7F-4AC7-A28A-D38F40EC3D3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8871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06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4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044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80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278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57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7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96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596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64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466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585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3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"/>
            <a:ext cx="9144000" cy="683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9027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7965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38671"/>
            <a:ext cx="587409" cy="55384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403" y="200070"/>
            <a:ext cx="1513672" cy="44245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403264" y="186133"/>
            <a:ext cx="424933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Find someone who…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61012" y="1427642"/>
            <a:ext cx="78219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Work in pairs. Ask your partner to find in your class someone who is</a:t>
            </a:r>
          </a:p>
        </p:txBody>
      </p:sp>
      <p:sp>
        <p:nvSpPr>
          <p:cNvPr id="4" name="Rectangle 3"/>
          <p:cNvSpPr/>
          <p:nvPr/>
        </p:nvSpPr>
        <p:spPr>
          <a:xfrm>
            <a:off x="807403" y="2871730"/>
            <a:ext cx="2634616" cy="22048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buFontTx/>
              <a:buChar char="-"/>
            </a:pPr>
            <a:r>
              <a:rPr lang="en-US" sz="2400"/>
              <a:t>the tallest</a:t>
            </a:r>
          </a:p>
          <a:p>
            <a:pPr marL="342900" indent="-342900">
              <a:lnSpc>
                <a:spcPct val="200000"/>
              </a:lnSpc>
              <a:buFontTx/>
              <a:buChar char="-"/>
            </a:pPr>
            <a:r>
              <a:rPr lang="en-US" sz="2400"/>
              <a:t>the oldest</a:t>
            </a:r>
          </a:p>
          <a:p>
            <a:pPr marL="342900" indent="-342900">
              <a:lnSpc>
                <a:spcPct val="200000"/>
              </a:lnSpc>
              <a:buFontTx/>
              <a:buChar char="-"/>
            </a:pPr>
            <a:r>
              <a:rPr lang="en-US" sz="2400"/>
              <a:t>the smartest</a:t>
            </a:r>
          </a:p>
        </p:txBody>
      </p:sp>
      <p:sp>
        <p:nvSpPr>
          <p:cNvPr id="9" name="Rectangle 8"/>
          <p:cNvSpPr/>
          <p:nvPr/>
        </p:nvSpPr>
        <p:spPr>
          <a:xfrm>
            <a:off x="4527933" y="2871729"/>
            <a:ext cx="263461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buFontTx/>
              <a:buChar char="-"/>
            </a:pPr>
            <a:r>
              <a:rPr lang="en-US" sz="2400"/>
              <a:t>the shortest</a:t>
            </a:r>
          </a:p>
          <a:p>
            <a:pPr marL="342900" indent="-342900">
              <a:lnSpc>
                <a:spcPct val="200000"/>
              </a:lnSpc>
              <a:buFontTx/>
              <a:buChar char="-"/>
            </a:pPr>
            <a:r>
              <a:rPr lang="en-US" sz="2400"/>
              <a:t>the biggest</a:t>
            </a:r>
          </a:p>
          <a:p>
            <a:pPr marL="342900" indent="-342900">
              <a:lnSpc>
                <a:spcPct val="200000"/>
              </a:lnSpc>
              <a:buFontTx/>
              <a:buChar char="-"/>
            </a:pPr>
            <a:r>
              <a:rPr lang="en-US" sz="2400"/>
              <a:t>the smallest</a:t>
            </a:r>
          </a:p>
        </p:txBody>
      </p:sp>
    </p:spTree>
    <p:extLst>
      <p:ext uri="{BB962C8B-B14F-4D97-AF65-F5344CB8AC3E}">
        <p14:creationId xmlns:p14="http://schemas.microsoft.com/office/powerpoint/2010/main" val="22745092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9" y="19902"/>
            <a:ext cx="9095102" cy="6803136"/>
          </a:xfr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879C85B-8CF1-467C-90E2-2EFA7DD634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0066" y="3490844"/>
            <a:ext cx="1327361" cy="1862055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A8DCC60-7CC6-4BB5-93C9-B6ABD7122B4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147" y="3490392"/>
            <a:ext cx="1319185" cy="1862962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953C47D-F5F3-4C8B-95AB-CB1D25CCA4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482" y="3494196"/>
            <a:ext cx="1323683" cy="1855354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3DF6CF5-0997-49BE-A637-2641803BF9F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3180" y="3490390"/>
            <a:ext cx="1329112" cy="1862964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0B541C0-B76C-43AB-9EAF-B49801DFF85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900" y="3490391"/>
            <a:ext cx="1329112" cy="1862962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</p:spTree>
    <p:extLst>
      <p:ext uri="{BB962C8B-B14F-4D97-AF65-F5344CB8AC3E}">
        <p14:creationId xmlns:p14="http://schemas.microsoft.com/office/powerpoint/2010/main" val="3336486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9" dur="20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7.40741E-7 L -0.07878 -7.40741E-7 " pathEditMode="relative" rAng="0" ptsTypes="AA">
                                      <p:cBhvr>
                                        <p:cTn id="14" dur="20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7.40741E-7 L -0.07878 -7.40741E-7 " pathEditMode="relative" rAng="0" ptsTypes="AA">
                                      <p:cBhvr>
                                        <p:cTn id="19" dur="20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24" dur="20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29" dur="20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0" y="3049765"/>
            <a:ext cx="7964401" cy="295968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5" y="23634"/>
            <a:ext cx="8729751" cy="2279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9829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257" y="2551409"/>
            <a:ext cx="4176100" cy="7205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42" y="2542074"/>
            <a:ext cx="961782" cy="7776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924" y="3996721"/>
            <a:ext cx="379594" cy="4124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76" y="4680780"/>
            <a:ext cx="375944" cy="37258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651" y="5837506"/>
            <a:ext cx="369047" cy="39054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1752" y="3989456"/>
            <a:ext cx="351213" cy="36134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68634" y="3981049"/>
            <a:ext cx="40732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Write the superlative form of the adjectives in the table below.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53518" y="4627380"/>
            <a:ext cx="42725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Complete the following sentences with superlative form of the adjectives in brackets. </a:t>
            </a:r>
            <a:r>
              <a:rPr lang="en-US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 is an example.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68691" y="5837506"/>
            <a:ext cx="41503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Complete the following sentences with comparative or superlative form of the adjectives in brackets.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170225" y="3989456"/>
            <a:ext cx="393349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Work in pairs. Look at the information of the three robots: M10, H9, and A3 and talk about each of them, using superlative adjectives.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78152" y="2669269"/>
            <a:ext cx="1909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FB7BD"/>
                </a:solidFill>
              </a:rPr>
              <a:t>Grammar</a:t>
            </a:r>
          </a:p>
        </p:txBody>
      </p:sp>
      <p:sp>
        <p:nvSpPr>
          <p:cNvPr id="3" name="Rectangle 2"/>
          <p:cNvSpPr/>
          <p:nvPr/>
        </p:nvSpPr>
        <p:spPr>
          <a:xfrm>
            <a:off x="312480" y="3351866"/>
            <a:ext cx="557447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/>
              <a:t>Superlative adjectives: short adjectives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7005" y="5497509"/>
            <a:ext cx="351213" cy="331143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5238502" y="5894419"/>
            <a:ext cx="36912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Work in pairs. Ask your partner to find in your class someone who is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872" y="5506257"/>
            <a:ext cx="1072997" cy="313645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6422523" y="5506257"/>
            <a:ext cx="2589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Find someone who…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5" y="23634"/>
            <a:ext cx="8729751" cy="2279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4562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714" y="178323"/>
            <a:ext cx="4176100" cy="7205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99" y="168988"/>
            <a:ext cx="961782" cy="77761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7047" y="948934"/>
            <a:ext cx="25364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FB7BD"/>
                </a:solidFill>
              </a:rPr>
              <a:t>Grammar</a:t>
            </a:r>
          </a:p>
        </p:txBody>
      </p:sp>
      <p:sp>
        <p:nvSpPr>
          <p:cNvPr id="7" name="Rectangle 6"/>
          <p:cNvSpPr/>
          <p:nvPr/>
        </p:nvSpPr>
        <p:spPr>
          <a:xfrm>
            <a:off x="2235772" y="947268"/>
            <a:ext cx="68123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/>
              <a:t>Superlative adjectives: short adjectives</a:t>
            </a:r>
          </a:p>
        </p:txBody>
      </p:sp>
      <p:sp>
        <p:nvSpPr>
          <p:cNvPr id="8" name="Rectangle 7"/>
          <p:cNvSpPr/>
          <p:nvPr/>
        </p:nvSpPr>
        <p:spPr>
          <a:xfrm>
            <a:off x="-19021" y="2390660"/>
            <a:ext cx="9144000" cy="4467340"/>
          </a:xfrm>
          <a:prstGeom prst="rect">
            <a:avLst/>
          </a:prstGeom>
          <a:solidFill>
            <a:srgbClr val="FDE1D8"/>
          </a:solidFill>
          <a:ln>
            <a:solidFill>
              <a:srgbClr val="FDE1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4140" y="1633033"/>
            <a:ext cx="4123407" cy="105517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32255" y="2717226"/>
            <a:ext cx="811428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/>
              <a:t>We use superlative adjectives to compare three or more people or things.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41714" y="3584047"/>
            <a:ext cx="13440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Example: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4139" y="4045712"/>
            <a:ext cx="38939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- Tom is the tallest in his class.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329669" y="4036173"/>
            <a:ext cx="4854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- This is the biggest of the three bags.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051"/>
          <a:stretch/>
        </p:blipFill>
        <p:spPr>
          <a:xfrm>
            <a:off x="342900" y="4351664"/>
            <a:ext cx="3223489" cy="254489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2341" y="4624330"/>
            <a:ext cx="3345409" cy="2121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2463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6346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74839"/>
            <a:ext cx="627229" cy="68150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27313" y="117354"/>
            <a:ext cx="793522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Write the superlative form of the adjectives in the table below.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8291512"/>
              </p:ext>
            </p:extLst>
          </p:nvPr>
        </p:nvGraphicFramePr>
        <p:xfrm>
          <a:off x="1329368" y="1263463"/>
          <a:ext cx="6485264" cy="533431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0164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687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343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Adjectives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Superlative</a:t>
                      </a:r>
                      <a:r>
                        <a:rPr lang="en-US" sz="2800" baseline="0" dirty="0"/>
                        <a:t> form</a:t>
                      </a:r>
                      <a:endParaRPr lang="en-US" sz="2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343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fats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343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tall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343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noisy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343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nice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343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hot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3431">
                <a:tc>
                  <a:txBody>
                    <a:bodyPr/>
                    <a:lstStyle/>
                    <a:p>
                      <a:pPr algn="ctr"/>
                      <a:r>
                        <a:rPr lang="en-US" sz="2800"/>
                        <a:t>light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33431">
                <a:tc>
                  <a:txBody>
                    <a:bodyPr/>
                    <a:lstStyle/>
                    <a:p>
                      <a:pPr algn="ctr"/>
                      <a:r>
                        <a:rPr lang="en-US" sz="2800"/>
                        <a:t>quiet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33431">
                <a:tc>
                  <a:txBody>
                    <a:bodyPr/>
                    <a:lstStyle/>
                    <a:p>
                      <a:pPr algn="ctr"/>
                      <a:r>
                        <a:rPr lang="en-US" sz="2800"/>
                        <a:t>heavy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33431">
                <a:tc>
                  <a:txBody>
                    <a:bodyPr/>
                    <a:lstStyle/>
                    <a:p>
                      <a:pPr algn="ctr"/>
                      <a:r>
                        <a:rPr lang="en-US" sz="2800"/>
                        <a:t>large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DAD7B2AB-57E2-4086-8A76-196D2CEA967E}"/>
              </a:ext>
            </a:extLst>
          </p:cNvPr>
          <p:cNvSpPr txBox="1"/>
          <p:nvPr/>
        </p:nvSpPr>
        <p:spPr>
          <a:xfrm>
            <a:off x="5466736" y="1779638"/>
            <a:ext cx="11467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fastest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8E3697A-A610-49BA-8E75-58E9EBD19C4F}"/>
              </a:ext>
            </a:extLst>
          </p:cNvPr>
          <p:cNvSpPr txBox="1"/>
          <p:nvPr/>
        </p:nvSpPr>
        <p:spPr>
          <a:xfrm>
            <a:off x="5466736" y="2333205"/>
            <a:ext cx="10707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tallest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435909F-0141-43F1-9984-38EA6196953B}"/>
              </a:ext>
            </a:extLst>
          </p:cNvPr>
          <p:cNvSpPr txBox="1"/>
          <p:nvPr/>
        </p:nvSpPr>
        <p:spPr>
          <a:xfrm>
            <a:off x="5376941" y="2848372"/>
            <a:ext cx="13027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noisiest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59E81AD-6C08-45FC-A165-A3B6BE9306F1}"/>
              </a:ext>
            </a:extLst>
          </p:cNvPr>
          <p:cNvSpPr txBox="1"/>
          <p:nvPr/>
        </p:nvSpPr>
        <p:spPr>
          <a:xfrm>
            <a:off x="5514591" y="3400216"/>
            <a:ext cx="1043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nicest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0AAF1B8-C642-4CB9-A09F-BF84668BCB34}"/>
              </a:ext>
            </a:extLst>
          </p:cNvPr>
          <p:cNvSpPr txBox="1"/>
          <p:nvPr/>
        </p:nvSpPr>
        <p:spPr>
          <a:xfrm>
            <a:off x="5445767" y="3930806"/>
            <a:ext cx="12296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hottest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FDC073B-2408-49A0-85AE-B62FEE7B4FD7}"/>
              </a:ext>
            </a:extLst>
          </p:cNvPr>
          <p:cNvSpPr txBox="1"/>
          <p:nvPr/>
        </p:nvSpPr>
        <p:spPr>
          <a:xfrm>
            <a:off x="5462617" y="4461462"/>
            <a:ext cx="12538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lightest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4B4A8F9-0E34-45E0-97B2-CA34927114AE}"/>
              </a:ext>
            </a:extLst>
          </p:cNvPr>
          <p:cNvSpPr txBox="1"/>
          <p:nvPr/>
        </p:nvSpPr>
        <p:spPr>
          <a:xfrm>
            <a:off x="5426103" y="5002679"/>
            <a:ext cx="13722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quietest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30ACD46-C2EC-401C-A785-D18B47CDDCC0}"/>
              </a:ext>
            </a:extLst>
          </p:cNvPr>
          <p:cNvSpPr txBox="1"/>
          <p:nvPr/>
        </p:nvSpPr>
        <p:spPr>
          <a:xfrm>
            <a:off x="5445767" y="5543896"/>
            <a:ext cx="1396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heaviest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580402C-49F9-4553-83B2-0C85B2669544}"/>
              </a:ext>
            </a:extLst>
          </p:cNvPr>
          <p:cNvSpPr txBox="1"/>
          <p:nvPr/>
        </p:nvSpPr>
        <p:spPr>
          <a:xfrm>
            <a:off x="5541273" y="6092549"/>
            <a:ext cx="11585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largest</a:t>
            </a:r>
          </a:p>
        </p:txBody>
      </p:sp>
    </p:spTree>
    <p:extLst>
      <p:ext uri="{BB962C8B-B14F-4D97-AF65-F5344CB8AC3E}">
        <p14:creationId xmlns:p14="http://schemas.microsoft.com/office/powerpoint/2010/main" val="1088074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69730" cy="11848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104779"/>
            <a:ext cx="627229" cy="6216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7313" y="81119"/>
            <a:ext cx="79606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Complete the following sentences with superlative form of the adjectives in brackets. </a:t>
            </a:r>
            <a:r>
              <a:rPr lang="en-US" sz="2400" b="1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is an example.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6476" y="1317038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1.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61306" y="1310561"/>
            <a:ext cx="55089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Bonbon can move 10 tons; it’s the </a:t>
            </a:r>
            <a:r>
              <a:rPr lang="en-US" sz="2400" b="1" dirty="0">
                <a:solidFill>
                  <a:srgbClr val="00B050"/>
                </a:solidFill>
              </a:rPr>
              <a:t>strongest</a:t>
            </a:r>
            <a:r>
              <a:rPr lang="en-US" sz="2400" dirty="0"/>
              <a:t> of all. (strong)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6476" y="2186439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2.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6476" y="3187555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3.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61306" y="3178902"/>
            <a:ext cx="54511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He is the</a:t>
            </a:r>
          </a:p>
          <a:p>
            <a:r>
              <a:rPr lang="en-US" sz="2400" dirty="0"/>
              <a:t>he is about 1.8 m tall. (tall)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6477" y="4191031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4.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61306" y="4182378"/>
            <a:ext cx="52886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This is the </a:t>
            </a:r>
          </a:p>
          <a:p>
            <a:r>
              <a:rPr lang="en-US" sz="2400" dirty="0"/>
              <a:t>we can put it in our bag. (small)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6476" y="5215353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5.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61307" y="5215353"/>
            <a:ext cx="55971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This robot is only 200 dollars. </a:t>
            </a:r>
          </a:p>
          <a:p>
            <a:r>
              <a:rPr lang="en-US" sz="2400" dirty="0"/>
              <a:t>It’s the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61306" y="2195092"/>
            <a:ext cx="58505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This robot can understand all of what we say. It’s the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618604" y="2754791"/>
            <a:ext cx="3441860" cy="4045219"/>
            <a:chOff x="5975739" y="3079401"/>
            <a:chExt cx="3073707" cy="3612529"/>
          </a:xfrm>
        </p:grpSpPr>
        <p:sp>
          <p:nvSpPr>
            <p:cNvPr id="3" name="Oval 2"/>
            <p:cNvSpPr/>
            <p:nvPr/>
          </p:nvSpPr>
          <p:spPr>
            <a:xfrm>
              <a:off x="5975739" y="3079401"/>
              <a:ext cx="3073707" cy="3612529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2417" y="3400849"/>
              <a:ext cx="2722141" cy="3039637"/>
            </a:xfrm>
            <a:prstGeom prst="rect">
              <a:avLst/>
            </a:prstGeom>
          </p:spPr>
        </p:pic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21ACD894-0432-40E9-B65E-C9B5855BCDC3}"/>
              </a:ext>
            </a:extLst>
          </p:cNvPr>
          <p:cNvSpPr txBox="1"/>
          <p:nvPr/>
        </p:nvSpPr>
        <p:spPr>
          <a:xfrm>
            <a:off x="1455589" y="2558354"/>
            <a:ext cx="58157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_______ in the robot show. (smart)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17D8D2D-D52D-4B36-B801-AF207A831E61}"/>
              </a:ext>
            </a:extLst>
          </p:cNvPr>
          <p:cNvSpPr txBox="1"/>
          <p:nvPr/>
        </p:nvSpPr>
        <p:spPr>
          <a:xfrm>
            <a:off x="1455589" y="2561389"/>
            <a:ext cx="58157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smartest</a:t>
            </a:r>
            <a:r>
              <a:rPr lang="en-US" sz="2400" dirty="0"/>
              <a:t> in the robot show. (smart)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D1509B7-3972-4285-97C6-74787E7162E6}"/>
              </a:ext>
            </a:extLst>
          </p:cNvPr>
          <p:cNvSpPr txBox="1"/>
          <p:nvPr/>
        </p:nvSpPr>
        <p:spPr>
          <a:xfrm>
            <a:off x="1681538" y="3178902"/>
            <a:ext cx="304818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_______ in our class;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7B470EB-5251-4429-80D7-B33F999A9A23}"/>
              </a:ext>
            </a:extLst>
          </p:cNvPr>
          <p:cNvSpPr txBox="1"/>
          <p:nvPr/>
        </p:nvSpPr>
        <p:spPr>
          <a:xfrm>
            <a:off x="1713994" y="3184326"/>
            <a:ext cx="304818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tallest</a:t>
            </a:r>
            <a:r>
              <a:rPr lang="en-US" sz="2400" dirty="0"/>
              <a:t> in our class;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29217D1-1E59-449D-9452-B77F728449C6}"/>
              </a:ext>
            </a:extLst>
          </p:cNvPr>
          <p:cNvSpPr txBox="1"/>
          <p:nvPr/>
        </p:nvSpPr>
        <p:spPr>
          <a:xfrm>
            <a:off x="1884332" y="4191030"/>
            <a:ext cx="37342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_______ of all home robots;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0E07ADC-2A56-4CEB-BEF1-11EA7665690C}"/>
              </a:ext>
            </a:extLst>
          </p:cNvPr>
          <p:cNvSpPr txBox="1"/>
          <p:nvPr/>
        </p:nvSpPr>
        <p:spPr>
          <a:xfrm>
            <a:off x="1863797" y="4195972"/>
            <a:ext cx="37342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smallest</a:t>
            </a:r>
            <a:r>
              <a:rPr lang="en-US" sz="2400" dirty="0"/>
              <a:t> of all home robots;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E820350-D484-4CF6-96AC-54AA6D7BFD57}"/>
              </a:ext>
            </a:extLst>
          </p:cNvPr>
          <p:cNvSpPr txBox="1"/>
          <p:nvPr/>
        </p:nvSpPr>
        <p:spPr>
          <a:xfrm>
            <a:off x="1437395" y="5586699"/>
            <a:ext cx="38893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_______ in our shop. (cheap)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A1179F6-428F-461F-B0B0-D04C7A4478A2}"/>
              </a:ext>
            </a:extLst>
          </p:cNvPr>
          <p:cNvSpPr txBox="1"/>
          <p:nvPr/>
        </p:nvSpPr>
        <p:spPr>
          <a:xfrm>
            <a:off x="1478466" y="5584685"/>
            <a:ext cx="38893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cheapest</a:t>
            </a:r>
            <a:r>
              <a:rPr lang="en-US" sz="2400" dirty="0"/>
              <a:t> in our shop. (cheap)</a:t>
            </a:r>
          </a:p>
        </p:txBody>
      </p:sp>
    </p:spTree>
    <p:extLst>
      <p:ext uri="{BB962C8B-B14F-4D97-AF65-F5344CB8AC3E}">
        <p14:creationId xmlns:p14="http://schemas.microsoft.com/office/powerpoint/2010/main" val="136028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246870" cy="13074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04779"/>
            <a:ext cx="587409" cy="6216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07403" y="33623"/>
            <a:ext cx="803914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Complete the following sentences with comparative or superlative form of the adjectives in brackets.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18679" y="1780072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1.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93510" y="1773595"/>
            <a:ext cx="284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My brother’s room is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51733" y="2596798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2.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65539" y="3475675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3.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40369" y="3467022"/>
            <a:ext cx="27992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Travelling by plane is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73764" y="4363270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4.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748593" y="4354617"/>
            <a:ext cx="17881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Who is the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40717" y="5266271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5.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715547" y="5266271"/>
            <a:ext cx="22734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 think dogs are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26563" y="2605451"/>
            <a:ext cx="6499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47ED445-77EF-4AE5-A685-8F502D28E072}"/>
              </a:ext>
            </a:extLst>
          </p:cNvPr>
          <p:cNvSpPr txBox="1"/>
          <p:nvPr/>
        </p:nvSpPr>
        <p:spPr>
          <a:xfrm>
            <a:off x="3347884" y="1768279"/>
            <a:ext cx="354452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_______ than mine. (tidy)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3C58195-E3DE-42F9-88E5-AFCF9126CDC1}"/>
              </a:ext>
            </a:extLst>
          </p:cNvPr>
          <p:cNvSpPr txBox="1"/>
          <p:nvPr/>
        </p:nvSpPr>
        <p:spPr>
          <a:xfrm>
            <a:off x="3347884" y="1777571"/>
            <a:ext cx="354452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tidier</a:t>
            </a:r>
            <a:r>
              <a:rPr lang="en-US" sz="2400" dirty="0"/>
              <a:t> than mine. (tidy)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3EEA9A3-00CE-4EFB-8036-B9F9BD0BCFB6}"/>
              </a:ext>
            </a:extLst>
          </p:cNvPr>
          <p:cNvSpPr txBox="1"/>
          <p:nvPr/>
        </p:nvSpPr>
        <p:spPr>
          <a:xfrm>
            <a:off x="1258554" y="2596797"/>
            <a:ext cx="772318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_______ desert of all is the Sahara and it’s in Africa. (hot)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307EBAF-3F88-4F8C-947A-D68D98926512}"/>
              </a:ext>
            </a:extLst>
          </p:cNvPr>
          <p:cNvSpPr txBox="1"/>
          <p:nvPr/>
        </p:nvSpPr>
        <p:spPr>
          <a:xfrm>
            <a:off x="1268386" y="2604696"/>
            <a:ext cx="772318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hottest</a:t>
            </a:r>
            <a:r>
              <a:rPr lang="en-US" sz="2400" dirty="0"/>
              <a:t> desert of all is the Sahara and it’s in Africa. (hot)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6650AB6-636A-4851-85FB-49E773242D9F}"/>
              </a:ext>
            </a:extLst>
          </p:cNvPr>
          <p:cNvSpPr txBox="1"/>
          <p:nvPr/>
        </p:nvSpPr>
        <p:spPr>
          <a:xfrm>
            <a:off x="3347884" y="3471348"/>
            <a:ext cx="472931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_______ than going by car. (fast)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5633837-6B97-4DDC-B1BA-C7EADEB17425}"/>
              </a:ext>
            </a:extLst>
          </p:cNvPr>
          <p:cNvSpPr txBox="1"/>
          <p:nvPr/>
        </p:nvSpPr>
        <p:spPr>
          <a:xfrm>
            <a:off x="3357716" y="3469185"/>
            <a:ext cx="472931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faster</a:t>
            </a:r>
            <a:r>
              <a:rPr lang="en-US" sz="2400" dirty="0"/>
              <a:t> than going by car. (fast)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0482B90-0083-4C6A-84A1-E887BB48DF11}"/>
              </a:ext>
            </a:extLst>
          </p:cNvPr>
          <p:cNvSpPr txBox="1"/>
          <p:nvPr/>
        </p:nvSpPr>
        <p:spPr>
          <a:xfrm>
            <a:off x="2139991" y="4355908"/>
            <a:ext cx="472931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_______ in your family? (tall)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3AEB156-69F6-485B-80D9-E6777814A4DF}"/>
              </a:ext>
            </a:extLst>
          </p:cNvPr>
          <p:cNvSpPr txBox="1"/>
          <p:nvPr/>
        </p:nvSpPr>
        <p:spPr>
          <a:xfrm>
            <a:off x="2168382" y="4360234"/>
            <a:ext cx="352449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tallest</a:t>
            </a:r>
            <a:r>
              <a:rPr lang="en-US" sz="2400" dirty="0"/>
              <a:t> in your family? (tall)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793325F-1DD2-4D2B-B601-5378E7BDB7D8}"/>
              </a:ext>
            </a:extLst>
          </p:cNvPr>
          <p:cNvSpPr txBox="1"/>
          <p:nvPr/>
        </p:nvSpPr>
        <p:spPr>
          <a:xfrm>
            <a:off x="2663388" y="5258909"/>
            <a:ext cx="378910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_______ than cats. (smart)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433EE98-9D72-47CE-B939-DE174AB67D50}"/>
              </a:ext>
            </a:extLst>
          </p:cNvPr>
          <p:cNvSpPr txBox="1"/>
          <p:nvPr/>
        </p:nvSpPr>
        <p:spPr>
          <a:xfrm>
            <a:off x="2691511" y="5263801"/>
            <a:ext cx="378910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smarter</a:t>
            </a:r>
            <a:r>
              <a:rPr lang="en-US" sz="2400" dirty="0"/>
              <a:t> than cats. (smart)</a:t>
            </a:r>
          </a:p>
        </p:txBody>
      </p:sp>
    </p:spTree>
    <p:extLst>
      <p:ext uri="{BB962C8B-B14F-4D97-AF65-F5344CB8AC3E}">
        <p14:creationId xmlns:p14="http://schemas.microsoft.com/office/powerpoint/2010/main" val="2468355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1" grpId="0"/>
      <p:bldP spid="22" grpId="0"/>
      <p:bldP spid="24" grpId="0"/>
      <p:bldP spid="27" grpId="0"/>
      <p:bldP spid="28" grpId="0"/>
      <p:bldP spid="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4762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13416"/>
            <a:ext cx="587409" cy="60435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52440" y="7730"/>
            <a:ext cx="82349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Work in pairs. Look at the information of the three robots: M10, H9, and A3 and talk about each of them, using superlative adjectives.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2310670"/>
            <a:ext cx="2359583" cy="412723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483" y="2310670"/>
            <a:ext cx="3648922" cy="41239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8234" y="2310670"/>
            <a:ext cx="2251853" cy="4123944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584537" y="2192355"/>
            <a:ext cx="1630496" cy="572877"/>
          </a:xfrm>
          <a:prstGeom prst="roundRect">
            <a:avLst/>
          </a:prstGeom>
          <a:solidFill>
            <a:srgbClr val="4D38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b="1"/>
              <a:t>M10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3711696" y="1905917"/>
            <a:ext cx="1630496" cy="572877"/>
          </a:xfrm>
          <a:prstGeom prst="roundRect">
            <a:avLst/>
          </a:prstGeom>
          <a:solidFill>
            <a:srgbClr val="ED1E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b="1"/>
              <a:t>H9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584537" y="2192356"/>
            <a:ext cx="1630496" cy="572877"/>
          </a:xfrm>
          <a:prstGeom prst="roundRect">
            <a:avLst/>
          </a:prstGeom>
          <a:solidFill>
            <a:srgbClr val="4D38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b="1"/>
              <a:t>M10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6978912" y="1619478"/>
            <a:ext cx="1630496" cy="572877"/>
          </a:xfrm>
          <a:prstGeom prst="roundRect">
            <a:avLst/>
          </a:prstGeom>
          <a:solidFill>
            <a:srgbClr val="DF69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b="1"/>
              <a:t>A3</a:t>
            </a:r>
          </a:p>
        </p:txBody>
      </p:sp>
    </p:spTree>
    <p:extLst>
      <p:ext uri="{BB962C8B-B14F-4D97-AF65-F5344CB8AC3E}">
        <p14:creationId xmlns:p14="http://schemas.microsoft.com/office/powerpoint/2010/main" val="11181354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2530020"/>
              </p:ext>
            </p:extLst>
          </p:nvPr>
        </p:nvGraphicFramePr>
        <p:xfrm>
          <a:off x="363384" y="66097"/>
          <a:ext cx="8417232" cy="215606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1043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043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043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043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31212">
                <a:tc>
                  <a:txBody>
                    <a:bodyPr/>
                    <a:lstStyle/>
                    <a:p>
                      <a:endParaRPr lang="en-US" sz="2200"/>
                    </a:p>
                  </a:txBody>
                  <a:tcPr>
                    <a:solidFill>
                      <a:srgbClr val="6087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/>
                        <a:t>M10</a:t>
                      </a:r>
                    </a:p>
                  </a:txBody>
                  <a:tcPr anchor="ctr">
                    <a:solidFill>
                      <a:srgbClr val="6087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/>
                        <a:t>H9</a:t>
                      </a:r>
                    </a:p>
                  </a:txBody>
                  <a:tcPr anchor="ctr">
                    <a:solidFill>
                      <a:srgbClr val="6087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/>
                        <a:t>A3</a:t>
                      </a:r>
                    </a:p>
                  </a:txBody>
                  <a:tcPr anchor="ctr">
                    <a:solidFill>
                      <a:srgbClr val="6087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1212">
                <a:tc>
                  <a:txBody>
                    <a:bodyPr/>
                    <a:lstStyle/>
                    <a:p>
                      <a:pPr algn="ctr"/>
                      <a:r>
                        <a:rPr lang="en-US" sz="2200" b="1"/>
                        <a:t>Age</a:t>
                      </a:r>
                    </a:p>
                  </a:txBody>
                  <a:tcPr anchor="ctr"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/>
                        <a:t>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/>
                        <a:t>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/>
                        <a:t>10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1212">
                <a:tc>
                  <a:txBody>
                    <a:bodyPr/>
                    <a:lstStyle/>
                    <a:p>
                      <a:pPr algn="ctr"/>
                      <a:r>
                        <a:rPr lang="en-US" sz="2200" b="1"/>
                        <a:t>Weight</a:t>
                      </a:r>
                    </a:p>
                  </a:txBody>
                  <a:tcPr anchor="ctr"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/>
                        <a:t>20 kg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/>
                        <a:t>45 kg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/>
                        <a:t>50 kg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1212">
                <a:tc>
                  <a:txBody>
                    <a:bodyPr/>
                    <a:lstStyle/>
                    <a:p>
                      <a:pPr algn="ctr"/>
                      <a:r>
                        <a:rPr lang="en-US" sz="2200" b="1"/>
                        <a:t>Height</a:t>
                      </a:r>
                    </a:p>
                  </a:txBody>
                  <a:tcPr anchor="ctr"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/>
                        <a:t>80 cm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/>
                        <a:t>120 cm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/>
                        <a:t>150 cm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1212">
                <a:tc>
                  <a:txBody>
                    <a:bodyPr/>
                    <a:lstStyle/>
                    <a:p>
                      <a:pPr algn="ctr"/>
                      <a:r>
                        <a:rPr lang="en-US" sz="2200" b="1"/>
                        <a:t>Price</a:t>
                      </a:r>
                    </a:p>
                  </a:txBody>
                  <a:tcPr anchor="ctr"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/>
                        <a:t>$1.800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/>
                        <a:t>$1.000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/>
                        <a:t>$1.500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474" y="2238289"/>
            <a:ext cx="1847246" cy="323108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1603" y="2413216"/>
            <a:ext cx="2637161" cy="29804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1811" y="2488906"/>
            <a:ext cx="1627467" cy="2980471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 rot="725345">
            <a:off x="4942045" y="2421854"/>
            <a:ext cx="1012908" cy="572877"/>
          </a:xfrm>
          <a:prstGeom prst="roundRect">
            <a:avLst/>
          </a:prstGeom>
          <a:solidFill>
            <a:srgbClr val="ED1E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/>
              <a:t>H9</a:t>
            </a:r>
          </a:p>
        </p:txBody>
      </p:sp>
      <p:sp>
        <p:nvSpPr>
          <p:cNvPr id="10" name="Rounded Rectangle 9"/>
          <p:cNvSpPr/>
          <p:nvPr/>
        </p:nvSpPr>
        <p:spPr>
          <a:xfrm rot="20513824">
            <a:off x="206615" y="2591444"/>
            <a:ext cx="1012908" cy="572877"/>
          </a:xfrm>
          <a:prstGeom prst="roundRect">
            <a:avLst/>
          </a:prstGeom>
          <a:solidFill>
            <a:srgbClr val="4D38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/>
              <a:t>M10</a:t>
            </a:r>
          </a:p>
        </p:txBody>
      </p:sp>
      <p:sp>
        <p:nvSpPr>
          <p:cNvPr id="11" name="Rounded Rectangle 10"/>
          <p:cNvSpPr/>
          <p:nvPr/>
        </p:nvSpPr>
        <p:spPr>
          <a:xfrm rot="1184843">
            <a:off x="7691674" y="2567489"/>
            <a:ext cx="1012908" cy="572877"/>
          </a:xfrm>
          <a:prstGeom prst="roundRect">
            <a:avLst/>
          </a:prstGeom>
          <a:solidFill>
            <a:srgbClr val="DF69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/>
              <a:t>A3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57520" y="5533621"/>
            <a:ext cx="17611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Example: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760694" y="5688763"/>
            <a:ext cx="608331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/>
              <a:t>A:  </a:t>
            </a:r>
            <a:r>
              <a:rPr lang="en-US" sz="2400"/>
              <a:t>A3 is the tallest of the three robots.</a:t>
            </a:r>
          </a:p>
          <a:p>
            <a:r>
              <a:rPr lang="en-US" sz="2400" b="1" i="1"/>
              <a:t>B:  </a:t>
            </a:r>
            <a:r>
              <a:rPr lang="en-US" sz="2400"/>
              <a:t>M10 is the youngest of the three robots.</a:t>
            </a:r>
          </a:p>
          <a:p>
            <a:r>
              <a:rPr lang="en-US" sz="2400" i="1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3495192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2068</TotalTime>
  <Words>578</Words>
  <Application>Microsoft Office PowerPoint</Application>
  <PresentationFormat>On-screen Show (4:3)</PresentationFormat>
  <Paragraphs>121</Paragraphs>
  <Slides>11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Lenovo</cp:lastModifiedBy>
  <cp:revision>130</cp:revision>
  <dcterms:created xsi:type="dcterms:W3CDTF">2020-12-09T02:04:09Z</dcterms:created>
  <dcterms:modified xsi:type="dcterms:W3CDTF">2021-08-02T05:01:28Z</dcterms:modified>
</cp:coreProperties>
</file>