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713" r:id="rId5"/>
    <p:sldMasterId id="2147483727" r:id="rId6"/>
    <p:sldMasterId id="2147483740" r:id="rId7"/>
    <p:sldMasterId id="2147483755" r:id="rId8"/>
    <p:sldMasterId id="2147483770" r:id="rId9"/>
    <p:sldMasterId id="2147483800" r:id="rId10"/>
    <p:sldMasterId id="2147483815" r:id="rId11"/>
    <p:sldMasterId id="2147483829" r:id="rId12"/>
  </p:sldMasterIdLst>
  <p:notesMasterIdLst>
    <p:notesMasterId r:id="rId41"/>
  </p:notesMasterIdLst>
  <p:sldIdLst>
    <p:sldId id="256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90" r:id="rId25"/>
    <p:sldId id="270" r:id="rId26"/>
    <p:sldId id="273" r:id="rId27"/>
    <p:sldId id="271" r:id="rId28"/>
    <p:sldId id="274" r:id="rId29"/>
    <p:sldId id="275" r:id="rId30"/>
    <p:sldId id="279" r:id="rId31"/>
    <p:sldId id="280" r:id="rId32"/>
    <p:sldId id="277" r:id="rId33"/>
    <p:sldId id="282" r:id="rId34"/>
    <p:sldId id="283" r:id="rId35"/>
    <p:sldId id="284" r:id="rId36"/>
    <p:sldId id="287" r:id="rId37"/>
    <p:sldId id="286" r:id="rId38"/>
    <p:sldId id="288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67413-1A52-4D8D-82E0-2DD6527E1FFB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45CE-4246-4BC5-8A83-EA3DCA43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95A58D3-7A34-4016-852B-22E74CF74653}" type="slidenum">
              <a:rPr lang="en-US">
                <a:solidFill>
                  <a:srgbClr val="000000"/>
                </a:solidFill>
                <a:latin typeface=".VnAvant" pitchFamily="34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95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ônd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92DC59E-FEFE-4CE1-B6B6-3244710867FD}" type="slidenum">
              <a:rPr lang="en-US">
                <a:solidFill>
                  <a:srgbClr val="000000"/>
                </a:solidFill>
                <a:latin typeface=".VnAvant" pitchFamily="34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96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ônd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73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1CF3-2E9D-4BE3-8829-A8748DFC39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45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72F4-8C32-4BC3-8400-BA45888816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21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6646-28D4-49F3-A6BA-63FF058EF9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59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722C-03FD-4C14-AC58-02EAAAEE2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538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7F28-F842-4746-81AA-9D2F929A81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394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8765-7FCF-45CC-B347-B21B10D3B7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72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8E7F-5230-435F-8F98-6AC7BEBD71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001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AC82-BE78-45FB-8AB5-6D200CA105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727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744B8-F0F4-4765-8FAC-6F1A6136D6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599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57F8-A52C-4456-8A3B-40679D4278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9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64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0497-7569-4C55-B5A0-420CFD9DDF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10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5921-1D24-4CD0-848F-BD4EBB9DD2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66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60200-27C1-43A2-9220-A0882542EA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076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F958-5896-4BF6-92E4-BF375DD44B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720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1CF3-2E9D-4BE3-8829-A8748DFC39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09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72F4-8C32-4BC3-8400-BA45888816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5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6646-28D4-49F3-A6BA-63FF058EF9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884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722C-03FD-4C14-AC58-02EAAAEE2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805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7F28-F842-4746-81AA-9D2F929A81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861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8765-7FCF-45CC-B347-B21B10D3B7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0B36F-8292-41D6-84A8-9F26AD03C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17746"/>
      </p:ext>
    </p:extLst>
  </p:cSld>
  <p:clrMapOvr>
    <a:masterClrMapping/>
  </p:clrMapOvr>
  <p:transition spd="med">
    <p:pull dir="l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8E7F-5230-435F-8F98-6AC7BEBD71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37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AC82-BE78-45FB-8AB5-6D200CA105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432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744B8-F0F4-4765-8FAC-6F1A6136D6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788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57F8-A52C-4456-8A3B-40679D4278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402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0497-7569-4C55-B5A0-420CFD9DDF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486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5921-1D24-4CD0-848F-BD4EBB9DD2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066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60200-27C1-43A2-9220-A0882542EA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0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F958-5896-4BF6-92E4-BF375DD44B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05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1CF3-2E9D-4BE3-8829-A8748DFC39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78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72F4-8C32-4BC3-8400-BA45888816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5F5A-60AB-45F3-9408-18C04664C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88597"/>
      </p:ext>
    </p:extLst>
  </p:cSld>
  <p:clrMapOvr>
    <a:masterClrMapping/>
  </p:clrMapOvr>
  <p:transition spd="med">
    <p:pull dir="l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21700A-6892-4B38-9373-061EE1881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092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aseline="0">
                <a:latin typeface="Times New Roman" pitchFamily="18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EBE135-82EB-4DCC-BA21-3EB4AC2D7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6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BABD6F-082B-426C-92E8-CECB301E9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4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D1BD96-8E07-4FC8-84CB-9ACB82E74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41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B1A682-82D3-4816-B342-2D0146947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38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13D0D7-F713-45D2-9F55-ED514EB7E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988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44FA49-9B3D-474A-828D-FA94FAC54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075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C4975C-F67D-4F94-9D07-24EC48A67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15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ED7AE8-05B9-415D-90C8-3A57AC6DA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201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771FD5-55B1-4EA9-B081-FEBD648E4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53CF-6A8A-4DBE-86C9-327DF2138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0619"/>
      </p:ext>
    </p:extLst>
  </p:cSld>
  <p:clrMapOvr>
    <a:masterClrMapping/>
  </p:clrMapOvr>
  <p:transition spd="med">
    <p:pull dir="l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A31D47-832F-42D5-8B8C-E75652EE0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920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5B43EAF-D57E-4186-9F3F-5949AA8B0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2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5DBABB-2267-4196-AD72-6C1B3AE0D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84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863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712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935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16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269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8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8CEF5-ACCF-49F8-8E5F-CE1D950F2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6432"/>
      </p:ext>
    </p:extLst>
  </p:cSld>
  <p:clrMapOvr>
    <a:masterClrMapping/>
  </p:clrMapOvr>
  <p:transition spd="med">
    <p:pull dir="l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454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5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44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8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F54AB-D143-410F-9EB0-176F1C3A1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77170"/>
      </p:ext>
    </p:extLst>
  </p:cSld>
  <p:clrMapOvr>
    <a:masterClrMapping/>
  </p:clrMapOvr>
  <p:transition spd="med">
    <p:pull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4AB2F-F42E-4A27-AB12-AEF1006F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11097"/>
      </p:ext>
    </p:extLst>
  </p:cSld>
  <p:clrMapOvr>
    <a:masterClrMapping/>
  </p:clrMapOvr>
  <p:transition spd="med">
    <p:pull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93580-05B8-455F-9814-1D72833C6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5444"/>
      </p:ext>
    </p:extLst>
  </p:cSld>
  <p:clrMapOvr>
    <a:masterClrMapping/>
  </p:clrMapOvr>
  <p:transition spd="med">
    <p:pull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3C82-474E-4F7E-82CE-B61BCF3A6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48062"/>
      </p:ext>
    </p:extLst>
  </p:cSld>
  <p:clrMapOvr>
    <a:masterClrMapping/>
  </p:clrMapOvr>
  <p:transition spd="med"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67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BAD3-60B7-43F2-8328-FF0CA6D3E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202"/>
      </p:ext>
    </p:extLst>
  </p:cSld>
  <p:clrMapOvr>
    <a:masterClrMapping/>
  </p:clrMapOvr>
  <p:transition spd="med">
    <p:pull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1E7B7-D8CE-4FB4-927E-509E2B53E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68584"/>
      </p:ext>
    </p:extLst>
  </p:cSld>
  <p:clrMapOvr>
    <a:masterClrMapping/>
  </p:clrMapOvr>
  <p:transition spd="med">
    <p:pull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348A3-B480-49E2-901B-FD5B4CAE8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14652"/>
      </p:ext>
    </p:extLst>
  </p:cSld>
  <p:clrMapOvr>
    <a:masterClrMapping/>
  </p:clrMapOvr>
  <p:transition spd="med">
    <p:pull dir="l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EC03C-D2E1-42FD-871D-5DD529AF5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77894"/>
      </p:ext>
    </p:extLst>
  </p:cSld>
  <p:clrMapOvr>
    <a:masterClrMapping/>
  </p:clrMapOvr>
  <p:transition spd="med">
    <p:pull dir="l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A73619-D6CC-4D21-A2D5-F06413BF3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27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aseline="0">
                <a:latin typeface="Times New Roman" pitchFamily="18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9A378E-EE18-49CD-8D91-E87A08B8A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30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09D95A-ABA1-4682-A2B7-A05A32A11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1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5A6C5C-D8B6-4911-A6CB-863C7FC75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CBDC70-D63D-4F95-81E5-5062A5271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1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79764D-B99C-48AE-9D5B-656D62F0E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6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60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6A757F-4BB3-4586-992E-520B06282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9CADCE-9412-472D-8153-AA7266005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2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D421DD-7549-4F5C-8399-D176D19C1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8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AD8207-2CA0-4781-8091-FE6C526FA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09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D6716E-56F2-4571-9313-8357F3AD2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60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427426-7A07-4967-8C65-407D3BDD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72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3DF0B-AAEE-4C10-8D82-01A9BB3AF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0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3CCCD-F89B-49A8-B0F1-43DF2987A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89781"/>
      </p:ext>
    </p:extLst>
  </p:cSld>
  <p:clrMapOvr>
    <a:masterClrMapping/>
  </p:clrMapOvr>
  <p:transition spd="med">
    <p:pull dir="l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8657A-BBA6-465E-89AE-A2E8D04F1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12633"/>
      </p:ext>
    </p:extLst>
  </p:cSld>
  <p:clrMapOvr>
    <a:masterClrMapping/>
  </p:clrMapOvr>
  <p:transition spd="med">
    <p:pull dir="l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64AA-7715-494C-8189-38A79B816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01803"/>
      </p:ext>
    </p:extLst>
  </p:cSld>
  <p:clrMapOvr>
    <a:masterClrMapping/>
  </p:clrMapOvr>
  <p:transition spd="med"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5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0FB59-B698-4379-91A1-3B31BF9BA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6732"/>
      </p:ext>
    </p:extLst>
  </p:cSld>
  <p:clrMapOvr>
    <a:masterClrMapping/>
  </p:clrMapOvr>
  <p:transition spd="med">
    <p:pull dir="l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556D8-AF05-4B16-9BFC-2F8A59771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29983"/>
      </p:ext>
    </p:extLst>
  </p:cSld>
  <p:clrMapOvr>
    <a:masterClrMapping/>
  </p:clrMapOvr>
  <p:transition spd="med">
    <p:pull dir="l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BA90-AFA6-4932-9EEC-106EF8771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2838"/>
      </p:ext>
    </p:extLst>
  </p:cSld>
  <p:clrMapOvr>
    <a:masterClrMapping/>
  </p:clrMapOvr>
  <p:transition spd="med">
    <p:pull dir="l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8CD9-AD49-4230-A3A8-D23B72861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74912"/>
      </p:ext>
    </p:extLst>
  </p:cSld>
  <p:clrMapOvr>
    <a:masterClrMapping/>
  </p:clrMapOvr>
  <p:transition spd="med">
    <p:pull dir="l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0FDCB-7FE2-4694-BF06-7FC08608E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4789"/>
      </p:ext>
    </p:extLst>
  </p:cSld>
  <p:clrMapOvr>
    <a:masterClrMapping/>
  </p:clrMapOvr>
  <p:transition spd="med">
    <p:pull dir="l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4D89-EE51-447A-813E-5D48DF395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95227"/>
      </p:ext>
    </p:extLst>
  </p:cSld>
  <p:clrMapOvr>
    <a:masterClrMapping/>
  </p:clrMapOvr>
  <p:transition spd="med">
    <p:pull dir="l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457FB-24DC-4EAE-AA7C-662DDF9A8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35352"/>
      </p:ext>
    </p:extLst>
  </p:cSld>
  <p:clrMapOvr>
    <a:masterClrMapping/>
  </p:clrMapOvr>
  <p:transition spd="med">
    <p:pull dir="l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3D89-B9DA-484A-8D54-DE1BCDFC3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8948"/>
      </p:ext>
    </p:extLst>
  </p:cSld>
  <p:clrMapOvr>
    <a:masterClrMapping/>
  </p:clrMapOvr>
  <p:transition spd="med">
    <p:pull dir="l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3FF24-EAAE-471C-B16B-A8E4BF604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76799"/>
      </p:ext>
    </p:extLst>
  </p:cSld>
  <p:clrMapOvr>
    <a:masterClrMapping/>
  </p:clrMapOvr>
  <p:transition spd="med">
    <p:pull dir="l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582502-EC3E-41B2-A7DD-68BB0F96D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1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3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aseline="0">
                <a:latin typeface="Times New Roman" pitchFamily="18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EE6440-DE12-453D-AA3F-DDFC5EE42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97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342CC6-0FC8-41FE-84CF-74915EF7C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47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6EFAFC-24E9-4983-BD24-CDEC9120E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54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E332FF-69B9-44F1-B8F6-0A675B05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20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EA7369-81B2-4FAA-B241-7AAD84EAF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3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653A30-B9DD-4E75-9A9C-1D3880DAC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72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E6D360-D808-444E-A155-42AA976C1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76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9CA8F5-13FF-423B-BE36-5F4D4297F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93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B27B96-5D3B-434E-BC75-01601F02C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93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E6293E-EF00-4BC3-9B17-9844ED1A5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7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CAACB9-A4F9-4F5F-A421-49B622C3A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61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1624A35-35B6-45DD-8ABF-1F6665B16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20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8EAD-451D-4763-A6D8-A82619AF7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1177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0AD2-2076-4CF6-AD5C-E87A63C83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689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0DF3-BD39-43E1-B788-3520F181D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284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0D29-F227-44A3-B9DD-626ED02B9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489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1A6CF-6002-4729-B14F-F4D69B802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8405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F0D2A-65A6-4032-92EA-B23A1152B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1187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E1AC-82F1-4582-85D2-7CE083687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2209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9B89-8AA4-4FD4-B773-507A0D014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55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9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E96C3-56F0-467F-B3B1-7B08D8F6A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58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8CF0-7714-487C-A63C-E09C820F6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2801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F23E-02B3-401F-B4BC-D66F0AC51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379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0C65-CE01-402B-87CF-55270E8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08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6646-28D4-49F3-A6BA-63FF058EF9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38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722C-03FD-4C14-AC58-02EAAAEE2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23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7F28-F842-4746-81AA-9D2F929A81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53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8765-7FCF-45CC-B347-B21B10D3B7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885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8E7F-5230-435F-8F98-6AC7BEBD71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35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AC82-BE78-45FB-8AB5-6D200CA105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1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5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744B8-F0F4-4765-8FAC-6F1A6136D6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043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57F8-A52C-4456-8A3B-40679D4278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3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0497-7569-4C55-B5A0-420CFD9DDF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77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5921-1D24-4CD0-848F-BD4EBB9DD2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864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60200-27C1-43A2-9220-A0882542EA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8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F958-5896-4BF6-92E4-BF375DD44B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86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1CF3-2E9D-4BE3-8829-A8748DFC39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62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72F4-8C32-4BC3-8400-BA45888816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56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6646-28D4-49F3-A6BA-63FF058EF9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130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722C-03FD-4C14-AC58-02EAAAEE2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0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643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7F28-F842-4746-81AA-9D2F929A81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582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8765-7FCF-45CC-B347-B21B10D3B7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378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8E7F-5230-435F-8F98-6AC7BEBD71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72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AC82-BE78-45FB-8AB5-6D200CA105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765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744B8-F0F4-4765-8FAC-6F1A6136D6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568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57F8-A52C-4456-8A3B-40679D4278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55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0497-7569-4C55-B5A0-420CFD9DDF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876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5921-1D24-4CD0-848F-BD4EBB9DD2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347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60200-27C1-43A2-9220-A0882542EA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048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F958-5896-4BF6-92E4-BF375DD44B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1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BE75-B317-4155-9CF5-B5528618F1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84564-0D47-4536-BE0E-52991B07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42795-70DC-45E1-B685-771BE748A77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4C170-FEB5-491C-A379-FF25EF95DF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BC878-F9B1-41B7-8690-F16F70A0E0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D249B-0427-4D28-B628-9A529436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2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5D664A-2440-4FB0-BF01-AF5F78576D4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3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pull dir="l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939CB-1331-4EE5-A742-8B45B5D5E9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CF5FA3-EA8D-4A0D-8880-0D936001A0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8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med">
    <p:pull dir="l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D14FB1-81C9-45BA-A097-1ADE2E7A3F8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E08FDC8-AA48-4A4F-898D-C34C5500BF0D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42795-70DC-45E1-B685-771BE748A77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9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42795-70DC-45E1-B685-771BE748A77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42795-70DC-45E1-B685-771BE748A77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33.gif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1772816"/>
            <a:ext cx="7596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13_Bài 10</a:t>
            </a:r>
          </a:p>
          <a:p>
            <a:pPr algn="ctr"/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5072113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3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g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28600"/>
            <a:ext cx="8153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7504" y="5867400"/>
            <a:ext cx="9036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03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SC_003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01600"/>
            <a:ext cx="4419600" cy="2870200"/>
          </a:xfr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 descr="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994025"/>
            <a:ext cx="4495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mây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24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Nd9GcToPQu0JvsBz4XN4DRjD50EQ-ZPUJcPVnzLSJaoULeTnCZ4ex_TH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081338"/>
            <a:ext cx="459422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Picture 665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4314" r="4204" b="2614"/>
          <a:stretch>
            <a:fillRect/>
          </a:stretch>
        </p:blipFill>
        <p:spPr bwMode="auto">
          <a:xfrm>
            <a:off x="1000125" y="593725"/>
            <a:ext cx="7162800" cy="57689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43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517632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044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10445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0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090315165202_banlac_textil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3400"/>
            <a:ext cx="32004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vtc_25230_T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541338"/>
            <a:ext cx="3124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1205374841_images630695_luavanphuc0706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544513"/>
            <a:ext cx="23907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det%20l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87650"/>
            <a:ext cx="44958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4-62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762250"/>
            <a:ext cx="41751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ình chữ nhật 7"/>
          <p:cNvSpPr/>
          <p:nvPr/>
        </p:nvSpPr>
        <p:spPr>
          <a:xfrm>
            <a:off x="1219200" y="5445224"/>
            <a:ext cx="67056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 nghề lụa Vạn Phúc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Hà Đông</a:t>
            </a:r>
            <a:endParaRPr lang="en-US" sz="32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 Nội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GB" sz="32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5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Cloud Callout 4"/>
          <p:cNvSpPr/>
          <p:nvPr/>
        </p:nvSpPr>
        <p:spPr>
          <a:xfrm>
            <a:off x="2195736" y="1196752"/>
            <a:ext cx="5184576" cy="453650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kể những truyền thống tốt đẹp của gia đình, dòng họ em?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1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1763688" y="260648"/>
            <a:ext cx="7200800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330152" y="3187729"/>
            <a:ext cx="1080120" cy="5760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15816" y="2690336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2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475656" y="1886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-1" y="980728"/>
            <a:ext cx="3566117" cy="28083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 gìn và phát huy truyền thống của gia  đình, dòng họ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83568" y="3789040"/>
            <a:ext cx="3573524" cy="24842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 phải tất cả các truyền thống đều cần phải giữ gìn và phát huy?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566117" y="1885183"/>
            <a:ext cx="573835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09342" y="4905164"/>
            <a:ext cx="738455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257092" y="481027"/>
            <a:ext cx="4886907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147797" y="4041068"/>
            <a:ext cx="3240627" cy="1836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2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299855" y="33265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1628507"/>
            <a:ext cx="5760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9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0" y="66992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1752600" y="38100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1524000" y="53340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629400" y="182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464902" name="Text Box 6"/>
          <p:cNvSpPr txBox="1">
            <a:spLocks noChangeArrowheads="1"/>
          </p:cNvSpPr>
          <p:nvPr/>
        </p:nvSpPr>
        <p:spPr bwMode="auto">
          <a:xfrm>
            <a:off x="533400" y="1854200"/>
            <a:ext cx="807104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rgbClr val="A5002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A5002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A5002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A5002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A5002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charset="0"/>
              </a:defRPr>
            </a:lvl9pPr>
          </a:lstStyle>
          <a:p>
            <a:pPr mar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 smtClean="0"/>
              <a:t>  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64903" name="AutoShape 7"/>
          <p:cNvSpPr>
            <a:spLocks noChangeArrowheads="1"/>
          </p:cNvSpPr>
          <p:nvPr/>
        </p:nvSpPr>
        <p:spPr bwMode="auto">
          <a:xfrm>
            <a:off x="838200" y="364610"/>
            <a:ext cx="7543800" cy="1469469"/>
          </a:xfrm>
          <a:prstGeom prst="irregularSeal1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(SGK_32)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6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6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2" grpId="0"/>
      <p:bldP spid="4649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541038" y="332656"/>
            <a:ext cx="4473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0" y="2564904"/>
            <a:ext cx="4067944" cy="3384376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(SGK_30)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060848"/>
            <a:ext cx="4946563" cy="42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9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752600" y="38100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1524000" y="53340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6629400" y="182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A50021"/>
              </a:solidFill>
            </a:endParaRPr>
          </a:p>
        </p:txBody>
      </p:sp>
      <p:sp>
        <p:nvSpPr>
          <p:cNvPr id="464902" name="Text Box 6"/>
          <p:cNvSpPr txBox="1">
            <a:spLocks noChangeArrowheads="1"/>
          </p:cNvSpPr>
          <p:nvPr/>
        </p:nvSpPr>
        <p:spPr bwMode="auto">
          <a:xfrm>
            <a:off x="457200" y="941873"/>
            <a:ext cx="82296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66FF"/>
                </a:solidFill>
              </a:rPr>
              <a:t>        </a:t>
            </a:r>
            <a:r>
              <a:rPr lang="en-US" sz="2800" b="1" dirty="0" err="1">
                <a:solidFill>
                  <a:srgbClr val="FF0000"/>
                </a:solidFill>
              </a:rPr>
              <a:t>Trả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ChangeArrowheads="1"/>
          </p:cNvSpPr>
          <p:nvPr/>
        </p:nvSpPr>
        <p:spPr bwMode="auto">
          <a:xfrm>
            <a:off x="4411663" y="32607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28600" y="152400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 (SGK_32)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y.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iền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 ô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thích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4437" name="Group 5"/>
          <p:cNvGraphicFramePr>
            <a:graphicFrameLocks noGrp="1"/>
          </p:cNvGraphicFramePr>
          <p:nvPr>
            <p:ph idx="4294967295"/>
          </p:nvPr>
        </p:nvGraphicFramePr>
        <p:xfrm>
          <a:off x="228600" y="1219200"/>
          <a:ext cx="8763000" cy="5438776"/>
        </p:xfrm>
        <a:graphic>
          <a:graphicData uri="http://schemas.openxmlformats.org/drawingml/2006/table">
            <a:tbl>
              <a:tblPr/>
              <a:tblGrid>
                <a:gridCol w="6746734"/>
                <a:gridCol w="1008133"/>
                <a:gridCol w="1008133"/>
              </a:tblGrid>
              <a:tr h="829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Nội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dung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Đúng</a:t>
                      </a:r>
                    </a:p>
                  </a:txBody>
                  <a:tcPr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Sai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dòng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họ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nào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cũng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những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tốt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đẹp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0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Giữ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gìn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tốt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đẹp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thể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hiện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lòng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biết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ơ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 cha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mẹ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bà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tổ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tiên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86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(3)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dòng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họ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nghèo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thì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gì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đáng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tự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hào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86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(4)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cần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giữ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gìn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vì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đó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những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gì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đã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lạc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hậu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83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(5)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Giữ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gìn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phát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huy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vi-V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giúp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ta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thêm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sức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mạnh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trong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cuộc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;.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 2" pitchFamily="18" charset="2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1394" name="Text Box 35"/>
          <p:cNvSpPr txBox="1">
            <a:spLocks noChangeArrowheads="1"/>
          </p:cNvSpPr>
          <p:nvPr/>
        </p:nvSpPr>
        <p:spPr bwMode="auto">
          <a:xfrm>
            <a:off x="7772400" y="2895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7200900" y="2063750"/>
            <a:ext cx="68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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7124700" y="3024188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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8088313" y="3952875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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8067675" y="4786313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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080250" y="5749925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</a:t>
            </a:r>
          </a:p>
        </p:txBody>
      </p:sp>
    </p:spTree>
    <p:extLst>
      <p:ext uri="{BB962C8B-B14F-4D97-AF65-F5344CB8AC3E}">
        <p14:creationId xmlns:p14="http://schemas.microsoft.com/office/powerpoint/2010/main" val="65035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4" grpId="0"/>
      <p:bldP spid="27685" grpId="0"/>
      <p:bldP spid="27686" grpId="0"/>
      <p:bldP spid="2768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AutoShape 3"/>
          <p:cNvSpPr>
            <a:spLocks noChangeArrowheads="1"/>
          </p:cNvSpPr>
          <p:nvPr/>
        </p:nvSpPr>
        <p:spPr bwMode="auto">
          <a:xfrm>
            <a:off x="1600200" y="304800"/>
            <a:ext cx="6248400" cy="1447800"/>
          </a:xfrm>
          <a:prstGeom prst="wedgeEllipseCallout">
            <a:avLst>
              <a:gd name="adj1" fmla="val -15727"/>
              <a:gd name="adj2" fmla="val 14747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01389" name="WordArt 13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1390" name="WordArt 14"/>
          <p:cNvSpPr>
            <a:spLocks noChangeArrowheads="1" noChangeShapeType="1" noTextEdit="1"/>
          </p:cNvSpPr>
          <p:nvPr/>
        </p:nvSpPr>
        <p:spPr bwMode="auto">
          <a:xfrm>
            <a:off x="819150" y="57531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1391" name="WordArt 15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1392" name="WordArt 16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HÕt giê</a:t>
            </a:r>
          </a:p>
        </p:txBody>
      </p:sp>
      <p:sp>
        <p:nvSpPr>
          <p:cNvPr id="31751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8200" y="6096000"/>
            <a:ext cx="9144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1395" name="Picture 19" descr="coto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27893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6" name="Picture 20" descr="1630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3276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7" name="Text Box 21"/>
          <p:cNvSpPr txBox="1">
            <a:spLocks noChangeArrowheads="1"/>
          </p:cNvSpPr>
          <p:nvPr/>
        </p:nvSpPr>
        <p:spPr bwMode="auto">
          <a:xfrm>
            <a:off x="1981200" y="5105400"/>
            <a:ext cx="51816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B812F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tông</a:t>
            </a:r>
            <a:r>
              <a:rPr lang="en-US" sz="3200" b="1" dirty="0">
                <a:solidFill>
                  <a:srgbClr val="FF0000"/>
                </a:solidFill>
                <a:latin typeface=".VnSouthern" pitchFamily="34" charset="0"/>
              </a:rPr>
              <a:t>.</a:t>
            </a:r>
          </a:p>
        </p:txBody>
      </p:sp>
      <p:sp>
        <p:nvSpPr>
          <p:cNvPr id="31755" name="Text Box 22"/>
          <p:cNvSpPr txBox="1">
            <a:spLocks noChangeArrowheads="1"/>
          </p:cNvSpPr>
          <p:nvPr/>
        </p:nvSpPr>
        <p:spPr bwMode="auto">
          <a:xfrm>
            <a:off x="1981200" y="533400"/>
            <a:ext cx="5410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tục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                               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dòng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77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20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101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  <p:bldP spid="101389" grpId="0" animBg="1"/>
      <p:bldP spid="101389" grpId="1" animBg="1"/>
      <p:bldP spid="101390" grpId="0" animBg="1"/>
      <p:bldP spid="101390" grpId="1" animBg="1"/>
      <p:bldP spid="101391" grpId="0" animBg="1"/>
      <p:bldP spid="101391" grpId="1" animBg="1"/>
      <p:bldP spid="1013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1447800" y="381000"/>
            <a:ext cx="7315200" cy="2743200"/>
          </a:xfrm>
          <a:prstGeom prst="wedgeEllipseCallout">
            <a:avLst>
              <a:gd name="adj1" fmla="val -43685"/>
              <a:gd name="adj2" fmla="val 70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.VnArial" pitchFamily="34" charset="0"/>
              </a:rPr>
              <a:t>Mét néi dung mµ kh«ng thÓ thiÕu ®­Ưîc sù ®ãng gãp cña mçi thµnh viªn cã cïng huyÕt thèng ®Ó gãp phÇn gi÷ g×n truyÒn thèng tèt ®Ñp cña gia ®×nh, dßng hä.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981200" y="4337050"/>
            <a:ext cx="5715000" cy="57943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103434" name="WordArt 10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3435" name="WordArt 11"/>
          <p:cNvSpPr>
            <a:spLocks noChangeArrowheads="1" noChangeShapeType="1" noTextEdit="1"/>
          </p:cNvSpPr>
          <p:nvPr/>
        </p:nvSpPr>
        <p:spPr bwMode="auto">
          <a:xfrm>
            <a:off x="819150" y="57531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3436" name="WordArt 12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3437" name="WordArt 13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HÕt giê</a:t>
            </a:r>
          </a:p>
        </p:txBody>
      </p:sp>
      <p:sp>
        <p:nvSpPr>
          <p:cNvPr id="32776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8200" y="6096000"/>
            <a:ext cx="9144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0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428" grpId="0" animBg="1"/>
      <p:bldP spid="103434" grpId="0" animBg="1"/>
      <p:bldP spid="103434" grpId="1" animBg="1"/>
      <p:bldP spid="103435" grpId="0" animBg="1"/>
      <p:bldP spid="103435" grpId="1" animBg="1"/>
      <p:bldP spid="103436" grpId="0" animBg="1"/>
      <p:bldP spid="103436" grpId="1" animBg="1"/>
      <p:bldP spid="1034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11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3795" name="WordArt 12"/>
          <p:cNvSpPr>
            <a:spLocks noChangeArrowheads="1" noChangeShapeType="1" noTextEdit="1"/>
          </p:cNvSpPr>
          <p:nvPr/>
        </p:nvSpPr>
        <p:spPr bwMode="auto">
          <a:xfrm>
            <a:off x="819150" y="57531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3796" name="WordArt 13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3797" name="WordArt 14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HÕt giê</a:t>
            </a:r>
          </a:p>
        </p:txBody>
      </p:sp>
      <p:sp>
        <p:nvSpPr>
          <p:cNvPr id="33798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8200" y="6096000"/>
            <a:ext cx="9144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29" name="Picture 17" descr="Cons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8313"/>
            <a:ext cx="28956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8" descr="Noic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1" name="AutoShape 19"/>
          <p:cNvSpPr>
            <a:spLocks noChangeArrowheads="1"/>
          </p:cNvSpPr>
          <p:nvPr/>
        </p:nvSpPr>
        <p:spPr bwMode="auto">
          <a:xfrm>
            <a:off x="2819400" y="304800"/>
            <a:ext cx="3886200" cy="1524000"/>
          </a:xfrm>
          <a:prstGeom prst="curvedDownArrow">
            <a:avLst>
              <a:gd name="adj1" fmla="val 51000"/>
              <a:gd name="adj2" fmla="val 102000"/>
              <a:gd name="adj3" fmla="val 33333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2362200" y="4740275"/>
            <a:ext cx="473238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6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AutoShape 3"/>
          <p:cNvSpPr>
            <a:spLocks noChangeArrowheads="1"/>
          </p:cNvSpPr>
          <p:nvPr/>
        </p:nvSpPr>
        <p:spPr bwMode="auto">
          <a:xfrm>
            <a:off x="1447800" y="838200"/>
            <a:ext cx="6705600" cy="2209800"/>
          </a:xfrm>
          <a:prstGeom prst="wedgeEllipseCallout">
            <a:avLst>
              <a:gd name="adj1" fmla="val -15287"/>
              <a:gd name="adj2" fmla="val 281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Đọc một câu ca dao ca ngợi truyền thống lao 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 cần cù của một gia </a:t>
            </a:r>
            <a:r>
              <a:rPr lang="vi-VN" sz="2800" b="1">
                <a:solidFill>
                  <a:srgbClr val="00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ình nông dân.</a:t>
            </a:r>
            <a:endParaRPr lang="en-US" sz="2800" b="1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524000" y="3352800"/>
            <a:ext cx="6400800" cy="11699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Trên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cạn d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ưới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sâu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Chồng cày, vợ cấy, con trâu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i bừa.</a:t>
            </a:r>
            <a:endParaRPr lang="en-US" sz="2400" b="1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04458" name="WordArt 10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33399"/>
                    </a:gs>
                    <a:gs pos="100000">
                      <a:srgbClr val="181847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4459" name="WordArt 11"/>
          <p:cNvSpPr>
            <a:spLocks noChangeArrowheads="1" noChangeShapeType="1" noTextEdit="1"/>
          </p:cNvSpPr>
          <p:nvPr/>
        </p:nvSpPr>
        <p:spPr bwMode="auto">
          <a:xfrm>
            <a:off x="819150" y="57531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33399"/>
                    </a:gs>
                    <a:gs pos="100000">
                      <a:srgbClr val="181847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4460" name="WordArt 12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33399"/>
                    </a:gs>
                    <a:gs pos="100000">
                      <a:srgbClr val="181847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4461" name="WordArt 13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gradFill rotWithShape="1">
                  <a:gsLst>
                    <a:gs pos="0">
                      <a:srgbClr val="333399"/>
                    </a:gs>
                    <a:gs pos="100000">
                      <a:srgbClr val="181847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HÕt giê</a:t>
            </a:r>
          </a:p>
        </p:txBody>
      </p:sp>
      <p:pic>
        <p:nvPicPr>
          <p:cNvPr id="104464" name="Picture 16" descr="Cartoon_Mou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3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  <p:bldP spid="104452" grpId="0" animBg="1"/>
      <p:bldP spid="104458" grpId="0" animBg="1"/>
      <p:bldP spid="104458" grpId="1" animBg="1"/>
      <p:bldP spid="104459" grpId="0" animBg="1"/>
      <p:bldP spid="104459" grpId="1" animBg="1"/>
      <p:bldP spid="104460" grpId="0" animBg="1"/>
      <p:bldP spid="104460" grpId="1" animBg="1"/>
      <p:bldP spid="1044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4" name="WordArt 12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0365" name="WordArt 13"/>
          <p:cNvSpPr>
            <a:spLocks noChangeArrowheads="1" noChangeShapeType="1" noTextEdit="1"/>
          </p:cNvSpPr>
          <p:nvPr/>
        </p:nvSpPr>
        <p:spPr bwMode="auto">
          <a:xfrm>
            <a:off x="819150" y="57531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0366" name="WordArt 14"/>
          <p:cNvSpPr>
            <a:spLocks noChangeArrowheads="1" noChangeShapeType="1" noTextEdit="1"/>
          </p:cNvSpPr>
          <p:nvPr/>
        </p:nvSpPr>
        <p:spPr bwMode="auto">
          <a:xfrm>
            <a:off x="838200" y="5791200"/>
            <a:ext cx="2143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0367" name="WordArt 15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11430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gradFill rotWithShape="1">
                  <a:gsLst>
                    <a:gs pos="0">
                      <a:srgbClr val="3B812F"/>
                    </a:gs>
                    <a:gs pos="100000">
                      <a:srgbClr val="1B3C1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HÕt giê</a:t>
            </a:r>
          </a:p>
        </p:txBody>
      </p:sp>
      <p:sp>
        <p:nvSpPr>
          <p:cNvPr id="30726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72200" y="5943600"/>
            <a:ext cx="9144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27" name="Picture 20" descr="SET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46482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73" name="Object 21"/>
          <p:cNvGraphicFramePr>
            <a:graphicFrameLocks noChangeAspect="1"/>
          </p:cNvGraphicFramePr>
          <p:nvPr>
            <p:ph sz="half" idx="2"/>
          </p:nvPr>
        </p:nvGraphicFramePr>
        <p:xfrm>
          <a:off x="1752600" y="1752600"/>
          <a:ext cx="19050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7" imgW="6668431" imgH="3704762" progId="Paint.Picture">
                  <p:embed/>
                </p:oleObj>
              </mc:Choice>
              <mc:Fallback>
                <p:oleObj name="Bitmap Image" r:id="rId7" imgW="6668431" imgH="37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85" b="642"/>
                      <a:stretch>
                        <a:fillRect/>
                      </a:stretch>
                    </p:blipFill>
                    <p:spPr bwMode="auto">
                      <a:xfrm>
                        <a:off x="1752600" y="1752600"/>
                        <a:ext cx="190500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77" name="Text Box 25"/>
          <p:cNvSpPr txBox="1">
            <a:spLocks noChangeArrowheads="1"/>
          </p:cNvSpPr>
          <p:nvPr/>
        </p:nvSpPr>
        <p:spPr bwMode="auto">
          <a:xfrm>
            <a:off x="2667000" y="5181600"/>
            <a:ext cx="4495800" cy="701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990000"/>
                </a:solidFill>
                <a:latin typeface=".VnSouthern" pitchFamily="34" charset="0"/>
              </a:rPr>
              <a:t>      </a:t>
            </a:r>
            <a:r>
              <a:rPr lang="en-US" sz="4000" b="1">
                <a:solidFill>
                  <a:srgbClr val="990000"/>
                </a:solidFill>
                <a:latin typeface="Times New Roman" pitchFamily="18" charset="0"/>
              </a:rPr>
              <a:t>Lá rụng về cội</a:t>
            </a:r>
            <a:endParaRPr lang="en-US" sz="400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30730" name="Text Box 26"/>
          <p:cNvSpPr txBox="1">
            <a:spLocks noChangeArrowheads="1"/>
          </p:cNvSpPr>
          <p:nvPr/>
        </p:nvSpPr>
        <p:spPr bwMode="auto">
          <a:xfrm>
            <a:off x="1600200" y="623888"/>
            <a:ext cx="6934200" cy="64135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996600"/>
                </a:solidFill>
                <a:latin typeface="Times New Roman" pitchFamily="18" charset="0"/>
              </a:rPr>
              <a:t>Nội dung h</a:t>
            </a:r>
            <a:r>
              <a:rPr lang="en-US" sz="3600" b="1">
                <a:solidFill>
                  <a:srgbClr val="996633"/>
                </a:solidFill>
                <a:latin typeface="Times New Roman" pitchFamily="18" charset="0"/>
              </a:rPr>
              <a:t>ì</a:t>
            </a:r>
            <a:r>
              <a:rPr lang="en-US" sz="3600" b="1">
                <a:solidFill>
                  <a:srgbClr val="996600"/>
                </a:solidFill>
                <a:latin typeface="Times New Roman" pitchFamily="18" charset="0"/>
              </a:rPr>
              <a:t>nh ảnh n</a:t>
            </a:r>
            <a:r>
              <a:rPr lang="en-US" sz="3600" b="1">
                <a:solidFill>
                  <a:srgbClr val="996633"/>
                </a:solidFill>
                <a:latin typeface="Times New Roman" pitchFamily="18" charset="0"/>
              </a:rPr>
              <a:t>ó</a:t>
            </a:r>
            <a:r>
              <a:rPr lang="en-US" sz="3600" b="1">
                <a:solidFill>
                  <a:srgbClr val="996600"/>
                </a:solidFill>
                <a:latin typeface="Times New Roman" pitchFamily="18" charset="0"/>
              </a:rPr>
              <a:t>i về điều g</a:t>
            </a:r>
            <a:r>
              <a:rPr lang="en-US" sz="3600" b="1">
                <a:solidFill>
                  <a:srgbClr val="996633"/>
                </a:solidFill>
                <a:latin typeface="Times New Roman" pitchFamily="18" charset="0"/>
              </a:rPr>
              <a:t>ì</a:t>
            </a:r>
            <a:r>
              <a:rPr lang="en-US" sz="3600" b="1">
                <a:solidFill>
                  <a:srgbClr val="99660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365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er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3 0.02945 C 0.13159 0.06979 0.26979 0.18549 0.31041 0.27197 C 0.35104 0.35845 0.30312 0.48597 0.3401 0.54811 C 0.37708 0.61025 0.49253 0.62439 0.53264 0.64433 " pathEditMode="relative" rAng="0" ptsTypes="aaaa">
                                      <p:cBhvr>
                                        <p:cTn id="45" dur="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0" y="30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0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4" grpId="0" animBg="1"/>
      <p:bldP spid="100364" grpId="1" animBg="1"/>
      <p:bldP spid="100365" grpId="0" animBg="1"/>
      <p:bldP spid="100365" grpId="1" animBg="1"/>
      <p:bldP spid="100366" grpId="0" animBg="1"/>
      <p:bldP spid="100366" grpId="1" animBg="1"/>
      <p:bldP spid="1003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59632" y="1628800"/>
            <a:ext cx="72077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SGK_trang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2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051720" y="1628800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!!!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4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273" cy="6858000"/>
          </a:xfrm>
        </p:spPr>
      </p:pic>
      <p:sp>
        <p:nvSpPr>
          <p:cNvPr id="5" name="Rectangle 4"/>
          <p:cNvSpPr/>
          <p:nvPr/>
        </p:nvSpPr>
        <p:spPr>
          <a:xfrm>
            <a:off x="2267744" y="188640"/>
            <a:ext cx="5634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5 PHÚT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980728"/>
            <a:ext cx="79208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NHÓM 1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: Sự lao động cần cù và quyết tâm vượt khó của mọi người trong gia đình ở truyện đọc trên thể hiện như thế nào?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NHÓM 2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: Những kết quả tốt đẹp mà gia đình trên đạt được là gì?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NHÓM 3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: Những việc làm nào chứng tỏ nhân vật “tôi” đã giữ gìn, phát huy truyền thống tốt đẹp của gia đình? 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1667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" y="0"/>
            <a:ext cx="9144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107504" y="764704"/>
            <a:ext cx="6840760" cy="16561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1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Sự lao động cần cù và quyết tâm vượt khó của mọi người trong gia đình ở truyện đọc trên thể hiện như thế nào?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924944"/>
            <a:ext cx="6624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Hai bàn tay cha và anh trai tôi dày lên, chai sạn vì phải cày cuốc đất.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Bất kể thời tiết khắc nghiệt không bao giờ rời “trận địa”.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Đấu tranh gay go, quyết liệt.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Kiên trì, bền bỉ.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7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Rounded Rectangle 6"/>
          <p:cNvSpPr/>
          <p:nvPr/>
        </p:nvSpPr>
        <p:spPr>
          <a:xfrm>
            <a:off x="107504" y="188640"/>
            <a:ext cx="8856984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 Những kết quả tốt đẹp mà gia đình trên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đạt được là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784" y="2132856"/>
            <a:ext cx="7935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Biến quả đồi thành trang trại kiểu mẫu.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Trang trại có hơn 100 héc ta đất đai màu mỡ.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Trồng bạch đàn, hòe, mía, cây ăn quả.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Nuôi, bò, dê, gà.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2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107504" y="332656"/>
            <a:ext cx="9036496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3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 Những việc làm nào chứng tỏ nhân vật “tôi” đã giữ gìn, phát huy truyền thống tốt đẹp của gia đình?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060848"/>
            <a:ext cx="84604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Sự nghiệp nuôi trồng của “tôi” bắt đầu từ chuồng gà bé nhỏ.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Mẹ cho 10 con gà con nay thành 10 con gà mái đẻ trứng.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Số tiền có được “tôi” mua sách vở, đồ dùng học tập, truyện tranh và báo.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9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ounded Rectangle 4"/>
          <p:cNvSpPr/>
          <p:nvPr/>
        </p:nvSpPr>
        <p:spPr>
          <a:xfrm>
            <a:off x="1763688" y="188640"/>
            <a:ext cx="7380312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Qua câu chuyện trên em học tập được điều gì?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1907704" y="1412776"/>
            <a:ext cx="7236296" cy="5445224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Cần thực hiện tốt bổn phận của bản thân để giữ gìn và phát huy truyền thống tốt đẹp của gia đình, dòng họ.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1261276" y="1340768"/>
            <a:ext cx="39934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059832" y="2541097"/>
            <a:ext cx="4320480" cy="3088882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7924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vi-VN" sz="4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9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1193</Words>
  <Application>Microsoft Office PowerPoint</Application>
  <PresentationFormat>On-screen Show (4:3)</PresentationFormat>
  <Paragraphs>116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Office Theme</vt:lpstr>
      <vt:lpstr>6_Default Design</vt:lpstr>
      <vt:lpstr>Default Design</vt:lpstr>
      <vt:lpstr>9_Default Design</vt:lpstr>
      <vt:lpstr>1_Default Design</vt:lpstr>
      <vt:lpstr>12_Default Design</vt:lpstr>
      <vt:lpstr>Edge</vt:lpstr>
      <vt:lpstr>1_Edge</vt:lpstr>
      <vt:lpstr>2_Edge</vt:lpstr>
      <vt:lpstr>4_Edge</vt:lpstr>
      <vt:lpstr>20_Default Design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Tranh Đông Hồ - Thuận Thành, Bắc Ninh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</cp:revision>
  <dcterms:created xsi:type="dcterms:W3CDTF">2019-11-15T00:57:30Z</dcterms:created>
  <dcterms:modified xsi:type="dcterms:W3CDTF">2019-11-15T02:36:52Z</dcterms:modified>
</cp:coreProperties>
</file>