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av" ContentType="audio/wav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12" r:id="rId2"/>
    <p:sldId id="309" r:id="rId3"/>
    <p:sldId id="310" r:id="rId4"/>
    <p:sldId id="362" r:id="rId5"/>
    <p:sldId id="324" r:id="rId6"/>
    <p:sldId id="369" r:id="rId7"/>
    <p:sldId id="329" r:id="rId8"/>
    <p:sldId id="373" r:id="rId9"/>
    <p:sldId id="359" r:id="rId10"/>
    <p:sldId id="342" r:id="rId11"/>
    <p:sldId id="333" r:id="rId12"/>
    <p:sldId id="332" r:id="rId13"/>
    <p:sldId id="335" r:id="rId14"/>
    <p:sldId id="341" r:id="rId15"/>
    <p:sldId id="321" r:id="rId16"/>
    <p:sldId id="352" r:id="rId17"/>
    <p:sldId id="330" r:id="rId18"/>
    <p:sldId id="354" r:id="rId19"/>
    <p:sldId id="356" r:id="rId20"/>
    <p:sldId id="340" r:id="rId21"/>
    <p:sldId id="313" r:id="rId22"/>
    <p:sldId id="348" r:id="rId23"/>
    <p:sldId id="350" r:id="rId24"/>
    <p:sldId id="316" r:id="rId25"/>
    <p:sldId id="320" r:id="rId26"/>
    <p:sldId id="319" r:id="rId27"/>
    <p:sldId id="338" r:id="rId28"/>
    <p:sldId id="358" r:id="rId29"/>
    <p:sldId id="360" r:id="rId30"/>
    <p:sldId id="357" r:id="rId31"/>
    <p:sldId id="374" r:id="rId32"/>
    <p:sldId id="372" r:id="rId33"/>
    <p:sldId id="371" r:id="rId34"/>
    <p:sldId id="375" r:id="rId35"/>
    <p:sldId id="363" r:id="rId36"/>
    <p:sldId id="364" r:id="rId37"/>
    <p:sldId id="336" r:id="rId38"/>
    <p:sldId id="365" r:id="rId39"/>
    <p:sldId id="367" r:id="rId40"/>
    <p:sldId id="366" r:id="rId41"/>
    <p:sldId id="339" r:id="rId42"/>
    <p:sldId id="343" r:id="rId43"/>
    <p:sldId id="368" r:id="rId44"/>
    <p:sldId id="345" r:id="rId45"/>
    <p:sldId id="347" r:id="rId46"/>
    <p:sldId id="314" r:id="rId47"/>
    <p:sldId id="315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99"/>
    <a:srgbClr val="6600CC"/>
    <a:srgbClr val="FF3300"/>
    <a:srgbClr val="FF9900"/>
    <a:srgbClr val="660066"/>
    <a:srgbClr val="0066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068" autoAdjust="0"/>
    <p:restoredTop sz="93590" autoAdjust="0"/>
  </p:normalViewPr>
  <p:slideViewPr>
    <p:cSldViewPr>
      <p:cViewPr>
        <p:scale>
          <a:sx n="76" d="100"/>
          <a:sy n="76" d="100"/>
        </p:scale>
        <p:origin x="-816" y="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A1555E8-4A39-4FE2-828F-34C6C8F00A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09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55E8-4A39-4FE2-828F-34C6C8F00AB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55E8-4A39-4FE2-828F-34C6C8F00AB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55E8-4A39-4FE2-828F-34C6C8F00AB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55E8-4A39-4FE2-828F-34C6C8F00AB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55E8-4A39-4FE2-828F-34C6C8F00AB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55E8-4A39-4FE2-828F-34C6C8F00AB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55E8-4A39-4FE2-828F-34C6C8F00AB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55E8-4A39-4FE2-828F-34C6C8F00AB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55E8-4A39-4FE2-828F-34C6C8F00AB6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55E8-4A39-4FE2-828F-34C6C8F00AB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55E8-4A39-4FE2-828F-34C6C8F00AB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55E8-4A39-4FE2-828F-34C6C8F00AB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55E8-4A39-4FE2-828F-34C6C8F00AB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55E8-4A39-4FE2-828F-34C6C8F00AB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55E8-4A39-4FE2-828F-34C6C8F00AB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55E8-4A39-4FE2-828F-34C6C8F00AB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55E8-4A39-4FE2-828F-34C6C8F00AB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E398D-604E-4B82-A9C7-7B76BEFC8B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40EBB-67CF-4C85-BC00-7013639E1E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9010B-B113-486A-9BED-FDC317FA5C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347D7E-66BD-40C7-930B-BAAA92BCB7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34903B-8D3E-47ED-BEB5-B66DF0C0DB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FF6055-26A1-4B29-83B9-EC445C422D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D3646-7CE7-4DB5-B6CB-68B96C0EA1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513F6-E8EF-4FF6-90BA-64A312D4D3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45242-1723-488D-8EA8-EC3D3DB2C9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EE57C-5F06-4403-94C3-46CF3412F9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5818A-AC15-4DC5-9CD7-1F5EB7C817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EC3F4-3FA8-4144-A214-840F206684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9EA6F-7A70-4FB0-A9B6-58368C7F4C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CC2FA-F9BD-43FD-80B6-6265ADD4EB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BBA12073-4CDE-45B2-A11B-DA367255B1E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.VnTime"/>
          <a:ea typeface="+mj-ea"/>
          <a:cs typeface="Times New Roman" pitchFamily="18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hyperlink" Target="http://images.google.com.vn/imgres?imgurl=http://i256.photobucket.com/albums/hh197/saolinh25/HoiNghiDienHong.jpg&amp;imgrefurl=http://motgocpho.com/forums/showthread.php?t=5736&amp;h=303&amp;w=385&amp;sz=35&amp;hl=vi&amp;start=14&amp;usg=__HsqmLeUVx1BDG41d6V5vOpFthdg=&amp;tbnid=M2tu1jvnrknJEM:&amp;tbnh=97&amp;tbnw=123&amp;prev=/images?q=s%C3%B4ng+n%C3%BAi+n%C6%B0%E1%BB%9Bc+nam&amp;gbv=2&amp;hl=vi" TargetMode="External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mages.google.com.vn/imgres?imgurl=http://b.imagehost.org/0261/Chong_20Tau_20Cuu_20Nuoc.jpg&amp;imgrefurl=http://exodusforvietnam.blogspot.com/2008_01_01_archive.html&amp;h=556&amp;w=770&amp;sz=151&amp;hl=vi&amp;start=197&amp;usg=__QCrIueUhi4tDyDnEQhtxMKo9kqc=&amp;tbnid=_e2hh_1JF7i3mM:&amp;tbnh=103&amp;tbnw=142&amp;prev=/images?q=NAM+QU%E1%BB%90C+S%C6%A0N+H%C3%80&amp;start=180&amp;gbv=2&amp;ndsp=20&amp;hl=vi&amp;sa=N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jpeg"/><Relationship Id="rId12" Type="http://schemas.openxmlformats.org/officeDocument/2006/relationships/hyperlink" Target="http://images.google.com.vn/imgres?imgurl=http://www.vinabook.com/images/i/fc100_!!!07/p22214.jpg&amp;imgrefurl=http://www.vinabook.com/thu-vao-nam-m11i13612.html&amp;h=100&amp;w=100&amp;sz=4&amp;hl=vi&amp;start=53&amp;usg=__dXCBEC8XRj8OAXKxlKxY5vIupjg=&amp;tbnid=qQ9wMgBEBSLdWM:&amp;tbnh=82&amp;tbnw=82&amp;prev=/images?q=TH%C6%A0++CH%E1%BB%AE+H%C3%81N&amp;start=40&amp;gbv=2&amp;ndsp=20&amp;hl=vi&amp;sa=N" TargetMode="External"/><Relationship Id="rId13" Type="http://schemas.openxmlformats.org/officeDocument/2006/relationships/image" Target="../media/image13.jpeg"/><Relationship Id="rId14" Type="http://schemas.openxmlformats.org/officeDocument/2006/relationships/hyperlink" Target="NULL" TargetMode="External"/><Relationship Id="rId15" Type="http://schemas.openxmlformats.org/officeDocument/2006/relationships/image" Target="../media/image14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.vn/imgres?imgurl=http://www.thanglong.com.vn/data/83393.jpg&amp;imgrefurl=http://www.thanglong.com.vn/sachvanhoctrongnuoc_item.cfm?MASP=16776&amp;h=428&amp;w=300&amp;sz=91&amp;hl=vi&amp;start=54&amp;usg=__cikLdBZ1mkZVdH3IXa385US04ow=&amp;tbnid=FxE3RUe89pyQdM:&amp;tbnh=126&amp;tbnw=88&amp;prev=/images?q=TH%C6%A0++CH%E1%BB%AE+N%C3%94M&amp;start=40&amp;gbv=2&amp;ndsp=20&amp;hl=vi&amp;sa=N" TargetMode="External"/><Relationship Id="rId3" Type="http://schemas.openxmlformats.org/officeDocument/2006/relationships/image" Target="../media/image8.jpeg"/><Relationship Id="rId4" Type="http://schemas.openxmlformats.org/officeDocument/2006/relationships/hyperlink" Target="NULL" TargetMode="External"/><Relationship Id="rId5" Type="http://schemas.openxmlformats.org/officeDocument/2006/relationships/image" Target="../media/image9.jpeg"/><Relationship Id="rId6" Type="http://schemas.openxmlformats.org/officeDocument/2006/relationships/hyperlink" Target="NULL" TargetMode="External"/><Relationship Id="rId7" Type="http://schemas.openxmlformats.org/officeDocument/2006/relationships/image" Target="../media/image10.jpeg"/><Relationship Id="rId8" Type="http://schemas.openxmlformats.org/officeDocument/2006/relationships/hyperlink" Target="http://images.google.com.vn/imgres?imgurl=http://songhuong.com.vn/images_sachxua/lon/33.54.11.10.10.06.jpg&amp;imgrefurl=http://songhuong.com.vn/main.php?cid=40,3&amp;id=4&amp;gr=4&amp;case=2&amp;left=40,18&amp;h=308&amp;w=210&amp;sz=5&amp;hl=vi&amp;start=124&amp;usg=__Ms7ec4LdQdRgQNGmsK8esD3QERI=&amp;tbnid=Ijn6ZYNQWJ8CkM:&amp;tbnh=117&amp;tbnw=80&amp;prev=/images?q=TH%C6%A0++CH%E1%BB%AE+N%C3%94M&amp;start=120&amp;gbv=2&amp;ndsp=20&amp;hl=vi&amp;sa=N" TargetMode="External"/><Relationship Id="rId9" Type="http://schemas.openxmlformats.org/officeDocument/2006/relationships/image" Target="../media/image11.jpeg"/><Relationship Id="rId10" Type="http://schemas.openxmlformats.org/officeDocument/2006/relationships/hyperlink" Target="http://images.google.com.vn/imgres?imgurl=http://www.thanglong.com.vn/data/84894.jpg&amp;imgrefurl=http://www.thanglong.com.vn/sachvanhoctrongnuoc_item.cfm?masp=17718&amp;h=453&amp;w=300&amp;sz=103&amp;hl=vi&amp;start=128&amp;usg=__EFuEg-5j4_KvfEo2Ep4Me3Ncyck=&amp;tbnid=K-i-CnVkYViA3M:&amp;tbnh=127&amp;tbnw=84&amp;prev=/images?q=TH%C6%A0++CH%E1%BB%AE+N%C3%94M&amp;start=120&amp;gbv=2&amp;ndsp=20&amp;hl=vi&amp;sa=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8153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FF0066"/>
                </a:solidFill>
                <a:latin typeface="Times New Roman" pitchFamily="18" charset="0"/>
              </a:rPr>
              <a:t>  NGỮ  VĂN  7</a:t>
            </a:r>
          </a:p>
        </p:txBody>
      </p:sp>
      <p:pic>
        <p:nvPicPr>
          <p:cNvPr id="13" name="Picture 12" descr="tải xuống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0891">
            <a:off x="6710451" y="4551159"/>
            <a:ext cx="1708950" cy="2014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 descr="tải xuống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4343400"/>
            <a:ext cx="1676400" cy="1881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28600" y="228600"/>
            <a:ext cx="8915400" cy="4876800"/>
          </a:xfrm>
          <a:prstGeom prst="cloudCallout">
            <a:avLst>
              <a:gd name="adj1" fmla="val -37656"/>
              <a:gd name="adj2" fmla="val 61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 định thể thơ của bài “Sông núi nước Nam” (số câu,  số tiếng,  luật thơ,  cách hiệp vần)</a:t>
            </a:r>
            <a:endParaRPr lang="vi-VN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257800"/>
            <a:ext cx="5181600" cy="1219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0"/>
            <a:ext cx="5257800" cy="2286000"/>
          </a:xfrm>
          <a:prstGeom prst="rect">
            <a:avLst/>
          </a:prstGeom>
        </p:spPr>
        <p:txBody>
          <a:bodyPr/>
          <a:lstStyle/>
          <a:p>
            <a:pPr marL="342900" marR="0" lvl="0" indent="22225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2075" algn="l"/>
              </a:tabLst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1/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Tác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giả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: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Tương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truyền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là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của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Lí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Thường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Kiệt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( ? ) (1019 -1105)</a:t>
            </a:r>
            <a:r>
              <a:rPr lang="en-US" sz="3600" b="1" kern="0" dirty="0" smtClean="0">
                <a:solidFill>
                  <a:srgbClr val="000099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tên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thật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Ngô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Tuấn</a:t>
            </a:r>
            <a:r>
              <a:rPr lang="en-US" sz="3600" b="1" kern="0" baseline="0" dirty="0" smtClean="0">
                <a:solidFill>
                  <a:srgbClr val="000099"/>
                </a:solidFill>
                <a:latin typeface="Times New Roman" pitchFamily="18" charset="0"/>
                <a:cs typeface="Arial" pitchFamily="34" charset="0"/>
              </a:rPr>
              <a:t>,</a:t>
            </a:r>
            <a:r>
              <a:rPr lang="en-US" sz="3600" b="1" kern="0" dirty="0" smtClean="0">
                <a:solidFill>
                  <a:srgbClr val="000099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quê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ở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Hà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Nội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.</a:t>
            </a:r>
            <a:endParaRPr kumimoji="0" lang="en-US" sz="3600" b="1" i="1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2762071"/>
            <a:ext cx="525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/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</a:rPr>
              <a:t>2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/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</a:rPr>
              <a:t>Hoàn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</a:rPr>
              <a:t>cảnh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</a:rPr>
              <a:t>sáng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</a:rPr>
              <a:t>:</a:t>
            </a:r>
            <a:endParaRPr lang="en-US" sz="36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marL="365125" indent="442913"/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</a:rPr>
              <a:t>Xem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</a:rPr>
              <a:t>SGK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</a:rPr>
              <a:t> / 63, 64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3995678"/>
            <a:ext cx="5181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/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</a:rPr>
              <a:t>3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/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</a:rPr>
              <a:t>Thể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</a:rPr>
              <a:t>hất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</a:rPr>
              <a:t>ngôn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tứ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tuyệt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</a:rPr>
              <a:t>(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4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mỗi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</a:rPr>
              <a:t> 7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chữ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thường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gieo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</a:rPr>
              <a:t>vần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</a:rPr>
              <a:t>chân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–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cuối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1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</a:rPr>
              <a:t>, 2, 4)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5" name="Picture 5" descr="images (6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0"/>
            <a:ext cx="388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</p:spPr>
        <p:txBody>
          <a:bodyPr/>
          <a:lstStyle/>
          <a:p>
            <a:pPr marL="742950" marR="0" lvl="1" indent="-28575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PHIÊN ÂM</a:t>
            </a:r>
          </a:p>
          <a:p>
            <a:pPr marL="1249363" marR="0" lvl="1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325" algn="l"/>
              </a:tabLst>
              <a:defRPr/>
            </a:pP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Nam quốc sơn hà Nam đế </a:t>
            </a:r>
            <a:r>
              <a:rPr lang="en-US" sz="4000" b="1" u="sng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u="sng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</a:p>
          <a:p>
            <a:pPr marL="1249363" marR="0" lvl="1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325" algn="l"/>
              </a:tabLst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Tiệt</a:t>
            </a: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nhiên định phận tại thiên </a:t>
            </a:r>
            <a:r>
              <a:rPr lang="en-US" sz="4000" b="1" u="sng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000" b="1" u="sng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</a:p>
          <a:p>
            <a:pPr marL="1249363" marR="0" lvl="1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325" algn="l"/>
              </a:tabLst>
              <a:defRPr/>
            </a:pP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Như hà nghịch lỗ lai xâm phạm</a:t>
            </a:r>
          </a:p>
          <a:p>
            <a:pPr marL="1249363" marR="0" lvl="1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325" algn="l"/>
              </a:tabLst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</a:t>
            </a:r>
            <a:r>
              <a:rPr kumimoji="0" lang="en-US" sz="4000" b="1" i="0" u="none" strike="noStrike" kern="0" cap="none" spc="0" normalizeH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đẳng hành khan thủ bại </a:t>
            </a:r>
            <a:r>
              <a:rPr kumimoji="0" lang="en-US" sz="4000" b="1" i="0" u="sng" strike="noStrike" kern="0" cap="none" spc="0" normalizeH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sz="4000" b="1" i="0" u="sng" strike="noStrike" kern="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ư</a:t>
            </a:r>
            <a:r>
              <a:rPr kumimoji="0" lang="en-US" sz="4000" b="1" i="0" u="none" strike="noStrike" kern="0" cap="none" spc="0" normalizeH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marR="0" lvl="1" indent="-28575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DỊCH  THƠ</a:t>
            </a:r>
          </a:p>
          <a:p>
            <a:pPr marL="1249363" marR="0" lvl="1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Sông núi nước Nam, vua Nam ở</a:t>
            </a:r>
          </a:p>
          <a:p>
            <a:pPr marL="1249363" marR="0" lvl="1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Vằng</a:t>
            </a:r>
            <a:r>
              <a:rPr kumimoji="0" lang="en-US" sz="4000" b="1" i="0" u="none" strike="noStrike" kern="0" cap="none" spc="0" normalizeH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vặc sách trời chia xứ sở</a:t>
            </a:r>
          </a:p>
          <a:p>
            <a:pPr marL="1249363" marR="0" lvl="1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baseline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dữ cớ sao phạm đến đây</a:t>
            </a:r>
          </a:p>
          <a:p>
            <a:pPr marL="1249363" marR="0" lvl="1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Chúng</a:t>
            </a:r>
            <a:r>
              <a:rPr kumimoji="0" lang="en-US" sz="4000" b="1" i="0" u="none" strike="noStrike" kern="0" cap="none" spc="0" normalizeH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mày nhất định phải tan vỡ.</a:t>
            </a:r>
            <a:endParaRPr kumimoji="0" lang="en-US" sz="40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t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382000" cy="4038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4724400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876800"/>
            <a:ext cx="8077200" cy="175432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Đền thờ Lí Thường Kiệt </a:t>
            </a:r>
          </a:p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 Thanh Hóa</a:t>
            </a:r>
          </a:p>
        </p:txBody>
      </p:sp>
      <p:sp>
        <p:nvSpPr>
          <p:cNvPr id="6" name="Down Arrow 5"/>
          <p:cNvSpPr/>
          <p:nvPr/>
        </p:nvSpPr>
        <p:spPr>
          <a:xfrm>
            <a:off x="3810000" y="4191000"/>
            <a:ext cx="1143000" cy="6858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ong_dai_ly_thuong_ki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76800" cy="4191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5029200"/>
            <a:ext cx="8077200" cy="175432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 Lí Thường Kiệt</a:t>
            </a:r>
          </a:p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 Đại Nam quốc tự</a:t>
            </a:r>
          </a:p>
        </p:txBody>
      </p:sp>
      <p:sp>
        <p:nvSpPr>
          <p:cNvPr id="4" name="Down Arrow 3"/>
          <p:cNvSpPr/>
          <p:nvPr/>
        </p:nvSpPr>
        <p:spPr>
          <a:xfrm>
            <a:off x="3962400" y="4343400"/>
            <a:ext cx="1143000" cy="6858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 descr="tải xuống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0"/>
            <a:ext cx="42672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4419600" cy="59436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495800" y="838200"/>
            <a:ext cx="4648200" cy="58674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Theo em, vì sao “Sông núi nước Nam” được xem là </a:t>
            </a:r>
            <a:r>
              <a:rPr lang="en-US" sz="440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440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440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440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40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40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40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40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ta?</a:t>
            </a:r>
            <a:endParaRPr lang="vi-VN" sz="440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2699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5400" b="1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5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54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0" y="838200"/>
            <a:ext cx="9144000" cy="5410200"/>
          </a:xfrm>
          <a:prstGeom prst="cloudCallout">
            <a:avLst>
              <a:gd name="adj1" fmla="val -38489"/>
              <a:gd name="adj2" fmla="val 54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xác định </a:t>
            </a:r>
            <a:r>
              <a:rPr lang="en-US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 thức biểu đạt chính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của bài thơ. Theo em, </a:t>
            </a:r>
            <a:r>
              <a:rPr lang="en-US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 xúc chủ đạo 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bài thơ này là gì?</a:t>
            </a:r>
            <a:endParaRPr lang="vi-VN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699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5400" b="1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5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54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0"/>
            <a:ext cx="9525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8286" y="457200"/>
            <a:ext cx="8785714" cy="5791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1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33400"/>
            <a:ext cx="62699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5400" b="1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5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54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85800" y="1447800"/>
            <a:ext cx="7924800" cy="1323439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chủ quyền </a:t>
            </a:r>
            <a:r>
              <a:rPr lang="en-US" sz="40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tộc</a:t>
            </a:r>
            <a:endParaRPr lang="en-US" sz="4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85800" y="3048000"/>
            <a:ext cx="8001000" cy="255454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 3" pitchFamily="18" charset="2"/>
              <a:buChar char="&quot;"/>
            </a:pP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Quyết </a:t>
            </a:r>
            <a:r>
              <a:rPr lang="en-US" sz="40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tâm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40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bảo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40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vệ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40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chủ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40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quyền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40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độc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40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lập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ấy</a:t>
            </a:r>
            <a:endParaRPr lang="en-US" sz="4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0" y="838200"/>
            <a:ext cx="9144000" cy="5334000"/>
          </a:xfrm>
          <a:prstGeom prst="cloudCallout">
            <a:avLst>
              <a:gd name="adj1" fmla="val -42823"/>
              <a:gd name="adj2" fmla="val 56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còn biết </a:t>
            </a:r>
            <a:r>
              <a:rPr lang="en-US" sz="4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 Tuyên ngôn độc lập </a:t>
            </a:r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 khác của dân tộc Việt Nam hay không? Em có </a:t>
            </a:r>
            <a:r>
              <a:rPr lang="en-US" sz="4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 nhận </a:t>
            </a:r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 sau khi đọc văn bản “</a:t>
            </a:r>
            <a:r>
              <a:rPr lang="en-US" sz="44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núi nước Nam</a:t>
            </a:r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  <a:endParaRPr lang="vi-VN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699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5400" b="1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5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54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0" y="1600200"/>
            <a:ext cx="9144000" cy="4191000"/>
          </a:xfrm>
          <a:prstGeom prst="cloudCallout">
            <a:avLst>
              <a:gd name="adj1" fmla="val -37656"/>
              <a:gd name="adj2" fmla="val 61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nội dung và nghệ thuật chính của bài thơ “Sông núi nước Nam”</a:t>
            </a:r>
            <a:endParaRPr lang="vi-VN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533400"/>
            <a:ext cx="39616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III. Tổng kết</a:t>
            </a:r>
            <a:endParaRPr lang="en-US" sz="54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6858000" cy="1219200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US" sz="5400">
                <a:solidFill>
                  <a:schemeClr val="bg1"/>
                </a:solidFill>
                <a:latin typeface="Times New Roman" pitchFamily="18" charset="0"/>
              </a:rPr>
              <a:t>KIỂM TRA BÀI CŨ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8458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/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1. Ca </a:t>
            </a:r>
            <a:r>
              <a:rPr lang="en-US" sz="440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40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440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4400" err="1" smtClean="0">
                <a:latin typeface="Times New Roman" pitchFamily="18" charset="0"/>
                <a:cs typeface="Times New Roman" pitchFamily="18" charset="0"/>
              </a:rPr>
              <a:t>dao</a:t>
            </a:r>
            <a:endParaRPr lang="en-US" sz="4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2819400"/>
            <a:ext cx="8458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440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 smtClean="0">
                <a:latin typeface="Times New Roman" pitchFamily="18" charset="0"/>
                <a:cs typeface="Times New Roman" pitchFamily="18" charset="0"/>
              </a:rPr>
              <a:t>biếm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ải xuống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0891">
            <a:off x="6934436" y="4658060"/>
            <a:ext cx="1475911" cy="1926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tải xuống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572000"/>
            <a:ext cx="1447800" cy="1728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0"/>
            <a:ext cx="9525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8286" y="533400"/>
            <a:ext cx="8785714" cy="56388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1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33400"/>
            <a:ext cx="39616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III. Tổng kết</a:t>
            </a:r>
            <a:endParaRPr lang="en-US" sz="54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14400" y="1828800"/>
            <a:ext cx="6324600" cy="1323439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Microsoft Tai Le" pitchFamily="34" charset="0"/>
              <a:buChar char="-"/>
            </a:pPr>
            <a:r>
              <a:rPr lang="en-US" sz="4000" u="sng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 thơ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thất ngôn tứ tuyệt, </a:t>
            </a:r>
          </a:p>
          <a:p>
            <a:pPr>
              <a:buFont typeface="Microsoft Tai Le" pitchFamily="34" charset="0"/>
              <a:buChar char="-"/>
            </a:pPr>
            <a:r>
              <a:rPr lang="en-US" sz="4000" u="sng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 lẽ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đanh thép, dõng dạc.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14400" y="3505200"/>
            <a:ext cx="6248400" cy="70788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Microsoft Tai Le" pitchFamily="34" charset="0"/>
              <a:buChar char="-"/>
            </a:pP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Ghi nhớ: SGK / 65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28985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Ghi </a:t>
            </a:r>
            <a:r>
              <a:rPr lang="en-US" sz="6000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6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04800" y="1447800"/>
            <a:ext cx="8458200" cy="440120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 thể thơ thất ngôn tứ tuyệt, giọng thơ dõng dạc đanh thép,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Sông núi nước Nam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là bản </a:t>
            </a:r>
            <a:r>
              <a:rPr lang="en-US" sz="4000" b="1" u="sng" smtClean="0">
                <a:latin typeface="Times New Roman" pitchFamily="18" charset="0"/>
                <a:cs typeface="Times New Roman" pitchFamily="18" charset="0"/>
              </a:rPr>
              <a:t>Tuyên ngôn Độc lập đầu tiên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khẳng định </a:t>
            </a:r>
            <a:r>
              <a:rPr lang="en-US" sz="4000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chủ quyền về lãnh thổ của đất nước</a:t>
            </a:r>
            <a:r>
              <a:rPr lang="en-US" sz="40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và nêu cao </a:t>
            </a:r>
            <a:r>
              <a:rPr lang="en-US" sz="4000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ý chí quyết tâm bảo vệ chủ quyền đó trước mọi kẻ thù xâm lược.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8153400" cy="4297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smtClean="0">
                <a:solidFill>
                  <a:srgbClr val="FF3300"/>
                </a:solidFill>
                <a:latin typeface=".VnTime"/>
              </a:rPr>
              <a:t>1/</a:t>
            </a:r>
            <a:r>
              <a:rPr lang="en-US" sz="4000" smtClean="0">
                <a:solidFill>
                  <a:srgbClr val="FF3300"/>
                </a:solidFill>
                <a:latin typeface=".VnTime"/>
              </a:rPr>
              <a:t> </a:t>
            </a:r>
            <a:r>
              <a:rPr lang="en-US" sz="4000" b="1" smtClean="0">
                <a:solidFill>
                  <a:srgbClr val="FF3300"/>
                </a:solidFill>
                <a:latin typeface="Times New Roman" pitchFamily="18" charset="0"/>
              </a:rPr>
              <a:t>Văn bản </a:t>
            </a:r>
            <a:r>
              <a:rPr lang="en-US" sz="4000" b="1" i="1" smtClean="0">
                <a:solidFill>
                  <a:srgbClr val="FF3300"/>
                </a:solidFill>
                <a:latin typeface="Times New Roman" pitchFamily="18" charset="0"/>
              </a:rPr>
              <a:t>Sông núi nước Nam</a:t>
            </a:r>
            <a:r>
              <a:rPr lang="en-US" sz="4000" i="1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000" b="1" smtClean="0">
                <a:solidFill>
                  <a:srgbClr val="FF3300"/>
                </a:solidFill>
                <a:latin typeface="Times New Roman" pitchFamily="18" charset="0"/>
              </a:rPr>
              <a:t>thường được gọi là gì ?</a:t>
            </a:r>
          </a:p>
          <a:p>
            <a:pPr eaLnBrk="1" hangingPunct="1">
              <a:buFontTx/>
              <a:buNone/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A.</a:t>
            </a:r>
            <a:r>
              <a:rPr lang="en-US" sz="4000" b="1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smtClean="0">
                <a:solidFill>
                  <a:srgbClr val="000099"/>
                </a:solidFill>
                <a:latin typeface="Times New Roman" pitchFamily="18" charset="0"/>
              </a:rPr>
              <a:t>Hồi kèn xung trận.</a:t>
            </a:r>
          </a:p>
          <a:p>
            <a:pPr eaLnBrk="1" hangingPunct="1">
              <a:buFontTx/>
              <a:buNone/>
            </a:pPr>
            <a:r>
              <a:rPr lang="en-US" sz="4000" b="1" smtClean="0">
                <a:solidFill>
                  <a:srgbClr val="FF3300"/>
                </a:solidFill>
                <a:latin typeface="Times New Roman" pitchFamily="18" charset="0"/>
              </a:rPr>
              <a:t>B.</a:t>
            </a:r>
            <a:r>
              <a:rPr lang="en-US" sz="4000" b="1" smtClean="0">
                <a:solidFill>
                  <a:srgbClr val="000099"/>
                </a:solidFill>
                <a:latin typeface="Times New Roman" pitchFamily="18" charset="0"/>
              </a:rPr>
              <a:t> Khúc ca khải hoàn.</a:t>
            </a:r>
          </a:p>
          <a:p>
            <a:pPr eaLnBrk="1" hangingPunct="1">
              <a:buFontTx/>
              <a:buNone/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C.</a:t>
            </a:r>
            <a:r>
              <a:rPr lang="en-US" sz="4000" b="1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smtClean="0">
                <a:solidFill>
                  <a:srgbClr val="000099"/>
                </a:solidFill>
                <a:latin typeface="Times New Roman" pitchFamily="18" charset="0"/>
              </a:rPr>
              <a:t>Bản Tuyên ngôn độc lập đầu tiên.</a:t>
            </a:r>
          </a:p>
          <a:p>
            <a:pPr eaLnBrk="1" hangingPunct="1">
              <a:buFontTx/>
              <a:buNone/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D.</a:t>
            </a:r>
            <a:r>
              <a:rPr lang="en-US" sz="4000" b="1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smtClean="0">
                <a:solidFill>
                  <a:srgbClr val="000099"/>
                </a:solidFill>
                <a:latin typeface="Times New Roman" pitchFamily="18" charset="0"/>
              </a:rPr>
              <a:t>Áng thiên cổ hùng văn.</a:t>
            </a:r>
            <a:endParaRPr lang="en-US" sz="4000" smtClean="0">
              <a:solidFill>
                <a:srgbClr val="000099"/>
              </a:solidFill>
            </a:endParaRP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685800" y="4495800"/>
            <a:ext cx="6096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3300"/>
                </a:solidFill>
                <a:latin typeface="Arial" charset="0"/>
              </a:rPr>
              <a:t>C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04800"/>
            <a:ext cx="36540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IV. Củng cố</a:t>
            </a:r>
            <a:endParaRPr lang="en-US" sz="54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uiExpand="1" build="p"/>
      <p:bldP spid="71684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28600" y="533400"/>
            <a:ext cx="89154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2/</a:t>
            </a:r>
            <a:r>
              <a:rPr lang="en-US" sz="3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Nghệ thuật nổi bật của văn bản </a:t>
            </a:r>
            <a:r>
              <a:rPr lang="en-US" sz="3600" b="1" i="1">
                <a:solidFill>
                  <a:srgbClr val="FF3300"/>
                </a:solidFill>
                <a:latin typeface="Times New Roman" pitchFamily="18" charset="0"/>
              </a:rPr>
              <a:t>Sông núi</a:t>
            </a:r>
          </a:p>
          <a:p>
            <a:pPr>
              <a:defRPr/>
            </a:pPr>
            <a:r>
              <a:rPr lang="en-US" sz="3600" b="1" i="1">
                <a:solidFill>
                  <a:srgbClr val="FF3300"/>
                </a:solidFill>
                <a:latin typeface="Times New Roman" pitchFamily="18" charset="0"/>
              </a:rPr>
              <a:t>    nước Nam là gì </a:t>
            </a:r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?</a:t>
            </a:r>
          </a:p>
          <a:p>
            <a:pPr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A.</a:t>
            </a:r>
            <a:r>
              <a:rPr 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Ngôn ngữ sáng rõ, cô đọng, hòa trộn ý</a:t>
            </a:r>
          </a:p>
          <a:p>
            <a:pPr>
              <a:defRPr/>
            </a:pPr>
            <a:r>
              <a:rPr lang="en-US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tưởng </a:t>
            </a:r>
            <a:r>
              <a:rPr 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 cảm xúc. </a:t>
            </a:r>
          </a:p>
          <a:p>
            <a:pPr>
              <a:defRPr/>
            </a:pPr>
            <a:r>
              <a:rPr 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B.</a:t>
            </a:r>
            <a:r>
              <a:rPr 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Dùng nhiều phép tu từ, ngôn ngữ giàu</a:t>
            </a:r>
          </a:p>
          <a:p>
            <a:pPr>
              <a:defRPr/>
            </a:pPr>
            <a:r>
              <a:rPr 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cảm xúc.</a:t>
            </a:r>
          </a:p>
          <a:p>
            <a:pPr>
              <a:defRPr/>
            </a:pPr>
            <a:r>
              <a:rPr 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C.</a:t>
            </a:r>
            <a:r>
              <a:rPr 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Dùng nhiều hình ảnh ẩn dụ, </a:t>
            </a:r>
            <a:r>
              <a:rPr lang="en-US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tượng</a:t>
            </a:r>
          </a:p>
          <a:p>
            <a:pPr>
              <a:defRPr/>
            </a:pPr>
            <a:r>
              <a:rPr lang="en-US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trưng.</a:t>
            </a:r>
          </a:p>
          <a:p>
            <a:pPr>
              <a:defRPr/>
            </a:pPr>
            <a:r>
              <a:rPr lang="en-US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D.</a:t>
            </a:r>
            <a:r>
              <a:rPr 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Dùng phép điệp ngữ và các yếu tố </a:t>
            </a:r>
            <a:r>
              <a:rPr lang="en-US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trùng</a:t>
            </a:r>
          </a:p>
          <a:p>
            <a:pPr>
              <a:defRPr/>
            </a:pPr>
            <a:r>
              <a:rPr lang="en-US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điệp.</a:t>
            </a:r>
            <a:endParaRPr lang="en-US" sz="3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533400" y="1752600"/>
            <a:ext cx="6096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3300"/>
                </a:solidFill>
                <a:latin typeface="Arial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0"/>
            <a:ext cx="9525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8286" y="609600"/>
            <a:ext cx="8785714" cy="55626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2971800"/>
            <a:ext cx="6629400" cy="838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17486"/>
              </a:avLst>
            </a:prstTxWarp>
            <a:spAutoFit/>
          </a:bodyPr>
          <a:lstStyle/>
          <a:p>
            <a:pPr algn="ctr"/>
            <a:r>
              <a:rPr lang="en-US" sz="4400" b="1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TỤNG GIÁ HOÀN KINH SƯ</a:t>
            </a:r>
            <a:r>
              <a:rPr lang="en-US" sz="4400" b="1" cap="none" spc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cap="none" spc="0">
              <a:ln w="12700">
                <a:solidFill>
                  <a:schemeClr val="accent2"/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609600"/>
            <a:ext cx="5715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u="sng" kern="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lang="en-US" sz="4800" b="1" u="sng" kern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18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B.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Văn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bản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1600200"/>
            <a:ext cx="7848600" cy="12954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Deflate">
              <a:avLst>
                <a:gd name="adj" fmla="val 17486"/>
              </a:avLst>
            </a:prstTxWarp>
            <a:spAutoFit/>
          </a:bodyPr>
          <a:lstStyle/>
          <a:p>
            <a:pPr algn="ctr"/>
            <a:r>
              <a:rPr lang="en-US" sz="4400" b="1" cap="none" spc="0" smtClean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 GIÁ VỀ KINH </a:t>
            </a:r>
            <a:endParaRPr lang="en-US" sz="4400" b="1" cap="none" spc="0">
              <a:ln w="12700">
                <a:noFill/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7200" y="4953000"/>
            <a:ext cx="4495800" cy="685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0"/>
              </a:avLst>
            </a:prstTxWarp>
            <a:spAutoFit/>
          </a:bodyPr>
          <a:lstStyle/>
          <a:p>
            <a:pPr algn="ctr"/>
            <a:r>
              <a:rPr lang="en-US" sz="4400" b="1" cap="none" spc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TRẦN QUANG KHẢI</a:t>
            </a:r>
            <a:endParaRPr lang="en-US" sz="4400" b="1" cap="none" spc="0">
              <a:ln w="12700">
                <a:solidFill>
                  <a:schemeClr val="accent2"/>
                </a:solidFill>
                <a:prstDash val="solid"/>
              </a:ln>
              <a:solidFill>
                <a:srgbClr val="66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09600" y="5715000"/>
            <a:ext cx="8077200" cy="92333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 tác chữ Hán</a:t>
            </a:r>
          </a:p>
        </p:txBody>
      </p:sp>
      <p:sp>
        <p:nvSpPr>
          <p:cNvPr id="4" name="Down Arrow 3"/>
          <p:cNvSpPr/>
          <p:nvPr/>
        </p:nvSpPr>
        <p:spPr>
          <a:xfrm>
            <a:off x="4038600" y="5105400"/>
            <a:ext cx="1143000" cy="6858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</p:spPr>
        <p:txBody>
          <a:bodyPr/>
          <a:lstStyle/>
          <a:p>
            <a:pPr marL="742950" marR="0" lvl="1" indent="-28575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PHIÊN ÂM</a:t>
            </a:r>
          </a:p>
          <a:p>
            <a:pPr marL="1249363" marR="0" lvl="1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Đoạt sáo Chương Dương độ</a:t>
            </a:r>
          </a:p>
          <a:p>
            <a:pPr marL="1249363" marR="0" lvl="1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Cầm </a:t>
            </a:r>
            <a:r>
              <a:rPr kumimoji="0" lang="en-US" sz="4000" b="1" i="0" u="none" strike="noStrike" kern="0" cap="none" spc="0" normalizeH="0" baseline="0" noProof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Hồ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Hàm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quan</a:t>
            </a:r>
          </a:p>
          <a:p>
            <a:pPr marL="1249363" marR="0" lvl="1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Thái </a:t>
            </a:r>
            <a:r>
              <a:rPr kumimoji="0" lang="en-US" sz="4000" b="1" i="0" u="none" strike="noStrike" kern="0" cap="none" spc="0" normalizeH="0" baseline="0" noProof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bình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trí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lực</a:t>
            </a:r>
            <a:endParaRPr kumimoji="0" lang="en-US" sz="4000" b="1" i="0" u="none" strike="noStrike" kern="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1249363" marR="0" lvl="1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Vạn </a:t>
            </a:r>
            <a:r>
              <a:rPr kumimoji="0" lang="en-US" sz="4000" b="1" i="0" u="none" strike="noStrike" kern="0" cap="none" spc="0" normalizeH="0" baseline="0" noProof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cổ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thử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giang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san</a:t>
            </a:r>
          </a:p>
          <a:p>
            <a:pPr marL="742950" marR="0" lvl="1" indent="-28575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DỊCH  THƠ</a:t>
            </a:r>
          </a:p>
          <a:p>
            <a:pPr marL="1249363" marR="0" lvl="1" indent="-904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Chương </a:t>
            </a:r>
            <a:r>
              <a:rPr kumimoji="0" lang="en-US" sz="4000" b="1" i="0" u="none" strike="noStrike" kern="0" cap="none" spc="0" normalizeH="0" baseline="0" noProof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Dương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cướp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giáo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giặc</a:t>
            </a:r>
            <a:endParaRPr kumimoji="0" lang="en-US" sz="4000" b="1" i="0" u="none" strike="noStrike" kern="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1249363" marR="0" lvl="1" indent="-904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Hàm </a:t>
            </a:r>
            <a:r>
              <a:rPr kumimoji="0" lang="en-US" sz="4000" b="1" i="0" u="none" strike="noStrike" kern="0" cap="none" spc="0" normalizeH="0" baseline="0" noProof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bắt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thù</a:t>
            </a:r>
            <a:endParaRPr kumimoji="0" lang="en-US" sz="4000" b="1" i="0" u="none" strike="noStrike" kern="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1249363" marR="0" lvl="1" indent="-904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Thái </a:t>
            </a:r>
            <a:r>
              <a:rPr kumimoji="0" lang="en-US" sz="4000" b="1" i="0" u="none" strike="noStrike" kern="0" cap="none" spc="0" normalizeH="0" baseline="0" noProof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bình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gắng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sức</a:t>
            </a:r>
            <a:endParaRPr kumimoji="0" lang="en-US" sz="4000" b="1" i="0" u="none" strike="noStrike" kern="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1249363" marR="0" lvl="1" indent="-904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Non </a:t>
            </a:r>
            <a:r>
              <a:rPr kumimoji="0" lang="en-US" sz="4000" b="1" i="0" u="none" strike="noStrike" kern="0" cap="none" spc="0" normalizeH="0" baseline="0" noProof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ngàn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thu</a:t>
            </a:r>
            <a:endParaRPr kumimoji="0" lang="en-US" sz="4000" b="1" i="0" u="none" strike="noStrike" kern="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0"/>
            <a:ext cx="9525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8286" y="533400"/>
            <a:ext cx="8785714" cy="55626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685800"/>
            <a:ext cx="63730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057400" y="1752600"/>
            <a:ext cx="2362200" cy="70788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SGK / 66 </a:t>
            </a:r>
            <a:endParaRPr lang="en-US" sz="4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4db52ba6717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743200"/>
            <a:ext cx="8839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0" y="228600"/>
            <a:ext cx="8839200" cy="5562600"/>
          </a:xfrm>
          <a:prstGeom prst="cloudCallout">
            <a:avLst>
              <a:gd name="adj1" fmla="val -37656"/>
              <a:gd name="adj2" fmla="val 61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 bày những hiểu biết của em về hoàn cảnh ra đời và tác giả của bài thơ “Phò giá về kinh”.</a:t>
            </a:r>
            <a:endParaRPr lang="vi-VN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28600" y="228600"/>
            <a:ext cx="8915400" cy="4876800"/>
          </a:xfrm>
          <a:prstGeom prst="cloudCallout">
            <a:avLst>
              <a:gd name="adj1" fmla="val -37656"/>
              <a:gd name="adj2" fmla="val 61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 định thể thơ của bài “</a:t>
            </a: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 giá về kinh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(số câu,  số tiếng,  luật thơ,  cách hiệp vần)</a:t>
            </a:r>
            <a:endParaRPr lang="vi-VN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257800"/>
            <a:ext cx="5181600" cy="1219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0"/>
            <a:ext cx="9525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8286" y="533400"/>
            <a:ext cx="8785714" cy="55626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3352800"/>
            <a:ext cx="6629400" cy="1066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17486"/>
              </a:avLst>
            </a:prstTxWarp>
            <a:spAutoFit/>
          </a:bodyPr>
          <a:lstStyle/>
          <a:p>
            <a:pPr algn="ctr"/>
            <a:r>
              <a:rPr lang="en-US" sz="4400" b="1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(NAM QUỐC SƠN HÀ)</a:t>
            </a:r>
            <a:r>
              <a:rPr lang="en-US" sz="4400" b="1" cap="none" spc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cap="none" spc="0">
              <a:ln w="12700">
                <a:solidFill>
                  <a:schemeClr val="accent2"/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609600"/>
            <a:ext cx="5486400" cy="868363"/>
          </a:xfrm>
        </p:spPr>
        <p:txBody>
          <a:bodyPr/>
          <a:lstStyle/>
          <a:p>
            <a:pPr algn="l"/>
            <a:r>
              <a:rPr lang="en-US" sz="4800" u="sng" dirty="0" err="1" smtClean="0">
                <a:solidFill>
                  <a:srgbClr val="0070C0"/>
                </a:solidFill>
                <a:latin typeface="Times New Roman" pitchFamily="18" charset="0"/>
              </a:rPr>
              <a:t>Tiết</a:t>
            </a:r>
            <a:r>
              <a:rPr lang="en-US" sz="4800" u="sng" dirty="0" smtClean="0">
                <a:solidFill>
                  <a:srgbClr val="0070C0"/>
                </a:solidFill>
                <a:latin typeface="Times New Roman" pitchFamily="18" charset="0"/>
              </a:rPr>
              <a:t> 18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</a:rPr>
              <a:t>: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</a:rPr>
              <a:t>A.Văn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</a:rPr>
              <a:t>bản</a:t>
            </a:r>
            <a:endParaRPr lang="en-US" sz="48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1371600"/>
            <a:ext cx="8382000" cy="22098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Deflate">
              <a:avLst>
                <a:gd name="adj" fmla="val 17486"/>
              </a:avLst>
            </a:prstTxWarp>
            <a:spAutoFit/>
          </a:bodyPr>
          <a:lstStyle/>
          <a:p>
            <a:pPr algn="ctr"/>
            <a:r>
              <a:rPr lang="en-US" sz="4400" b="1" cap="none" spc="0" smtClean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SÔNG NÚI NƯỚC NAM </a:t>
            </a:r>
            <a:endParaRPr lang="en-US" sz="4400" b="1" cap="none" spc="0">
              <a:ln w="12700">
                <a:noFill/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91000" y="4800600"/>
            <a:ext cx="4495800" cy="685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0"/>
              </a:avLst>
            </a:prstTxWarp>
            <a:spAutoFit/>
          </a:bodyPr>
          <a:lstStyle/>
          <a:p>
            <a:pPr algn="ctr"/>
            <a:r>
              <a:rPr lang="en-US" sz="4400" b="1" cap="none" spc="0" err="1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4400" b="1" cap="none" spc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err="1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400" b="1" cap="none" spc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err="1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4400" b="1" cap="none" spc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cap="none" spc="0">
              <a:ln w="12700">
                <a:solidFill>
                  <a:schemeClr val="accent2"/>
                </a:solidFill>
                <a:prstDash val="solid"/>
              </a:ln>
              <a:solidFill>
                <a:srgbClr val="66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22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5334000" cy="3048000"/>
          </a:xfrm>
        </p:spPr>
        <p:txBody>
          <a:bodyPr/>
          <a:lstStyle/>
          <a:p>
            <a:pPr indent="22225" eaLnBrk="1" hangingPunct="1">
              <a:lnSpc>
                <a:spcPct val="90000"/>
              </a:lnSpc>
              <a:buFontTx/>
              <a:buNone/>
            </a:pPr>
            <a:r>
              <a:rPr lang="en-US" sz="3600" b="1" smtClean="0">
                <a:solidFill>
                  <a:srgbClr val="FF3300"/>
                </a:solidFill>
                <a:latin typeface="Times New Roman" pitchFamily="18" charset="0"/>
              </a:rPr>
              <a:t>1/ Tác giả : </a:t>
            </a:r>
            <a:r>
              <a:rPr lang="en-US" sz="3600" b="1" smtClean="0">
                <a:solidFill>
                  <a:srgbClr val="000099"/>
                </a:solidFill>
                <a:latin typeface="Times New Roman" pitchFamily="18" charset="0"/>
              </a:rPr>
              <a:t>Trần Quang Khải (1241-1294), ông có công lớn trong hai cuộc kháng chiến chống quân Mông - Nguyên lần hai và lần ba.</a:t>
            </a:r>
            <a:r>
              <a:rPr lang="en-US" sz="3600" smtClean="0"/>
              <a:t> 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0" y="3048000"/>
            <a:ext cx="533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i="1"/>
              <a:t>  </a:t>
            </a:r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2/ Hoàn cảnh sáng tác :</a:t>
            </a:r>
          </a:p>
          <a:p>
            <a:pPr indent="533400"/>
            <a:r>
              <a:rPr lang="en-US" sz="3600" b="1" smtClean="0">
                <a:solidFill>
                  <a:srgbClr val="000099"/>
                </a:solidFill>
                <a:latin typeface="Times New Roman" pitchFamily="18" charset="0"/>
              </a:rPr>
              <a:t>Xem SGK/67</a:t>
            </a:r>
            <a:endParaRPr lang="en-US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0" y="4267200"/>
            <a:ext cx="533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>
              <a:tabLst>
                <a:tab pos="182563" algn="l"/>
              </a:tabLst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 3/ Thể thơ :</a:t>
            </a:r>
            <a:r>
              <a:rPr lang="en-US" sz="3600" b="1">
                <a:solidFill>
                  <a:srgbClr val="000099"/>
                </a:solidFill>
                <a:latin typeface="Times New Roman" pitchFamily="18" charset="0"/>
              </a:rPr>
              <a:t> Thể thơ ngũ</a:t>
            </a:r>
          </a:p>
          <a:p>
            <a:pPr marL="182563">
              <a:tabLst>
                <a:tab pos="182563" algn="l"/>
              </a:tabLst>
            </a:pPr>
            <a:r>
              <a:rPr lang="en-US" sz="3600" b="1" smtClean="0">
                <a:solidFill>
                  <a:srgbClr val="000099"/>
                </a:solidFill>
                <a:latin typeface="Times New Roman" pitchFamily="18" charset="0"/>
              </a:rPr>
              <a:t>ngôn </a:t>
            </a:r>
            <a:r>
              <a:rPr lang="en-US" sz="3600" b="1">
                <a:solidFill>
                  <a:srgbClr val="000099"/>
                </a:solidFill>
                <a:latin typeface="Times New Roman" pitchFamily="18" charset="0"/>
              </a:rPr>
              <a:t>tứ tuyệt </a:t>
            </a:r>
            <a:r>
              <a:rPr lang="en-US" sz="3600" b="1" smtClean="0">
                <a:solidFill>
                  <a:srgbClr val="000099"/>
                </a:solidFill>
                <a:latin typeface="Times New Roman" pitchFamily="18" charset="0"/>
              </a:rPr>
              <a:t>(bài thơ </a:t>
            </a:r>
            <a:r>
              <a:rPr lang="en-US" sz="3600" b="1">
                <a:solidFill>
                  <a:srgbClr val="000099"/>
                </a:solidFill>
                <a:latin typeface="Times New Roman" pitchFamily="18" charset="0"/>
              </a:rPr>
              <a:t>có 4 câu, mỗi </a:t>
            </a:r>
            <a:r>
              <a:rPr lang="en-US" sz="3600" b="1" smtClean="0">
                <a:solidFill>
                  <a:srgbClr val="000099"/>
                </a:solidFill>
                <a:latin typeface="Times New Roman" pitchFamily="18" charset="0"/>
              </a:rPr>
              <a:t>câu 5 gieo vần chân </a:t>
            </a:r>
            <a:r>
              <a:rPr lang="en-US" sz="3600" b="1">
                <a:solidFill>
                  <a:srgbClr val="000099"/>
                </a:solidFill>
                <a:latin typeface="Times New Roman" pitchFamily="18" charset="0"/>
              </a:rPr>
              <a:t>– cuối câu </a:t>
            </a:r>
            <a:r>
              <a:rPr lang="en-US" sz="3600" b="1" smtClean="0">
                <a:solidFill>
                  <a:srgbClr val="000099"/>
                </a:solidFill>
                <a:latin typeface="Times New Roman" pitchFamily="18" charset="0"/>
              </a:rPr>
              <a:t>2,4)</a:t>
            </a:r>
            <a:endParaRPr lang="en-US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75783" name="Picture 7" descr="Tqkh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0"/>
            <a:ext cx="373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  <p:bldP spid="75780" grpId="0"/>
      <p:bldP spid="7578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4858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191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4876800"/>
            <a:ext cx="8077200" cy="175432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Đền thờ Trần Quang Khải tại Nam Định</a:t>
            </a:r>
          </a:p>
        </p:txBody>
      </p:sp>
      <p:sp>
        <p:nvSpPr>
          <p:cNvPr id="4" name="Down Arrow 3"/>
          <p:cNvSpPr/>
          <p:nvPr/>
        </p:nvSpPr>
        <p:spPr>
          <a:xfrm>
            <a:off x="3810000" y="4191000"/>
            <a:ext cx="1143000" cy="6858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tran-quang-kh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tải xuống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65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tải xuống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0"/>
            <a:ext cx="5486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8" descr="Chong_20Tau_20Cuu_20Nuoc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4572000" cy="2819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8137" name="Picture 9" descr="HoiNghiDienHo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4419600" cy="3657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8138" name="Picture 10" descr="chúa Trịnh tuấn d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81000"/>
            <a:ext cx="3886200" cy="6172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0" y="838200"/>
            <a:ext cx="9144000" cy="5410200"/>
          </a:xfrm>
          <a:prstGeom prst="cloudCallout">
            <a:avLst>
              <a:gd name="adj1" fmla="val -38489"/>
              <a:gd name="adj2" fmla="val 54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em, bài thơ thể hiện mấy ý chính và theo bố cục như thế nào?</a:t>
            </a:r>
            <a:endParaRPr lang="vi-VN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0210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0" y="609600"/>
            <a:ext cx="9144000" cy="5867400"/>
          </a:xfrm>
          <a:prstGeom prst="cloudCallout">
            <a:avLst>
              <a:gd name="adj1" fmla="val -42656"/>
              <a:gd name="adj2" fmla="val 51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chiến công nào được nhắc đến trong hai câu thơ đầu? Em có nhận xét gì về trật tự cú pháp và giọng điệu trong hai câu thơ này?</a:t>
            </a:r>
            <a:endParaRPr lang="vi-VN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0210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0"/>
            <a:ext cx="9525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8286" y="533400"/>
            <a:ext cx="8785714" cy="56388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1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33400"/>
            <a:ext cx="100210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85800" y="1447801"/>
            <a:ext cx="8077200" cy="193899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đầu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Đảo trật tự cú pháp (Vị ngữ - Chủ ngữ)</a:t>
            </a:r>
          </a:p>
          <a:p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 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Hào khí chiến thắng của dân tộc</a:t>
            </a:r>
          </a:p>
        </p:txBody>
      </p:sp>
      <p:pic>
        <p:nvPicPr>
          <p:cNvPr id="9" name="Picture 8" descr="tải xuống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505200"/>
            <a:ext cx="76962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0" y="609600"/>
            <a:ext cx="9144000" cy="5867400"/>
          </a:xfrm>
          <a:prstGeom prst="cloudCallout">
            <a:avLst>
              <a:gd name="adj1" fmla="val -42656"/>
              <a:gd name="adj2" fmla="val 51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em, tác giả muốn gửi gắm ý tưởng, suy nghĩ gì qua hai câu thơ cuối?</a:t>
            </a:r>
            <a:endParaRPr lang="vi-VN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0210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0"/>
            <a:ext cx="9525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8286" y="533400"/>
            <a:ext cx="8785714" cy="56388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1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33400"/>
            <a:ext cx="100210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54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85800" y="1447801"/>
            <a:ext cx="8077200" cy="193899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đầu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Đảo trật tự cú pháp (Vị ngữ - Chủ ngữ)</a:t>
            </a:r>
          </a:p>
          <a:p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 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Hào khí chiến thắng của dân tộc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85800" y="3429000"/>
            <a:ext cx="8077200" cy="255454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 động viên xây dựng, phát triển đất nước trong hòa bình và niềm tin sắt đá vào sự bền vững muôn đời của dân tộc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images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09600" y="5715000"/>
            <a:ext cx="8077200" cy="92333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 tác chữ Hán</a:t>
            </a:r>
          </a:p>
        </p:txBody>
      </p:sp>
      <p:sp>
        <p:nvSpPr>
          <p:cNvPr id="4" name="Down Arrow 3"/>
          <p:cNvSpPr/>
          <p:nvPr/>
        </p:nvSpPr>
        <p:spPr>
          <a:xfrm>
            <a:off x="4038600" y="5105400"/>
            <a:ext cx="1143000" cy="6858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04800" y="1524000"/>
            <a:ext cx="8458200" cy="4191000"/>
          </a:xfrm>
          <a:prstGeom prst="cloudCallout">
            <a:avLst>
              <a:gd name="adj1" fmla="val -37656"/>
              <a:gd name="adj2" fmla="val 61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có nhận xét gì về nội dung và nghệ thuật của bài thơ “Phò giá về kinh”?</a:t>
            </a:r>
            <a:endParaRPr lang="vi-VN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533400"/>
            <a:ext cx="39616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III. Tổng kết</a:t>
            </a:r>
            <a:endParaRPr lang="en-US" sz="54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0"/>
            <a:ext cx="9525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8286" y="457200"/>
            <a:ext cx="8785714" cy="55626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685800"/>
            <a:ext cx="39616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III. Tổng kết</a:t>
            </a:r>
            <a:endParaRPr lang="en-US" sz="54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95400" y="1600200"/>
            <a:ext cx="7620000" cy="1323439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4000" u="sng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u="sng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thơ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ngũ </a:t>
            </a:r>
            <a:r>
              <a:rPr lang="en-US" sz="40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Tx/>
              <a:buChar char="-"/>
            </a:pPr>
            <a:r>
              <a:rPr lang="en-US" sz="4000" u="sng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 lẽ: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chắc </a:t>
            </a:r>
            <a:r>
              <a:rPr lang="en-US" sz="40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nịch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đọng</a:t>
            </a:r>
            <a:endParaRPr lang="en-US" sz="4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95400" y="3429000"/>
            <a:ext cx="5334000" cy="70788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40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SGK / 68</a:t>
            </a:r>
          </a:p>
        </p:txBody>
      </p:sp>
      <p:sp>
        <p:nvSpPr>
          <p:cNvPr id="12" name="Flowchart: Delay 11"/>
          <p:cNvSpPr/>
          <p:nvPr/>
        </p:nvSpPr>
        <p:spPr>
          <a:xfrm>
            <a:off x="7010400" y="3657600"/>
            <a:ext cx="1905000" cy="2209800"/>
          </a:xfrm>
          <a:prstGeom prst="flowChartDelay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28985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Ghi </a:t>
            </a:r>
            <a:r>
              <a:rPr lang="en-US" sz="6000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6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1447800"/>
            <a:ext cx="8458200" cy="317009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 hình thức diễn đạt cô đúc, dồn nén cảm xúc vào bên trong ý tưởng</a:t>
            </a:r>
            <a:r>
              <a:rPr lang="en-US" sz="4000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smtClean="0">
                <a:latin typeface="Times New Roman" pitchFamily="18" charset="0"/>
                <a:cs typeface="Times New Roman" pitchFamily="18" charset="0"/>
              </a:rPr>
              <a:t>bài thơ </a:t>
            </a:r>
            <a:r>
              <a:rPr lang="en-US" sz="40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Phò giá về kinh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đã thể hiện </a:t>
            </a:r>
            <a:r>
              <a:rPr lang="en-US" sz="4000" i="1" smtClean="0">
                <a:latin typeface="Times New Roman" pitchFamily="18" charset="0"/>
                <a:cs typeface="Times New Roman" pitchFamily="18" charset="0"/>
              </a:rPr>
              <a:t>hào khí chiến thắng và khát vọng thái bình thịnh trị của dân tộc ta ở thời đại nhà Trần</a:t>
            </a:r>
            <a:r>
              <a:rPr lang="en-US" sz="4000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04800" y="838200"/>
            <a:ext cx="8458200" cy="5334000"/>
          </a:xfrm>
          <a:prstGeom prst="cloudCallout">
            <a:avLst>
              <a:gd name="adj1" fmla="val -37656"/>
              <a:gd name="adj2" fmla="val 61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em, ý nghĩa và cảm xúc chủ đạo của hai bài thơ “Sông núi nước Nam” và “Phò giá về kinh” có gì giống nhau?</a:t>
            </a:r>
            <a:endParaRPr lang="vi-VN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0"/>
            <a:ext cx="39616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III. Tổng kết</a:t>
            </a:r>
            <a:endParaRPr lang="en-US" sz="54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66800"/>
            <a:ext cx="8610600" cy="5257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1/</a:t>
            </a:r>
            <a:r>
              <a:rPr lang="en-US" sz="32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 của văn bản </a:t>
            </a:r>
            <a:r>
              <a:rPr lang="en-US" sz="32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Phò giá về kinh</a:t>
            </a:r>
          </a:p>
          <a:p>
            <a:pPr eaLnBrk="1" hangingPunct="1">
              <a:buFontTx/>
              <a:buNone/>
              <a:defRPr/>
            </a:pPr>
            <a:r>
              <a:rPr lang="en-US" sz="32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 gì</a:t>
            </a:r>
            <a:r>
              <a:rPr lang="en-US" sz="3200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buFontTx/>
              <a:buNone/>
              <a:defRPr/>
            </a:pP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Ca ngợi chiến thắng của dân tộc ta.</a:t>
            </a:r>
          </a:p>
          <a:p>
            <a:pPr eaLnBrk="1" hangingPunct="1">
              <a:buFontTx/>
              <a:buNone/>
              <a:defRPr/>
            </a:pPr>
            <a:r>
              <a:rPr lang="en-US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Động viên, nhắc nhở, xây dựng đất nước khi hòa bình.</a:t>
            </a:r>
          </a:p>
          <a:p>
            <a:pPr eaLnBrk="1" hangingPunct="1">
              <a:buFontTx/>
              <a:buNone/>
              <a:defRPr/>
            </a:pPr>
            <a:r>
              <a:rPr lang="en-US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Say sưa với hai trận thắng Chương Dương và Hàm Tử.</a:t>
            </a:r>
          </a:p>
          <a:p>
            <a:pPr eaLnBrk="1" hangingPunct="1">
              <a:buFontTx/>
              <a:buNone/>
              <a:defRPr/>
            </a:pPr>
            <a:r>
              <a:rPr lang="en-US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hào khí chiến thắng và khát vọng thái bình thịnh trị của đất nước.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457200" y="4953000"/>
            <a:ext cx="6858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3300"/>
                </a:solidFill>
                <a:latin typeface="Arial" charset="0"/>
              </a:rPr>
              <a:t>D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0"/>
            <a:ext cx="36540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IV. Củng cố</a:t>
            </a:r>
            <a:endParaRPr lang="en-US" sz="54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uiExpand="1" build="p"/>
      <p:bldP spid="67588" grpId="0" animBg="1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059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 smtClean="0">
                <a:solidFill>
                  <a:srgbClr val="FF3300"/>
                </a:solidFill>
                <a:latin typeface=".VnTime"/>
              </a:rPr>
              <a:t>   2/</a:t>
            </a:r>
            <a:r>
              <a:rPr lang="en-US" sz="4400" smtClean="0">
                <a:solidFill>
                  <a:srgbClr val="FF3300"/>
                </a:solidFill>
                <a:latin typeface=".VnTime"/>
              </a:rPr>
              <a:t> </a:t>
            </a:r>
            <a:r>
              <a:rPr lang="en-US" sz="4400" b="1" smtClean="0">
                <a:solidFill>
                  <a:srgbClr val="FF3300"/>
                </a:solidFill>
                <a:latin typeface="Times New Roman" pitchFamily="18" charset="0"/>
              </a:rPr>
              <a:t>Văn bản </a:t>
            </a:r>
            <a:r>
              <a:rPr lang="en-US" sz="4400" b="1" i="1" smtClean="0">
                <a:solidFill>
                  <a:srgbClr val="FF3300"/>
                </a:solidFill>
                <a:latin typeface="Times New Roman" pitchFamily="18" charset="0"/>
              </a:rPr>
              <a:t>Phò giá về kinh </a:t>
            </a:r>
            <a:r>
              <a:rPr lang="en-US" sz="4400" b="1" smtClean="0">
                <a:solidFill>
                  <a:srgbClr val="FF3300"/>
                </a:solidFill>
                <a:latin typeface="Times New Roman" pitchFamily="18" charset="0"/>
              </a:rPr>
              <a:t>được làm theo thể thơ nào ?</a:t>
            </a:r>
          </a:p>
          <a:p>
            <a:pPr eaLnBrk="1" hangingPunct="1">
              <a:buFontTx/>
              <a:buNone/>
            </a:pP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</a:rPr>
              <a:t>   A.</a:t>
            </a:r>
            <a:r>
              <a:rPr lang="en-US" sz="4400" b="1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400" b="1" smtClean="0">
                <a:solidFill>
                  <a:srgbClr val="000099"/>
                </a:solidFill>
                <a:latin typeface="Times New Roman" pitchFamily="18" charset="0"/>
              </a:rPr>
              <a:t>Thất ngôn tứ tuyệt</a:t>
            </a:r>
          </a:p>
          <a:p>
            <a:pPr eaLnBrk="1" hangingPunct="1">
              <a:buFontTx/>
              <a:buNone/>
            </a:pPr>
            <a:r>
              <a:rPr lang="en-US" sz="4400" b="1" smtClean="0">
                <a:solidFill>
                  <a:srgbClr val="FF3300"/>
                </a:solidFill>
                <a:latin typeface="Times New Roman" pitchFamily="18" charset="0"/>
              </a:rPr>
              <a:t>   B.</a:t>
            </a:r>
            <a:r>
              <a:rPr lang="en-US" sz="4400" b="1" smtClean="0">
                <a:solidFill>
                  <a:srgbClr val="000099"/>
                </a:solidFill>
                <a:latin typeface="Times New Roman" pitchFamily="18" charset="0"/>
              </a:rPr>
              <a:t> Thất ngôn bát cú</a:t>
            </a:r>
          </a:p>
          <a:p>
            <a:pPr eaLnBrk="1" hangingPunct="1">
              <a:buFontTx/>
              <a:buNone/>
            </a:pPr>
            <a:r>
              <a:rPr lang="en-US" sz="4400" b="1" smtClean="0">
                <a:solidFill>
                  <a:srgbClr val="FF3300"/>
                </a:solidFill>
                <a:latin typeface="Times New Roman" pitchFamily="18" charset="0"/>
              </a:rPr>
              <a:t>   C.</a:t>
            </a:r>
            <a:r>
              <a:rPr lang="en-US" sz="4400" b="1" smtClean="0">
                <a:solidFill>
                  <a:srgbClr val="000099"/>
                </a:solidFill>
                <a:latin typeface="Times New Roman" pitchFamily="18" charset="0"/>
              </a:rPr>
              <a:t> Ngũ ngôn tứ tuyệt</a:t>
            </a:r>
          </a:p>
          <a:p>
            <a:pPr eaLnBrk="1" hangingPunct="1">
              <a:buFontTx/>
              <a:buNone/>
            </a:pPr>
            <a:r>
              <a:rPr lang="en-US" sz="4400" b="1" smtClean="0">
                <a:solidFill>
                  <a:srgbClr val="FF3300"/>
                </a:solidFill>
                <a:latin typeface="Times New Roman" pitchFamily="18" charset="0"/>
              </a:rPr>
              <a:t>   D.</a:t>
            </a:r>
            <a:r>
              <a:rPr lang="en-US" sz="4400" b="1" smtClean="0">
                <a:solidFill>
                  <a:srgbClr val="000099"/>
                </a:solidFill>
                <a:latin typeface="Times New Roman" pitchFamily="18" charset="0"/>
              </a:rPr>
              <a:t> Song thất lục bát</a:t>
            </a:r>
            <a:endParaRPr lang="en-US" sz="4400" smtClean="0">
              <a:solidFill>
                <a:srgbClr val="000099"/>
              </a:solidFill>
            </a:endParaRPr>
          </a:p>
          <a:p>
            <a:pPr eaLnBrk="1" hangingPunct="1"/>
            <a:endParaRPr lang="en-US" sz="4400" smtClean="0">
              <a:solidFill>
                <a:srgbClr val="000099"/>
              </a:solidFill>
            </a:endParaRPr>
          </a:p>
        </p:txBody>
      </p:sp>
      <p:sp>
        <p:nvSpPr>
          <p:cNvPr id="68612" name="Oval 4"/>
          <p:cNvSpPr>
            <a:spLocks noChangeArrowheads="1"/>
          </p:cNvSpPr>
          <p:nvPr/>
        </p:nvSpPr>
        <p:spPr bwMode="auto">
          <a:xfrm>
            <a:off x="838200" y="3962400"/>
            <a:ext cx="6858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3300"/>
                </a:solidFill>
                <a:latin typeface="Arial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  <p:bldP spid="686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30769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5400" b="1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4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066800" y="3962400"/>
            <a:ext cx="7620000" cy="175432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Chuẩn bị bài “Từ Hán Việt”</a:t>
            </a:r>
          </a:p>
          <a:p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(Soạn bài theo các câu hỏi mục I, II SGK / 69, 70)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90600" y="1295400"/>
            <a:ext cx="7620000" cy="2308324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 thuộc bài “Sông núi nước Nam” và “Phò giá về kinh”</a:t>
            </a:r>
          </a:p>
          <a:p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Nắm vững nội dung, nghệ thuật chính của từng bài</a:t>
            </a:r>
            <a:endParaRPr lang="en-US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914400"/>
            <a:ext cx="8077200" cy="3581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8868"/>
              </a:avLst>
            </a:prstTxWarp>
            <a:spAutoFit/>
          </a:bodyPr>
          <a:lstStyle/>
          <a:p>
            <a:pPr algn="ctr"/>
            <a:r>
              <a:rPr lang="en-US" sz="5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 ơn quý thầy, cô </a:t>
            </a:r>
          </a:p>
          <a:p>
            <a:pPr algn="ctr"/>
            <a:r>
              <a:rPr lang="en-US" sz="5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 tham dự tiết học </a:t>
            </a:r>
            <a:endParaRPr lang="en-US" sz="5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nam_qu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09600" y="5715000"/>
            <a:ext cx="8077200" cy="92333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Phiên âm</a:t>
            </a:r>
          </a:p>
        </p:txBody>
      </p:sp>
      <p:sp>
        <p:nvSpPr>
          <p:cNvPr id="4" name="Down Arrow 3"/>
          <p:cNvSpPr/>
          <p:nvPr/>
        </p:nvSpPr>
        <p:spPr>
          <a:xfrm>
            <a:off x="4038600" y="5105400"/>
            <a:ext cx="1143000" cy="6858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8200" y="1219200"/>
            <a:ext cx="73914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bài thơ </a:t>
            </a:r>
          </a:p>
          <a:p>
            <a:pPr algn="ctr"/>
            <a:r>
              <a:rPr lang="vi-VN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“Nam quốc sơn hà”</a:t>
            </a:r>
            <a:endParaRPr lang="vi-VN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0"/>
            <a:ext cx="9525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8286" y="533400"/>
            <a:ext cx="8785714" cy="55626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685800"/>
            <a:ext cx="63730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600200" y="1828800"/>
            <a:ext cx="2895600" cy="70788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SGK / 63, 64</a:t>
            </a:r>
            <a:endParaRPr lang="en-US" sz="4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tải xuố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819400"/>
            <a:ext cx="754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8339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114800"/>
            <a:ext cx="1828800" cy="22669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104" name="Picture 8" descr="small_kiem%2520nom422681">
            <a:hlinkClick r:id="rId4" invalidUrl="http://images.google.com.vn/imgres?imgurl=http://www.vatgia.com/pictures/small_kiem nom422681.jpg&amp;imgrefurl=http://www.vatgia.com/home/listudv.php?&amp;module=product&amp;iCat=701&amp;p1=29407&amp;h=80&amp;w=55&amp;sz=2&amp;hl=vi&amp;start=170&amp;usg=__Gf0nAWT3Qgi3NGpfhMzkNC4DuMI=&amp;tbnid=4zvBHoBh7aFO5M:&amp;tbnh=74&amp;tbnw=51&amp;prev=/images?q=TH%C6%A0++CH%E1%BB%AE+N%C3%94M&amp;start=160&amp;gbv=2&amp;ndsp=20&amp;hl=vi&amp;sa=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882380">
            <a:off x="661436" y="4166603"/>
            <a:ext cx="1676400" cy="2133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441325" y="798513"/>
            <a:ext cx="2530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304800" y="0"/>
            <a:ext cx="4800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thơ </a:t>
            </a: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 đại Việt Nam</a:t>
            </a: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chu%2520nom">
            <a:hlinkClick r:id="rId6" invalidUrl="http://images.google.com.vn/imgres?imgurl=http://cuocsongviet.com.vn/upload/image/ngon ngu va chu vi%C3%AAt/chu nom.jpg&amp;imgrefurl=http://cuocsongviet.com.vn/co_detail.asp?ma=tvcv&amp;id=1636&amp;h=343&amp;w=450&amp;sz=38&amp;hl=vi&amp;start=10&amp;usg=__GJ0Tfv_c1ZSacI-gvWT1XZLpQ84=&amp;tbnid=BuWELVj9MFfrYM:&amp;tbnh=97&amp;tbnw=127&amp;prev=/images?q=TH%C6%A0++CH%E1%BB%AE+N%C3%94M&amp;gbv=2&amp;hl=vi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5257800"/>
            <a:ext cx="2667000" cy="1304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" name="Picture 6" descr="33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99920">
            <a:off x="7143866" y="2809560"/>
            <a:ext cx="1828800" cy="2133600"/>
          </a:xfrm>
          <a:prstGeom prst="rect">
            <a:avLst/>
          </a:prstGeom>
          <a:noFill/>
          <a:ln w="9525">
            <a:solidFill>
              <a:srgbClr val="FBFB05"/>
            </a:solidFill>
            <a:miter lim="800000"/>
            <a:headEnd/>
            <a:tailEnd/>
          </a:ln>
        </p:spPr>
      </p:pic>
      <p:pic>
        <p:nvPicPr>
          <p:cNvPr id="16" name="Picture 7" descr="84894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547666">
            <a:off x="3991348" y="3945663"/>
            <a:ext cx="1905000" cy="2438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" name="Picture 9" descr="p22214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05600" y="304800"/>
            <a:ext cx="243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2004%255C6%255Ctho%2520lethanhtong">
            <a:hlinkClick r:id="rId14" invalidUrl="http://images.google.com.vn/imgres?imgurl=http://www.hnpt.com.vn/pages/tin_tuc/2004\6\tho lethanhtong&amp;imgrefurl=http://www.hnpt.com.vn/pages/tin_tuc_chitiet.asp?news_id=1300&amp;h=150&amp;w=104&amp;sz=8&amp;hl=vi&amp;start=68&amp;usg=__AlrFWqemjt1K_SVU7Wg-xSPXYck=&amp;tbnid=RohRG-a8mSBpDM:&amp;tbnh=96&amp;tbnw=67&amp;prev=/images?q=TH%C6%A0++CH%E1%BB%AE+H%C3%81N&amp;start=60&amp;gbv=2&amp;ndsp=20&amp;hl=vi&amp;sa=N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037642">
            <a:off x="5372923" y="2273583"/>
            <a:ext cx="1752600" cy="2311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57200" y="1295400"/>
            <a:ext cx="4495800" cy="255454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Thơ trung đại Việt Nam được viết bằng chữ Hán và chữ </a:t>
            </a:r>
            <a:r>
              <a:rPr lang="en-US" sz="32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Nôm; </a:t>
            </a:r>
            <a:r>
              <a:rPr lang="en-US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 nhiều </a:t>
            </a:r>
            <a:r>
              <a:rPr lang="en-US" sz="32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thể thơ: </a:t>
            </a:r>
            <a:r>
              <a:rPr lang="en-US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 luật, song thất lục bát, lục bát</a:t>
            </a:r>
            <a:r>
              <a:rPr lang="en-US" sz="32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7" descr="image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34000" y="228600"/>
            <a:ext cx="152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0" y="228600"/>
            <a:ext cx="8839200" cy="5562600"/>
          </a:xfrm>
          <a:prstGeom prst="cloudCallout">
            <a:avLst>
              <a:gd name="adj1" fmla="val -37656"/>
              <a:gd name="adj2" fmla="val 61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 bày những hiểu biết của em về hoàn cảnh ra đời và tác giả của bài thơ “Sông núi nước Nam”.</a:t>
            </a:r>
            <a:endParaRPr lang="vi-VN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5410200"/>
            <a:ext cx="51816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1467</Words>
  <Application>Microsoft Macintosh PowerPoint</Application>
  <PresentationFormat>On-screen Show (4:3)</PresentationFormat>
  <Paragraphs>159</Paragraphs>
  <Slides>47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 Narrow</vt:lpstr>
      <vt:lpstr>Wingdings 3</vt:lpstr>
      <vt:lpstr>Microsoft Tai Le</vt:lpstr>
      <vt:lpstr>Times New Roman</vt:lpstr>
      <vt:lpstr>Wingdings</vt:lpstr>
      <vt:lpstr>Arial</vt:lpstr>
      <vt:lpstr>.VnTime</vt:lpstr>
      <vt:lpstr>Default Design</vt:lpstr>
      <vt:lpstr>PowerPoint Presentation</vt:lpstr>
      <vt:lpstr>KIỂM TRA BÀI CŨ</vt:lpstr>
      <vt:lpstr>Tiết 18: A.Văn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 Cop.</dc:creator>
  <cp:lastModifiedBy>Microsoft Office User</cp:lastModifiedBy>
  <cp:revision>522</cp:revision>
  <dcterms:created xsi:type="dcterms:W3CDTF">2014-09-07T14:03:59Z</dcterms:created>
  <dcterms:modified xsi:type="dcterms:W3CDTF">2020-10-02T03:35:09Z</dcterms:modified>
</cp:coreProperties>
</file>