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7" r:id="rId3"/>
    <p:sldId id="272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7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5FDB-3F01-463F-A5BC-97EE1A814DFB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2158-85EF-46CD-BA44-EE64D9A8B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10%20Track%2010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1600" y="2252008"/>
            <a:ext cx="65532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</a:rPr>
              <a:t>UNIT 1: My new school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</a:rPr>
              <a:t> Lesson 6: SKILLS 2 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5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04800" y="228600"/>
            <a:ext cx="8610600" cy="6477000"/>
          </a:xfrm>
          <a:prstGeom prst="foldedCorner">
            <a:avLst>
              <a:gd name="adj" fmla="val 1233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3400" y="488950"/>
            <a:ext cx="800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 dirty="0">
                <a:solidFill>
                  <a:srgbClr val="C00000"/>
                </a:solidFill>
              </a:rPr>
              <a:t>Hi. My name is ............ I am now a student at </a:t>
            </a:r>
            <a:r>
              <a:rPr lang="en-US" sz="3200" i="1" dirty="0" smtClean="0">
                <a:solidFill>
                  <a:srgbClr val="C00000"/>
                </a:solidFill>
              </a:rPr>
              <a:t>……………………….. lower </a:t>
            </a:r>
            <a:r>
              <a:rPr lang="en-US" sz="3200" i="1" dirty="0">
                <a:solidFill>
                  <a:srgbClr val="C00000"/>
                </a:solidFill>
              </a:rPr>
              <a:t>secondary school. My school is </a:t>
            </a:r>
            <a:r>
              <a:rPr lang="en-US" sz="3200" i="1" dirty="0" smtClean="0">
                <a:solidFill>
                  <a:srgbClr val="C00000"/>
                </a:solidFill>
              </a:rPr>
              <a:t>in ………………………… district. </a:t>
            </a:r>
            <a:r>
              <a:rPr lang="en-US" sz="3200" i="1" dirty="0">
                <a:solidFill>
                  <a:srgbClr val="C00000"/>
                </a:solidFill>
              </a:rPr>
              <a:t>It is not a large school. 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99100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863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200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nimation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0"/>
            <a:ext cx="23574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564213" y="196215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351338" y="6157913"/>
            <a:ext cx="3733800" cy="304800"/>
            <a:chOff x="0" y="0"/>
            <a:chExt cx="5760" cy="240"/>
          </a:xfrm>
        </p:grpSpPr>
        <p:pic>
          <p:nvPicPr>
            <p:cNvPr id="10" name="Picture 10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2"/>
          <p:cNvGrpSpPr>
            <a:grpSpLocks/>
          </p:cNvGrpSpPr>
          <p:nvPr/>
        </p:nvGrpSpPr>
        <p:grpSpPr bwMode="auto">
          <a:xfrm rot="5400000">
            <a:off x="6588125" y="3162300"/>
            <a:ext cx="4419600" cy="381000"/>
            <a:chOff x="0" y="0"/>
            <a:chExt cx="5760" cy="240"/>
          </a:xfrm>
        </p:grpSpPr>
        <p:pic>
          <p:nvPicPr>
            <p:cNvPr id="13" name="Picture 13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 rot="5400000">
            <a:off x="-1989137" y="3314700"/>
            <a:ext cx="4572000" cy="381000"/>
            <a:chOff x="0" y="0"/>
            <a:chExt cx="5760" cy="240"/>
          </a:xfrm>
        </p:grpSpPr>
        <p:pic>
          <p:nvPicPr>
            <p:cNvPr id="16" name="Picture 16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J009917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533524" y="3521901"/>
            <a:ext cx="6924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1. Learn by heart the new words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2. </a:t>
            </a:r>
            <a:r>
              <a:rPr lang="en-US" sz="2800" b="1" dirty="0" smtClean="0">
                <a:solidFill>
                  <a:srgbClr val="7030A0"/>
                </a:solidFill>
              </a:rPr>
              <a:t>Do exercise E1,2 (workbook)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pPr marL="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3.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Prepare</a:t>
            </a:r>
            <a:r>
              <a:rPr lang="vi-VN" sz="2800" b="1" dirty="0" smtClean="0">
                <a:solidFill>
                  <a:srgbClr val="7030A0"/>
                </a:solidFill>
              </a:rPr>
              <a:t>:</a:t>
            </a:r>
            <a:r>
              <a:rPr lang="en-US" sz="2800" b="1" dirty="0" smtClean="0">
                <a:solidFill>
                  <a:srgbClr val="7030A0"/>
                </a:solidFill>
              </a:rPr>
              <a:t> Looking </a:t>
            </a:r>
            <a:r>
              <a:rPr lang="en-US" sz="2800" b="1" dirty="0">
                <a:solidFill>
                  <a:srgbClr val="7030A0"/>
                </a:solidFill>
              </a:rPr>
              <a:t>back - Project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9631224720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248525" cy="3581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 </a:t>
            </a:r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for 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your attention.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14400" y="4572000"/>
            <a:ext cx="746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 BYE.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62" y="514693"/>
            <a:ext cx="8163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Which school do you like best? Talk about it.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PC\Desktop\THCS4\ANH\IMG_3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581400" cy="284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C\Desktop\THCS4\ANH\IMG_3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429000" cy="232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PC\Desktop\THCS4\ANH\IMG_34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27" y="3962400"/>
            <a:ext cx="3444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120650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  <a:latin typeface=".VnVogueH" pitchFamily="34" charset="0"/>
              </a:rPr>
              <a:t>I. Vocabulary:</a:t>
            </a:r>
            <a:endParaRPr lang="en-US" sz="2400" dirty="0">
              <a:solidFill>
                <a:srgbClr val="FF0000"/>
              </a:solidFill>
              <a:latin typeface=".VnVogueH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6858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title: (n):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punctuation (n):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avourite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niform (n):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reat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62865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Listen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choose the correct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" y="1233488"/>
            <a:ext cx="647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1. Susie…………..being at a girl’s school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</a:t>
            </a:r>
            <a:r>
              <a:rPr lang="en-US" sz="2400" dirty="0" smtClean="0"/>
              <a:t>.  likes                                        </a:t>
            </a:r>
            <a:r>
              <a:rPr lang="en-US" sz="2400" dirty="0"/>
              <a:t>b. doesn’t like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2860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2. Susie’s favorite teacher is her……………teacher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2819399"/>
            <a:ext cx="6634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a. </a:t>
            </a:r>
            <a:r>
              <a:rPr lang="en-US" sz="2400" dirty="0" smtClean="0"/>
              <a:t> </a:t>
            </a:r>
            <a:r>
              <a:rPr lang="en-US" sz="2400" dirty="0" err="1" smtClean="0"/>
              <a:t>maths</a:t>
            </a:r>
            <a:r>
              <a:rPr lang="en-US" sz="2400" dirty="0" smtClean="0"/>
              <a:t>                                      </a:t>
            </a:r>
            <a:r>
              <a:rPr lang="en-US" sz="2400" dirty="0"/>
              <a:t>b. science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3200400"/>
            <a:ext cx="7381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3. Today, Susie……………….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28600" y="3810000"/>
            <a:ext cx="8867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lphaLcPeriod"/>
            </a:pPr>
            <a:r>
              <a:rPr lang="en-US" sz="2400" dirty="0" smtClean="0"/>
              <a:t>is </a:t>
            </a:r>
            <a:r>
              <a:rPr lang="en-US" sz="2400" dirty="0"/>
              <a:t>wearing her uniform    </a:t>
            </a:r>
            <a:endParaRPr lang="en-US" sz="2400" dirty="0" smtClean="0"/>
          </a:p>
          <a:p>
            <a:pPr marL="457200" indent="-457200">
              <a:spcBef>
                <a:spcPct val="50000"/>
              </a:spcBef>
              <a:buAutoNum type="alphaLcPeriod"/>
            </a:pPr>
            <a:r>
              <a:rPr lang="en-US" sz="2400" dirty="0" smtClean="0"/>
              <a:t>b</a:t>
            </a:r>
            <a:r>
              <a:rPr lang="en-US" sz="2400" dirty="0"/>
              <a:t>. isn’t wearing her uniform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8600" y="4724400"/>
            <a:ext cx="7624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4. Susie studies………………for three hours a week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28600" y="5257800"/>
            <a:ext cx="83296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a. English                                    b. Vietnamese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5562600"/>
            <a:ext cx="6829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5. Susie does her homework……………..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a. at </a:t>
            </a:r>
            <a:r>
              <a:rPr lang="en-US" sz="2400" dirty="0" err="1"/>
              <a:t>breaktime</a:t>
            </a:r>
            <a:r>
              <a:rPr lang="en-US" sz="2400" dirty="0"/>
              <a:t>                            b. in the evening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52400" y="2666999"/>
            <a:ext cx="114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</a:t>
            </a: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0" y="4162424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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6200" y="1447800"/>
            <a:ext cx="106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   </a:t>
            </a:r>
            <a:endParaRPr lang="en-US" sz="5400" dirty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581400" y="5029200"/>
            <a:ext cx="121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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52400" y="5858470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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57175" y="114300"/>
            <a:ext cx="2357438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LISTENING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0" y="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Guess</a:t>
            </a:r>
            <a:endParaRPr lang="en-US" sz="2800" b="1" dirty="0"/>
          </a:p>
        </p:txBody>
      </p:sp>
      <p:pic>
        <p:nvPicPr>
          <p:cNvPr id="45" name="10 Track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486400" y="0"/>
            <a:ext cx="304800" cy="304800"/>
          </a:xfrm>
          <a:prstGeom prst="rect">
            <a:avLst/>
          </a:prstGeom>
        </p:spPr>
      </p:pic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7391400" y="457200"/>
          <a:ext cx="1524000" cy="602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4815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</a:t>
                      </a:r>
                      <a:endParaRPr lang="en-US" sz="2400" dirty="0"/>
                    </a:p>
                  </a:txBody>
                  <a:tcPr/>
                </a:tc>
              </a:tr>
              <a:tr h="55470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26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8210" grpId="0"/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Listen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complete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sentences: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6713" y="12954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1. Susie is………………….years old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61950" y="1828800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2. She is in grade……………..now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6713" y="251460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3</a:t>
            </a:r>
            <a:r>
              <a:rPr lang="en-US" sz="2800" dirty="0" smtClean="0"/>
              <a:t>. The teachers at her school are nice and……………</a:t>
            </a:r>
            <a:endParaRPr lang="en-US" sz="28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7188" y="32766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4. She studies Vietnamese in the………………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71475" y="39624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5. They wear uniform………………</a:t>
            </a:r>
            <a:endParaRPr lang="en-US" sz="2800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057400" y="12192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eleven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00400" y="17526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six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400800" y="2448580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9900CC"/>
                </a:solidFill>
              </a:rPr>
              <a:t>helpful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119688" y="321058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9900CC"/>
                </a:solidFill>
              </a:rPr>
              <a:t>afternoon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86150" y="38862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9900CC"/>
                </a:solidFill>
              </a:rPr>
              <a:t>every day</a:t>
            </a:r>
            <a:endParaRPr lang="en-US" sz="2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3400" y="139088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.VnVogueH" pitchFamily="34" charset="0"/>
              </a:rPr>
              <a:t>WRITING: punctuation</a:t>
            </a:r>
            <a:endParaRPr lang="en-US" sz="2800" b="1" dirty="0">
              <a:solidFill>
                <a:srgbClr val="FF0000"/>
              </a:solidFill>
              <a:latin typeface=".VnVogueH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65722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</a:rPr>
              <a:t>1. Capital letters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8675" y="1020763"/>
            <a:ext cx="641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Starting a sentence</a:t>
            </a:r>
            <a:r>
              <a:rPr lang="en-US" sz="2400" dirty="0"/>
              <a:t>: </a:t>
            </a:r>
            <a:r>
              <a:rPr lang="en-US" sz="2400" dirty="0" smtClean="0"/>
              <a:t>    </a:t>
            </a:r>
            <a:r>
              <a:rPr lang="en-US" sz="2400" dirty="0" smtClean="0">
                <a:solidFill>
                  <a:srgbClr val="9900CC"/>
                </a:solidFill>
              </a:rPr>
              <a:t>When </a:t>
            </a:r>
            <a:r>
              <a:rPr lang="en-US" sz="2400" dirty="0">
                <a:solidFill>
                  <a:srgbClr val="9900CC"/>
                </a:solidFill>
              </a:rPr>
              <a:t>we are free….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28675" y="1439863"/>
            <a:ext cx="5343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Proper names</a:t>
            </a:r>
            <a:r>
              <a:rPr lang="en-US" sz="2400" dirty="0"/>
              <a:t>: </a:t>
            </a: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9900CC"/>
                </a:solidFill>
              </a:rPr>
              <a:t>David</a:t>
            </a:r>
            <a:r>
              <a:rPr lang="en-US" sz="2400" dirty="0">
                <a:solidFill>
                  <a:srgbClr val="9900CC"/>
                </a:solidFill>
              </a:rPr>
              <a:t>, </a:t>
            </a:r>
            <a:r>
              <a:rPr lang="en-US" sz="2400" dirty="0" err="1">
                <a:solidFill>
                  <a:srgbClr val="9900CC"/>
                </a:solidFill>
              </a:rPr>
              <a:t>Ba</a:t>
            </a:r>
            <a:r>
              <a:rPr lang="en-US" sz="2400" dirty="0">
                <a:solidFill>
                  <a:srgbClr val="9900CC"/>
                </a:solidFill>
              </a:rPr>
              <a:t>….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28675" y="1809750"/>
            <a:ext cx="671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Days and months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9900CC"/>
                </a:solidFill>
              </a:rPr>
              <a:t>Monday, September….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23913" y="2228850"/>
            <a:ext cx="534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Pronoun: </a:t>
            </a:r>
            <a:r>
              <a:rPr lang="en-US" sz="2400" dirty="0">
                <a:solidFill>
                  <a:srgbClr val="9900CC"/>
                </a:solidFill>
              </a:rPr>
              <a:t>I, She, He….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38200" y="263842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Places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9900CC"/>
                </a:solidFill>
              </a:rPr>
              <a:t>London, Ha Nam….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76263" y="3073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</a:rPr>
              <a:t>2. Commas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(,)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52488" y="3473450"/>
            <a:ext cx="714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To separate long sentences and lists of things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400175" y="3844925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CC"/>
                </a:solidFill>
              </a:rPr>
              <a:t>She has a book, a pen, a pencil and an ruler.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66738" y="424973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6600"/>
                </a:solidFill>
              </a:rPr>
              <a:t>3. Full stops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(.)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6600"/>
                </a:solidFill>
              </a:rPr>
              <a:t>question marks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(?)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6600"/>
                </a:solidFill>
              </a:rPr>
              <a:t>or exclamation mark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(!)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66775" y="4668838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- They are put at the end of the sentences.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428750" y="5097463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CC"/>
                </a:solidFill>
              </a:rPr>
              <a:t>We are learning English.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1452563" y="554355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CC"/>
                </a:solidFill>
              </a:rPr>
              <a:t>Are you a student?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447800" y="6016625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9900CC"/>
                </a:solidFill>
              </a:rPr>
              <a:t>What a nice girl!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90750" y="904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.VnVogueH" pitchFamily="34" charset="0"/>
              </a:rPr>
              <a:t>Correct  the punctuation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57785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1. </a:t>
            </a:r>
            <a:r>
              <a:rPr lang="en-US" sz="2800" dirty="0">
                <a:solidFill>
                  <a:srgbClr val="00B050"/>
                </a:solidFill>
              </a:rPr>
              <a:t>school starts on the 5</a:t>
            </a:r>
            <a:r>
              <a:rPr lang="en-US" sz="2800" baseline="30000" dirty="0">
                <a:solidFill>
                  <a:srgbClr val="00B050"/>
                </a:solidFill>
              </a:rPr>
              <a:t>th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september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0075" y="1630363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2. </a:t>
            </a:r>
            <a:r>
              <a:rPr lang="en-US" sz="2400" dirty="0">
                <a:solidFill>
                  <a:srgbClr val="00B050"/>
                </a:solidFill>
              </a:rPr>
              <a:t>does he live in ha </a:t>
            </a:r>
            <a:r>
              <a:rPr lang="en-US" sz="2400" dirty="0" err="1">
                <a:solidFill>
                  <a:srgbClr val="00B050"/>
                </a:solidFill>
              </a:rPr>
              <a:t>noi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4838" y="2630488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3. </a:t>
            </a:r>
            <a:r>
              <a:rPr lang="en-US" sz="2400" dirty="0" err="1">
                <a:solidFill>
                  <a:srgbClr val="00B050"/>
                </a:solidFill>
              </a:rPr>
              <a:t>i</a:t>
            </a:r>
            <a:r>
              <a:rPr lang="en-US" sz="2400" dirty="0">
                <a:solidFill>
                  <a:srgbClr val="00B050"/>
                </a:solidFill>
              </a:rPr>
              <a:t> am excited about the first day of school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5313" y="361473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4. </a:t>
            </a:r>
            <a:r>
              <a:rPr lang="en-US" sz="2400" dirty="0">
                <a:solidFill>
                  <a:srgbClr val="00B050"/>
                </a:solidFill>
              </a:rPr>
              <a:t>are you doing your homework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04838" y="4583113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5. </a:t>
            </a:r>
            <a:r>
              <a:rPr lang="en-US" sz="2400" dirty="0">
                <a:solidFill>
                  <a:srgbClr val="00B050"/>
                </a:solidFill>
              </a:rPr>
              <a:t>we’re having an </a:t>
            </a:r>
            <a:r>
              <a:rPr lang="en-US" sz="2400" dirty="0" err="1">
                <a:solidFill>
                  <a:srgbClr val="00B050"/>
                </a:solidFill>
              </a:rPr>
              <a:t>english</a:t>
            </a:r>
            <a:r>
              <a:rPr lang="en-US" sz="2400" dirty="0">
                <a:solidFill>
                  <a:srgbClr val="00B050"/>
                </a:solidFill>
              </a:rPr>
              <a:t> lesson in class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933450" y="1016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-&gt; S</a:t>
            </a:r>
            <a:r>
              <a:rPr lang="en-US" sz="2400" dirty="0" smtClean="0"/>
              <a:t>chool </a:t>
            </a:r>
            <a:r>
              <a:rPr lang="en-US" sz="2400" dirty="0"/>
              <a:t>starts on the 5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eptember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952500" y="2043113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-&gt; D</a:t>
            </a:r>
            <a:r>
              <a:rPr lang="en-US" sz="2400" dirty="0" smtClean="0"/>
              <a:t>oes </a:t>
            </a:r>
            <a:r>
              <a:rPr lang="en-US" sz="2400" dirty="0"/>
              <a:t>he live in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a </a:t>
            </a:r>
            <a:r>
              <a:rPr lang="en-US" sz="2400" dirty="0" err="1"/>
              <a:t>noi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42975" y="30480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-&gt; I </a:t>
            </a:r>
            <a:r>
              <a:rPr lang="en-US" sz="2400" dirty="0"/>
              <a:t>am excited about the first day of school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19163" y="4010025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-&gt; A</a:t>
            </a:r>
            <a:r>
              <a:rPr lang="en-US" sz="2400" dirty="0" smtClean="0"/>
              <a:t>re </a:t>
            </a:r>
            <a:r>
              <a:rPr lang="en-US" sz="2400" dirty="0"/>
              <a:t>you doing your homework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942975" y="4953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-&gt; W</a:t>
            </a:r>
            <a:r>
              <a:rPr lang="en-US" sz="2400" dirty="0" smtClean="0"/>
              <a:t>e’re </a:t>
            </a:r>
            <a:r>
              <a:rPr lang="en-US" sz="2400" dirty="0"/>
              <a:t>having an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nglish lesson in class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  <p:bldP spid="7178" grpId="0"/>
      <p:bldP spid="7179" grpId="0"/>
      <p:bldP spid="7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97012" y="319088"/>
            <a:ext cx="466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.VnVogueH" pitchFamily="34" charset="0"/>
              </a:rPr>
              <a:t>Correct  the </a:t>
            </a:r>
            <a:r>
              <a:rPr lang="en-US" sz="2400" b="1" dirty="0" smtClean="0">
                <a:solidFill>
                  <a:srgbClr val="FF0000"/>
                </a:solidFill>
                <a:latin typeface=".VnVogueH" pitchFamily="34" charset="0"/>
              </a:rPr>
              <a:t>passage</a:t>
            </a:r>
            <a:endParaRPr lang="en-US" sz="2400" b="1" dirty="0">
              <a:solidFill>
                <a:srgbClr val="FF0000"/>
              </a:solidFill>
              <a:latin typeface=".VnVogueH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772400" cy="138499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</a:rPr>
              <a:t>hi </a:t>
            </a:r>
            <a:r>
              <a:rPr lang="en-US" sz="2800" i="1" dirty="0" err="1" smtClean="0">
                <a:solidFill>
                  <a:schemeClr val="bg1"/>
                </a:solidFill>
              </a:rPr>
              <a:t>im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phong</a:t>
            </a:r>
            <a:r>
              <a:rPr lang="en-US" sz="2800" i="1" dirty="0" smtClean="0">
                <a:solidFill>
                  <a:schemeClr val="bg1"/>
                </a:solidFill>
              </a:rPr>
              <a:t> and </a:t>
            </a:r>
            <a:r>
              <a:rPr lang="en-US" sz="2800" i="1" dirty="0" err="1" smtClean="0">
                <a:solidFill>
                  <a:schemeClr val="bg1"/>
                </a:solidFill>
              </a:rPr>
              <a:t>im</a:t>
            </a:r>
            <a:r>
              <a:rPr lang="en-US" sz="2800" i="1" dirty="0" smtClean="0">
                <a:solidFill>
                  <a:schemeClr val="bg1"/>
                </a:solidFill>
              </a:rPr>
              <a:t> from ho chi minh city I wear my uniform to school every day my favorite teacher is </a:t>
            </a:r>
            <a:r>
              <a:rPr lang="en-US" sz="2800" i="1" dirty="0" err="1" smtClean="0">
                <a:solidFill>
                  <a:schemeClr val="bg1"/>
                </a:solidFill>
              </a:rPr>
              <a:t>mr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trung</a:t>
            </a:r>
            <a:r>
              <a:rPr lang="en-US" sz="2800" i="1" dirty="0" smtClean="0">
                <a:solidFill>
                  <a:schemeClr val="bg1"/>
                </a:solidFill>
              </a:rPr>
              <a:t> he teaches me science.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696200" cy="203132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i="1" u="sng" dirty="0" smtClean="0">
                <a:solidFill>
                  <a:schemeClr val="bg1"/>
                </a:solidFill>
              </a:rPr>
              <a:t>Correct:</a:t>
            </a:r>
          </a:p>
          <a:p>
            <a:pPr algn="just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</a:rPr>
              <a:t>Hi. I’m </a:t>
            </a:r>
            <a:r>
              <a:rPr lang="en-US" sz="2800" i="1" dirty="0" err="1" smtClean="0">
                <a:solidFill>
                  <a:schemeClr val="bg1"/>
                </a:solidFill>
              </a:rPr>
              <a:t>Phong</a:t>
            </a:r>
            <a:r>
              <a:rPr lang="en-US" sz="2800" i="1" dirty="0" smtClean="0">
                <a:solidFill>
                  <a:schemeClr val="bg1"/>
                </a:solidFill>
              </a:rPr>
              <a:t> and I’m from Ho Chi Minh City. I wear my uniform to school every day. My favorite teacher is </a:t>
            </a:r>
            <a:r>
              <a:rPr lang="en-US" sz="2800" i="1" dirty="0" err="1" smtClean="0">
                <a:solidFill>
                  <a:schemeClr val="bg1"/>
                </a:solidFill>
              </a:rPr>
              <a:t>Mr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Trung</a:t>
            </a:r>
            <a:r>
              <a:rPr lang="en-US" sz="2800" i="1" dirty="0" smtClean="0">
                <a:solidFill>
                  <a:schemeClr val="bg1"/>
                </a:solidFill>
              </a:rPr>
              <a:t>. He teaches me sciences.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8200" y="153988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.VnVogueH" pitchFamily="34" charset="0"/>
              </a:rPr>
              <a:t>Write a webpage about your school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1. Name of the school</a:t>
            </a:r>
            <a:r>
              <a:rPr lang="en-US" sz="2800" dirty="0" smtClean="0"/>
              <a:t>: Yen </a:t>
            </a:r>
            <a:r>
              <a:rPr lang="en-US" sz="2800" dirty="0" err="1" smtClean="0"/>
              <a:t>Thuong</a:t>
            </a:r>
            <a:r>
              <a:rPr lang="en-US" sz="2800" dirty="0" smtClean="0"/>
              <a:t> Secondary </a:t>
            </a:r>
            <a:r>
              <a:rPr lang="en-US" sz="2800" dirty="0" smtClean="0"/>
              <a:t>School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2. Location: </a:t>
            </a:r>
            <a:r>
              <a:rPr lang="en-US" sz="2800" dirty="0" smtClean="0">
                <a:solidFill>
                  <a:srgbClr val="9900CC"/>
                </a:solidFill>
              </a:rPr>
              <a:t> Ha </a:t>
            </a:r>
            <a:r>
              <a:rPr lang="en-US" sz="2800" dirty="0" err="1" smtClean="0">
                <a:solidFill>
                  <a:srgbClr val="9900CC"/>
                </a:solidFill>
              </a:rPr>
              <a:t>Noi</a:t>
            </a:r>
            <a:r>
              <a:rPr lang="en-US" sz="2800" dirty="0" smtClean="0">
                <a:solidFill>
                  <a:srgbClr val="9900CC"/>
                </a:solidFill>
              </a:rPr>
              <a:t> City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2057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3. Number of students and teachers: </a:t>
            </a:r>
            <a:r>
              <a:rPr lang="en-US" sz="2800" dirty="0" smtClean="0">
                <a:solidFill>
                  <a:srgbClr val="9900CC"/>
                </a:solidFill>
              </a:rPr>
              <a:t>60 </a:t>
            </a:r>
            <a:r>
              <a:rPr lang="en-US" sz="2800" dirty="0">
                <a:solidFill>
                  <a:srgbClr val="9900CC"/>
                </a:solidFill>
              </a:rPr>
              <a:t>teachers / more </a:t>
            </a:r>
            <a:r>
              <a:rPr lang="en-US" sz="2800" dirty="0" smtClean="0">
                <a:solidFill>
                  <a:srgbClr val="9900CC"/>
                </a:solidFill>
              </a:rPr>
              <a:t>than 1,300 students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4. Activities at school: </a:t>
            </a:r>
            <a:r>
              <a:rPr lang="en-US" sz="2800" dirty="0">
                <a:solidFill>
                  <a:srgbClr val="9900CC"/>
                </a:solidFill>
              </a:rPr>
              <a:t>study in the morning and afternoon with </a:t>
            </a:r>
            <a:r>
              <a:rPr lang="en-US" sz="2800" dirty="0" smtClean="0">
                <a:solidFill>
                  <a:srgbClr val="9900CC"/>
                </a:solidFill>
              </a:rPr>
              <a:t>well-qualified teachers/ </a:t>
            </a:r>
            <a:r>
              <a:rPr lang="en-US" sz="2800" dirty="0">
                <a:solidFill>
                  <a:srgbClr val="9900CC"/>
                </a:solidFill>
              </a:rPr>
              <a:t>take part in outdoor </a:t>
            </a:r>
            <a:r>
              <a:rPr lang="en-US" sz="2800" dirty="0" smtClean="0">
                <a:solidFill>
                  <a:srgbClr val="9900CC"/>
                </a:solidFill>
              </a:rPr>
              <a:t>activities/ read books in the library </a:t>
            </a:r>
            <a:r>
              <a:rPr lang="en-US" sz="2800" dirty="0">
                <a:solidFill>
                  <a:srgbClr val="9900CC"/>
                </a:solidFill>
              </a:rPr>
              <a:t>at </a:t>
            </a:r>
            <a:r>
              <a:rPr lang="en-US" sz="2800" dirty="0" smtClean="0">
                <a:solidFill>
                  <a:srgbClr val="9900CC"/>
                </a:solidFill>
              </a:rPr>
              <a:t>break time.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2401" y="435358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5. Great things about school: </a:t>
            </a:r>
            <a:r>
              <a:rPr lang="en-US" sz="2800" dirty="0" smtClean="0">
                <a:solidFill>
                  <a:srgbClr val="9900CC"/>
                </a:solidFill>
              </a:rPr>
              <a:t>big, well-equipped…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" y="481078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6</a:t>
            </a:r>
            <a:r>
              <a:rPr lang="en-US" sz="2800" dirty="0"/>
              <a:t>. Clothing: </a:t>
            </a:r>
            <a:r>
              <a:rPr lang="en-US" sz="2800" dirty="0">
                <a:solidFill>
                  <a:srgbClr val="9900CC"/>
                </a:solidFill>
              </a:rPr>
              <a:t>wear </a:t>
            </a:r>
            <a:r>
              <a:rPr lang="en-US" sz="2800" dirty="0" smtClean="0">
                <a:solidFill>
                  <a:srgbClr val="9900CC"/>
                </a:solidFill>
              </a:rPr>
              <a:t>our uniforms </a:t>
            </a:r>
            <a:r>
              <a:rPr lang="en-US" sz="2800" dirty="0" smtClean="0">
                <a:solidFill>
                  <a:srgbClr val="9900CC"/>
                </a:solidFill>
              </a:rPr>
              <a:t>every day</a:t>
            </a:r>
            <a:endParaRPr lang="en-US" sz="2800" dirty="0">
              <a:solidFill>
                <a:srgbClr val="9900CC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542038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7. Subject you like: </a:t>
            </a:r>
            <a:r>
              <a:rPr lang="en-US" sz="2800" dirty="0">
                <a:solidFill>
                  <a:srgbClr val="9900CC"/>
                </a:solidFill>
              </a:rPr>
              <a:t>Math, Literature, English…. because….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595378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8. Activities after school: </a:t>
            </a:r>
            <a:r>
              <a:rPr lang="en-US" sz="2800" dirty="0">
                <a:solidFill>
                  <a:srgbClr val="9900CC"/>
                </a:solidFill>
              </a:rPr>
              <a:t>play </a:t>
            </a:r>
            <a:r>
              <a:rPr lang="en-US" sz="2800" dirty="0" smtClean="0">
                <a:solidFill>
                  <a:srgbClr val="9900CC"/>
                </a:solidFill>
              </a:rPr>
              <a:t>sports/ </a:t>
            </a:r>
            <a:r>
              <a:rPr lang="en-US" sz="2800" dirty="0">
                <a:solidFill>
                  <a:srgbClr val="9900CC"/>
                </a:solidFill>
              </a:rPr>
              <a:t>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681</Words>
  <Application>Microsoft Office PowerPoint</Application>
  <PresentationFormat>On-screen Show (4:3)</PresentationFormat>
  <Paragraphs>88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.VnVogueH</vt:lpstr>
      <vt:lpstr>Arial</vt:lpstr>
      <vt:lpstr>Arial Black</vt:lpstr>
      <vt:lpstr>Calibri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duc</dc:creator>
  <cp:lastModifiedBy>AutoBVT</cp:lastModifiedBy>
  <cp:revision>63</cp:revision>
  <dcterms:created xsi:type="dcterms:W3CDTF">2015-09-03T02:27:19Z</dcterms:created>
  <dcterms:modified xsi:type="dcterms:W3CDTF">2020-09-26T16:22:03Z</dcterms:modified>
</cp:coreProperties>
</file>