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3" r:id="rId1"/>
  </p:sldMasterIdLst>
  <p:notesMasterIdLst>
    <p:notesMasterId r:id="rId10"/>
  </p:notesMasterIdLst>
  <p:sldIdLst>
    <p:sldId id="402" r:id="rId2"/>
    <p:sldId id="362" r:id="rId3"/>
    <p:sldId id="363" r:id="rId4"/>
    <p:sldId id="368" r:id="rId5"/>
    <p:sldId id="366" r:id="rId6"/>
    <p:sldId id="367" r:id="rId7"/>
    <p:sldId id="370" r:id="rId8"/>
    <p:sldId id="401" r:id="rId9"/>
  </p:sldIdLst>
  <p:sldSz cx="9144000" cy="6858000" type="screen4x3"/>
  <p:notesSz cx="6858000" cy="9144000"/>
  <p:custDataLst>
    <p:tags r:id="rId11"/>
  </p:custDataLst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Helve" pitchFamily="2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1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33"/>
    <a:srgbClr val="16EA1B"/>
    <a:srgbClr val="33CC33"/>
    <a:srgbClr val="FFCC00"/>
    <a:srgbClr val="00FFFF"/>
    <a:srgbClr val="FF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8" y="52"/>
      </p:cViewPr>
      <p:guideLst>
        <p:guide orient="horz" pos="221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3025" y="0"/>
            <a:ext cx="2973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1843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1" name="Rectangle 5"/>
          <p:cNvSpPr>
            <a:spLocks noGrp="1" noRot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noProof="0" smtClean="0"/>
              <a:t>Nhấn soạn thảo các kiểu văn bản trang cái</a:t>
            </a:r>
          </a:p>
          <a:p>
            <a:pPr lvl="1"/>
            <a:r>
              <a:rPr lang="vi-VN" altLang="en-US" noProof="0" smtClean="0"/>
              <a:t>Mức hai</a:t>
            </a:r>
          </a:p>
          <a:p>
            <a:pPr lvl="2"/>
            <a:r>
              <a:rPr lang="vi-VN" altLang="en-US" noProof="0" smtClean="0"/>
              <a:t>Mức ba</a:t>
            </a:r>
          </a:p>
          <a:p>
            <a:pPr lvl="3"/>
            <a:r>
              <a:rPr lang="vi-VN" altLang="en-US" noProof="0" smtClean="0"/>
              <a:t>Mức bốn</a:t>
            </a:r>
          </a:p>
          <a:p>
            <a:pPr lvl="4"/>
            <a:r>
              <a:rPr lang="vi-VN" altLang="en-US" noProof="0" smtClean="0"/>
              <a:t>Mức năm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itchFamily="34" charset="0"/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8ACCB92-A18A-49BF-9C4C-C1BCE9E9BF0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29266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1CE789-8BC5-456B-A14B-67AF4AB489B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44908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AEA5-7219-42E4-A4EA-9616A5098246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8465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DEFB0-5DA5-4FB8-A9AE-ED1513A604E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64222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7E17F-C141-4A7D-B138-F58B6DDCD83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731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VNI-Helve" pitchFamily="2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400AA-9CE5-4992-A392-13281D71C29E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787003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183D7-65E5-42D4-A41D-98BC2BE82C4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11412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A776E-4B24-4934-99E2-5920821DB7F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4373549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B75F4-A56A-4109-93BB-3AC65375627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826066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ED01-37B5-463F-8C67-C0976B26DE98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82899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259C1-97E8-4FFC-A95A-9F579A1B894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563245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98352-3CEB-4008-90A4-8CB985892FCF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86179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F1552-9900-424E-9585-8861709E7AE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918907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0768-20E9-4DFB-9935-55BE9CD83FC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002056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DF388-4413-4C20-9EFD-CDA0F905988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980541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BCCC7-F191-4419-9074-4ECC39BDD7C4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55009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49076-46D4-4025-A7FC-96C3AEC5EA10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83905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buFont typeface="Arial" panose="020B0604020202020204" pitchFamily="34" charset="0"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buFont typeface="Arial" panose="020B0604020202020204" pitchFamily="34" charset="0"/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vi-V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buFont typeface="Arial" panose="020B0604020202020204" pitchFamily="34" charset="0"/>
              <a:buNone/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80AE7DA1-2E89-4D77-8DEE-259BA0BA9E0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Tahoma" panose="020B060403050404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Tahoma" panose="020B060403050404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Tahoma" panose="020B060403050404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Tahoma" panose="020B060403050404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908175" y="1042988"/>
            <a:ext cx="5184775" cy="701675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00FFFF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03238" y="2486025"/>
            <a:ext cx="8389937" cy="301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công thức tổng quát nhân hai lũy thừa cùng cơ số</a:t>
            </a:r>
          </a:p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kết quả phép tính dưới dạng một lũy thừa.</a:t>
            </a:r>
          </a:p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   a/ 5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.5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		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2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r>
              <a:rPr lang="en-US" altLang="en-US" sz="3200" b="1" baseline="300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.2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 autoUpdateAnimBg="0"/>
      <p:bldP spid="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6513" y="-30163"/>
            <a:ext cx="9107487" cy="946151"/>
          </a:xfrm>
        </p:spPr>
        <p:txBody>
          <a:bodyPr/>
          <a:lstStyle/>
          <a:p>
            <a:r>
              <a:rPr lang="en-US" altLang="en-US" sz="40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vi-VN" altLang="en-US" sz="4400" b="1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4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hai lũy thừa cùng cơ số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08063" y="1122363"/>
            <a:ext cx="8229600" cy="6096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Ví dụ:</a:t>
            </a:r>
          </a:p>
        </p:txBody>
      </p:sp>
      <p:sp>
        <p:nvSpPr>
          <p:cNvPr id="11268" name="Rectangle 3"/>
          <p:cNvSpPr txBox="1">
            <a:spLocks noChangeArrowheads="1"/>
          </p:cNvSpPr>
          <p:nvPr/>
        </p:nvSpPr>
        <p:spPr bwMode="auto">
          <a:xfrm>
            <a:off x="36513" y="1917700"/>
            <a:ext cx="91074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	Ta đã biết: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.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=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hãy suy ra: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: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= ?                                  							     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: 5</a:t>
            </a:r>
            <a:r>
              <a:rPr lang="en-US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en-US" altLang="en-US" sz="3200">
                <a:solidFill>
                  <a:schemeClr val="tx1"/>
                </a:solidFill>
                <a:latin typeface="Arial" panose="020B0604020202020204" pitchFamily="34" charset="0"/>
              </a:rPr>
              <a:t> = ?</a:t>
            </a:r>
            <a:r>
              <a:rPr lang="en-US" altLang="en-US" sz="3200">
                <a:solidFill>
                  <a:schemeClr val="tx1"/>
                </a:solidFill>
                <a:latin typeface=".VnTime" panose="020B7200000000000000" pitchFamily="34" charset="0"/>
              </a:rPr>
              <a:t>   </a:t>
            </a:r>
          </a:p>
        </p:txBody>
      </p:sp>
      <p:sp>
        <p:nvSpPr>
          <p:cNvPr id="11269" name="Rectangle 4"/>
          <p:cNvSpPr>
            <a:spLocks noChangeArrowheads="1"/>
          </p:cNvSpPr>
          <p:nvPr/>
        </p:nvSpPr>
        <p:spPr bwMode="auto">
          <a:xfrm>
            <a:off x="409575" y="1801813"/>
            <a:ext cx="5334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800">
                <a:solidFill>
                  <a:schemeClr val="tx1"/>
                </a:solidFill>
                <a:latin typeface=".VnTime" panose="020B7200000000000000" pitchFamily="34" charset="0"/>
              </a:rPr>
              <a:t>?1</a:t>
            </a:r>
          </a:p>
        </p:txBody>
      </p:sp>
      <p:sp>
        <p:nvSpPr>
          <p:cNvPr id="11270" name="Rectangle 3"/>
          <p:cNvSpPr txBox="1">
            <a:spLocks noChangeArrowheads="1"/>
          </p:cNvSpPr>
          <p:nvPr/>
        </p:nvSpPr>
        <p:spPr bwMode="auto">
          <a:xfrm>
            <a:off x="2262188" y="4441825"/>
            <a:ext cx="6918325" cy="1289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Do đó  a</a:t>
            </a:r>
            <a:r>
              <a:rPr lang="vi-VN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9</a:t>
            </a:r>
            <a:r>
              <a:rPr lang="vi-VN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: a</a:t>
            </a:r>
            <a:r>
              <a:rPr lang="vi-VN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r>
              <a:rPr lang="vi-VN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=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dirty="0">
                <a:solidFill>
                  <a:schemeClr val="tx1"/>
                </a:solidFill>
                <a:latin typeface=".VnTime" panose="020B7200000000000000" pitchFamily="34" charset="0"/>
              </a:rPr>
              <a:t>                                                       (a    0)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1271" name="Rectangle 3"/>
          <p:cNvSpPr txBox="1">
            <a:spLocks noChangeArrowheads="1"/>
          </p:cNvSpPr>
          <p:nvPr/>
        </p:nvSpPr>
        <p:spPr bwMode="auto">
          <a:xfrm>
            <a:off x="174625" y="4419600"/>
            <a:ext cx="24923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 .a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5 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= 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9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.   	</a:t>
            </a:r>
            <a:endParaRPr lang="vi-VN" altLang="en-US" sz="3200">
              <a:solidFill>
                <a:schemeClr val="tx1"/>
              </a:solidFill>
              <a:latin typeface=".VnTime" panose="020B7200000000000000" pitchFamily="34" charset="0"/>
            </a:endParaRPr>
          </a:p>
        </p:txBody>
      </p:sp>
      <p:graphicFrame>
        <p:nvGraphicFramePr>
          <p:cNvPr id="11272" name="Object 8"/>
          <p:cNvGraphicFramePr>
            <a:graphicFrameLocks noChangeAspect="1"/>
          </p:cNvGraphicFramePr>
          <p:nvPr/>
        </p:nvGraphicFramePr>
        <p:xfrm>
          <a:off x="8218488" y="5057775"/>
          <a:ext cx="341312" cy="341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r:id="rId3" imgW="141232" imgH="141232" progId="Equation.DSMT4">
                  <p:embed/>
                </p:oleObj>
              </mc:Choice>
              <mc:Fallback>
                <p:oleObj r:id="rId3" imgW="141232" imgH="14123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8488" y="5057775"/>
                        <a:ext cx="341312" cy="341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3" name="Rectangle 3"/>
          <p:cNvSpPr txBox="1">
            <a:spLocks noChangeArrowheads="1"/>
          </p:cNvSpPr>
          <p:nvPr/>
        </p:nvSpPr>
        <p:spPr bwMode="auto">
          <a:xfrm>
            <a:off x="527050" y="2628900"/>
            <a:ext cx="8664575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u="sng" dirty="0" err="1">
                <a:solidFill>
                  <a:schemeClr val="tx1"/>
                </a:solidFill>
                <a:latin typeface="Arial" panose="020B0604020202020204" pitchFamily="34" charset="0"/>
              </a:rPr>
              <a:t>Giải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dirty="0" err="1">
                <a:solidFill>
                  <a:schemeClr val="tx1"/>
                </a:solidFill>
                <a:latin typeface="Arial" panose="020B0604020202020204" pitchFamily="34" charset="0"/>
              </a:rPr>
              <a:t>Vì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: 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. 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= 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Arial" panose="020B0604020202020204" pitchFamily="34" charset="0"/>
              </a:rPr>
              <a:t>suy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en-US" altLang="en-US" sz="3200" dirty="0" err="1" smtClean="0">
                <a:solidFill>
                  <a:schemeClr val="tx1"/>
                </a:solidFill>
                <a:latin typeface="Arial" panose="020B0604020202020204" pitchFamily="34" charset="0"/>
              </a:rPr>
              <a:t>ra</a:t>
            </a:r>
            <a:r>
              <a:rPr lang="en-US" altLang="en-US" sz="3200" dirty="0" smtClean="0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: 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=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				   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7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: 5</a:t>
            </a:r>
            <a:r>
              <a:rPr lang="en-US" altLang="en-US" sz="3200" baseline="30000" dirty="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en-US" altLang="en-US" sz="3200" dirty="0">
                <a:solidFill>
                  <a:schemeClr val="tx1"/>
                </a:solidFill>
                <a:latin typeface="Arial" panose="020B0604020202020204" pitchFamily="34" charset="0"/>
              </a:rPr>
              <a:t> = 							</a:t>
            </a:r>
            <a:endParaRPr lang="en-US" altLang="en-US" sz="3200" dirty="0">
              <a:solidFill>
                <a:schemeClr val="tx1"/>
              </a:solidFill>
              <a:latin typeface=".VnTime" panose="020B7200000000000000" pitchFamily="34" charset="0"/>
            </a:endParaRPr>
          </a:p>
        </p:txBody>
      </p:sp>
      <p:sp>
        <p:nvSpPr>
          <p:cNvPr id="11274" name="TextBox 2"/>
          <p:cNvSpPr txBox="1">
            <a:spLocks noChangeArrowheads="1"/>
          </p:cNvSpPr>
          <p:nvPr/>
        </p:nvSpPr>
        <p:spPr bwMode="auto">
          <a:xfrm>
            <a:off x="5975350" y="3140075"/>
            <a:ext cx="7048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vi-VN" altLang="en-US">
                <a:solidFill>
                  <a:schemeClr val="tx1"/>
                </a:solidFill>
                <a:latin typeface="Arial" panose="020B0604020202020204" pitchFamily="34" charset="0"/>
              </a:rPr>
              <a:t>  </a:t>
            </a:r>
          </a:p>
        </p:txBody>
      </p:sp>
      <p:sp>
        <p:nvSpPr>
          <p:cNvPr id="11275" name="TextBox 3"/>
          <p:cNvSpPr txBox="1">
            <a:spLocks noChangeArrowheads="1"/>
          </p:cNvSpPr>
          <p:nvPr/>
        </p:nvSpPr>
        <p:spPr bwMode="auto">
          <a:xfrm>
            <a:off x="5991225" y="3605213"/>
            <a:ext cx="527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3</a:t>
            </a:r>
            <a:endParaRPr lang="vi-VN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492" name="TextBox 4"/>
          <p:cNvSpPr txBox="1">
            <a:spLocks noChangeArrowheads="1"/>
          </p:cNvSpPr>
          <p:nvPr/>
        </p:nvSpPr>
        <p:spPr bwMode="auto">
          <a:xfrm>
            <a:off x="6553200" y="1295400"/>
            <a:ext cx="454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</a:p>
        </p:txBody>
      </p:sp>
      <p:sp>
        <p:nvSpPr>
          <p:cNvPr id="11277" name="TextBox 5"/>
          <p:cNvSpPr txBox="1">
            <a:spLocks noChangeArrowheads="1"/>
          </p:cNvSpPr>
          <p:nvPr/>
        </p:nvSpPr>
        <p:spPr bwMode="auto">
          <a:xfrm>
            <a:off x="5086350" y="4373563"/>
            <a:ext cx="501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endParaRPr lang="vi-VN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78" name="TextBox 13"/>
          <p:cNvSpPr txBox="1">
            <a:spLocks noChangeArrowheads="1"/>
          </p:cNvSpPr>
          <p:nvPr/>
        </p:nvSpPr>
        <p:spPr bwMode="auto">
          <a:xfrm>
            <a:off x="5521325" y="4373563"/>
            <a:ext cx="1381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(=a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9–5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) </a:t>
            </a:r>
          </a:p>
        </p:txBody>
      </p:sp>
      <p:sp>
        <p:nvSpPr>
          <p:cNvPr id="11279" name="TextBox 14"/>
          <p:cNvSpPr txBox="1">
            <a:spLocks noChangeArrowheads="1"/>
          </p:cNvSpPr>
          <p:nvPr/>
        </p:nvSpPr>
        <p:spPr bwMode="auto">
          <a:xfrm>
            <a:off x="3543300" y="4973638"/>
            <a:ext cx="14763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9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 : 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4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 =</a:t>
            </a:r>
          </a:p>
        </p:txBody>
      </p:sp>
      <p:sp>
        <p:nvSpPr>
          <p:cNvPr id="11280" name="TextBox 16"/>
          <p:cNvSpPr txBox="1">
            <a:spLocks noChangeArrowheads="1"/>
          </p:cNvSpPr>
          <p:nvPr/>
        </p:nvSpPr>
        <p:spPr bwMode="auto">
          <a:xfrm>
            <a:off x="5122863" y="4959350"/>
            <a:ext cx="5048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5</a:t>
            </a:r>
            <a:endParaRPr lang="vi-VN" altLang="en-US" sz="32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81" name="TextBox 17"/>
          <p:cNvSpPr txBox="1">
            <a:spLocks noChangeArrowheads="1"/>
          </p:cNvSpPr>
          <p:nvPr/>
        </p:nvSpPr>
        <p:spPr bwMode="auto">
          <a:xfrm>
            <a:off x="5514975" y="4959350"/>
            <a:ext cx="12795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(=a</a:t>
            </a:r>
            <a:r>
              <a:rPr lang="vi-VN" altLang="en-US" sz="3200" baseline="30000">
                <a:solidFill>
                  <a:schemeClr val="tx1"/>
                </a:solidFill>
                <a:latin typeface="Arial" panose="020B0604020202020204" pitchFamily="34" charset="0"/>
              </a:rPr>
              <a:t>9–4</a:t>
            </a: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2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2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utoUpdateAnimBg="0"/>
      <p:bldP spid="11269" grpId="0" bldLvl="0" animBg="1" autoUpdateAnimBg="0"/>
      <p:bldP spid="11270" grpId="0" autoUpdateAnimBg="0"/>
      <p:bldP spid="11271" grpId="0" autoUpdateAnimBg="0"/>
      <p:bldP spid="11274" grpId="0" autoUpdateAnimBg="0"/>
      <p:bldP spid="11275" grpId="0" autoUpdateAnimBg="0"/>
      <p:bldP spid="11277" grpId="0" autoUpdateAnimBg="0"/>
      <p:bldP spid="11278" grpId="0" autoUpdateAnimBg="0"/>
      <p:bldP spid="11279" grpId="0" autoUpdateAnimBg="0"/>
      <p:bldP spid="11280" grpId="0" autoUpdateAnimBg="0"/>
      <p:bldP spid="11281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3400"/>
            <a:ext cx="8229600" cy="792163"/>
          </a:xfrm>
        </p:spPr>
        <p:txBody>
          <a:bodyPr/>
          <a:lstStyle/>
          <a:p>
            <a:r>
              <a:rPr lang="vi-VN" altLang="en-US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Tổng quát: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609600" y="2035175"/>
            <a:ext cx="8382000" cy="54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 b="1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Quy ước    a</a:t>
            </a:r>
            <a:r>
              <a:rPr lang="vi-V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                      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   0)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6516688" y="2130425"/>
          <a:ext cx="2286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r:id="rId3" imgW="141232" imgH="141232" progId="Equation.DSMT4">
                  <p:embed/>
                </p:oleObj>
              </mc:Choice>
              <mc:Fallback>
                <p:oleObj r:id="rId3" imgW="141232" imgH="14123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2130425"/>
                        <a:ext cx="2286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Rectangle 3"/>
          <p:cNvSpPr txBox="1">
            <a:spLocks noChangeArrowheads="1"/>
          </p:cNvSpPr>
          <p:nvPr/>
        </p:nvSpPr>
        <p:spPr bwMode="auto">
          <a:xfrm>
            <a:off x="498475" y="3300413"/>
            <a:ext cx="2263775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 quát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>
                <a:solidFill>
                  <a:srgbClr val="FF0000"/>
                </a:solidFill>
                <a:latin typeface=".VnTime" panose="020B7200000000000000" pitchFamily="34" charset="0"/>
              </a:rPr>
              <a:t>                  </a:t>
            </a:r>
            <a:r>
              <a:rPr lang="vi-VN" altLang="en-US" sz="3200" baseline="30000">
                <a:solidFill>
                  <a:srgbClr val="FF0000"/>
                </a:solidFill>
                <a:latin typeface=".VnTime" panose="020B7200000000000000" pitchFamily="34" charset="0"/>
              </a:rPr>
              <a:t>                 </a:t>
            </a:r>
            <a:endParaRPr lang="vi-VN" altLang="en-US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endParaRPr lang="vi-VN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6942138" y="3511550"/>
          <a:ext cx="338613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0" r:id="rId5" imgW="128224" imgH="153869" progId="Equation.DSMT4">
                  <p:embed/>
                </p:oleObj>
              </mc:Choice>
              <mc:Fallback>
                <p:oleObj r:id="rId5" imgW="128224" imgH="15386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2138" y="3511550"/>
                        <a:ext cx="3386137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6370638" y="3511550"/>
          <a:ext cx="2286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1" r:id="rId7" imgW="141232" imgH="141232" progId="Equation.DSMT4">
                  <p:embed/>
                </p:oleObj>
              </mc:Choice>
              <mc:Fallback>
                <p:oleObj r:id="rId7" imgW="141232" imgH="141232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0638" y="3511550"/>
                        <a:ext cx="22860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3"/>
          <p:cNvSpPr txBox="1">
            <a:spLocks noChangeArrowheads="1"/>
          </p:cNvSpPr>
          <p:nvPr/>
        </p:nvSpPr>
        <p:spPr bwMode="auto">
          <a:xfrm>
            <a:off x="2628900" y="3286125"/>
            <a:ext cx="6035675" cy="631825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3200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m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 : a</a:t>
            </a:r>
            <a:r>
              <a:rPr lang="en-US" altLang="en-US" sz="3200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n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 = a</a:t>
            </a:r>
            <a:r>
              <a:rPr lang="en-US" altLang="en-US" sz="3200" baseline="30000">
                <a:solidFill>
                  <a:srgbClr val="FF0000"/>
                </a:solidFill>
                <a:latin typeface="Times New Roman" panose="02020603050405020304" pitchFamily="18" charset="0"/>
              </a:rPr>
              <a:t>m - n  </a:t>
            </a:r>
            <a:r>
              <a:rPr lang="en-US" altLang="en-US" sz="3200">
                <a:solidFill>
                  <a:srgbClr val="FF0000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(a     0, m    n)</a:t>
            </a:r>
          </a:p>
          <a:p>
            <a:pPr eaLnBrk="1" hangingPunct="1">
              <a:spcBef>
                <a:spcPct val="2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 baseline="30000">
                <a:solidFill>
                  <a:srgbClr val="FF0000"/>
                </a:solidFill>
                <a:latin typeface=".VnTime" panose="020B7200000000000000" pitchFamily="34" charset="0"/>
              </a:rPr>
              <a:t>         </a:t>
            </a:r>
            <a:endParaRPr lang="en-US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822325" y="5172075"/>
            <a:ext cx="2454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2800" b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</a:t>
            </a:r>
            <a:r>
              <a:rPr lang="en-US" altLang="en-US" sz="28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8</a:t>
            </a:r>
            <a:r>
              <a:rPr lang="en-US" altLang="en-US" sz="28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2916238" y="5184775"/>
            <a:ext cx="11160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= 8</a:t>
            </a:r>
            <a:r>
              <a:rPr lang="en-US" altLang="en-US" sz="2800" baseline="30000">
                <a:solidFill>
                  <a:schemeClr val="tx1"/>
                </a:solidFill>
                <a:latin typeface="Times New Roman" panose="02020603050405020304" pitchFamily="18" charset="0"/>
              </a:rPr>
              <a:t>7 - 4 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4068763" y="5157788"/>
            <a:ext cx="11890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</a:rPr>
              <a:t>= 8</a:t>
            </a:r>
            <a:r>
              <a:rPr lang="en-US" altLang="en-US" sz="2800" baseline="30000">
                <a:solidFill>
                  <a:schemeClr val="tx1"/>
                </a:solidFill>
                <a:latin typeface="Times New Roman" panose="02020603050405020304" pitchFamily="18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  <p:bldP spid="12293" grpId="0" autoUpdateAnimBg="0"/>
      <p:bldP spid="12296" grpId="0" bldLvl="0" animBg="1" autoUpdateAnimBg="0"/>
      <p:bldP spid="12297" grpId="0" bldLvl="0" autoUpdateAnimBg="0"/>
      <p:bldP spid="12298" grpId="0" bldLvl="0" autoUpdateAnimBg="0"/>
      <p:bldP spid="12299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457200" y="1219200"/>
            <a:ext cx="8435975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thương của hai lũy thừa sau dưới dạng một lũy thừa:</a:t>
            </a:r>
          </a:p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a)7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b)x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≠ 0)    c) a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≠ 0)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96875" y="3286125"/>
            <a:ext cx="2209800" cy="579438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i="1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316" name="Text Box 7"/>
          <p:cNvSpPr txBox="1">
            <a:spLocks noChangeArrowheads="1"/>
          </p:cNvSpPr>
          <p:nvPr/>
        </p:nvSpPr>
        <p:spPr bwMode="auto">
          <a:xfrm>
            <a:off x="381000" y="4343400"/>
            <a:ext cx="7010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a) 7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12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: 7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</a:rPr>
              <a:t>4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= 7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12 - 4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</a:rPr>
              <a:t>= 7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376238" y="4965700"/>
            <a:ext cx="716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≠ 0) = x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6 - 3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300038" y="5661025"/>
            <a:ext cx="7391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c) a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 ≠ 0) = a</a:t>
            </a:r>
            <a:r>
              <a:rPr lang="en-US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</a:p>
        </p:txBody>
      </p:sp>
      <p:sp>
        <p:nvSpPr>
          <p:cNvPr id="22535" name="AutoShape 10">
            <a:hlinkClick r:id="" action="ppaction://noaction" highlightClick="1">
              <a:snd r:embed="rId3" name="applause.wav"/>
            </a:hlinkClick>
          </p:cNvPr>
          <p:cNvSpPr>
            <a:spLocks noChangeArrowheads="1"/>
          </p:cNvSpPr>
          <p:nvPr/>
        </p:nvSpPr>
        <p:spPr bwMode="auto">
          <a:xfrm>
            <a:off x="8305800" y="6019800"/>
            <a:ext cx="609600" cy="457200"/>
          </a:xfrm>
          <a:prstGeom prst="actionButtonSound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endParaRPr lang="vi-VN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20" name="AutoShape 13"/>
          <p:cNvSpPr>
            <a:spLocks noChangeArrowheads="1"/>
          </p:cNvSpPr>
          <p:nvPr/>
        </p:nvSpPr>
        <p:spPr bwMode="auto">
          <a:xfrm>
            <a:off x="609600" y="304800"/>
            <a:ext cx="990600" cy="914400"/>
          </a:xfrm>
          <a:prstGeom prst="star8">
            <a:avLst>
              <a:gd name="adj" fmla="val 3825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bg1"/>
                </a:solidFill>
                <a:latin typeface="Times New Roman" panose="02020603050405020304" pitchFamily="18" charset="0"/>
              </a:rPr>
              <a:t>?2</a:t>
            </a: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331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ldLvl="0" animBg="1" autoUpdateAnimBg="0"/>
      <p:bldP spid="13316" grpId="0" autoUpdateAnimBg="0"/>
      <p:bldP spid="13317" grpId="0" autoUpdateAnimBg="0"/>
      <p:bldP spid="13318" grpId="0" autoUpdateAnimBg="0"/>
      <p:bldP spid="13320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5"/>
          <p:cNvSpPr txBox="1">
            <a:spLocks noChangeArrowheads="1"/>
          </p:cNvSpPr>
          <p:nvPr/>
        </p:nvSpPr>
        <p:spPr bwMode="auto">
          <a:xfrm>
            <a:off x="396875" y="1447800"/>
            <a:ext cx="8496300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Mọi số tự nhiên đều viết được dưới dạng tổng các lũy thừa của 10</a:t>
            </a:r>
            <a:r>
              <a:rPr lang="vi-VN" altLang="en-US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i="1" u="sng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2475=2.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=2.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altLang="en-US" sz="3200" baseline="300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altLang="en-US" sz="3200" baseline="300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vi-VN" altLang="en-US" sz="3200" baseline="30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+5.</a:t>
            </a: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altLang="en-US" sz="3200" baseline="30000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3555" name="Rectangle 13"/>
          <p:cNvSpPr>
            <a:spLocks noGrp="1" noChangeArrowheads="1"/>
          </p:cNvSpPr>
          <p:nvPr/>
        </p:nvSpPr>
        <p:spPr bwMode="auto">
          <a:xfrm>
            <a:off x="449263" y="533400"/>
            <a:ext cx="8229600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Chú ý:</a:t>
            </a: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80975" y="1828800"/>
            <a:ext cx="8712200" cy="10668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các số 538;              dưới dạng tổng các lũy thừa của 10</a:t>
            </a:r>
          </a:p>
        </p:txBody>
      </p:sp>
      <p:sp>
        <p:nvSpPr>
          <p:cNvPr id="2457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endParaRPr lang="vi-VN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endParaRPr lang="vi-VN" altLang="en-US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116263" y="1781175"/>
          <a:ext cx="914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1" r:id="rId5" imgW="331639" imgH="216841" progId="Equation.3">
                  <p:embed/>
                </p:oleObj>
              </mc:Choice>
              <mc:Fallback>
                <p:oleObj r:id="rId5" imgW="331639" imgH="216841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1781175"/>
                        <a:ext cx="914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2700338" y="3213100"/>
            <a:ext cx="2133600" cy="579438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i="1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án</a:t>
            </a:r>
            <a:r>
              <a:rPr lang="vi-VN" alt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5367" name="Text Box 10"/>
          <p:cNvSpPr txBox="1">
            <a:spLocks noChangeArrowheads="1"/>
          </p:cNvSpPr>
          <p:nvPr/>
        </p:nvSpPr>
        <p:spPr bwMode="auto">
          <a:xfrm>
            <a:off x="1695450" y="4241800"/>
            <a:ext cx="39608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538=5.10</a:t>
            </a:r>
            <a:r>
              <a:rPr lang="vi-V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+3.10+8.10</a:t>
            </a:r>
            <a:r>
              <a:rPr lang="vi-V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0</a:t>
            </a:r>
          </a:p>
        </p:txBody>
      </p:sp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1406525" y="5013325"/>
          <a:ext cx="11493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r:id="rId7" imgW="331639" imgH="216841" progId="Equation.3">
                  <p:embed/>
                </p:oleObj>
              </mc:Choice>
              <mc:Fallback>
                <p:oleObj r:id="rId7" imgW="331639" imgH="21684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6525" y="5013325"/>
                        <a:ext cx="1149350" cy="704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2" name="AutoShape 22"/>
          <p:cNvSpPr>
            <a:spLocks noChangeArrowheads="1"/>
          </p:cNvSpPr>
          <p:nvPr/>
        </p:nvSpPr>
        <p:spPr bwMode="auto">
          <a:xfrm>
            <a:off x="1187450" y="404813"/>
            <a:ext cx="3781425" cy="838200"/>
          </a:xfrm>
          <a:prstGeom prst="horizontalScroll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</a:p>
        </p:txBody>
      </p:sp>
      <p:sp>
        <p:nvSpPr>
          <p:cNvPr id="15373" name="AutoShape 23"/>
          <p:cNvSpPr>
            <a:spLocks noChangeArrowheads="1"/>
          </p:cNvSpPr>
          <p:nvPr/>
        </p:nvSpPr>
        <p:spPr bwMode="auto">
          <a:xfrm>
            <a:off x="180975" y="333375"/>
            <a:ext cx="990600" cy="838200"/>
          </a:xfrm>
          <a:prstGeom prst="irregularSeal1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rgbClr val="FA2558"/>
                </a:solidFill>
                <a:latin typeface="Times New Roman" panose="02020603050405020304" pitchFamily="18" charset="0"/>
              </a:rPr>
              <a:t>?3</a:t>
            </a:r>
          </a:p>
        </p:txBody>
      </p:sp>
      <p:sp>
        <p:nvSpPr>
          <p:cNvPr id="15374" name="Text Box 30"/>
          <p:cNvSpPr txBox="1">
            <a:spLocks noChangeArrowheads="1"/>
          </p:cNvSpPr>
          <p:nvPr/>
        </p:nvSpPr>
        <p:spPr bwMode="auto">
          <a:xfrm>
            <a:off x="2703513" y="5122863"/>
            <a:ext cx="3810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>
                <a:solidFill>
                  <a:schemeClr val="tx1"/>
                </a:solidFill>
                <a:latin typeface="Arial" panose="020B0604020202020204" pitchFamily="34" charset="0"/>
              </a:rPr>
              <a:t>=</a:t>
            </a:r>
          </a:p>
        </p:txBody>
      </p:sp>
      <p:sp>
        <p:nvSpPr>
          <p:cNvPr id="15375" name="Text Box 31"/>
          <p:cNvSpPr txBox="1">
            <a:spLocks noChangeArrowheads="1"/>
          </p:cNvSpPr>
          <p:nvPr/>
        </p:nvSpPr>
        <p:spPr bwMode="auto">
          <a:xfrm>
            <a:off x="3078163" y="5060950"/>
            <a:ext cx="51069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a.10</a:t>
            </a:r>
            <a:r>
              <a:rPr lang="vi-V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b.10</a:t>
            </a:r>
            <a:r>
              <a:rPr lang="vi-V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c.10</a:t>
            </a:r>
            <a:r>
              <a:rPr lang="en-US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3200" b="1">
                <a:solidFill>
                  <a:schemeClr val="tx1"/>
                </a:solidFill>
                <a:latin typeface="Times New Roman" panose="02020603050405020304" pitchFamily="18" charset="0"/>
              </a:rPr>
              <a:t>d.10</a:t>
            </a:r>
            <a:r>
              <a:rPr lang="vi-VN" altLang="en-US" sz="3200" b="1" baseline="30000">
                <a:solidFill>
                  <a:schemeClr val="tx1"/>
                </a:solidFill>
                <a:latin typeface="Times New Roman" panose="02020603050405020304" pitchFamily="18" charset="0"/>
              </a:rPr>
              <a:t>0</a:t>
            </a:r>
          </a:p>
        </p:txBody>
      </p:sp>
    </p:spTree>
  </p:cSld>
  <p:clrMapOvr>
    <a:masterClrMapping/>
  </p:clrMapOvr>
  <p:transition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36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1536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5367"/>
                                        </p:tgtEl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allAtOnce" animBg="1" autoUpdateAnimBg="0"/>
      <p:bldP spid="15366" grpId="0" bldLvl="0" animBg="1" autoUpdateAnimBg="0"/>
      <p:bldP spid="15367" grpId="0" autoUpdateAnimBg="0"/>
      <p:bldP spid="15372" grpId="0" bldLvl="0" animBg="1" autoUpdateAnimBg="0"/>
      <p:bldP spid="15373" grpId="0" bldLvl="0" animBg="1" autoUpdateAnimBg="0"/>
      <p:bldP spid="15374" grpId="0" autoUpdateAnimBg="0"/>
      <p:bldP spid="1537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261033"/>
              </p:ext>
            </p:extLst>
          </p:nvPr>
        </p:nvGraphicFramePr>
        <p:xfrm>
          <a:off x="457200" y="1524000"/>
          <a:ext cx="8229600" cy="4872044"/>
        </p:xfrm>
        <a:graphic>
          <a:graphicData uri="http://schemas.openxmlformats.org/drawingml/2006/table">
            <a:tbl>
              <a:tblPr/>
              <a:tblGrid>
                <a:gridCol w="3278188"/>
                <a:gridCol w="1544637"/>
                <a:gridCol w="1131888"/>
                <a:gridCol w="2274887"/>
              </a:tblGrid>
              <a:tr h="51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CHỮA</a:t>
                      </a: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6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a) 3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15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: 3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5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3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3</a:t>
                      </a:r>
                      <a:endParaRPr kumimoji="0" lang="en-US" altLang="en-US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6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b) 5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: 5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3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5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3</a:t>
                      </a:r>
                      <a:endParaRPr kumimoji="0" lang="en-US" altLang="en-US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6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c) 4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: 4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6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1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d) a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: a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m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1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6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ñ) 4</a:t>
                      </a:r>
                      <a:r>
                        <a:rPr kumimoji="0" lang="vi-VN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vi-V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 = 2</a:t>
                      </a:r>
                      <a:r>
                        <a:rPr kumimoji="0" lang="vi-VN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4</a:t>
                      </a: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e) b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: b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4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1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129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g)9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8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: 3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9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7</a:t>
                      </a:r>
                      <a:endParaRPr kumimoji="0" lang="en-US" altLang="en-US" sz="2800" b="1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6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h) 8 : 2</a:t>
                      </a:r>
                      <a:r>
                        <a:rPr kumimoji="0" lang="en-US" altLang="en-US" sz="2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en-US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= 4</a:t>
                      </a: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3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vi-V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6" marB="4571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62" name="AutoShape 267"/>
          <p:cNvSpPr>
            <a:spLocks noChangeArrowheads="1"/>
          </p:cNvSpPr>
          <p:nvPr/>
        </p:nvSpPr>
        <p:spPr bwMode="auto">
          <a:xfrm>
            <a:off x="304800" y="0"/>
            <a:ext cx="4038600" cy="1143000"/>
          </a:xfrm>
          <a:prstGeom prst="cloudCallout">
            <a:avLst>
              <a:gd name="adj1" fmla="val -49176"/>
              <a:gd name="adj2" fmla="val 619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800" b="1" u="sng">
                <a:solidFill>
                  <a:srgbClr val="FA25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nghiệm</a:t>
            </a:r>
          </a:p>
        </p:txBody>
      </p:sp>
      <p:sp>
        <p:nvSpPr>
          <p:cNvPr id="17463" name="Text Box 268"/>
          <p:cNvSpPr txBox="1">
            <a:spLocks noChangeArrowheads="1"/>
          </p:cNvSpPr>
          <p:nvPr/>
        </p:nvSpPr>
        <p:spPr bwMode="auto">
          <a:xfrm>
            <a:off x="4572000" y="0"/>
            <a:ext cx="4465638" cy="13716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câu  sau đây là đúng hay sai. Nếu sai thì sửa lại cho đúng.</a:t>
            </a:r>
          </a:p>
        </p:txBody>
      </p:sp>
      <p:sp>
        <p:nvSpPr>
          <p:cNvPr id="17464" name="Text Box 269"/>
          <p:cNvSpPr txBox="1">
            <a:spLocks noChangeArrowheads="1"/>
          </p:cNvSpPr>
          <p:nvPr/>
        </p:nvSpPr>
        <p:spPr bwMode="auto">
          <a:xfrm>
            <a:off x="5410200" y="2071688"/>
            <a:ext cx="8382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7465" name="Text Box 270"/>
          <p:cNvSpPr txBox="1">
            <a:spLocks noChangeArrowheads="1"/>
          </p:cNvSpPr>
          <p:nvPr/>
        </p:nvSpPr>
        <p:spPr bwMode="auto">
          <a:xfrm>
            <a:off x="6629400" y="2079625"/>
            <a:ext cx="9906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3</a:t>
            </a:r>
            <a:r>
              <a:rPr lang="vi-VN" altLang="en-US" sz="2400" baseline="30000">
                <a:solidFill>
                  <a:schemeClr val="bg1"/>
                </a:solidFill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7466" name="Text Box 271"/>
          <p:cNvSpPr txBox="1">
            <a:spLocks noChangeArrowheads="1"/>
          </p:cNvSpPr>
          <p:nvPr/>
        </p:nvSpPr>
        <p:spPr bwMode="auto">
          <a:xfrm>
            <a:off x="3810000" y="2570163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Đ</a:t>
            </a:r>
          </a:p>
        </p:txBody>
      </p:sp>
      <p:sp>
        <p:nvSpPr>
          <p:cNvPr id="17467" name="Text Box 274"/>
          <p:cNvSpPr txBox="1">
            <a:spLocks noChangeArrowheads="1"/>
          </p:cNvSpPr>
          <p:nvPr/>
        </p:nvSpPr>
        <p:spPr bwMode="auto">
          <a:xfrm>
            <a:off x="5410200" y="3630613"/>
            <a:ext cx="8382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7468" name="Text Box 275"/>
          <p:cNvSpPr txBox="1">
            <a:spLocks noChangeArrowheads="1"/>
          </p:cNvSpPr>
          <p:nvPr/>
        </p:nvSpPr>
        <p:spPr bwMode="auto">
          <a:xfrm>
            <a:off x="3810000" y="31115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Đ</a:t>
            </a:r>
          </a:p>
        </p:txBody>
      </p:sp>
      <p:sp>
        <p:nvSpPr>
          <p:cNvPr id="17469" name="Text Box 276"/>
          <p:cNvSpPr txBox="1">
            <a:spLocks noChangeArrowheads="1"/>
          </p:cNvSpPr>
          <p:nvPr/>
        </p:nvSpPr>
        <p:spPr bwMode="auto">
          <a:xfrm>
            <a:off x="6629400" y="3636963"/>
            <a:ext cx="1066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vi-VN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≠0</a:t>
            </a:r>
          </a:p>
        </p:txBody>
      </p:sp>
      <p:sp>
        <p:nvSpPr>
          <p:cNvPr id="17470" name="Text Box 277"/>
          <p:cNvSpPr txBox="1">
            <a:spLocks noChangeArrowheads="1"/>
          </p:cNvSpPr>
          <p:nvPr/>
        </p:nvSpPr>
        <p:spPr bwMode="auto">
          <a:xfrm>
            <a:off x="5334000" y="4683125"/>
            <a:ext cx="8382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7471" name="Text Box 278"/>
          <p:cNvSpPr txBox="1">
            <a:spLocks noChangeArrowheads="1"/>
          </p:cNvSpPr>
          <p:nvPr/>
        </p:nvSpPr>
        <p:spPr bwMode="auto">
          <a:xfrm>
            <a:off x="6705600" y="4665663"/>
            <a:ext cx="10668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≠0</a:t>
            </a:r>
          </a:p>
        </p:txBody>
      </p:sp>
      <p:sp>
        <p:nvSpPr>
          <p:cNvPr id="17472" name="Text Box 279"/>
          <p:cNvSpPr txBox="1">
            <a:spLocks noChangeArrowheads="1"/>
          </p:cNvSpPr>
          <p:nvPr/>
        </p:nvSpPr>
        <p:spPr bwMode="auto">
          <a:xfrm>
            <a:off x="5410200" y="5889625"/>
            <a:ext cx="838200" cy="457200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</a:rPr>
              <a:t>S</a:t>
            </a:r>
          </a:p>
        </p:txBody>
      </p:sp>
      <p:sp>
        <p:nvSpPr>
          <p:cNvPr id="17473" name="Text Box 280"/>
          <p:cNvSpPr txBox="1">
            <a:spLocks noChangeArrowheads="1"/>
          </p:cNvSpPr>
          <p:nvPr/>
        </p:nvSpPr>
        <p:spPr bwMode="auto">
          <a:xfrm>
            <a:off x="3886200" y="4152900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Đ</a:t>
            </a:r>
          </a:p>
        </p:txBody>
      </p:sp>
      <p:sp>
        <p:nvSpPr>
          <p:cNvPr id="17474" name="Text Box 281"/>
          <p:cNvSpPr txBox="1">
            <a:spLocks noChangeArrowheads="1"/>
          </p:cNvSpPr>
          <p:nvPr/>
        </p:nvSpPr>
        <p:spPr bwMode="auto">
          <a:xfrm>
            <a:off x="3886200" y="5292725"/>
            <a:ext cx="11430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tx1"/>
                </a:solidFill>
                <a:latin typeface="Times New Roman" panose="02020603050405020304" pitchFamily="18" charset="0"/>
                <a:sym typeface="Times New Roman" panose="02020603050405020304" pitchFamily="18" charset="0"/>
              </a:rPr>
              <a:t>Đ</a:t>
            </a:r>
          </a:p>
        </p:txBody>
      </p:sp>
      <p:sp>
        <p:nvSpPr>
          <p:cNvPr id="17475" name="Text Box 283"/>
          <p:cNvSpPr txBox="1">
            <a:spLocks noChangeArrowheads="1"/>
          </p:cNvSpPr>
          <p:nvPr/>
        </p:nvSpPr>
        <p:spPr bwMode="auto">
          <a:xfrm>
            <a:off x="6734175" y="5895975"/>
            <a:ext cx="990600" cy="457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 typeface="Arial" panose="020B0604020202020204" pitchFamily="34" charset="0"/>
              <a:buNone/>
            </a:pPr>
            <a:r>
              <a:rPr lang="vi-VN" altLang="en-US" sz="2400" b="1">
                <a:solidFill>
                  <a:schemeClr val="bg1"/>
                </a:solidFill>
                <a:latin typeface="Times New Roman" panose="02020603050405020304" pitchFamily="18" charset="0"/>
              </a:rPr>
              <a:t>2</a:t>
            </a:r>
            <a:endParaRPr lang="vi-VN" altLang="en-US" sz="2400" b="1" baseline="300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1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74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4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74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7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7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4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800" decel="100000"/>
                                        <p:tgtEl>
                                          <p:spTgt spid="17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62" grpId="0" animBg="1" autoUpdateAnimBg="0"/>
      <p:bldP spid="17463" grpId="0" bldLvl="0" animBg="1" autoUpdateAnimBg="0"/>
      <p:bldP spid="17464" grpId="0" bldLvl="0" animBg="1" autoUpdateAnimBg="0"/>
      <p:bldP spid="17465" grpId="0" bldLvl="0" animBg="1" autoUpdateAnimBg="0"/>
      <p:bldP spid="17466" grpId="0" bldLvl="0" animBg="1" autoUpdateAnimBg="0"/>
      <p:bldP spid="17467" grpId="0" bldLvl="0" animBg="1" autoUpdateAnimBg="0"/>
      <p:bldP spid="17468" grpId="0" bldLvl="0" animBg="1" autoUpdateAnimBg="0"/>
      <p:bldP spid="17469" grpId="0" bldLvl="0" animBg="1" autoUpdateAnimBg="0"/>
      <p:bldP spid="17470" grpId="0" bldLvl="0" animBg="1" autoUpdateAnimBg="0"/>
      <p:bldP spid="17471" grpId="0" bldLvl="0" animBg="1" autoUpdateAnimBg="0"/>
      <p:bldP spid="17472" grpId="0" bldLvl="0" animBg="1" autoUpdateAnimBg="0"/>
      <p:bldP spid="17473" grpId="0" bldLvl="0" animBg="1" autoUpdateAnimBg="0"/>
      <p:bldP spid="17474" grpId="0" bldLvl="0" animBg="1" autoUpdateAnimBg="0"/>
      <p:bldP spid="17475" grpId="0" bldLvl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827088" y="3119438"/>
            <a:ext cx="86407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bài tập: 68, 70, 71 SGK trang 30, 31</a:t>
            </a:r>
            <a:endParaRPr lang="en-US" altLang="en-US" sz="28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7" name="AutoShape 13"/>
          <p:cNvSpPr>
            <a:spLocks noChangeArrowheads="1"/>
          </p:cNvSpPr>
          <p:nvPr/>
        </p:nvSpPr>
        <p:spPr bwMode="auto">
          <a:xfrm>
            <a:off x="611188" y="1366838"/>
            <a:ext cx="7488237" cy="90805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 typeface="Arial" panose="020B0604020202020204" pitchFamily="34" charset="0"/>
              <a:buNone/>
            </a:pPr>
            <a:r>
              <a:rPr lang="en-US" altLang="en-US" sz="3600" b="1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SVOTE-GUID" val="AAB0ED25-8C28-44CB-9C02-8D6E68C9A49B"/>
</p:tagLst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381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20" baseType="lpstr">
      <vt:lpstr>.VnTime</vt:lpstr>
      <vt:lpstr>Arial</vt:lpstr>
      <vt:lpstr>Century Gothic</vt:lpstr>
      <vt:lpstr>Tahoma</vt:lpstr>
      <vt:lpstr>Times New Roman</vt:lpstr>
      <vt:lpstr>VNI-Helve</vt:lpstr>
      <vt:lpstr>VNI-Times</vt:lpstr>
      <vt:lpstr>Wingdings</vt:lpstr>
      <vt:lpstr>Wingdings 3</vt:lpstr>
      <vt:lpstr>Wisp</vt:lpstr>
      <vt:lpstr>Microsoft Equation 3.0</vt:lpstr>
      <vt:lpstr>MathType 6.0 Equation</vt:lpstr>
      <vt:lpstr>PowerPoint Presentation</vt:lpstr>
      <vt:lpstr>       Chia hai lũy thừa cùng cơ số</vt:lpstr>
      <vt:lpstr>2. Tổng quát: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 Binh</dc:creator>
  <cp:lastModifiedBy>Hau Nguyen</cp:lastModifiedBy>
  <cp:revision>5</cp:revision>
  <dcterms:modified xsi:type="dcterms:W3CDTF">2020-10-06T15:19:44Z</dcterms:modified>
</cp:coreProperties>
</file>