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3" r:id="rId5"/>
    <p:sldId id="265" r:id="rId6"/>
    <p:sldId id="266" r:id="rId7"/>
    <p:sldId id="267" r:id="rId8"/>
    <p:sldId id="272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6" autoAdjust="0"/>
    <p:restoredTop sz="94660"/>
  </p:normalViewPr>
  <p:slideViewPr>
    <p:cSldViewPr>
      <p:cViewPr varScale="1">
        <p:scale>
          <a:sx n="92" d="100"/>
          <a:sy n="92" d="100"/>
        </p:scale>
        <p:origin x="132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668A2-0DDB-4A83-B57E-8B4EFCE3DD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2298047"/>
      </p:ext>
    </p:extLst>
  </p:cSld>
  <p:clrMapOvr>
    <a:masterClrMapping/>
  </p:clrMapOvr>
  <p:transition spd="med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C6F86-A7E2-4155-A218-06F60D94B6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2734111"/>
      </p:ext>
    </p:extLst>
  </p:cSld>
  <p:clrMapOvr>
    <a:masterClrMapping/>
  </p:clrMapOvr>
  <p:transition spd="med"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5F711-7A34-4C3C-ACE2-19A10A1FC0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5225961"/>
      </p:ext>
    </p:extLst>
  </p:cSld>
  <p:clrMapOvr>
    <a:masterClrMapping/>
  </p:clrMapOvr>
  <p:transition spd="med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14B0E-8922-49E8-A89E-C4558749A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8434089"/>
      </p:ext>
    </p:extLst>
  </p:cSld>
  <p:clrMapOvr>
    <a:masterClrMapping/>
  </p:clrMapOvr>
  <p:transition spd="med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DD2AD-B38D-47DC-8E5A-3E23F8496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377968"/>
      </p:ext>
    </p:extLst>
  </p:cSld>
  <p:clrMapOvr>
    <a:masterClrMapping/>
  </p:clrMapOvr>
  <p:transition spd="med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251-909A-47FC-B3AC-FE8F94962A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004338"/>
      </p:ext>
    </p:extLst>
  </p:cSld>
  <p:clrMapOvr>
    <a:masterClrMapping/>
  </p:clrMapOvr>
  <p:transition spd="med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B5F11-1B23-421D-98DE-4096F11C69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5287833"/>
      </p:ext>
    </p:extLst>
  </p:cSld>
  <p:clrMapOvr>
    <a:masterClrMapping/>
  </p:clrMapOvr>
  <p:transition spd="med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A2879-71CF-402F-A30E-B88CA4B668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820513"/>
      </p:ext>
    </p:extLst>
  </p:cSld>
  <p:clrMapOvr>
    <a:masterClrMapping/>
  </p:clrMapOvr>
  <p:transition spd="med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6B893-1AB8-444D-BCCF-807270BA8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2113329"/>
      </p:ext>
    </p:extLst>
  </p:cSld>
  <p:clrMapOvr>
    <a:masterClrMapping/>
  </p:clrMapOvr>
  <p:transition spd="med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FA8EA-217B-4B0C-8634-1EDF70449E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004936"/>
      </p:ext>
    </p:extLst>
  </p:cSld>
  <p:clrMapOvr>
    <a:masterClrMapping/>
  </p:clrMapOvr>
  <p:transition spd="med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F67D9-B41F-452A-90B2-FA158F08E9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054290"/>
      </p:ext>
    </p:extLst>
  </p:cSld>
  <p:clrMapOvr>
    <a:masterClrMapping/>
  </p:clrMapOvr>
  <p:transition spd="med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7FA6DC2-28F4-4B9E-9490-5534605D33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blinds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3300"/>
                </a:solidFill>
              </a:rPr>
              <a:t>KIỂM TRA 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57200" y="1981200"/>
            <a:ext cx="8153400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/>
              <a:t> Nhận xét xem bài tập sau đây bạn làm đúng hay sai? Vì sao?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800"/>
              <a:t>Tính: a) 3600:24+76 = 3600:100 = 36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800"/>
              <a:t>	b) 15 – 3.4 = 12.4=48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2857500" cy="1143000"/>
          </a:xfrm>
        </p:spPr>
        <p:txBody>
          <a:bodyPr/>
          <a:lstStyle/>
          <a:p>
            <a:pPr eaLnBrk="1" hangingPunct="1"/>
            <a:r>
              <a:rPr lang="en-US" altLang="en-US" i="1" smtClean="0">
                <a:solidFill>
                  <a:srgbClr val="000099"/>
                </a:solidFill>
              </a:rPr>
              <a:t>Bài 75sgk</a:t>
            </a:r>
            <a:r>
              <a:rPr lang="en-US" altLang="en-US" smtClean="0">
                <a:solidFill>
                  <a:srgbClr val="000099"/>
                </a:solidFill>
              </a:rPr>
              <a:t>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Điền số thích hợp vào ô vuông:</a:t>
            </a:r>
          </a:p>
        </p:txBody>
      </p:sp>
      <p:graphicFrame>
        <p:nvGraphicFramePr>
          <p:cNvPr id="20484" name="Group 4"/>
          <p:cNvGraphicFramePr>
            <a:graphicFrameLocks noGrp="1"/>
          </p:cNvGraphicFramePr>
          <p:nvPr>
            <p:ph idx="1"/>
          </p:nvPr>
        </p:nvGraphicFramePr>
        <p:xfrm>
          <a:off x="647700" y="1905000"/>
          <a:ext cx="1143000" cy="914400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490" name="Group 10"/>
          <p:cNvGraphicFramePr>
            <a:graphicFrameLocks noGrp="1"/>
          </p:cNvGraphicFramePr>
          <p:nvPr/>
        </p:nvGraphicFramePr>
        <p:xfrm>
          <a:off x="3314700" y="1905000"/>
          <a:ext cx="1143000" cy="914400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496" name="Group 16"/>
          <p:cNvGraphicFramePr>
            <a:graphicFrameLocks noGrp="1"/>
          </p:cNvGraphicFramePr>
          <p:nvPr/>
        </p:nvGraphicFramePr>
        <p:xfrm>
          <a:off x="5905500" y="1905000"/>
          <a:ext cx="1143000" cy="914400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02" name="Line 22"/>
          <p:cNvSpPr>
            <a:spLocks noChangeShapeType="1"/>
          </p:cNvSpPr>
          <p:nvPr/>
        </p:nvSpPr>
        <p:spPr bwMode="auto">
          <a:xfrm>
            <a:off x="1943100" y="23622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4610100" y="23622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0504" name="Group 24"/>
          <p:cNvGraphicFramePr>
            <a:graphicFrameLocks noGrp="1"/>
          </p:cNvGraphicFramePr>
          <p:nvPr/>
        </p:nvGraphicFramePr>
        <p:xfrm>
          <a:off x="647700" y="3581400"/>
          <a:ext cx="1143000" cy="914400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10" name="Group 30"/>
          <p:cNvGraphicFramePr>
            <a:graphicFrameLocks noGrp="1"/>
          </p:cNvGraphicFramePr>
          <p:nvPr/>
        </p:nvGraphicFramePr>
        <p:xfrm>
          <a:off x="3314700" y="3581400"/>
          <a:ext cx="1143000" cy="914400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16" name="Group 36"/>
          <p:cNvGraphicFramePr>
            <a:graphicFrameLocks noGrp="1"/>
          </p:cNvGraphicFramePr>
          <p:nvPr/>
        </p:nvGraphicFramePr>
        <p:xfrm>
          <a:off x="6019800" y="3505200"/>
          <a:ext cx="1143000" cy="914400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2" name="Line 42"/>
          <p:cNvSpPr>
            <a:spLocks noChangeShapeType="1"/>
          </p:cNvSpPr>
          <p:nvPr/>
        </p:nvSpPr>
        <p:spPr bwMode="auto">
          <a:xfrm>
            <a:off x="2095500" y="40386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3" name="Line 43"/>
          <p:cNvSpPr>
            <a:spLocks noChangeShapeType="1"/>
          </p:cNvSpPr>
          <p:nvPr/>
        </p:nvSpPr>
        <p:spPr bwMode="auto">
          <a:xfrm>
            <a:off x="4686300" y="40386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4" name="Text Box 44"/>
          <p:cNvSpPr txBox="1">
            <a:spLocks noChangeArrowheads="1"/>
          </p:cNvSpPr>
          <p:nvPr/>
        </p:nvSpPr>
        <p:spPr bwMode="auto">
          <a:xfrm>
            <a:off x="2095500" y="18288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+3</a:t>
            </a:r>
          </a:p>
        </p:txBody>
      </p:sp>
      <p:sp>
        <p:nvSpPr>
          <p:cNvPr id="20525" name="Text Box 45"/>
          <p:cNvSpPr txBox="1">
            <a:spLocks noChangeArrowheads="1"/>
          </p:cNvSpPr>
          <p:nvPr/>
        </p:nvSpPr>
        <p:spPr bwMode="auto">
          <a:xfrm>
            <a:off x="2171700" y="34290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x3</a:t>
            </a:r>
          </a:p>
        </p:txBody>
      </p:sp>
      <p:sp>
        <p:nvSpPr>
          <p:cNvPr id="20526" name="Text Box 46"/>
          <p:cNvSpPr txBox="1">
            <a:spLocks noChangeArrowheads="1"/>
          </p:cNvSpPr>
          <p:nvPr/>
        </p:nvSpPr>
        <p:spPr bwMode="auto">
          <a:xfrm>
            <a:off x="4838700" y="3505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-4</a:t>
            </a:r>
          </a:p>
        </p:txBody>
      </p:sp>
      <p:sp>
        <p:nvSpPr>
          <p:cNvPr id="20527" name="Text Box 47"/>
          <p:cNvSpPr txBox="1">
            <a:spLocks noChangeArrowheads="1"/>
          </p:cNvSpPr>
          <p:nvPr/>
        </p:nvSpPr>
        <p:spPr bwMode="auto">
          <a:xfrm>
            <a:off x="4762500" y="18288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x4</a:t>
            </a:r>
          </a:p>
        </p:txBody>
      </p:sp>
      <p:sp>
        <p:nvSpPr>
          <p:cNvPr id="20528" name="Text Box 48"/>
          <p:cNvSpPr txBox="1">
            <a:spLocks noChangeArrowheads="1"/>
          </p:cNvSpPr>
          <p:nvPr/>
        </p:nvSpPr>
        <p:spPr bwMode="auto">
          <a:xfrm>
            <a:off x="6191250" y="207645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60</a:t>
            </a:r>
          </a:p>
        </p:txBody>
      </p:sp>
      <p:sp>
        <p:nvSpPr>
          <p:cNvPr id="20529" name="Text Box 49"/>
          <p:cNvSpPr txBox="1">
            <a:spLocks noChangeArrowheads="1"/>
          </p:cNvSpPr>
          <p:nvPr/>
        </p:nvSpPr>
        <p:spPr bwMode="auto">
          <a:xfrm>
            <a:off x="6286500" y="37338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11</a:t>
            </a:r>
          </a:p>
        </p:txBody>
      </p:sp>
      <p:sp>
        <p:nvSpPr>
          <p:cNvPr id="20530" name="Text Box 50"/>
          <p:cNvSpPr txBox="1">
            <a:spLocks noChangeArrowheads="1"/>
          </p:cNvSpPr>
          <p:nvPr/>
        </p:nvSpPr>
        <p:spPr bwMode="auto">
          <a:xfrm>
            <a:off x="952500" y="20574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20531" name="Text Box 51"/>
          <p:cNvSpPr txBox="1">
            <a:spLocks noChangeArrowheads="1"/>
          </p:cNvSpPr>
          <p:nvPr/>
        </p:nvSpPr>
        <p:spPr bwMode="auto">
          <a:xfrm>
            <a:off x="952500" y="37338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</a:rPr>
              <a:t> 5</a:t>
            </a:r>
          </a:p>
        </p:txBody>
      </p:sp>
      <p:sp>
        <p:nvSpPr>
          <p:cNvPr id="20532" name="Text Box 52"/>
          <p:cNvSpPr txBox="1">
            <a:spLocks noChangeArrowheads="1"/>
          </p:cNvSpPr>
          <p:nvPr/>
        </p:nvSpPr>
        <p:spPr bwMode="auto">
          <a:xfrm>
            <a:off x="3543300" y="211455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20533" name="Text Box 53"/>
          <p:cNvSpPr txBox="1">
            <a:spLocks noChangeArrowheads="1"/>
          </p:cNvSpPr>
          <p:nvPr/>
        </p:nvSpPr>
        <p:spPr bwMode="auto">
          <a:xfrm>
            <a:off x="3581400" y="37719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20535" name="Text Box 55"/>
          <p:cNvSpPr txBox="1">
            <a:spLocks noChangeArrowheads="1"/>
          </p:cNvSpPr>
          <p:nvPr/>
        </p:nvSpPr>
        <p:spPr bwMode="auto">
          <a:xfrm>
            <a:off x="1143000" y="4953000"/>
            <a:ext cx="45720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/>
              <a:t>a) (x+3).4 = 60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800"/>
              <a:t>b)  x.3 – 4 = 11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0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0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0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0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0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0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0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20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0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2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2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2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20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  <p:bldP spid="20502" grpId="0" animBg="1"/>
      <p:bldP spid="20503" grpId="0" animBg="1"/>
      <p:bldP spid="20522" grpId="0" animBg="1"/>
      <p:bldP spid="20523" grpId="0" animBg="1"/>
      <p:bldP spid="20524" grpId="0"/>
      <p:bldP spid="20525" grpId="0"/>
      <p:bldP spid="20526" grpId="0"/>
      <p:bldP spid="20527" grpId="0"/>
      <p:bldP spid="20528" grpId="0"/>
      <p:bldP spid="20529" grpId="0"/>
      <p:bldP spid="20530" grpId="0"/>
      <p:bldP spid="20531" grpId="0"/>
      <p:bldP spid="20532" grpId="0"/>
      <p:bldP spid="20533" grpId="0"/>
      <p:bldP spid="205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371600" y="17526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</a:rPr>
              <a:t>HƯỚNG DẪN TỰ HỌC Ở NHÀ: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371600" y="2057400"/>
            <a:ext cx="70104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800"/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800"/>
              <a:t> BTVN: 73( b, d); 74/SGK/32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47800"/>
            <a:ext cx="7848600" cy="2438400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FF3300"/>
                </a:solidFill>
              </a:rPr>
              <a:t>THỨ TỰ THỰC HIỆN </a:t>
            </a:r>
            <a:br>
              <a:rPr lang="en-US" altLang="en-US" b="1" smtClean="0">
                <a:solidFill>
                  <a:srgbClr val="FF3300"/>
                </a:solidFill>
              </a:rPr>
            </a:br>
            <a:r>
              <a:rPr lang="en-US" altLang="en-US" b="1" smtClean="0">
                <a:solidFill>
                  <a:srgbClr val="FF3300"/>
                </a:solidFill>
              </a:rPr>
              <a:t>CÁC PHÉP TÍNH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-381000" y="319088"/>
            <a:ext cx="6019800" cy="715962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solidFill>
                  <a:srgbClr val="000099"/>
                </a:solidFill>
              </a:rPr>
              <a:t>1. Nhắc lại về biểu thức: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93825"/>
            <a:ext cx="8305800" cy="1600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i="1" smtClean="0">
                <a:solidFill>
                  <a:srgbClr val="00CC00"/>
                </a:solidFill>
              </a:rPr>
              <a:t> </a:t>
            </a:r>
            <a:r>
              <a:rPr lang="en-US" altLang="en-US" sz="2800" i="1" smtClean="0"/>
              <a:t>Các số được nối với nhau bởi dấu các phép tính (cộng, trừ, nhân, chia, nâng lên lũy thừa) làm thành một biểu thức</a:t>
            </a:r>
            <a:r>
              <a:rPr lang="en-US" altLang="en-US" sz="2800" smtClean="0"/>
              <a:t>.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685800" y="3352800"/>
            <a:ext cx="78486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i="1">
                <a:solidFill>
                  <a:srgbClr val="000099"/>
                </a:solidFill>
              </a:rPr>
              <a:t>*Chú ý:</a:t>
            </a:r>
            <a:endParaRPr lang="en-US" altLang="en-US"/>
          </a:p>
          <a:p>
            <a:pPr eaLnBrk="1" hangingPunct="1">
              <a:buFontTx/>
              <a:buNone/>
            </a:pPr>
            <a:r>
              <a:rPr lang="en-US" altLang="en-US"/>
              <a:t> </a:t>
            </a:r>
            <a:r>
              <a:rPr lang="en-US" altLang="en-US" i="1"/>
              <a:t>a) Mỗi số cũng được coi là một biểu thức.</a:t>
            </a:r>
          </a:p>
          <a:p>
            <a:pPr eaLnBrk="1" hangingPunct="1">
              <a:buFontTx/>
              <a:buNone/>
            </a:pPr>
            <a:r>
              <a:rPr lang="en-US" altLang="en-US" i="1"/>
              <a:t> b) Trong một biểu thức có thể có dấu ngoặc để chỉ thứ tự thực hiện các phép tính.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0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0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  <p:bldP spid="102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000099"/>
                </a:solidFill>
              </a:rPr>
              <a:t>2. Thứ tự thực hiện các phép tính: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609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 </a:t>
            </a:r>
            <a:r>
              <a:rPr lang="en-US" altLang="en-US" smtClean="0">
                <a:solidFill>
                  <a:srgbClr val="FF3300"/>
                </a:solidFill>
              </a:rPr>
              <a:t>a) </a:t>
            </a:r>
            <a:r>
              <a:rPr lang="en-US" altLang="en-US" u="sng" smtClean="0">
                <a:solidFill>
                  <a:srgbClr val="FF3300"/>
                </a:solidFill>
              </a:rPr>
              <a:t>Đối với biểu thức không có dấu ngoặc</a:t>
            </a:r>
            <a:r>
              <a:rPr lang="en-US" altLang="en-US" smtClean="0">
                <a:solidFill>
                  <a:srgbClr val="FF3300"/>
                </a:solidFill>
              </a:rPr>
              <a:t>:</a:t>
            </a:r>
            <a:endParaRPr lang="en-US" altLang="en-US" smtClean="0">
              <a:solidFill>
                <a:srgbClr val="00CC00"/>
              </a:solidFill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685800" y="1752600"/>
            <a:ext cx="8001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>
                <a:sym typeface="Wingdings" panose="05000000000000000000" pitchFamily="2" charset="2"/>
              </a:rPr>
              <a:t></a:t>
            </a:r>
            <a:r>
              <a:rPr lang="en-US" altLang="en-US" sz="2800">
                <a:sym typeface="Wingdings" panose="05000000000000000000" pitchFamily="2" charset="2"/>
              </a:rPr>
              <a:t> </a:t>
            </a:r>
            <a:r>
              <a:rPr lang="en-US" altLang="en-US" sz="2800"/>
              <a:t>Nếu chỉ có phép cộng, trừ hoặc nhân, chia, ta thực hiện phép tính theo thứ tự từ </a:t>
            </a:r>
            <a:r>
              <a:rPr lang="en-US" altLang="en-US" sz="2800">
                <a:solidFill>
                  <a:srgbClr val="FF0000"/>
                </a:solidFill>
              </a:rPr>
              <a:t>trái sang phải</a:t>
            </a:r>
            <a:r>
              <a:rPr lang="en-US" altLang="en-US" sz="2800"/>
              <a:t>.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838200" y="26670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u="sng">
                <a:solidFill>
                  <a:schemeClr val="accent2"/>
                </a:solidFill>
              </a:rPr>
              <a:t>Ví dụ</a:t>
            </a:r>
            <a:r>
              <a:rPr lang="en-US" altLang="en-US" sz="2400"/>
              <a:t>: Tính: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3276600" y="2743200"/>
            <a:ext cx="259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a) 58 ─ 35 + 7 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3276600" y="3200400"/>
            <a:ext cx="213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b) 50 : 2 . 4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5486400" y="3200400"/>
            <a:ext cx="304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    =  25 . 4 = 100</a:t>
            </a: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5867400" y="2743200"/>
            <a:ext cx="2667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=  23+7 = 30</a:t>
            </a:r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609600" y="3657600"/>
            <a:ext cx="7924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2800" b="1">
                <a:sym typeface="Wingdings" panose="05000000000000000000" pitchFamily="2" charset="2"/>
              </a:rPr>
              <a:t></a:t>
            </a:r>
            <a:r>
              <a:rPr lang="en-US" altLang="en-US" sz="2800"/>
              <a:t> 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Nếu có các phép tính cộng, trừ, nhân, chia, nâng lên lũy thừa, ta tính </a:t>
            </a:r>
            <a:r>
              <a:rPr lang="en-US" alt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lũy thừa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trước, rồi đến </a:t>
            </a:r>
            <a:r>
              <a:rPr lang="en-US" alt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nhân và chia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, cuối cùng đến </a:t>
            </a:r>
            <a:r>
              <a:rPr lang="en-US" alt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cộng và trừ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en-US" altLang="en-US" sz="2800"/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762000" y="50292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u="sng">
                <a:solidFill>
                  <a:schemeClr val="accent2"/>
                </a:solidFill>
              </a:rPr>
              <a:t>Ví dụ</a:t>
            </a:r>
            <a:r>
              <a:rPr lang="en-US" altLang="en-US" sz="2400"/>
              <a:t>: Tính: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914400" y="5486400"/>
            <a:ext cx="243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2.5</a:t>
            </a:r>
            <a:r>
              <a:rPr lang="en-US" altLang="en-US" sz="2800" baseline="30000"/>
              <a:t>3</a:t>
            </a:r>
            <a:r>
              <a:rPr lang="en-US" altLang="en-US" sz="2800"/>
              <a:t> – 36 : 3</a:t>
            </a:r>
            <a:r>
              <a:rPr lang="en-US" altLang="en-US" sz="2800" baseline="30000"/>
              <a:t>2</a:t>
            </a:r>
            <a:r>
              <a:rPr lang="en-US" altLang="en-US" sz="2800"/>
              <a:t> 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3048000" y="5486400"/>
            <a:ext cx="571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=  2.125  - 36:9 = 250 – 4 = 246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" decel="100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  <p:bldP spid="12299" grpId="0"/>
      <p:bldP spid="12300" grpId="0"/>
      <p:bldP spid="12301" grpId="0"/>
      <p:bldP spid="12305" grpId="0"/>
      <p:bldP spid="12309" grpId="0"/>
      <p:bldP spid="12315" grpId="0"/>
      <p:bldP spid="12316" grpId="0"/>
      <p:bldP spid="12317" grpId="0"/>
      <p:bldP spid="12318" grpId="0"/>
      <p:bldP spid="123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81000" y="304800"/>
            <a:ext cx="624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b) </a:t>
            </a:r>
            <a:r>
              <a:rPr lang="en-US" altLang="en-US" sz="28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Đối với biểu thức có dấu ngoặc: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57200" y="762000"/>
            <a:ext cx="8686800" cy="99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/>
              <a:t>Ta thực hiện: ( )             [ ]                { }</a:t>
            </a: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3603625" y="1104900"/>
            <a:ext cx="112553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5435600" y="1104900"/>
            <a:ext cx="12874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685800" y="1600200"/>
            <a:ext cx="2819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sng"/>
              <a:t>Ví dụ</a:t>
            </a:r>
            <a:r>
              <a:rPr lang="en-US" altLang="en-US" sz="2800"/>
              <a:t>: Tính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0" y="2362200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a) 100 : {2. [45 ─ (13 + 7)]}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4572000" y="2270125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b) 150─ {12.[28 ─ ( 24 ─5)]} 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0" y="30480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= 100 :{ 2.[45 ─  20]}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0" y="38100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= 100 : { 2 . 25}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0" y="46482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= 100 : 50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0" y="5486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= 2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625975" y="3013075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= 150 ─ { 12 . [28 ─ 19]}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4676775" y="377825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= 150 ─ { 12 . 9}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4689475" y="46482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= 150 ─ 108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4718050" y="54737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= 42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1" grpId="0"/>
      <p:bldP spid="14342" grpId="0" animBg="1"/>
      <p:bldP spid="14343" grpId="0" animBg="1"/>
      <p:bldP spid="14344" grpId="0"/>
      <p:bldP spid="14345" grpId="0"/>
      <p:bldP spid="14346" grpId="0"/>
      <p:bldP spid="14347" grpId="0"/>
      <p:bldP spid="14348" grpId="0"/>
      <p:bldP spid="14349" grpId="0"/>
      <p:bldP spid="14350" grpId="0"/>
      <p:bldP spid="14351" grpId="0"/>
      <p:bldP spid="14352" grpId="0"/>
      <p:bldP spid="14353" grpId="0"/>
      <p:bldP spid="143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-2133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99"/>
                </a:solidFill>
              </a:rPr>
              <a:t>?1. Tính: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676400"/>
            <a:ext cx="4038600" cy="6588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smtClean="0"/>
              <a:t> a) 6</a:t>
            </a:r>
            <a:r>
              <a:rPr lang="en-US" altLang="en-US" sz="2800" baseline="30000" smtClean="0"/>
              <a:t>2</a:t>
            </a:r>
            <a:r>
              <a:rPr lang="en-US" altLang="en-US" sz="2800" smtClean="0"/>
              <a:t>: 4. 3 + 2. 5</a:t>
            </a:r>
            <a:r>
              <a:rPr lang="en-US" altLang="en-US" sz="2800" baseline="30000" smtClean="0"/>
              <a:t>2 </a:t>
            </a:r>
            <a:endParaRPr lang="en-US" altLang="en-US" sz="280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1676400"/>
            <a:ext cx="4038600" cy="91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smtClean="0"/>
              <a:t> b) 2.(5. 4</a:t>
            </a:r>
            <a:r>
              <a:rPr lang="en-US" altLang="en-US" sz="2800" baseline="30000" smtClean="0"/>
              <a:t>2</a:t>
            </a:r>
            <a:r>
              <a:rPr lang="en-US" altLang="en-US" sz="2800" smtClean="0"/>
              <a:t> – 18) 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914400" y="2209800"/>
            <a:ext cx="3124200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= 36: 4. 3 + 2. 25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= 9. 3 + 2. 25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= 27 + 50 = 77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5257800" y="2209800"/>
            <a:ext cx="3048000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= 2.(5. 16 – 18)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= 2.(80 – 18)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= 2. 62 = 124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  <p:bldP spid="16388" grpId="0" build="p"/>
      <p:bldP spid="16389" grpId="0"/>
      <p:bldP spid="163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>
                <a:solidFill>
                  <a:srgbClr val="000099"/>
                </a:solidFill>
              </a:rPr>
              <a:t>?2. Tìm số tự nhiên x, biết: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76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smtClean="0"/>
              <a:t> a) (6x – 39): 3 = 201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038600" cy="68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smtClean="0"/>
              <a:t> b) 23 + 3x = 5</a:t>
            </a:r>
            <a:r>
              <a:rPr lang="en-US" altLang="en-US" sz="2800" baseline="30000" smtClean="0"/>
              <a:t>6</a:t>
            </a:r>
            <a:r>
              <a:rPr lang="en-US" altLang="en-US" sz="2800" smtClean="0"/>
              <a:t>: 5</a:t>
            </a:r>
            <a:r>
              <a:rPr lang="en-US" altLang="en-US" sz="2800" baseline="30000" smtClean="0"/>
              <a:t>3</a:t>
            </a:r>
            <a:r>
              <a:rPr lang="en-US" altLang="en-US" sz="2800" smtClean="0"/>
              <a:t> 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616075" y="2209800"/>
            <a:ext cx="3505200" cy="308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6x – 39 = 201. 3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6x ─ 39 = 603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        6x = 603 + 39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          x = 642: 6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          x = 107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137150" y="2133600"/>
            <a:ext cx="3962400" cy="308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23 + 3x = 5</a:t>
            </a:r>
            <a:r>
              <a:rPr lang="en-US" altLang="en-US" sz="2800" baseline="30000"/>
              <a:t>3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23 + 3x = 125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        3x = 125 – 23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           x = 102: 3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           x = 34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  <p:bldP spid="17412" grpId="0" build="p"/>
      <p:bldP spid="17413" grpId="0"/>
      <p:bldP spid="174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3505200" cy="1143000"/>
          </a:xfrm>
        </p:spPr>
        <p:txBody>
          <a:bodyPr/>
          <a:lstStyle/>
          <a:p>
            <a:pPr eaLnBrk="1" hangingPunct="1"/>
            <a:r>
              <a:rPr lang="en-US" altLang="en-US" i="1" smtClean="0">
                <a:solidFill>
                  <a:srgbClr val="000099"/>
                </a:solidFill>
              </a:rPr>
              <a:t>*Tổng quát: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905000"/>
          </a:xfrm>
        </p:spPr>
        <p:txBody>
          <a:bodyPr/>
          <a:lstStyle/>
          <a:p>
            <a:pPr eaLnBrk="1" hangingPunct="1"/>
            <a:r>
              <a:rPr lang="en-US" altLang="en-US" i="1" smtClean="0">
                <a:solidFill>
                  <a:srgbClr val="FF3300"/>
                </a:solidFill>
              </a:rPr>
              <a:t>1. </a:t>
            </a:r>
            <a:r>
              <a:rPr lang="en-US" altLang="en-US" i="1" smtClean="0"/>
              <a:t>Thứ tự thực hiện các phép tính đối với biểu thức không có dấu ngoặc: </a:t>
            </a:r>
          </a:p>
          <a:p>
            <a:pPr eaLnBrk="1" hangingPunct="1">
              <a:buFontTx/>
              <a:buNone/>
            </a:pPr>
            <a:r>
              <a:rPr lang="en-US" altLang="en-US" i="1" smtClean="0"/>
              <a:t>  </a:t>
            </a:r>
            <a:r>
              <a:rPr lang="en-US" altLang="en-US" i="1" smtClean="0">
                <a:solidFill>
                  <a:srgbClr val="FF0000"/>
                </a:solidFill>
              </a:rPr>
              <a:t>Lũy thừa        Nhân và chia       Cộng và trừ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2514600" y="30480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5791200" y="3048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33400" y="4953000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/>
              <a:t>         </a:t>
            </a:r>
            <a:r>
              <a:rPr lang="en-US" altLang="en-US">
                <a:solidFill>
                  <a:srgbClr val="FF0000"/>
                </a:solidFill>
              </a:rPr>
              <a:t>(  )              [  ]            {  }</a:t>
            </a: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2514600" y="52578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4191000" y="52578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838200" y="3581400"/>
            <a:ext cx="7391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 i="1">
                <a:solidFill>
                  <a:srgbClr val="FF3300"/>
                </a:solidFill>
              </a:rPr>
              <a:t>2. </a:t>
            </a:r>
            <a:r>
              <a:rPr lang="en-US" altLang="en-US" sz="3200" i="1"/>
              <a:t>Thứ tự thực hiện các phép tính đối với biểu thức có dấu ngoặc</a:t>
            </a:r>
            <a:r>
              <a:rPr lang="en-US" altLang="en-US" sz="3200" i="1">
                <a:solidFill>
                  <a:srgbClr val="FF3300"/>
                </a:solidFill>
              </a:rPr>
              <a:t>:</a:t>
            </a:r>
            <a:r>
              <a:rPr lang="en-US" altLang="en-US" sz="3200"/>
              <a:t> </a:t>
            </a:r>
            <a:endParaRPr lang="vi-VN" altLang="en-US" sz="320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  <p:bldP spid="23556" grpId="0" animBg="1"/>
      <p:bldP spid="23557" grpId="0" animBg="1"/>
      <p:bldP spid="23558" grpId="0"/>
      <p:bldP spid="23559" grpId="0" animBg="1"/>
      <p:bldP spid="23560" grpId="0" animBg="1"/>
      <p:bldP spid="235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FF3300"/>
                </a:solidFill>
              </a:rPr>
              <a:t/>
            </a:r>
            <a:br>
              <a:rPr lang="en-US" altLang="en-US" sz="4000" smtClean="0">
                <a:solidFill>
                  <a:srgbClr val="FF3300"/>
                </a:solidFill>
              </a:rPr>
            </a:br>
            <a:r>
              <a:rPr lang="en-US" altLang="en-US" sz="4000" b="1" i="1" smtClean="0">
                <a:solidFill>
                  <a:srgbClr val="000099"/>
                </a:solidFill>
              </a:rPr>
              <a:t>Bài 73 sgk:</a:t>
            </a:r>
            <a:r>
              <a:rPr lang="en-US" altLang="en-US" sz="4000" smtClean="0">
                <a:solidFill>
                  <a:srgbClr val="000099"/>
                </a:solidFill>
              </a:rPr>
              <a:t> Thực hiện tính: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6096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a) 5. 4</a:t>
            </a:r>
            <a:r>
              <a:rPr lang="en-US" altLang="en-US" sz="2800" baseline="30000" smtClean="0"/>
              <a:t>2</a:t>
            </a:r>
            <a:r>
              <a:rPr lang="en-US" altLang="en-US" sz="2800" smtClean="0"/>
              <a:t> – 18: 3</a:t>
            </a:r>
            <a:r>
              <a:rPr lang="en-US" altLang="en-US" sz="2800" baseline="30000" smtClean="0"/>
              <a:t>2</a:t>
            </a:r>
            <a:r>
              <a:rPr lang="en-US" altLang="en-US" sz="2800" smtClean="0"/>
              <a:t> 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600200"/>
            <a:ext cx="4267200" cy="68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smtClean="0"/>
              <a:t>c) 39 . 213 + 87 . 39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914400" y="2209800"/>
            <a:ext cx="32766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= 5. 16 – 18: 9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= 80 – 2 = 78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800600" y="2286000"/>
            <a:ext cx="3581400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= 39( 213 + 87)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= 39.300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= 11 700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457200" y="4419600"/>
            <a:ext cx="83058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	Ngoài cách áp dụng đúng theo thứ tự phép tính ta có thể vận dụng các tính chất của phép tính để tính nhanh</a:t>
            </a:r>
            <a:r>
              <a:rPr lang="vi-VN" altLang="en-US" sz="2800"/>
              <a:t>.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  <p:bldP spid="19460" grpId="0" build="p"/>
      <p:bldP spid="19461" grpId="0"/>
      <p:bldP spid="19462" grpId="0"/>
      <p:bldP spid="1946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99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99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663</Words>
  <Application>Microsoft Office PowerPoint</Application>
  <PresentationFormat>On-screen Show (4:3)</PresentationFormat>
  <Paragraphs>88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Default Design</vt:lpstr>
      <vt:lpstr>KIỂM TRA </vt:lpstr>
      <vt:lpstr>THỨ TỰ THỰC HIỆN  CÁC PHÉP TÍNH</vt:lpstr>
      <vt:lpstr>1. Nhắc lại về biểu thức: </vt:lpstr>
      <vt:lpstr>2. Thứ tự thực hiện các phép tính:</vt:lpstr>
      <vt:lpstr>PowerPoint Presentation</vt:lpstr>
      <vt:lpstr>?1. Tính:</vt:lpstr>
      <vt:lpstr>?2. Tìm số tự nhiên x, biết:</vt:lpstr>
      <vt:lpstr>*Tổng quát:</vt:lpstr>
      <vt:lpstr> Bài 73 sgk: Thực hiện tính:</vt:lpstr>
      <vt:lpstr>Bài 75sgk:</vt:lpstr>
      <vt:lpstr>PowerPoint Presentation</vt:lpstr>
    </vt:vector>
  </TitlesOfParts>
  <Company>Trường Cao Đẳng Sư Phạm Tây Ninh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THCS THỊ TRẤN</dc:title>
  <dc:creator>Nguyễn Thành Phương</dc:creator>
  <cp:lastModifiedBy>Luc Binh</cp:lastModifiedBy>
  <cp:revision>22</cp:revision>
  <dcterms:created xsi:type="dcterms:W3CDTF">2009-09-21T12:16:27Z</dcterms:created>
  <dcterms:modified xsi:type="dcterms:W3CDTF">2016-09-16T23:25:27Z</dcterms:modified>
</cp:coreProperties>
</file>