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  <p:sldId id="265" r:id="rId6"/>
    <p:sldId id="266" r:id="rId7"/>
    <p:sldId id="267" r:id="rId8"/>
    <p:sldId id="272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6" autoAdjust="0"/>
    <p:restoredTop sz="94660"/>
  </p:normalViewPr>
  <p:slideViewPr>
    <p:cSldViewPr>
      <p:cViewPr varScale="1">
        <p:scale>
          <a:sx n="92" d="100"/>
          <a:sy n="92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68A2-0DDB-4A83-B57E-8B4EFCE3DD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298047"/>
      </p:ext>
    </p:extLst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6F86-A7E2-4155-A218-06F60D94B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734111"/>
      </p:ext>
    </p:extLst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5F711-7A34-4C3C-ACE2-19A10A1FC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225961"/>
      </p:ext>
    </p:extLst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14B0E-8922-49E8-A89E-C4558749A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434089"/>
      </p:ext>
    </p:extLst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D2AD-B38D-47DC-8E5A-3E23F8496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377968"/>
      </p:ext>
    </p:extLst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251-909A-47FC-B3AC-FE8F94962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04338"/>
      </p:ext>
    </p:extLst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B5F11-1B23-421D-98DE-4096F11C6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287833"/>
      </p:ext>
    </p:extLst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2879-71CF-402F-A30E-B88CA4B66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820513"/>
      </p:ext>
    </p:extLst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6B893-1AB8-444D-BCCF-807270BA8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113329"/>
      </p:ext>
    </p:extLst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FA8EA-217B-4B0C-8634-1EDF70449E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04936"/>
      </p:ext>
    </p:extLst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67D9-B41F-452A-90B2-FA158F08E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054290"/>
      </p:ext>
    </p:extLst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7FA6DC2-28F4-4B9E-9490-5534605D3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3300"/>
                </a:solidFill>
              </a:rPr>
              <a:t>KIỂM TRA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8153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/>
              <a:t> Nhận xét xem bài tập sau đây bạn làm đúng hay sai? Vì sao?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800"/>
              <a:t>Tính: a) 3600:24+76 = 3600:100 = 36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800"/>
              <a:t>	b) 15 – 3.4 = 12.4=48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2857500" cy="11430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rgbClr val="000099"/>
                </a:solidFill>
              </a:rPr>
              <a:t>Bài 75sgk</a:t>
            </a:r>
            <a:r>
              <a:rPr lang="en-US" altLang="en-US" smtClean="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Điền số thích hợp vào ô vuông:</a:t>
            </a: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>
            <p:ph idx="1"/>
          </p:nvPr>
        </p:nvGraphicFramePr>
        <p:xfrm>
          <a:off x="647700" y="19050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90" name="Group 10"/>
          <p:cNvGraphicFramePr>
            <a:graphicFrameLocks noGrp="1"/>
          </p:cNvGraphicFramePr>
          <p:nvPr/>
        </p:nvGraphicFramePr>
        <p:xfrm>
          <a:off x="3314700" y="19050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96" name="Group 16"/>
          <p:cNvGraphicFramePr>
            <a:graphicFrameLocks noGrp="1"/>
          </p:cNvGraphicFramePr>
          <p:nvPr/>
        </p:nvGraphicFramePr>
        <p:xfrm>
          <a:off x="5905500" y="19050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1943100" y="2362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4610100" y="2362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04" name="Group 24"/>
          <p:cNvGraphicFramePr>
            <a:graphicFrameLocks noGrp="1"/>
          </p:cNvGraphicFramePr>
          <p:nvPr/>
        </p:nvGraphicFramePr>
        <p:xfrm>
          <a:off x="647700" y="35814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10" name="Group 30"/>
          <p:cNvGraphicFramePr>
            <a:graphicFrameLocks noGrp="1"/>
          </p:cNvGraphicFramePr>
          <p:nvPr/>
        </p:nvGraphicFramePr>
        <p:xfrm>
          <a:off x="3314700" y="35814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16" name="Group 36"/>
          <p:cNvGraphicFramePr>
            <a:graphicFrameLocks noGrp="1"/>
          </p:cNvGraphicFramePr>
          <p:nvPr/>
        </p:nvGraphicFramePr>
        <p:xfrm>
          <a:off x="6019800" y="35052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2095500" y="4038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4686300" y="4038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2095500" y="1828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+3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2171700" y="3429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x3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4838700" y="3505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-4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4762500" y="1828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x4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6191250" y="20764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60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286500" y="3733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11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9525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952500" y="3733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 5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3543300" y="21145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3581400" y="37719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1143000" y="4953000"/>
            <a:ext cx="4572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/>
              <a:t>a) (x+3).4 = 60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800"/>
              <a:t>b)  x.3 – 4 = 11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502" grpId="0" animBg="1"/>
      <p:bldP spid="20503" grpId="0" animBg="1"/>
      <p:bldP spid="20522" grpId="0" animBg="1"/>
      <p:bldP spid="20523" grpId="0" animBg="1"/>
      <p:bldP spid="20524" grpId="0"/>
      <p:bldP spid="20525" grpId="0"/>
      <p:bldP spid="20526" grpId="0"/>
      <p:bldP spid="20527" grpId="0"/>
      <p:bldP spid="20528" grpId="0"/>
      <p:bldP spid="20529" grpId="0"/>
      <p:bldP spid="20530" grpId="0"/>
      <p:bldP spid="20531" grpId="0"/>
      <p:bldP spid="20532" grpId="0"/>
      <p:bldP spid="20533" grpId="0"/>
      <p:bldP spid="205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71600" y="17526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HƯỚNG DẪN TỰ HỌC Ở NHÀ: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7010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/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/>
              <a:t> BTVN: 73( b, d); 74/SGK/32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7848600" cy="24384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3300"/>
                </a:solidFill>
              </a:rPr>
              <a:t>THỨ TỰ THỰC HIỆN </a:t>
            </a:r>
            <a:br>
              <a:rPr lang="en-US" altLang="en-US" b="1" smtClean="0">
                <a:solidFill>
                  <a:srgbClr val="FF3300"/>
                </a:solidFill>
              </a:rPr>
            </a:br>
            <a:r>
              <a:rPr lang="en-US" altLang="en-US" b="1" smtClean="0">
                <a:solidFill>
                  <a:srgbClr val="FF3300"/>
                </a:solidFill>
              </a:rPr>
              <a:t>CÁC PHÉP TÍNH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319088"/>
            <a:ext cx="6019800" cy="715962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99"/>
                </a:solidFill>
              </a:rPr>
              <a:t>1. Nhắc lại về biểu thức: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3825"/>
            <a:ext cx="8305800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i="1" smtClean="0">
                <a:solidFill>
                  <a:srgbClr val="00CC00"/>
                </a:solidFill>
              </a:rPr>
              <a:t> </a:t>
            </a:r>
            <a:r>
              <a:rPr lang="en-US" altLang="en-US" sz="2800" i="1" smtClean="0"/>
              <a:t>Các số được nối với nhau bởi dấu các phép tính (cộng, trừ, nhân, chia, nâng lên lũy thừa) làm thành một biểu thức</a:t>
            </a:r>
            <a:r>
              <a:rPr lang="en-US" altLang="en-US" sz="2800" smtClean="0"/>
              <a:t>.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85800" y="3352800"/>
            <a:ext cx="7848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i="1">
                <a:solidFill>
                  <a:srgbClr val="000099"/>
                </a:solidFill>
              </a:rPr>
              <a:t>*Chú ý:</a:t>
            </a: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  <a:r>
              <a:rPr lang="en-US" altLang="en-US" i="1"/>
              <a:t>a) Mỗi số cũng được coi là một biểu thức.</a:t>
            </a:r>
          </a:p>
          <a:p>
            <a:pPr eaLnBrk="1" hangingPunct="1">
              <a:buFontTx/>
              <a:buNone/>
            </a:pPr>
            <a:r>
              <a:rPr lang="en-US" altLang="en-US" i="1"/>
              <a:t> b) Trong một biểu thức có thể có dấu ngoặc để chỉ thứ tự thực hiện các phép tính.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99"/>
                </a:solidFill>
              </a:rPr>
              <a:t>2. Thứ tự thực hiện các phép tính: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609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3300"/>
                </a:solidFill>
              </a:rPr>
              <a:t>a) </a:t>
            </a:r>
            <a:r>
              <a:rPr lang="en-US" altLang="en-US" u="sng" smtClean="0">
                <a:solidFill>
                  <a:srgbClr val="FF3300"/>
                </a:solidFill>
              </a:rPr>
              <a:t>Đối với biểu thức không có dấu ngoặc</a:t>
            </a:r>
            <a:r>
              <a:rPr lang="en-US" altLang="en-US" smtClean="0">
                <a:solidFill>
                  <a:srgbClr val="FF3300"/>
                </a:solidFill>
              </a:rPr>
              <a:t>:</a:t>
            </a:r>
            <a:endParaRPr lang="en-US" altLang="en-US" smtClean="0">
              <a:solidFill>
                <a:srgbClr val="00CC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85800" y="17526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ym typeface="Wingdings" panose="05000000000000000000" pitchFamily="2" charset="2"/>
              </a:rPr>
              <a:t></a:t>
            </a:r>
            <a:r>
              <a:rPr lang="en-US" altLang="en-US" sz="2800">
                <a:sym typeface="Wingdings" panose="05000000000000000000" pitchFamily="2" charset="2"/>
              </a:rPr>
              <a:t> </a:t>
            </a:r>
            <a:r>
              <a:rPr lang="en-US" altLang="en-US" sz="2800"/>
              <a:t>Nếu chỉ có phép cộng, trừ hoặc nhân, chia, ta thực hiện phép tính theo thứ tự từ </a:t>
            </a:r>
            <a:r>
              <a:rPr lang="en-US" altLang="en-US" sz="2800">
                <a:solidFill>
                  <a:srgbClr val="FF0000"/>
                </a:solidFill>
              </a:rPr>
              <a:t>trái sang phải</a:t>
            </a:r>
            <a:r>
              <a:rPr lang="en-US" altLang="en-US" sz="2800"/>
              <a:t>.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2667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chemeClr val="accent2"/>
                </a:solidFill>
              </a:rPr>
              <a:t>Ví dụ</a:t>
            </a:r>
            <a:r>
              <a:rPr lang="en-US" altLang="en-US" sz="2400"/>
              <a:t>: Tính: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76600" y="27432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a) 58 ─ 35 + 7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76600" y="3200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b) 50 : 2 . 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486400" y="32004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=  25 . 4 = 100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867400" y="274320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 23+7 = 30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09600" y="3657600"/>
            <a:ext cx="7924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ym typeface="Wingdings" panose="05000000000000000000" pitchFamily="2" charset="2"/>
              </a:rPr>
              <a:t></a:t>
            </a:r>
            <a:r>
              <a:rPr lang="en-US" altLang="en-US" sz="2800"/>
              <a:t>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Nếu có các phép tính cộng, trừ, nhân, chia, nâng lên lũy thừa, ta tính 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lũy thừa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trước, rồi đến 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nhân và chia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, cuối cùng đến 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cộng và trừ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2800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7620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chemeClr val="accent2"/>
                </a:solidFill>
              </a:rPr>
              <a:t>Ví dụ</a:t>
            </a:r>
            <a:r>
              <a:rPr lang="en-US" altLang="en-US" sz="2400"/>
              <a:t>: Tính: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914400" y="54864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2.5</a:t>
            </a:r>
            <a:r>
              <a:rPr lang="en-US" altLang="en-US" sz="2800" baseline="30000"/>
              <a:t>3</a:t>
            </a:r>
            <a:r>
              <a:rPr lang="en-US" altLang="en-US" sz="2800"/>
              <a:t> – 36 : 3</a:t>
            </a:r>
            <a:r>
              <a:rPr lang="en-US" altLang="en-US" sz="2800" baseline="30000"/>
              <a:t>2</a:t>
            </a:r>
            <a:r>
              <a:rPr lang="en-US" altLang="en-US" sz="2800"/>
              <a:t> 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048000" y="54864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 2.125  - 36:9 = 250 – 4 = 246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9" grpId="0"/>
      <p:bldP spid="12300" grpId="0"/>
      <p:bldP spid="12301" grpId="0"/>
      <p:bldP spid="12305" grpId="0"/>
      <p:bldP spid="12309" grpId="0"/>
      <p:bldP spid="12315" grpId="0"/>
      <p:bldP spid="12316" grpId="0"/>
      <p:bldP spid="12317" grpId="0"/>
      <p:bldP spid="12318" grpId="0"/>
      <p:bldP spid="123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</a:t>
            </a:r>
            <a:r>
              <a:rPr lang="en-US" altLang="en-US" sz="28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Đối với biểu thức có dấu ngoặc: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Ta thực hiện: ( )             [ ]                { }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603625" y="1104900"/>
            <a:ext cx="11255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435600" y="1104900"/>
            <a:ext cx="12874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5800" y="16002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/>
              <a:t>Ví dụ</a:t>
            </a:r>
            <a:r>
              <a:rPr lang="en-US" altLang="en-US" sz="2800"/>
              <a:t>: Tính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0" y="2362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a) 100 : {2. [45 ─ (13 + 7)]}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572000" y="2270125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b) 150─ {12.[28 ─ ( 24 ─5)]} 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0" y="3048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100 :{ 2.[45 ─  20]}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0" y="3810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100 : { 2 . 25}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4648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100 : 50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0" y="5486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2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625975" y="3013075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150 ─ { 12 . [28 ─ 19]}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676775" y="37782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150 ─ { 12 . 9}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89475" y="4648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150 ─ 108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718050" y="54737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42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 animBg="1"/>
      <p:bldP spid="14343" grpId="0" animBg="1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2133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99"/>
                </a:solidFill>
              </a:rPr>
              <a:t>?1. Tính: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4038600" cy="658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a) 6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: 4. 3 + 2. 5</a:t>
            </a:r>
            <a:r>
              <a:rPr lang="en-US" altLang="en-US" sz="2800" baseline="30000" smtClean="0"/>
              <a:t>2 </a:t>
            </a:r>
            <a:endParaRPr lang="en-US" altLang="en-US" sz="280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76400"/>
            <a:ext cx="40386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b) 2.(5. 4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– 18)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14400" y="2209800"/>
            <a:ext cx="31242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36: 4. 3 + 2. 25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9. 3 + 2. 25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27 + 50 = 77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257800" y="2209800"/>
            <a:ext cx="3048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2.(5. 16 – 18)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2.(80 – 18)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2. 62 = 124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 build="p"/>
      <p:bldP spid="16389" grpId="0"/>
      <p:bldP spid="163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rgbClr val="000099"/>
                </a:solidFill>
              </a:rPr>
              <a:t>?2. Tìm số tự nhiên x, biết: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a) (6x – 39): 3 = 201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b) 23 + 3x = 5</a:t>
            </a:r>
            <a:r>
              <a:rPr lang="en-US" altLang="en-US" sz="2800" baseline="30000" smtClean="0"/>
              <a:t>6</a:t>
            </a:r>
            <a:r>
              <a:rPr lang="en-US" altLang="en-US" sz="2800" smtClean="0"/>
              <a:t>: 5</a:t>
            </a:r>
            <a:r>
              <a:rPr lang="en-US" altLang="en-US" sz="2800" baseline="30000" smtClean="0"/>
              <a:t>3</a:t>
            </a:r>
            <a:r>
              <a:rPr lang="en-US" altLang="en-US" sz="2800" smtClean="0"/>
              <a:t>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16075" y="2209800"/>
            <a:ext cx="35052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6x – 39 = 201. 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6x ─ 39 = 603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6x = 603 + 39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  x = 642: 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  x = 107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37150" y="2133600"/>
            <a:ext cx="39624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23 + 3x = 5</a:t>
            </a:r>
            <a:r>
              <a:rPr lang="en-US" altLang="en-US" sz="2800" baseline="30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23 + 3x = 125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3x = 125 – 23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   x = 102: 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           x = 34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17412" grpId="0" build="p"/>
      <p:bldP spid="17413" grpId="0"/>
      <p:bldP spid="174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3505200" cy="11430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rgbClr val="000099"/>
                </a:solidFill>
              </a:rPr>
              <a:t>*Tổng quát: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rgbClr val="FF3300"/>
                </a:solidFill>
              </a:rPr>
              <a:t>1. </a:t>
            </a:r>
            <a:r>
              <a:rPr lang="en-US" altLang="en-US" i="1" smtClean="0"/>
              <a:t>Thứ tự thực hiện các phép tính đối với biểu thức không có dấu ngoặc: </a:t>
            </a:r>
          </a:p>
          <a:p>
            <a:pPr eaLnBrk="1" hangingPunct="1">
              <a:buFontTx/>
              <a:buNone/>
            </a:pPr>
            <a:r>
              <a:rPr lang="en-US" altLang="en-US" i="1" smtClean="0"/>
              <a:t>  </a:t>
            </a:r>
            <a:r>
              <a:rPr lang="en-US" altLang="en-US" i="1" smtClean="0">
                <a:solidFill>
                  <a:srgbClr val="FF0000"/>
                </a:solidFill>
              </a:rPr>
              <a:t>Lũy thừa        Nhân và chia       Cộng và trừ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514600" y="3048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3400" y="49530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         </a:t>
            </a:r>
            <a:r>
              <a:rPr lang="en-US" altLang="en-US">
                <a:solidFill>
                  <a:srgbClr val="FF0000"/>
                </a:solidFill>
              </a:rPr>
              <a:t>(  )              [  ]            {  }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514600" y="5257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191000" y="5257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i="1">
                <a:solidFill>
                  <a:srgbClr val="FF3300"/>
                </a:solidFill>
              </a:rPr>
              <a:t>2. </a:t>
            </a:r>
            <a:r>
              <a:rPr lang="en-US" altLang="en-US" sz="3200" i="1"/>
              <a:t>Thứ tự thực hiện các phép tính đối với biểu thức có dấu ngoặc</a:t>
            </a:r>
            <a:r>
              <a:rPr lang="en-US" altLang="en-US" sz="3200" i="1">
                <a:solidFill>
                  <a:srgbClr val="FF3300"/>
                </a:solidFill>
              </a:rPr>
              <a:t>:</a:t>
            </a:r>
            <a:r>
              <a:rPr lang="en-US" altLang="en-US" sz="3200"/>
              <a:t> </a:t>
            </a:r>
            <a:endParaRPr lang="vi-VN" altLang="en-US" sz="320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 animBg="1"/>
      <p:bldP spid="23557" grpId="0" animBg="1"/>
      <p:bldP spid="23558" grpId="0"/>
      <p:bldP spid="23559" grpId="0" animBg="1"/>
      <p:bldP spid="23560" grpId="0" animBg="1"/>
      <p:bldP spid="235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3300"/>
                </a:solidFill>
              </a:rPr>
              <a:t/>
            </a:r>
            <a:br>
              <a:rPr lang="en-US" altLang="en-US" sz="4000" smtClean="0">
                <a:solidFill>
                  <a:srgbClr val="FF3300"/>
                </a:solidFill>
              </a:rPr>
            </a:br>
            <a:r>
              <a:rPr lang="en-US" altLang="en-US" sz="4000" b="1" i="1" smtClean="0">
                <a:solidFill>
                  <a:srgbClr val="000099"/>
                </a:solidFill>
              </a:rPr>
              <a:t>Bài 73 sgk:</a:t>
            </a:r>
            <a:r>
              <a:rPr lang="en-US" altLang="en-US" sz="4000" smtClean="0">
                <a:solidFill>
                  <a:srgbClr val="000099"/>
                </a:solidFill>
              </a:rPr>
              <a:t> Thực hiện tính: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609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a) 5. 4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– 18: 3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2672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c) 39 . 213 + 87 . 39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14400" y="2209800"/>
            <a:ext cx="3276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5. 16 – 18: 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80 – 2 = 78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800600" y="2286000"/>
            <a:ext cx="3581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39( 213 + 87)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39.300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= 11 700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7200" y="4419600"/>
            <a:ext cx="8305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	Ngoài cách áp dụng đúng theo thứ tự phép tính ta có thể vận dụng các tính chất của phép tính để tính nhanh</a:t>
            </a:r>
            <a:r>
              <a:rPr lang="vi-VN" altLang="en-US" sz="2800"/>
              <a:t>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0" grpId="0" build="p"/>
      <p:bldP spid="19461" grpId="0"/>
      <p:bldP spid="19462" grpId="0"/>
      <p:bldP spid="1946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663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Default Design</vt:lpstr>
      <vt:lpstr>KIỂM TRA </vt:lpstr>
      <vt:lpstr>THỨ TỰ THỰC HIỆN  CÁC PHÉP TÍNH</vt:lpstr>
      <vt:lpstr>1. Nhắc lại về biểu thức: </vt:lpstr>
      <vt:lpstr>2. Thứ tự thực hiện các phép tính:</vt:lpstr>
      <vt:lpstr>PowerPoint Presentation</vt:lpstr>
      <vt:lpstr>?1. Tính:</vt:lpstr>
      <vt:lpstr>?2. Tìm số tự nhiên x, biết:</vt:lpstr>
      <vt:lpstr>*Tổng quát:</vt:lpstr>
      <vt:lpstr> Bài 73 sgk: Thực hiện tính:</vt:lpstr>
      <vt:lpstr>Bài 75sgk:</vt:lpstr>
      <vt:lpstr>PowerPoint Presentation</vt:lpstr>
    </vt:vector>
  </TitlesOfParts>
  <Company>Trường Cao Đẳng Sư Phạm Tây Ninh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 THỊ TRẤN</dc:title>
  <dc:creator>Nguyễn Thành Phương</dc:creator>
  <cp:lastModifiedBy>Luc Binh</cp:lastModifiedBy>
  <cp:revision>22</cp:revision>
  <dcterms:created xsi:type="dcterms:W3CDTF">2009-09-21T12:16:27Z</dcterms:created>
  <dcterms:modified xsi:type="dcterms:W3CDTF">2016-09-16T23:25:27Z</dcterms:modified>
</cp:coreProperties>
</file>