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961" r:id="rId2"/>
  </p:sldMasterIdLst>
  <p:notesMasterIdLst>
    <p:notesMasterId r:id="rId18"/>
  </p:notesMasterIdLst>
  <p:handoutMasterIdLst>
    <p:handoutMasterId r:id="rId19"/>
  </p:handoutMasterIdLst>
  <p:sldIdLst>
    <p:sldId id="287" r:id="rId3"/>
    <p:sldId id="277" r:id="rId4"/>
    <p:sldId id="283" r:id="rId5"/>
    <p:sldId id="266" r:id="rId6"/>
    <p:sldId id="289" r:id="rId7"/>
    <p:sldId id="285" r:id="rId8"/>
    <p:sldId id="282" r:id="rId9"/>
    <p:sldId id="280" r:id="rId10"/>
    <p:sldId id="262" r:id="rId11"/>
    <p:sldId id="290" r:id="rId12"/>
    <p:sldId id="292" r:id="rId13"/>
    <p:sldId id="286" r:id="rId14"/>
    <p:sldId id="293" r:id="rId15"/>
    <p:sldId id="267" r:id="rId16"/>
    <p:sldId id="275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99"/>
    <a:srgbClr val="000099"/>
    <a:srgbClr val="003300"/>
    <a:srgbClr val="CC6600"/>
    <a:srgbClr val="996633"/>
    <a:srgbClr val="CCCC00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35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04C9725-5A4B-4BD1-92DF-2C75378F3573}" type="datetimeFigureOut">
              <a:rPr lang="en-US"/>
              <a:pPr>
                <a:defRPr/>
              </a:pPr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44A7F03-2FD0-475A-9142-B67A56A85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AD2EFEE-5DDB-455D-82DC-B488B7F7CD0E}" type="datetimeFigureOut">
              <a:rPr lang="en-US"/>
              <a:pPr>
                <a:defRPr/>
              </a:pPr>
              <a:t>4/19/2016</a:t>
            </a:fld>
            <a:endParaRPr lang="en-US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F2DFDC5-B2EB-4E5E-8D53-809BA771E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1ED0B-EE08-4E32-B509-683FD4E3B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912C7-8D4F-4CE3-9685-E2F9AD110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5F163-0421-4A70-B7FF-131DC0F7C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21F9B-86FF-42F4-B3AA-74DEDC196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DF0D5-7596-4194-9C2D-73D9B7ABE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15EF4-01C6-4BAC-8E78-39429153E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3E744-D1E2-4625-8C6C-D4EE14668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87FD4-C6C2-487D-94EB-22DED37F8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BF2B1-C4A7-46B1-BA5A-89AA078D0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48422-C6FD-47FB-8E2A-063B52B42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A3190-2F68-47D0-9E7A-564187948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B359C-2E1F-40E2-A38A-FD8C69584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82C53-0FFE-45D4-9BAA-4CB08B0BF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E5FB7-39AE-4CDD-B477-872EB1A1F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9135F-D0A1-4624-BD18-A3FE91A6F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F0547-B1F5-40C2-A926-8BF5E3249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2BE52-97DC-449C-96D0-492293C5B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7608F-6310-438A-8257-069933DDF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2BB5B-938C-4E10-8950-6F30BCAA9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7FCEF-7095-48C8-9E7A-B294919F7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A6FA2-E392-4644-B9F7-DFE49538D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ABEDE-6B29-4F0F-8F69-67A733164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44CF0CC-A39E-40C0-A43C-4BBB3D0A6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71" y="309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81" y="159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20" y="87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83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70" y="119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02C3A9-7A14-49B1-8397-8C6C5938A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Administrator\Desktop\T&#192;I%20LI&#7878;U%20D&#7840;Y%20TH&#202;M\my%20school%20(online-video-cutter.com)%20(1)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file:///D:\TA%20Tr&#7867;%20em\Lesson%20Plan%20%20English%206\TA%206%20M&#7899;i\PP%206\unit%201\international.mp3.mp3" TargetMode="External"/><Relationship Id="rId2" Type="http://schemas.openxmlformats.org/officeDocument/2006/relationships/audio" Target="file:///D:\TA%20Tr&#7867;%20em\Lesson%20Plan%20%20English%206\TA%206%20M&#7899;i\PP%206\unit%201\surround%20verb.mp3.mp3" TargetMode="External"/><Relationship Id="rId1" Type="http://schemas.openxmlformats.org/officeDocument/2006/relationships/audio" Target="file:///D:\TA%20Tr&#7867;%20em\Lesson%20Plan%20%20English%206\TA%206%20M&#7899;i\PP%206\unit%201\boarding.mp3.mp3" TargetMode="Externa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TA%20Tr&#7867;%20em\Lesson%20Plan%20%20English%206\TA%206%20M&#7899;i\PP%206\unit%201\creative.mp3.mp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original-273015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i="1" smtClean="0">
                <a:solidFill>
                  <a:srgbClr val="FF0000"/>
                </a:solidFill>
              </a:rPr>
              <a:t>3. Read the text again and complete the table.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201738"/>
          <a:ext cx="8229600" cy="5335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905000"/>
                <a:gridCol w="2209800"/>
                <a:gridCol w="2057400"/>
              </a:tblGrid>
              <a:tr h="117193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002060"/>
                          </a:solidFill>
                        </a:rPr>
                        <a:t>Name of</a:t>
                      </a:r>
                      <a:r>
                        <a:rPr lang="en-US" sz="2400" i="1" baseline="0" dirty="0" smtClean="0">
                          <a:solidFill>
                            <a:srgbClr val="002060"/>
                          </a:solidFill>
                        </a:rPr>
                        <a:t> school</a:t>
                      </a:r>
                      <a:endParaRPr lang="en-US" sz="2400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PLC Sydney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An Lac Lower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Secondary School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2060"/>
                          </a:solidFill>
                        </a:rPr>
                        <a:t>Vinabrita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School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36707"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Place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36707"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Age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36707"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Number of</a:t>
                      </a:r>
                      <a:r>
                        <a:rPr lang="en-US" sz="2400" b="1" i="1" baseline="0" dirty="0" smtClean="0"/>
                        <a:t> student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36707"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Facilities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143000"/>
          <a:ext cx="8285163" cy="5307013"/>
        </p:xfrm>
        <a:graphic>
          <a:graphicData uri="http://schemas.openxmlformats.org/drawingml/2006/table">
            <a:tbl>
              <a:tblPr/>
              <a:tblGrid>
                <a:gridCol w="8285018"/>
              </a:tblGrid>
              <a:tr h="5306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/>
          <a:lstStyle/>
          <a:p>
            <a:pPr algn="l"/>
            <a:r>
              <a:rPr lang="en-US" sz="3200" i="1" smtClean="0">
                <a:solidFill>
                  <a:srgbClr val="FF0000"/>
                </a:solidFill>
              </a:rPr>
              <a:t>3. Read the text again and complete the table.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52400"/>
          <a:ext cx="8686800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010834"/>
                <a:gridCol w="2332566"/>
                <a:gridCol w="2171700"/>
              </a:tblGrid>
              <a:tr h="1239818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002060"/>
                          </a:solidFill>
                        </a:rPr>
                        <a:t>Name of</a:t>
                      </a:r>
                      <a:r>
                        <a:rPr lang="en-US" sz="2400" i="1" baseline="0" dirty="0" smtClean="0">
                          <a:solidFill>
                            <a:srgbClr val="002060"/>
                          </a:solidFill>
                        </a:rPr>
                        <a:t> school</a:t>
                      </a:r>
                      <a:endParaRPr lang="en-US" sz="2400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PLC Sydney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An Lac Lower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Secondary School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2060"/>
                          </a:solidFill>
                        </a:rPr>
                        <a:t>Vinabrita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School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72824">
                <a:tc>
                  <a:txBody>
                    <a:bodyPr/>
                    <a:lstStyle/>
                    <a:p>
                      <a:r>
                        <a:rPr lang="en-US" sz="3200" b="1" i="1" dirty="0" smtClean="0"/>
                        <a:t>Place</a:t>
                      </a:r>
                      <a:endParaRPr lang="en-US" sz="3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0000"/>
                          </a:solidFill>
                        </a:rPr>
                        <a:t>In Australia</a:t>
                      </a:r>
                      <a:endParaRPr lang="en-US" sz="2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0000"/>
                          </a:solidFill>
                        </a:rPr>
                        <a:t>In </a:t>
                      </a:r>
                      <a:r>
                        <a:rPr lang="en-US" sz="2400" i="1" dirty="0" err="1" smtClean="0">
                          <a:solidFill>
                            <a:srgbClr val="FF0000"/>
                          </a:solidFill>
                        </a:rPr>
                        <a:t>Bac</a:t>
                      </a:r>
                      <a:r>
                        <a:rPr lang="en-US" sz="2400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FF0000"/>
                          </a:solidFill>
                        </a:rPr>
                        <a:t>Giang</a:t>
                      </a:r>
                      <a:r>
                        <a:rPr lang="en-US" sz="2400" i="1" baseline="0" dirty="0" smtClean="0">
                          <a:solidFill>
                            <a:srgbClr val="FF0000"/>
                          </a:solidFill>
                        </a:rPr>
                        <a:t>-Vietnam</a:t>
                      </a:r>
                      <a:endParaRPr lang="en-US" sz="2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0000"/>
                          </a:solidFill>
                        </a:rPr>
                        <a:t>No information</a:t>
                      </a:r>
                      <a:endParaRPr lang="en-US" sz="2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239818"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Age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0000"/>
                          </a:solidFill>
                        </a:rPr>
                        <a:t>From age 4 to age 18</a:t>
                      </a:r>
                      <a:endParaRPr lang="en-US" sz="2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0000"/>
                          </a:solidFill>
                        </a:rPr>
                        <a:t>No information</a:t>
                      </a:r>
                      <a:endParaRPr lang="en-US" sz="2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0000"/>
                          </a:solidFill>
                        </a:rPr>
                        <a:t>From grade</a:t>
                      </a:r>
                      <a:r>
                        <a:rPr lang="en-US" sz="2400" i="1" baseline="0" dirty="0" smtClean="0">
                          <a:solidFill>
                            <a:srgbClr val="FF0000"/>
                          </a:solidFill>
                        </a:rPr>
                        <a:t> 1 to grade 12 (7-18 years old)</a:t>
                      </a:r>
                      <a:endParaRPr lang="en-US" sz="2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91634"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Number of</a:t>
                      </a:r>
                      <a:r>
                        <a:rPr lang="en-US" sz="2400" b="1" i="1" baseline="0" dirty="0" smtClean="0"/>
                        <a:t> student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0000"/>
                          </a:solidFill>
                        </a:rPr>
                        <a:t>1250 girls</a:t>
                      </a:r>
                      <a:r>
                        <a:rPr lang="en-US" sz="2400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0000"/>
                          </a:solidFill>
                        </a:rPr>
                        <a:t>194 students</a:t>
                      </a:r>
                      <a:endParaRPr lang="en-US" sz="2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solidFill>
                            <a:srgbClr val="FF0000"/>
                          </a:solidFill>
                        </a:rPr>
                        <a:t>No information</a:t>
                      </a:r>
                    </a:p>
                    <a:p>
                      <a:endParaRPr lang="en-US" sz="2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209105"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Facilities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0000"/>
                          </a:solidFill>
                        </a:rPr>
                        <a:t>No information</a:t>
                      </a:r>
                      <a:endParaRPr lang="en-US" sz="2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i="1" dirty="0" smtClean="0">
                          <a:solidFill>
                            <a:srgbClr val="FF0000"/>
                          </a:solidFill>
                        </a:rPr>
                        <a:t>A computer room</a:t>
                      </a:r>
                    </a:p>
                    <a:p>
                      <a:r>
                        <a:rPr lang="en-US" sz="2200" i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2200" i="1" baseline="0" dirty="0" smtClean="0">
                          <a:solidFill>
                            <a:srgbClr val="FF0000"/>
                          </a:solidFill>
                        </a:rPr>
                        <a:t> library, a school garden and a playground.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i="1" dirty="0" smtClean="0">
                          <a:solidFill>
                            <a:srgbClr val="FF0000"/>
                          </a:solidFill>
                        </a:rPr>
                        <a:t>Big buildings, modern equipment</a:t>
                      </a:r>
                      <a:endParaRPr lang="en-US" sz="22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52400"/>
          <a:ext cx="8686800" cy="6477000"/>
        </p:xfrm>
        <a:graphic>
          <a:graphicData uri="http://schemas.openxmlformats.org/drawingml/2006/table">
            <a:tbl>
              <a:tblPr/>
              <a:tblGrid>
                <a:gridCol w="8686800"/>
              </a:tblGrid>
              <a:tr h="6477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smtClean="0">
                <a:solidFill>
                  <a:schemeClr val="accent1"/>
                </a:solidFill>
              </a:rPr>
              <a:t>SPEAKING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3600" b="1" i="1" smtClean="0">
                <a:solidFill>
                  <a:srgbClr val="FF0000"/>
                </a:solidFill>
              </a:rPr>
              <a:t>Topic: “Talk about your school”.</a:t>
            </a:r>
          </a:p>
          <a:p>
            <a:pPr eaLnBrk="1" hangingPunct="1">
              <a:buFont typeface="Arial" charset="0"/>
              <a:buNone/>
            </a:pPr>
            <a:r>
              <a:rPr lang="en-US" sz="3600" i="1" smtClean="0"/>
              <a:t>                        ……………..</a:t>
            </a:r>
            <a:endParaRPr lang="en-US" i="1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5364" name="Picture 3" descr="nt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657600"/>
            <a:ext cx="69992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" name="my school (online-video-cutter.com)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838200"/>
            <a:ext cx="7035800" cy="5276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7541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u="sng">
                <a:solidFill>
                  <a:srgbClr val="FF0000"/>
                </a:solidFill>
              </a:rPr>
              <a:t>Homework</a:t>
            </a:r>
          </a:p>
          <a:p>
            <a:pPr algn="ctr"/>
            <a:endParaRPr lang="en-US" sz="4800" u="sng">
              <a:solidFill>
                <a:srgbClr val="CC66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524000"/>
            <a:ext cx="9144000" cy="40322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endParaRPr lang="en-US" sz="3200">
              <a:solidFill>
                <a:srgbClr val="002060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US" sz="3200">
                <a:solidFill>
                  <a:srgbClr val="002060"/>
                </a:solidFill>
              </a:rPr>
              <a:t>Learn new words by heart.</a:t>
            </a:r>
          </a:p>
          <a:p>
            <a:pPr marL="514350" indent="-514350">
              <a:buFontTx/>
              <a:buAutoNum type="arabicPeriod"/>
            </a:pPr>
            <a:r>
              <a:rPr lang="en-US" sz="3200">
                <a:solidFill>
                  <a:srgbClr val="002060"/>
                </a:solidFill>
              </a:rPr>
              <a:t>Do exercise 3/page 12</a:t>
            </a:r>
          </a:p>
          <a:p>
            <a:pPr marL="514350" indent="-514350">
              <a:buFontTx/>
              <a:buAutoNum type="arabicPeriod"/>
            </a:pPr>
            <a:r>
              <a:rPr lang="en-US" sz="3200">
                <a:solidFill>
                  <a:srgbClr val="002060"/>
                </a:solidFill>
              </a:rPr>
              <a:t>Rewrite a passage about 5-7 sentences about your school. </a:t>
            </a:r>
          </a:p>
          <a:p>
            <a:pPr marL="514350" indent="-514350"/>
            <a:endParaRPr lang="en-US" sz="3200">
              <a:solidFill>
                <a:srgbClr val="002060"/>
              </a:solidFill>
            </a:endParaRPr>
          </a:p>
          <a:p>
            <a:pPr marL="514350" indent="-514350"/>
            <a:endParaRPr lang="en-US" sz="3200">
              <a:solidFill>
                <a:srgbClr val="002060"/>
              </a:solidFill>
            </a:endParaRPr>
          </a:p>
          <a:p>
            <a:pPr marL="514350" indent="-514350"/>
            <a:endParaRPr lang="en-US" sz="32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us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FC393A0D6B0F44E2BDCF0A912FDC3DC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1000" y="3962400"/>
            <a:ext cx="2413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!danc_c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 rot="-1049182">
            <a:off x="304800" y="1524000"/>
            <a:ext cx="7404100" cy="16129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1523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02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Thanks for joining us today !</a:t>
            </a:r>
          </a:p>
        </p:txBody>
      </p:sp>
      <p:pic>
        <p:nvPicPr>
          <p:cNvPr id="18438" name="Picture 12" descr="nature%20(67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181600"/>
            <a:ext cx="14351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5" descr="nature%20(66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5224463"/>
            <a:ext cx="1447800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2" descr="nature%20(67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5181600"/>
            <a:ext cx="14351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5" descr="nature%20(66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5224463"/>
            <a:ext cx="1447800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WordArt 10"/>
          <p:cNvSpPr>
            <a:spLocks noChangeArrowheads="1" noChangeShapeType="1" noTextEdit="1"/>
          </p:cNvSpPr>
          <p:nvPr/>
        </p:nvSpPr>
        <p:spPr bwMode="auto">
          <a:xfrm rot="5400000">
            <a:off x="6214268" y="1748632"/>
            <a:ext cx="4373563" cy="14859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.VnArial"/>
              </a:rPr>
              <a:t>GOOD BYE!</a:t>
            </a:r>
          </a:p>
        </p:txBody>
      </p:sp>
      <p:pic>
        <p:nvPicPr>
          <p:cNvPr id="18443" name="Picture 11" descr="85B262A1A2114D5086B125AD97482D9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228600"/>
            <a:ext cx="8096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4" descr="NEN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4" name="Picture 2" descr="thumbnail[29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3733800"/>
            <a:ext cx="14430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8358188" y="2400300"/>
            <a:ext cx="785812" cy="104775"/>
          </a:xfrm>
          <a:prstGeom prst="rect">
            <a:avLst/>
          </a:prstGeom>
          <a:solidFill>
            <a:srgbClr val="FF0066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 lIns="0" tIns="0" rIns="0" bIns="0" anchor="ctr">
            <a:flatTx/>
          </a:bodyPr>
          <a:lstStyle/>
          <a:p>
            <a:pPr algn="ctr" eaLnBrk="1" hangingPunct="1">
              <a:spcBef>
                <a:spcPct val="20000"/>
              </a:spcBef>
            </a:pPr>
            <a:endParaRPr lang="en-US" sz="2400" b="1">
              <a:latin typeface=".VnArial Narrow" pitchFamily="34" charset="0"/>
            </a:endParaRP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7580313" y="2790825"/>
            <a:ext cx="785812" cy="104775"/>
          </a:xfrm>
          <a:prstGeom prst="rect">
            <a:avLst/>
          </a:prstGeom>
          <a:solidFill>
            <a:srgbClr val="FF0066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 lIns="0" tIns="0" rIns="0" bIns="0" anchor="ctr">
            <a:flatTx/>
          </a:bodyPr>
          <a:lstStyle/>
          <a:p>
            <a:pPr algn="ctr" eaLnBrk="1" hangingPunct="1">
              <a:spcBef>
                <a:spcPct val="20000"/>
              </a:spcBef>
            </a:pPr>
            <a:endParaRPr lang="en-US" sz="2400" b="1">
              <a:latin typeface=".VnArial Narrow" pitchFamily="34" charset="0"/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6777038" y="3181350"/>
            <a:ext cx="785812" cy="104775"/>
          </a:xfrm>
          <a:prstGeom prst="rect">
            <a:avLst/>
          </a:prstGeom>
          <a:solidFill>
            <a:srgbClr val="FF0066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 lIns="0" tIns="0" rIns="0" bIns="0" anchor="ctr">
            <a:flatTx/>
          </a:bodyPr>
          <a:lstStyle/>
          <a:p>
            <a:pPr algn="ctr" eaLnBrk="1" hangingPunct="1">
              <a:spcBef>
                <a:spcPct val="20000"/>
              </a:spcBef>
            </a:pPr>
            <a:endParaRPr lang="en-US" sz="2400" b="1">
              <a:latin typeface=".VnArial Narrow" pitchFamily="34" charset="0"/>
            </a:endParaRP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6027738" y="3571875"/>
            <a:ext cx="785812" cy="104775"/>
          </a:xfrm>
          <a:prstGeom prst="rect">
            <a:avLst/>
          </a:prstGeom>
          <a:solidFill>
            <a:srgbClr val="FF0066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 lIns="0" tIns="0" rIns="0" bIns="0" anchor="ctr">
            <a:flatTx/>
          </a:bodyPr>
          <a:lstStyle/>
          <a:p>
            <a:pPr algn="ctr" eaLnBrk="1" hangingPunct="1">
              <a:spcBef>
                <a:spcPct val="20000"/>
              </a:spcBef>
            </a:pPr>
            <a:endParaRPr lang="en-US" sz="2400" b="1">
              <a:latin typeface=".VnArial Narrow" pitchFamily="34" charset="0"/>
            </a:endParaRP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5243513" y="3962400"/>
            <a:ext cx="785812" cy="104775"/>
          </a:xfrm>
          <a:prstGeom prst="rect">
            <a:avLst/>
          </a:prstGeom>
          <a:solidFill>
            <a:srgbClr val="FF0066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 lIns="0" tIns="0" rIns="0" bIns="0" anchor="ctr">
            <a:flatTx/>
          </a:bodyPr>
          <a:lstStyle/>
          <a:p>
            <a:pPr algn="ctr" eaLnBrk="1" hangingPunct="1">
              <a:spcBef>
                <a:spcPct val="20000"/>
              </a:spcBef>
            </a:pPr>
            <a:endParaRPr lang="en-US" sz="2400" b="1">
              <a:latin typeface=".VnArial Narrow" pitchFamily="34" charset="0"/>
            </a:endParaRP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4459288" y="4352925"/>
            <a:ext cx="785812" cy="104775"/>
          </a:xfrm>
          <a:prstGeom prst="rect">
            <a:avLst/>
          </a:prstGeom>
          <a:solidFill>
            <a:srgbClr val="FF0066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 lIns="0" tIns="0" rIns="0" bIns="0" anchor="ctr">
            <a:flatTx/>
          </a:bodyPr>
          <a:lstStyle/>
          <a:p>
            <a:pPr algn="ctr" eaLnBrk="1" hangingPunct="1">
              <a:spcBef>
                <a:spcPct val="20000"/>
              </a:spcBef>
            </a:pPr>
            <a:endParaRPr lang="en-US" sz="2400" b="1">
              <a:latin typeface=".VnArial Narrow" pitchFamily="34" charset="0"/>
            </a:endParaRPr>
          </a:p>
        </p:txBody>
      </p:sp>
      <p:pic>
        <p:nvPicPr>
          <p:cNvPr id="105484" name="Picture 12" descr="CA3UIXB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45488" y="1276350"/>
            <a:ext cx="7937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5" name="Picture 13" descr="CA3UIXB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39038" y="1657350"/>
            <a:ext cx="7937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6" name="Picture 14" descr="CA3UIXB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45288" y="2057400"/>
            <a:ext cx="7937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7" name="Picture 15" descr="CA3UIXB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5038" y="2419350"/>
            <a:ext cx="7937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8" name="Picture 16" descr="CA3UIXB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21288" y="2819400"/>
            <a:ext cx="7937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9" name="Picture 17" descr="CA3UIXB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3200400"/>
            <a:ext cx="793750" cy="112395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05492" name="Group 20"/>
          <p:cNvGraphicFramePr>
            <a:graphicFrameLocks noGrp="1"/>
          </p:cNvGraphicFramePr>
          <p:nvPr/>
        </p:nvGraphicFramePr>
        <p:xfrm>
          <a:off x="5181600" y="228600"/>
          <a:ext cx="3598863" cy="746125"/>
        </p:xfrm>
        <a:graphic>
          <a:graphicData uri="http://schemas.openxmlformats.org/drawingml/2006/table">
            <a:tbl>
              <a:tblPr/>
              <a:tblGrid>
                <a:gridCol w="600075"/>
                <a:gridCol w="598488"/>
                <a:gridCol w="601662"/>
                <a:gridCol w="598488"/>
                <a:gridCol w="569912"/>
                <a:gridCol w="630238"/>
              </a:tblGrid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508" name="AutoShape 36">
            <a:hlinkClick r:id="" action="ppaction://noaction" highlightClick="1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6453188" y="371475"/>
            <a:ext cx="471487" cy="485775"/>
          </a:xfrm>
          <a:prstGeom prst="actionButtonBlank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Arial NarrowH" pitchFamily="34" charset="0"/>
              </a:rPr>
              <a:t>h</a:t>
            </a:r>
          </a:p>
        </p:txBody>
      </p:sp>
      <p:graphicFrame>
        <p:nvGraphicFramePr>
          <p:cNvPr id="105509" name="Group 37"/>
          <p:cNvGraphicFramePr>
            <a:graphicFrameLocks noGrp="1"/>
          </p:cNvGraphicFramePr>
          <p:nvPr/>
        </p:nvGraphicFramePr>
        <p:xfrm>
          <a:off x="80963" y="1047750"/>
          <a:ext cx="4495800" cy="2603500"/>
        </p:xfrm>
        <a:graphic>
          <a:graphicData uri="http://schemas.openxmlformats.org/drawingml/2006/table">
            <a:tbl>
              <a:tblPr/>
              <a:tblGrid>
                <a:gridCol w="642937"/>
                <a:gridCol w="641350"/>
                <a:gridCol w="641350"/>
                <a:gridCol w="644525"/>
                <a:gridCol w="641350"/>
                <a:gridCol w="641350"/>
                <a:gridCol w="642938"/>
              </a:tblGrid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5552" name="AutoShape 80">
            <a:hlinkClick r:id="" action="ppaction://noaction" highlightClick="1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2038350" y="2424113"/>
            <a:ext cx="533400" cy="4572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.VnArial NarrowH" pitchFamily="34" charset="0"/>
              </a:rPr>
              <a:t>o</a:t>
            </a:r>
          </a:p>
        </p:txBody>
      </p:sp>
      <p:sp>
        <p:nvSpPr>
          <p:cNvPr id="105553" name="AutoShape 81">
            <a:hlinkClick r:id="" action="ppaction://noaction" highlightClick="1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2676525" y="2390775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.VnArial NarrowH" pitchFamily="34" charset="0"/>
              </a:rPr>
              <a:t>h</a:t>
            </a:r>
          </a:p>
        </p:txBody>
      </p:sp>
      <p:sp>
        <p:nvSpPr>
          <p:cNvPr id="105554" name="AutoShape 82">
            <a:hlinkClick r:id="" action="ppaction://noaction" highlightClick="1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781050" y="2419350"/>
            <a:ext cx="514350" cy="47625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.VnArial NarrowH" pitchFamily="34" charset="0"/>
              </a:rPr>
              <a:t>c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85725" y="1143000"/>
            <a:ext cx="4419600" cy="2408238"/>
            <a:chOff x="323" y="995"/>
            <a:chExt cx="2151" cy="1226"/>
          </a:xfrm>
        </p:grpSpPr>
        <p:sp>
          <p:nvSpPr>
            <p:cNvPr id="5207" name="AutoShape 84">
              <a:hlinkClick r:id="" action="ppaction://noaction" highlightClick="1">
                <a:snd r:embed="rId8" name="bomb.wav" builtIn="1"/>
              </a:hlinkClick>
            </p:cNvPr>
            <p:cNvSpPr>
              <a:spLocks noChangeArrowheads="1"/>
            </p:cNvSpPr>
            <p:nvPr/>
          </p:nvSpPr>
          <p:spPr bwMode="auto">
            <a:xfrm>
              <a:off x="2208" y="1667"/>
              <a:ext cx="253" cy="253"/>
            </a:xfrm>
            <a:prstGeom prst="actionButtonBlank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.VnArial NarrowH" pitchFamily="34" charset="0"/>
                </a:rPr>
                <a:t>p</a:t>
              </a:r>
            </a:p>
          </p:txBody>
        </p:sp>
        <p:sp>
          <p:nvSpPr>
            <p:cNvPr id="5208" name="AutoShape 85">
              <a:hlinkClick r:id="" action="ppaction://noaction" highlightClick="1">
                <a:snd r:embed="rId8" name="bomb.wav" builtIn="1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84" y="1008"/>
              <a:ext cx="253" cy="253"/>
            </a:xfrm>
            <a:prstGeom prst="actionButtonBlank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rgbClr val="FF0000"/>
                  </a:solidFill>
                  <a:latin typeface=".VnArial NarrowH" pitchFamily="34" charset="0"/>
                </a:rPr>
                <a:t>e</a:t>
              </a:r>
            </a:p>
          </p:txBody>
        </p:sp>
        <p:sp>
          <p:nvSpPr>
            <p:cNvPr id="5209" name="AutoShape 86">
              <a:hlinkClick r:id="" action="ppaction://noaction" highlightClick="1">
                <a:snd r:embed="rId8" name="bomb.wav" builtIn="1"/>
              </a:hlinkClick>
            </p:cNvPr>
            <p:cNvSpPr>
              <a:spLocks noChangeArrowheads="1"/>
            </p:cNvSpPr>
            <p:nvPr/>
          </p:nvSpPr>
          <p:spPr bwMode="auto">
            <a:xfrm>
              <a:off x="336" y="1309"/>
              <a:ext cx="253" cy="253"/>
            </a:xfrm>
            <a:prstGeom prst="actionButtonBlank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.VnArial NarrowH" pitchFamily="34" charset="0"/>
                </a:rPr>
                <a:t>h</a:t>
              </a:r>
            </a:p>
          </p:txBody>
        </p:sp>
        <p:sp>
          <p:nvSpPr>
            <p:cNvPr id="5210" name="AutoShape 87">
              <a:hlinkClick r:id="" action="ppaction://noaction" highlightClick="1">
                <a:snd r:embed="rId8" name="bomb.wav" builtIn="1"/>
              </a:hlinkClick>
            </p:cNvPr>
            <p:cNvSpPr>
              <a:spLocks noChangeArrowheads="1"/>
            </p:cNvSpPr>
            <p:nvPr/>
          </p:nvSpPr>
          <p:spPr bwMode="auto">
            <a:xfrm>
              <a:off x="1261" y="1968"/>
              <a:ext cx="253" cy="253"/>
            </a:xfrm>
            <a:prstGeom prst="actionButtonBlank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.VnArial NarrowH" pitchFamily="34" charset="0"/>
                </a:rPr>
                <a:t>y</a:t>
              </a:r>
            </a:p>
          </p:txBody>
        </p:sp>
        <p:sp>
          <p:nvSpPr>
            <p:cNvPr id="5211" name="AutoShape 88">
              <a:hlinkClick r:id="" action="ppaction://noaction" highlightClick="1">
                <a:snd r:embed="rId8" name="bomb.wav" builtIn="1"/>
              </a:hlinkClick>
            </p:cNvPr>
            <p:cNvSpPr>
              <a:spLocks noChangeArrowheads="1"/>
            </p:cNvSpPr>
            <p:nvPr/>
          </p:nvSpPr>
          <p:spPr bwMode="auto">
            <a:xfrm>
              <a:off x="323" y="995"/>
              <a:ext cx="253" cy="253"/>
            </a:xfrm>
            <a:prstGeom prst="actionButtonBlank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.VnArial NarrowH" pitchFamily="34" charset="0"/>
                </a:rPr>
                <a:t>a</a:t>
              </a:r>
            </a:p>
          </p:txBody>
        </p:sp>
        <p:sp>
          <p:nvSpPr>
            <p:cNvPr id="5212" name="AutoShape 89">
              <a:hlinkClick r:id="" action="ppaction://noaction" highlightClick="1">
                <a:snd r:embed="rId8" name="bomb.wav" builtIn="1"/>
              </a:hlinkClick>
            </p:cNvPr>
            <p:cNvSpPr>
              <a:spLocks noChangeArrowheads="1"/>
            </p:cNvSpPr>
            <p:nvPr/>
          </p:nvSpPr>
          <p:spPr bwMode="auto">
            <a:xfrm>
              <a:off x="624" y="995"/>
              <a:ext cx="253" cy="253"/>
            </a:xfrm>
            <a:prstGeom prst="actionButtonBlank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.VnArial NarrowH" pitchFamily="34" charset="0"/>
                </a:rPr>
                <a:t>b</a:t>
              </a:r>
            </a:p>
          </p:txBody>
        </p:sp>
        <p:sp>
          <p:nvSpPr>
            <p:cNvPr id="5213" name="AutoShape 90">
              <a:hlinkClick r:id="" action="ppaction://noaction" highlightClick="1">
                <a:snd r:embed="rId8" name="bomb.wav" builtIn="1"/>
              </a:hlinkClick>
            </p:cNvPr>
            <p:cNvSpPr>
              <a:spLocks noChangeArrowheads="1"/>
            </p:cNvSpPr>
            <p:nvPr/>
          </p:nvSpPr>
          <p:spPr bwMode="auto">
            <a:xfrm>
              <a:off x="1248" y="1008"/>
              <a:ext cx="253" cy="253"/>
            </a:xfrm>
            <a:prstGeom prst="actionButtonBlank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.VnArial NarrowH" pitchFamily="34" charset="0"/>
                </a:rPr>
                <a:t>d</a:t>
              </a:r>
            </a:p>
          </p:txBody>
        </p:sp>
        <p:sp>
          <p:nvSpPr>
            <p:cNvPr id="5214" name="AutoShape 91">
              <a:hlinkClick r:id="" action="ppaction://noaction" highlightClick="1">
                <a:snd r:embed="rId8" name="bomb.wav" builtIn="1"/>
              </a:hlinkClick>
            </p:cNvPr>
            <p:cNvSpPr>
              <a:spLocks noChangeArrowheads="1"/>
            </p:cNvSpPr>
            <p:nvPr/>
          </p:nvSpPr>
          <p:spPr bwMode="auto">
            <a:xfrm>
              <a:off x="2221" y="1331"/>
              <a:ext cx="253" cy="253"/>
            </a:xfrm>
            <a:prstGeom prst="actionButtonBlank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.VnArial NarrowH" pitchFamily="34" charset="0"/>
                </a:rPr>
                <a:t>n</a:t>
              </a:r>
            </a:p>
          </p:txBody>
        </p:sp>
        <p:sp>
          <p:nvSpPr>
            <p:cNvPr id="5215" name="AutoShape 92">
              <a:hlinkClick r:id="" action="ppaction://noaction" highlightClick="1">
                <a:snd r:embed="rId8" name="bomb.wav" builtIn="1"/>
              </a:hlinkClick>
            </p:cNvPr>
            <p:cNvSpPr>
              <a:spLocks noChangeArrowheads="1"/>
            </p:cNvSpPr>
            <p:nvPr/>
          </p:nvSpPr>
          <p:spPr bwMode="auto">
            <a:xfrm>
              <a:off x="960" y="1008"/>
              <a:ext cx="253" cy="253"/>
            </a:xfrm>
            <a:prstGeom prst="actionButtonBlank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.VnArial NarrowH" pitchFamily="34" charset="0"/>
                </a:rPr>
                <a:t>t</a:t>
              </a:r>
            </a:p>
          </p:txBody>
        </p:sp>
        <p:sp>
          <p:nvSpPr>
            <p:cNvPr id="5216" name="AutoShape 93">
              <a:hlinkClick r:id="" action="ppaction://noaction" highlightClick="1">
                <a:snd r:embed="rId8" name="bomb.wav" builtIn="1"/>
              </a:hlinkClick>
            </p:cNvPr>
            <p:cNvSpPr>
              <a:spLocks noChangeArrowheads="1"/>
            </p:cNvSpPr>
            <p:nvPr/>
          </p:nvSpPr>
          <p:spPr bwMode="auto">
            <a:xfrm>
              <a:off x="1907" y="1008"/>
              <a:ext cx="253" cy="253"/>
            </a:xfrm>
            <a:prstGeom prst="actionButtonBlank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.VnArial NarrowH" pitchFamily="34" charset="0"/>
                </a:rPr>
                <a:t>f</a:t>
              </a:r>
            </a:p>
          </p:txBody>
        </p:sp>
        <p:sp>
          <p:nvSpPr>
            <p:cNvPr id="5217" name="AutoShape 94">
              <a:hlinkClick r:id="" action="ppaction://noaction" highlightClick="1">
                <a:snd r:embed="rId8" name="bomb.wav" builtIn="1"/>
              </a:hlinkClick>
            </p:cNvPr>
            <p:cNvSpPr>
              <a:spLocks noChangeArrowheads="1"/>
            </p:cNvSpPr>
            <p:nvPr/>
          </p:nvSpPr>
          <p:spPr bwMode="auto">
            <a:xfrm>
              <a:off x="2208" y="1008"/>
              <a:ext cx="253" cy="253"/>
            </a:xfrm>
            <a:prstGeom prst="actionButtonBlank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.VnArial NarrowH" pitchFamily="34" charset="0"/>
                </a:rPr>
                <a:t>g</a:t>
              </a:r>
            </a:p>
          </p:txBody>
        </p:sp>
        <p:sp>
          <p:nvSpPr>
            <p:cNvPr id="5218" name="AutoShape 95">
              <a:hlinkClick r:id="" action="ppaction://noaction" highlightClick="1">
                <a:snd r:embed="rId8" name="bomb.wav" builtIn="1"/>
              </a:hlinkClick>
            </p:cNvPr>
            <p:cNvSpPr>
              <a:spLocks noChangeArrowheads="1"/>
            </p:cNvSpPr>
            <p:nvPr/>
          </p:nvSpPr>
          <p:spPr bwMode="auto">
            <a:xfrm>
              <a:off x="637" y="1309"/>
              <a:ext cx="253" cy="253"/>
            </a:xfrm>
            <a:prstGeom prst="actionButtonBlank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.VnArial NarrowH" pitchFamily="34" charset="0"/>
                </a:rPr>
                <a:t>i</a:t>
              </a:r>
            </a:p>
          </p:txBody>
        </p:sp>
        <p:sp>
          <p:nvSpPr>
            <p:cNvPr id="5219" name="AutoShape 96">
              <a:hlinkClick r:id="" action="ppaction://noaction" highlightClick="1">
                <a:snd r:embed="rId8" name="bomb.wav" builtIn="1"/>
              </a:hlinkClick>
            </p:cNvPr>
            <p:cNvSpPr>
              <a:spLocks noChangeArrowheads="1"/>
            </p:cNvSpPr>
            <p:nvPr/>
          </p:nvSpPr>
          <p:spPr bwMode="auto">
            <a:xfrm>
              <a:off x="973" y="1309"/>
              <a:ext cx="253" cy="253"/>
            </a:xfrm>
            <a:prstGeom prst="actionButtonBlank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.VnArial NarrowH" pitchFamily="34" charset="0"/>
                </a:rPr>
                <a:t>j</a:t>
              </a:r>
            </a:p>
          </p:txBody>
        </p:sp>
        <p:sp>
          <p:nvSpPr>
            <p:cNvPr id="5220" name="AutoShape 97">
              <a:hlinkClick r:id="" action="ppaction://noaction" highlightClick="1">
                <a:snd r:embed="rId8" name="bomb.wav" builtIn="1"/>
              </a:hlinkClick>
            </p:cNvPr>
            <p:cNvSpPr>
              <a:spLocks noChangeArrowheads="1"/>
            </p:cNvSpPr>
            <p:nvPr/>
          </p:nvSpPr>
          <p:spPr bwMode="auto">
            <a:xfrm>
              <a:off x="1261" y="1309"/>
              <a:ext cx="253" cy="253"/>
            </a:xfrm>
            <a:prstGeom prst="actionButtonBlank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.VnArial NarrowH" pitchFamily="34" charset="0"/>
                </a:rPr>
                <a:t>k</a:t>
              </a:r>
            </a:p>
          </p:txBody>
        </p:sp>
        <p:sp>
          <p:nvSpPr>
            <p:cNvPr id="5221" name="AutoShape 98">
              <a:hlinkClick r:id="" action="ppaction://noaction" highlightClick="1">
                <a:snd r:embed="rId8" name="bomb.wav" builtIn="1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97" y="1309"/>
              <a:ext cx="253" cy="253"/>
            </a:xfrm>
            <a:prstGeom prst="actionButtonBlank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.VnArial NarrowH" pitchFamily="34" charset="0"/>
                </a:rPr>
                <a:t>e</a:t>
              </a:r>
            </a:p>
          </p:txBody>
        </p:sp>
        <p:sp>
          <p:nvSpPr>
            <p:cNvPr id="5222" name="AutoShape 99">
              <a:hlinkClick r:id="" action="ppaction://noaction" highlightClick="1">
                <a:snd r:embed="rId8" name="bomb.wav" builtIn="1"/>
              </a:hlinkClick>
            </p:cNvPr>
            <p:cNvSpPr>
              <a:spLocks noChangeArrowheads="1"/>
            </p:cNvSpPr>
            <p:nvPr/>
          </p:nvSpPr>
          <p:spPr bwMode="auto">
            <a:xfrm>
              <a:off x="1920" y="1309"/>
              <a:ext cx="253" cy="253"/>
            </a:xfrm>
            <a:prstGeom prst="actionButtonBlank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.VnArial NarrowH" pitchFamily="34" charset="0"/>
                </a:rPr>
                <a:t>m</a:t>
              </a:r>
            </a:p>
          </p:txBody>
        </p:sp>
        <p:sp>
          <p:nvSpPr>
            <p:cNvPr id="5223" name="AutoShape 100">
              <a:hlinkClick r:id="" action="ppaction://noaction" highlightClick="1">
                <a:snd r:embed="rId8" name="bomb.wav" builtIn="1"/>
              </a:hlinkClick>
            </p:cNvPr>
            <p:cNvSpPr>
              <a:spLocks noChangeArrowheads="1"/>
            </p:cNvSpPr>
            <p:nvPr/>
          </p:nvSpPr>
          <p:spPr bwMode="auto">
            <a:xfrm>
              <a:off x="960" y="1645"/>
              <a:ext cx="253" cy="253"/>
            </a:xfrm>
            <a:prstGeom prst="actionButtonBlank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.VnArial NarrowH" pitchFamily="34" charset="0"/>
                </a:rPr>
                <a:t>q</a:t>
              </a:r>
            </a:p>
          </p:txBody>
        </p:sp>
        <p:sp>
          <p:nvSpPr>
            <p:cNvPr id="5224" name="AutoShape 101">
              <a:hlinkClick r:id="" action="ppaction://noaction" highlightClick="1">
                <a:snd r:embed="rId8" name="bomb.wav" builtIn="1"/>
              </a:hlinkClick>
            </p:cNvPr>
            <p:cNvSpPr>
              <a:spLocks noChangeArrowheads="1"/>
            </p:cNvSpPr>
            <p:nvPr/>
          </p:nvSpPr>
          <p:spPr bwMode="auto">
            <a:xfrm>
              <a:off x="336" y="1968"/>
              <a:ext cx="253" cy="253"/>
            </a:xfrm>
            <a:prstGeom prst="actionButtonBlank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.VnArial NarrowH" pitchFamily="34" charset="0"/>
                </a:rPr>
                <a:t>v</a:t>
              </a:r>
            </a:p>
          </p:txBody>
        </p:sp>
        <p:sp>
          <p:nvSpPr>
            <p:cNvPr id="5225" name="AutoShape 102">
              <a:hlinkClick r:id="" action="ppaction://noaction" highlightClick="1">
                <a:snd r:embed="rId8" name="bomb.wav" builtIn="1"/>
              </a:hlinkClick>
            </p:cNvPr>
            <p:cNvSpPr>
              <a:spLocks noChangeArrowheads="1"/>
            </p:cNvSpPr>
            <p:nvPr/>
          </p:nvSpPr>
          <p:spPr bwMode="auto">
            <a:xfrm>
              <a:off x="637" y="1968"/>
              <a:ext cx="253" cy="253"/>
            </a:xfrm>
            <a:prstGeom prst="actionButtonBlank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.VnArial NarrowH" pitchFamily="34" charset="0"/>
                </a:rPr>
                <a:t>w</a:t>
              </a:r>
            </a:p>
          </p:txBody>
        </p:sp>
        <p:sp>
          <p:nvSpPr>
            <p:cNvPr id="5226" name="AutoShape 103">
              <a:hlinkClick r:id="" action="ppaction://noaction" highlightClick="1">
                <a:snd r:embed="rId8" name="bomb.wav" builtIn="1"/>
              </a:hlinkClick>
            </p:cNvPr>
            <p:cNvSpPr>
              <a:spLocks noChangeArrowheads="1"/>
            </p:cNvSpPr>
            <p:nvPr/>
          </p:nvSpPr>
          <p:spPr bwMode="auto">
            <a:xfrm>
              <a:off x="973" y="1968"/>
              <a:ext cx="253" cy="253"/>
            </a:xfrm>
            <a:prstGeom prst="actionButtonBlank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.VnArial NarrowH" pitchFamily="34" charset="0"/>
                </a:rPr>
                <a:t>x</a:t>
              </a:r>
            </a:p>
          </p:txBody>
        </p:sp>
        <p:sp>
          <p:nvSpPr>
            <p:cNvPr id="5227" name="AutoShape 104">
              <a:hlinkClick r:id="" action="ppaction://noaction" highlightClick="1">
                <a:snd r:embed="rId8" name="bomb.wav" builtIn="1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84" y="1968"/>
              <a:ext cx="253" cy="253"/>
            </a:xfrm>
            <a:prstGeom prst="actionButtonBlank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.VnArial NarrowH" pitchFamily="34" charset="0"/>
                </a:rPr>
                <a:t>z</a:t>
              </a:r>
            </a:p>
          </p:txBody>
        </p:sp>
      </p:grpSp>
      <p:sp>
        <p:nvSpPr>
          <p:cNvPr id="105577" name="AutoShape 105">
            <a:hlinkClick r:id="" action="ppaction://noaction" highlightClick="1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7053263" y="357188"/>
            <a:ext cx="481012" cy="500062"/>
          </a:xfrm>
          <a:prstGeom prst="actionButtonBlank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Arial NarrowH" pitchFamily="34" charset="0"/>
              </a:rPr>
              <a:t>o</a:t>
            </a:r>
          </a:p>
        </p:txBody>
      </p:sp>
      <p:sp>
        <p:nvSpPr>
          <p:cNvPr id="105578" name="AutoShape 106">
            <a:hlinkClick r:id="" action="ppaction://noaction" highlightClick="1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5811838" y="381000"/>
            <a:ext cx="517525" cy="476250"/>
          </a:xfrm>
          <a:prstGeom prst="actionButtonBlank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.VnArial NarrowH" pitchFamily="34" charset="0"/>
              </a:rPr>
              <a:t>c</a:t>
            </a:r>
          </a:p>
        </p:txBody>
      </p:sp>
      <p:sp>
        <p:nvSpPr>
          <p:cNvPr id="105579" name="AutoShape 107">
            <a:hlinkClick r:id="" action="ppaction://noaction" highlightClick="1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7620000" y="330200"/>
            <a:ext cx="492125" cy="555625"/>
          </a:xfrm>
          <a:prstGeom prst="actionButtonBlank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Arial NarrowH" pitchFamily="34" charset="0"/>
              </a:rPr>
              <a:t>o</a:t>
            </a:r>
          </a:p>
        </p:txBody>
      </p:sp>
      <p:sp>
        <p:nvSpPr>
          <p:cNvPr id="5201" name="Text Box 108"/>
          <p:cNvSpPr txBox="1">
            <a:spLocks noChangeArrowheads="1"/>
          </p:cNvSpPr>
          <p:nvPr/>
        </p:nvSpPr>
        <p:spPr bwMode="auto">
          <a:xfrm>
            <a:off x="533400" y="304800"/>
            <a:ext cx="403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u="sng">
                <a:solidFill>
                  <a:srgbClr val="0000FF"/>
                </a:solidFill>
                <a:latin typeface="Times New Roman" pitchFamily="18" charset="0"/>
              </a:rPr>
              <a:t>Guessing word</a:t>
            </a:r>
          </a:p>
        </p:txBody>
      </p:sp>
      <p:sp>
        <p:nvSpPr>
          <p:cNvPr id="105581" name="AutoShape 109">
            <a:hlinkClick r:id="" action="ppaction://noaction" highlightClick="1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3333750" y="2447925"/>
            <a:ext cx="533400" cy="4572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.VnArial NarrowH" pitchFamily="34" charset="0"/>
              </a:rPr>
              <a:t>o</a:t>
            </a:r>
          </a:p>
        </p:txBody>
      </p:sp>
      <p:sp>
        <p:nvSpPr>
          <p:cNvPr id="105582" name="AutoShape 110">
            <a:hlinkClick r:id="" action="ppaction://noaction" highlightClick="1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8205788" y="357188"/>
            <a:ext cx="533400" cy="509587"/>
          </a:xfrm>
          <a:prstGeom prst="actionButtonBlank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Arial NarrowH" pitchFamily="34" charset="0"/>
              </a:rPr>
              <a:t>l</a:t>
            </a:r>
          </a:p>
        </p:txBody>
      </p:sp>
      <p:sp>
        <p:nvSpPr>
          <p:cNvPr id="105583" name="AutoShape 111">
            <a:hlinkClick r:id="" action="ppaction://noaction" highlightClick="1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2667000" y="1171575"/>
            <a:ext cx="533400" cy="4572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.VnArial NarrowH" pitchFamily="34" charset="0"/>
              </a:rPr>
              <a:t>l</a:t>
            </a:r>
          </a:p>
        </p:txBody>
      </p:sp>
      <p:sp>
        <p:nvSpPr>
          <p:cNvPr id="105584" name="AutoShape 112">
            <a:hlinkClick r:id="" action="ppaction://noaction" highlightClick="1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123825" y="2424113"/>
            <a:ext cx="533400" cy="4572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.VnArial NarrowH" pitchFamily="34" charset="0"/>
              </a:rPr>
              <a:t>s</a:t>
            </a:r>
          </a:p>
        </p:txBody>
      </p:sp>
      <p:sp>
        <p:nvSpPr>
          <p:cNvPr id="105585" name="AutoShape 113">
            <a:hlinkClick r:id="" action="ppaction://noaction" highlightClick="1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5219700" y="385763"/>
            <a:ext cx="533400" cy="457200"/>
          </a:xfrm>
          <a:prstGeom prst="actionButtonBlank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.VnArial NarrowH" pitchFamily="34" charset="0"/>
              </a:rPr>
              <a:t>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55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055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055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055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55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5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05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5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5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5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5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55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2 -0.00487 L -0.01112 0.02638 C -0.01112 0.04004 -0.03195 0.05763 -0.04862 0.05763 L -0.08612 0.05763 " pathEditMode="relative" rAng="0" ptsTypes="FfFF">
                                      <p:cBhvr>
                                        <p:cTn id="59" dur="20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2 -0.00487 L -0.01112 0.02638 C -0.01112 0.04004 -0.03195 0.05763 -0.04862 0.05763 L -0.08612 0.05763 " pathEditMode="relative" rAng="0" ptsTypes="FfFF">
                                      <p:cBhvr>
                                        <p:cTn id="68" dur="2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2 -0.00487 L -0.01112 0.02638 C -0.01112 0.04004 -0.03195 0.05763 -0.04862 0.05763 L -0.08612 0.05763 " pathEditMode="relative" rAng="0" ptsTypes="FfFF">
                                      <p:cBhvr>
                                        <p:cTn id="77" dur="20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2 -0.00487 L -0.01112 0.02638 C -0.01112 0.04004 -0.03195 0.05763 -0.04862 0.05763 L -0.08612 0.05763 " pathEditMode="relative" rAng="0" ptsTypes="FfFF">
                                      <p:cBhvr>
                                        <p:cTn id="86" dur="20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2 -0.00487 L -0.01112 0.02638 C -0.01112 0.04004 -0.03195 0.05763 -0.04862 0.05763 L -0.08612 0.05763 " pathEditMode="relative" rAng="0" ptsTypes="FfFF">
                                      <p:cBhvr>
                                        <p:cTn id="95" dur="20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91329E-6 L 4.72222E-6 0.0571 C 4.72222E-6 0.08208 -0.03803 0.11445 -0.06841 0.11445 L -0.13664 0.11445 " pathEditMode="relative" rAng="0" ptsTypes="FfFF">
                                      <p:cBhvr>
                                        <p:cTn id="104" dur="20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fill="hold"/>
                                        <p:tgtEl>
                                          <p:spTgt spid="1054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14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4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19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 vol="81000"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05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105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105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055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5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5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55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5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105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05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055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5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5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58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05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105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05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05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5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5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58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05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105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05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055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5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5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584"/>
                  </p:tgtEl>
                </p:cond>
              </p:nextCondLst>
            </p:seq>
          </p:childTnLst>
        </p:cTn>
      </p:par>
    </p:tnLst>
    <p:bldLst>
      <p:bldP spid="105475" grpId="0" animBg="1"/>
      <p:bldP spid="105476" grpId="0" animBg="1"/>
      <p:bldP spid="105477" grpId="0" animBg="1"/>
      <p:bldP spid="105478" grpId="0" animBg="1"/>
      <p:bldP spid="105479" grpId="0" animBg="1"/>
      <p:bldP spid="105480" grpId="0" animBg="1"/>
      <p:bldP spid="105508" grpId="0" animBg="1"/>
      <p:bldP spid="105577" grpId="0" animBg="1"/>
      <p:bldP spid="105578" grpId="0" animBg="1"/>
      <p:bldP spid="105579" grpId="0" animBg="1"/>
      <p:bldP spid="105582" grpId="0" animBg="1"/>
      <p:bldP spid="1055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990099"/>
                </a:solidFill>
              </a:rPr>
              <a:t>UNIT 1: MY NEW SCHOOL</a:t>
            </a:r>
            <a:r>
              <a:rPr lang="en-US" sz="4800" dirty="0" smtClean="0">
                <a:solidFill>
                  <a:srgbClr val="990099"/>
                </a:solidFill>
              </a:rPr>
              <a:t/>
            </a:r>
            <a:br>
              <a:rPr lang="en-US" sz="4800" dirty="0" smtClean="0">
                <a:solidFill>
                  <a:srgbClr val="990099"/>
                </a:solidFill>
              </a:rPr>
            </a:br>
            <a:r>
              <a:rPr lang="en-US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Lesson 5: Skill 1</a:t>
            </a:r>
            <a:endParaRPr lang="en-US" sz="4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47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</a:rPr>
              <a:t>READING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THCS4\ANH\IMG_3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PC\Desktop\THCS4\ANH\IMG_34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472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PC\Desktop\THCS4\ANH\IMG_34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0040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848600" cy="4495800"/>
          </a:xfrm>
        </p:spPr>
        <p:txBody>
          <a:bodyPr/>
          <a:lstStyle/>
          <a:p>
            <a:r>
              <a:rPr lang="en-US" smtClean="0"/>
              <a:t>Ex1. Read three passages quickly and answer: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mtClean="0"/>
              <a:t>  </a:t>
            </a:r>
            <a:r>
              <a:rPr lang="en-US" sz="3600" b="1" smtClean="0">
                <a:solidFill>
                  <a:srgbClr val="FF0000"/>
                </a:solidFill>
              </a:rPr>
              <a:t>What are these passages about?</a:t>
            </a:r>
            <a:endParaRPr lang="en-US" b="1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 They are about school.</a:t>
            </a:r>
            <a:endParaRPr lang="en-US" smtClean="0">
              <a:solidFill>
                <a:srgbClr val="FF0000"/>
              </a:solidFill>
            </a:endParaRP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7543800" cy="1600200"/>
          </a:xfrm>
        </p:spPr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* </a:t>
            </a:r>
            <a:r>
              <a:rPr lang="en-US" sz="3400" smtClean="0">
                <a:solidFill>
                  <a:srgbClr val="0070C0"/>
                </a:solidFill>
              </a:rPr>
              <a:t>Now underline these words in the text. What do they mean?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pPr>
              <a:buFontTx/>
              <a:buNone/>
            </a:pPr>
            <a:r>
              <a:rPr lang="en-US" sz="3600" smtClean="0"/>
              <a:t>   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447800" y="2209800"/>
            <a:ext cx="6172200" cy="2209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    </a:t>
            </a:r>
            <a:r>
              <a:rPr lang="en-US" sz="3200" dirty="0">
                <a:solidFill>
                  <a:srgbClr val="002060"/>
                </a:solidFill>
              </a:rPr>
              <a:t>boarding            surrounded</a:t>
            </a:r>
          </a:p>
          <a:p>
            <a:pPr>
              <a:defRPr/>
            </a:pPr>
            <a:r>
              <a:rPr lang="en-US" sz="3200" dirty="0">
                <a:solidFill>
                  <a:srgbClr val="002060"/>
                </a:solidFill>
              </a:rPr>
              <a:t>   international     creative</a:t>
            </a: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-533400"/>
            <a:ext cx="9525000" cy="2057400"/>
          </a:xfrm>
        </p:spPr>
        <p:txBody>
          <a:bodyPr/>
          <a:lstStyle/>
          <a:p>
            <a:r>
              <a:rPr lang="en-US" sz="4000" smtClean="0">
                <a:solidFill>
                  <a:schemeClr val="tx2"/>
                </a:solidFill>
              </a:rPr>
              <a:t>* The word in its sentence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4987925"/>
          </a:xfrm>
        </p:spPr>
        <p:txBody>
          <a:bodyPr/>
          <a:lstStyle/>
          <a:p>
            <a:pPr marL="812800" indent="-812800" eaLnBrk="1" hangingPunct="1">
              <a:buFont typeface="Wingdings" pitchFamily="2" charset="2"/>
              <a:buNone/>
            </a:pPr>
            <a:r>
              <a:rPr lang="en-US" sz="2800" smtClean="0"/>
              <a:t>- It is a </a:t>
            </a:r>
            <a:r>
              <a:rPr lang="en-US" sz="2800" smtClean="0">
                <a:solidFill>
                  <a:srgbClr val="000099"/>
                </a:solidFill>
              </a:rPr>
              <a:t>………………</a:t>
            </a:r>
            <a:r>
              <a:rPr lang="en-US" sz="2800" smtClean="0"/>
              <a:t> school. Students study and live there.</a:t>
            </a:r>
          </a:p>
          <a:p>
            <a:pPr marL="812800" indent="-812800" eaLnBrk="1" hangingPunct="1">
              <a:buFontTx/>
              <a:buNone/>
            </a:pPr>
            <a:r>
              <a:rPr lang="en-US" sz="2800" smtClean="0"/>
              <a:t>- The school is </a:t>
            </a:r>
            <a:r>
              <a:rPr lang="en-US" sz="2800" smtClean="0">
                <a:solidFill>
                  <a:srgbClr val="000099"/>
                </a:solidFill>
              </a:rPr>
              <a:t>……………………</a:t>
            </a:r>
            <a:r>
              <a:rPr lang="en-US" sz="2800" smtClean="0"/>
              <a:t>by the mountains and green fields.</a:t>
            </a:r>
          </a:p>
          <a:p>
            <a:pPr marL="812800" indent="-812800">
              <a:buFontTx/>
              <a:buNone/>
            </a:pPr>
            <a:r>
              <a:rPr lang="en-US" sz="2800" smtClean="0"/>
              <a:t>- Vinabrita school is an </a:t>
            </a:r>
            <a:r>
              <a:rPr lang="en-US" sz="2800" smtClean="0">
                <a:solidFill>
                  <a:srgbClr val="000099"/>
                </a:solidFill>
              </a:rPr>
              <a:t>………………………</a:t>
            </a:r>
            <a:r>
              <a:rPr lang="en-US" sz="2800" smtClean="0"/>
              <a:t>school for Ss from year 1 to year 12.</a:t>
            </a:r>
            <a:endParaRPr lang="en-US" sz="2000" smtClean="0"/>
          </a:p>
          <a:p>
            <a:pPr marL="812800" indent="-812800">
              <a:buFontTx/>
              <a:buNone/>
            </a:pPr>
            <a:r>
              <a:rPr lang="en-US" sz="2800" smtClean="0"/>
              <a:t>- Some</a:t>
            </a:r>
            <a:r>
              <a:rPr lang="en-US" sz="2800" smtClean="0">
                <a:solidFill>
                  <a:srgbClr val="000099"/>
                </a:solidFill>
              </a:rPr>
              <a:t> …………………</a:t>
            </a:r>
            <a:r>
              <a:rPr lang="en-US" sz="2800" smtClean="0"/>
              <a:t>students do drawings and painting in the art club.</a:t>
            </a:r>
            <a:endParaRPr lang="en-US" sz="200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 flipV="1">
            <a:off x="1600200" y="1524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r>
              <a:rPr lang="en-US" sz="2400" b="1" i="1">
                <a:solidFill>
                  <a:srgbClr val="000099"/>
                </a:solidFill>
              </a:rPr>
              <a:t>boarding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667000" y="2514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000099"/>
                </a:solidFill>
              </a:rPr>
              <a:t>surrounded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990600" y="2133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4114800" y="3505200"/>
            <a:ext cx="23622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i="1">
                <a:solidFill>
                  <a:srgbClr val="000099"/>
                </a:solidFill>
              </a:rPr>
              <a:t>international </a:t>
            </a:r>
            <a:r>
              <a:rPr lang="en-US"/>
              <a:t>	</a:t>
            </a:r>
          </a:p>
          <a:p>
            <a:endParaRPr lang="en-US"/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1524000" y="4419600"/>
            <a:ext cx="1905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</a:rPr>
              <a:t>creative </a:t>
            </a:r>
            <a:r>
              <a:rPr lang="en-US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85100" cy="1600200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tx2"/>
                </a:solidFill>
              </a:rPr>
              <a:t/>
            </a:r>
            <a:br>
              <a:rPr lang="en-US" sz="4000" smtClean="0">
                <a:solidFill>
                  <a:schemeClr val="tx2"/>
                </a:solidFill>
              </a:rPr>
            </a:br>
            <a:endParaRPr lang="en-US" sz="40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5344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u="sng" smtClean="0">
                <a:solidFill>
                  <a:srgbClr val="CC3300"/>
                </a:solidFill>
              </a:rPr>
              <a:t>New words:</a:t>
            </a:r>
            <a:endParaRPr lang="en-US" smtClean="0">
              <a:solidFill>
                <a:srgbClr val="CC3300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smtClean="0"/>
              <a:t>- boarding /'bɔ:diη/ (n):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- (be) surrounded / sə'raundid/ (v):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- international / intə'næ∫ənl/ (adj):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- creative / kri:'eitiv/ (adj):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096000" y="1524000"/>
            <a:ext cx="373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70C0"/>
                </a:solidFill>
                <a:latin typeface="Verdana" pitchFamily="34" charset="0"/>
              </a:rPr>
              <a:t>nội trú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943600" y="2057400"/>
            <a:ext cx="46482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rgbClr val="0070C0"/>
                </a:solidFill>
                <a:latin typeface="Verdana" pitchFamily="34" charset="0"/>
              </a:rPr>
              <a:t> được bao quanh</a:t>
            </a:r>
          </a:p>
          <a:p>
            <a:pPr eaLnBrk="1" hangingPunct="1">
              <a:spcBef>
                <a:spcPct val="2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096000" y="25908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70C0"/>
                </a:solidFill>
                <a:latin typeface="Verdana" pitchFamily="34" charset="0"/>
              </a:rPr>
              <a:t>quốc tế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4006850" y="48688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096000" y="3100388"/>
            <a:ext cx="28956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rgbClr val="0070C0"/>
                </a:solidFill>
                <a:latin typeface="Verdana" pitchFamily="34" charset="0"/>
              </a:rPr>
              <a:t>sáng tạo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3" name="Text Box 13"/>
          <p:cNvSpPr txBox="1">
            <a:spLocks noChangeArrowheads="1"/>
          </p:cNvSpPr>
          <p:nvPr/>
        </p:nvSpPr>
        <p:spPr bwMode="auto">
          <a:xfrm>
            <a:off x="3733800" y="5486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7" name="boarding.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28600" y="1752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surround verb.mp3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28600" y="220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nternational.mp3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28600" y="274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creative.mp3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28600" y="3200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1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12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1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12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118903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400" b="1" i="1" dirty="0" smtClean="0">
                <a:solidFill>
                  <a:srgbClr val="7030A0"/>
                </a:solidFill>
              </a:rPr>
              <a:t/>
            </a:r>
            <a:br>
              <a:rPr lang="en-US" sz="3400" b="1" i="1" dirty="0" smtClean="0">
                <a:solidFill>
                  <a:srgbClr val="7030A0"/>
                </a:solidFill>
              </a:rPr>
            </a:br>
            <a:r>
              <a:rPr lang="en-US" sz="3400" b="1" i="1" dirty="0" smtClean="0">
                <a:solidFill>
                  <a:srgbClr val="7030A0"/>
                </a:solidFill>
              </a:rPr>
              <a:t>EX2/ </a:t>
            </a:r>
            <a:r>
              <a:rPr lang="en-US" sz="3400" b="1" i="1" u="sng" dirty="0" smtClean="0">
                <a:solidFill>
                  <a:srgbClr val="7030A0"/>
                </a:solidFill>
              </a:rPr>
              <a:t>Matching</a:t>
            </a:r>
            <a:r>
              <a:rPr lang="en-US" sz="3400" b="1" dirty="0" smtClean="0">
                <a:solidFill>
                  <a:srgbClr val="7030A0"/>
                </a:solidFill>
              </a:rPr>
              <a:t>: </a:t>
            </a:r>
            <a:r>
              <a:rPr lang="en-US" sz="3400" b="1" i="1" dirty="0" smtClean="0">
                <a:solidFill>
                  <a:srgbClr val="FF0000"/>
                </a:solidFill>
              </a:rPr>
              <a:t>Match the words with their meaning:</a:t>
            </a:r>
            <a:r>
              <a:rPr lang="en-US" sz="3400" i="1" dirty="0" smtClean="0">
                <a:solidFill>
                  <a:srgbClr val="FF0000"/>
                </a:solidFill>
              </a:rPr>
              <a:t/>
            </a:r>
            <a:br>
              <a:rPr lang="en-US" sz="3400" i="1" dirty="0" smtClean="0">
                <a:solidFill>
                  <a:srgbClr val="FF0000"/>
                </a:solidFill>
              </a:rPr>
            </a:br>
            <a:r>
              <a:rPr lang="en-US" sz="3400" i="1" dirty="0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839200" cy="3505200"/>
          </a:xfrm>
        </p:spPr>
        <p:txBody>
          <a:bodyPr/>
          <a:lstStyle/>
          <a:p>
            <a:pPr marL="1014413" lvl="1" indent="-557213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C00000"/>
                </a:solidFill>
              </a:rPr>
              <a:t>	</a:t>
            </a:r>
            <a:r>
              <a:rPr lang="en-US" b="1" smtClean="0">
                <a:solidFill>
                  <a:srgbClr val="C00000"/>
                </a:solidFill>
              </a:rPr>
              <a:t>     A</a:t>
            </a:r>
            <a:r>
              <a:rPr lang="en-US" b="1" smtClean="0">
                <a:solidFill>
                  <a:srgbClr val="003300"/>
                </a:solidFill>
              </a:rPr>
              <a:t>						B</a:t>
            </a:r>
          </a:p>
          <a:p>
            <a:pPr marL="1014413" lvl="1" indent="-557213" eaLnBrk="1" hangingPunct="1">
              <a:buFont typeface="Wingdings" pitchFamily="2" charset="2"/>
              <a:buNone/>
            </a:pPr>
            <a:endParaRPr lang="en-US" smtClean="0">
              <a:solidFill>
                <a:srgbClr val="C00000"/>
              </a:solidFill>
            </a:endParaRPr>
          </a:p>
          <a:p>
            <a:pPr marL="1014413" lvl="1" indent="-557213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C00000"/>
                </a:solidFill>
              </a:rPr>
              <a:t>1. boarding</a:t>
            </a:r>
            <a:r>
              <a:rPr lang="en-US" smtClean="0"/>
              <a:t>                         		a. sáng tạo</a:t>
            </a:r>
          </a:p>
          <a:p>
            <a:pPr marL="1014413" lvl="1" indent="-557213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C00000"/>
                </a:solidFill>
              </a:rPr>
              <a:t>2. international</a:t>
            </a:r>
            <a:r>
              <a:rPr lang="en-US" smtClean="0"/>
              <a:t>                   		b. được bao quanh</a:t>
            </a:r>
          </a:p>
          <a:p>
            <a:pPr marL="1014413" lvl="1" indent="-557213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C00000"/>
                </a:solidFill>
              </a:rPr>
              <a:t>3. (be)surrounded</a:t>
            </a:r>
            <a:r>
              <a:rPr lang="en-US" smtClean="0"/>
              <a:t>                    	c. quốc tế</a:t>
            </a:r>
          </a:p>
          <a:p>
            <a:pPr marL="1014413" lvl="1" indent="-557213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C00000"/>
                </a:solidFill>
              </a:rPr>
              <a:t>4. creative</a:t>
            </a:r>
            <a:r>
              <a:rPr lang="en-US" smtClean="0"/>
              <a:t>                         		d. nội trú</a:t>
            </a:r>
          </a:p>
          <a:p>
            <a:pPr marL="660400" indent="-660400" eaLnBrk="1" hangingPunct="1">
              <a:buFont typeface="Wingdings" pitchFamily="2" charset="2"/>
              <a:buNone/>
            </a:pPr>
            <a:endParaRPr lang="en-US" smtClean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2971800" y="2895600"/>
            <a:ext cx="2743200" cy="1371600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200400" y="3429000"/>
            <a:ext cx="25146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V="1">
            <a:off x="3581400" y="3429000"/>
            <a:ext cx="2103438" cy="381000"/>
          </a:xfrm>
          <a:prstGeom prst="straightConnector1">
            <a:avLst/>
          </a:prstGeom>
          <a:noFill/>
          <a:ln w="28575" algn="ctr">
            <a:solidFill>
              <a:srgbClr val="990099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2667000" y="2971800"/>
            <a:ext cx="3063875" cy="1371600"/>
          </a:xfrm>
          <a:prstGeom prst="straightConnector1">
            <a:avLst/>
          </a:prstGeom>
          <a:ln w="28575">
            <a:solidFill>
              <a:srgbClr val="CC6600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1654</TotalTime>
  <Words>352</Words>
  <Application>Microsoft Office PowerPoint</Application>
  <PresentationFormat>On-screen Show (4:3)</PresentationFormat>
  <Paragraphs>113</Paragraphs>
  <Slides>15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Comic Sans MS</vt:lpstr>
      <vt:lpstr>Arial</vt:lpstr>
      <vt:lpstr>Calibri</vt:lpstr>
      <vt:lpstr>.VnArial Narrow</vt:lpstr>
      <vt:lpstr>.VnArial NarrowH</vt:lpstr>
      <vt:lpstr>Times New Roman</vt:lpstr>
      <vt:lpstr>Wingdings</vt:lpstr>
      <vt:lpstr>Verdana</vt:lpstr>
      <vt:lpstr>Crayons</vt:lpstr>
      <vt:lpstr>Office Theme</vt:lpstr>
      <vt:lpstr>Slide 1</vt:lpstr>
      <vt:lpstr>Slide 2</vt:lpstr>
      <vt:lpstr>UNIT 1: MY NEW SCHOOL Lesson 5: Skill 1</vt:lpstr>
      <vt:lpstr>Slide 4</vt:lpstr>
      <vt:lpstr>Slide 5</vt:lpstr>
      <vt:lpstr>* Now underline these words in the text. What do they mean?</vt:lpstr>
      <vt:lpstr>* The word in its sentence</vt:lpstr>
      <vt:lpstr> </vt:lpstr>
      <vt:lpstr> EX2/ Matching: Match the words with their meaning:  </vt:lpstr>
      <vt:lpstr>3. Read the text again and complete the table.</vt:lpstr>
      <vt:lpstr>3. Read the text again and complete the table.</vt:lpstr>
      <vt:lpstr>SPEAKING</vt:lpstr>
      <vt:lpstr>Slide 13</vt:lpstr>
      <vt:lpstr>Slide 14</vt:lpstr>
      <vt:lpstr>Slide 15</vt:lpstr>
    </vt:vector>
  </TitlesOfParts>
  <Company>CON DAO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Tuesday, October 16th , 2012 Skills 1 Reading</dc:title>
  <dc:creator>NP-COMPUTER</dc:creator>
  <cp:lastModifiedBy>HP</cp:lastModifiedBy>
  <cp:revision>134</cp:revision>
  <dcterms:created xsi:type="dcterms:W3CDTF">2012-10-16T06:04:49Z</dcterms:created>
  <dcterms:modified xsi:type="dcterms:W3CDTF">2016-04-19T13:01:54Z</dcterms:modified>
</cp:coreProperties>
</file>