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6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9933FF"/>
    <a:srgbClr val="3333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540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429A6-8DA9-43F8-B34A-14E8BC428E9D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943A1-A927-4B65-BCF4-C605E3DFC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16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5D696-E8DA-4BD2-A81A-0099579F738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DB1AC-0BF8-4B92-AC9F-B42308F72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78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DB1AC-0BF8-4B92-AC9F-B42308F72F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01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DB1AC-0BF8-4B92-AC9F-B42308F72F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19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DB1AC-0BF8-4B92-AC9F-B42308F72F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13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DB1AC-0BF8-4B92-AC9F-B42308F72F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13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DB1AC-0BF8-4B92-AC9F-B42308F72F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91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DB1AC-0BF8-4B92-AC9F-B42308F72F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16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DB1AC-0BF8-4B92-AC9F-B42308F72F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4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BBE2-2D27-4215-88CD-6B459E25623F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DECC-F173-4CEF-BFEA-C0CA8A70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57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BBE2-2D27-4215-88CD-6B459E25623F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DECC-F173-4CEF-BFEA-C0CA8A70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95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BBE2-2D27-4215-88CD-6B459E25623F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DECC-F173-4CEF-BFEA-C0CA8A70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55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BBE2-2D27-4215-88CD-6B459E25623F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DECC-F173-4CEF-BFEA-C0CA8A70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54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BBE2-2D27-4215-88CD-6B459E25623F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DECC-F173-4CEF-BFEA-C0CA8A70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20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BBE2-2D27-4215-88CD-6B459E25623F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DECC-F173-4CEF-BFEA-C0CA8A70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50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BBE2-2D27-4215-88CD-6B459E25623F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DECC-F173-4CEF-BFEA-C0CA8A70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47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BBE2-2D27-4215-88CD-6B459E25623F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DECC-F173-4CEF-BFEA-C0CA8A70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40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BBE2-2D27-4215-88CD-6B459E25623F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DECC-F173-4CEF-BFEA-C0CA8A70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74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BBE2-2D27-4215-88CD-6B459E25623F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DECC-F173-4CEF-BFEA-C0CA8A70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17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BBE2-2D27-4215-88CD-6B459E25623F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DECC-F173-4CEF-BFEA-C0CA8A70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35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BBBE2-2D27-4215-88CD-6B459E25623F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FDECC-F173-4CEF-BFEA-C0CA8A70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3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4"/>
          <p:cNvSpPr>
            <a:spLocks noChangeArrowheads="1" noChangeShapeType="1" noTextEdit="1"/>
          </p:cNvSpPr>
          <p:nvPr/>
        </p:nvSpPr>
        <p:spPr bwMode="auto">
          <a:xfrm>
            <a:off x="-7696200" y="4629150"/>
            <a:ext cx="7515225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vi-VN" sz="5400" kern="10" dirty="0">
                <a:ln w="9525">
                  <a:round/>
                  <a:headEnd/>
                  <a:tailEnd/>
                </a:ln>
                <a:solidFill>
                  <a:srgbClr val="FF9900"/>
                </a:solidFill>
                <a:latin typeface="Times New Roman"/>
                <a:cs typeface="Times New Roman"/>
              </a:rPr>
              <a:t>Trường </a:t>
            </a:r>
            <a:r>
              <a:rPr lang="vi-VN" sz="5400" kern="10" dirty="0" smtClean="0">
                <a:ln w="9525">
                  <a:round/>
                  <a:headEnd/>
                  <a:tailEnd/>
                </a:ln>
                <a:solidFill>
                  <a:srgbClr val="FF9900"/>
                </a:solidFill>
                <a:latin typeface="Times New Roman"/>
                <a:cs typeface="Times New Roman"/>
              </a:rPr>
              <a:t>THCS</a:t>
            </a:r>
            <a:r>
              <a:rPr lang="en-US" sz="5400" kern="10" dirty="0">
                <a:ln w="9525">
                  <a:round/>
                  <a:headEnd/>
                  <a:tailEnd/>
                </a:ln>
                <a:solidFill>
                  <a:srgbClr val="FF9900"/>
                </a:solidFill>
                <a:latin typeface="Times New Roman"/>
                <a:cs typeface="Times New Roman"/>
              </a:rPr>
              <a:t> </a:t>
            </a:r>
            <a:r>
              <a:rPr lang="en-US" sz="5400" kern="10" dirty="0" err="1" smtClean="0">
                <a:ln w="9525">
                  <a:round/>
                  <a:headEnd/>
                  <a:tailEnd/>
                </a:ln>
                <a:solidFill>
                  <a:srgbClr val="FF9900"/>
                </a:solidFill>
                <a:latin typeface="Times New Roman"/>
                <a:cs typeface="Times New Roman"/>
              </a:rPr>
              <a:t>Nguyễn</a:t>
            </a:r>
            <a:r>
              <a:rPr lang="en-US" sz="5400" kern="10" dirty="0" smtClean="0">
                <a:ln w="9525">
                  <a:round/>
                  <a:headEnd/>
                  <a:tailEnd/>
                </a:ln>
                <a:solidFill>
                  <a:srgbClr val="FF9900"/>
                </a:solidFill>
                <a:latin typeface="Times New Roman"/>
                <a:cs typeface="Times New Roman"/>
              </a:rPr>
              <a:t> </a:t>
            </a:r>
            <a:r>
              <a:rPr lang="en-US" sz="5400" kern="10" dirty="0" err="1" smtClean="0">
                <a:ln w="9525">
                  <a:round/>
                  <a:headEnd/>
                  <a:tailEnd/>
                </a:ln>
                <a:solidFill>
                  <a:srgbClr val="FF9900"/>
                </a:solidFill>
                <a:latin typeface="Times New Roman"/>
                <a:cs typeface="Times New Roman"/>
              </a:rPr>
              <a:t>Văn</a:t>
            </a:r>
            <a:r>
              <a:rPr lang="en-US" sz="5400" kern="10" dirty="0" smtClean="0">
                <a:ln w="9525">
                  <a:round/>
                  <a:headEnd/>
                  <a:tailEnd/>
                </a:ln>
                <a:solidFill>
                  <a:srgbClr val="FF9900"/>
                </a:solidFill>
                <a:latin typeface="Times New Roman"/>
                <a:cs typeface="Times New Roman"/>
              </a:rPr>
              <a:t> </a:t>
            </a:r>
            <a:r>
              <a:rPr lang="en-US" sz="5400" kern="10" dirty="0" err="1" smtClean="0">
                <a:ln w="9525">
                  <a:round/>
                  <a:headEnd/>
                  <a:tailEnd/>
                </a:ln>
                <a:solidFill>
                  <a:srgbClr val="FF9900"/>
                </a:solidFill>
                <a:latin typeface="Times New Roman"/>
                <a:cs typeface="Times New Roman"/>
              </a:rPr>
              <a:t>Hiển</a:t>
            </a:r>
            <a:endParaRPr lang="en-US" sz="5400" kern="10" dirty="0">
              <a:ln w="9525">
                <a:round/>
                <a:headEnd/>
                <a:tailEnd/>
              </a:ln>
              <a:solidFill>
                <a:srgbClr val="FF9900"/>
              </a:solidFill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229" y="1600201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set" dir="t"/>
            </a:scene3d>
            <a:sp3d extrusionH="57150" contourW="19050" prstMaterial="metal">
              <a:bevelT h="38100" prst="angle"/>
              <a:bevelB w="57150" h="381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pPr algn="ctr"/>
            <a:r>
              <a:rPr lang="en-US" sz="6000" dirty="0" err="1" smtClean="0">
                <a:ln>
                  <a:solidFill>
                    <a:srgbClr val="3333FF"/>
                  </a:solidFill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6000" dirty="0" smtClean="0">
                <a:ln>
                  <a:solidFill>
                    <a:srgbClr val="3333FF"/>
                  </a:solidFill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n>
                  <a:solidFill>
                    <a:srgbClr val="3333FF"/>
                  </a:solidFill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6000" dirty="0" smtClean="0">
                <a:ln>
                  <a:solidFill>
                    <a:srgbClr val="3333FF"/>
                  </a:solidFill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n>
                  <a:solidFill>
                    <a:srgbClr val="3333FF"/>
                  </a:solidFill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dirty="0" smtClean="0">
                <a:ln>
                  <a:solidFill>
                    <a:srgbClr val="3333FF"/>
                  </a:solidFill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n>
                  <a:solidFill>
                    <a:srgbClr val="3333FF"/>
                  </a:solidFill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6000" dirty="0" smtClean="0">
                <a:ln>
                  <a:solidFill>
                    <a:srgbClr val="3333FF"/>
                  </a:solidFill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dirty="0" err="1" smtClean="0">
                <a:ln>
                  <a:solidFill>
                    <a:srgbClr val="3333FF"/>
                  </a:solidFill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6000" dirty="0" smtClean="0">
                <a:ln>
                  <a:solidFill>
                    <a:srgbClr val="3333FF"/>
                  </a:solidFill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n>
                  <a:solidFill>
                    <a:srgbClr val="3333FF"/>
                  </a:solidFill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endParaRPr lang="en-US" sz="6000" dirty="0">
              <a:ln>
                <a:solidFill>
                  <a:srgbClr val="3333FF"/>
                </a:solidFill>
              </a:ln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274320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C99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GDCD</a:t>
            </a:r>
            <a:endParaRPr lang="en-US" sz="3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CC99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y Uc Ve Thay Co - Phung Ngoc Huy Mai Phu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774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4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682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3"/>
          <p:cNvSpPr>
            <a:spLocks noChangeArrowheads="1" noChangeShapeType="1" noTextEdit="1"/>
          </p:cNvSpPr>
          <p:nvPr/>
        </p:nvSpPr>
        <p:spPr bwMode="auto">
          <a:xfrm>
            <a:off x="2707577" y="-2737"/>
            <a:ext cx="3083623" cy="7456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48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endParaRPr lang="en-US" sz="48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67" y="802837"/>
            <a:ext cx="9144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TÔN SƯ TRỌNG ĐẠO?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2146" y="2419350"/>
            <a:ext cx="7611533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UỐNG NƯỚC NHỚ NGUỒN.</a:t>
            </a:r>
          </a:p>
          <a:p>
            <a:pPr marL="342900" indent="-342900">
              <a:buFont typeface="+mj-lt"/>
              <a:buAutoNum type="arabicPeriod"/>
            </a:pPr>
            <a:endParaRPr lang="en-US" b="1" cap="all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pPr marL="342900" indent="-342900">
              <a:buFont typeface="+mj-lt"/>
              <a:buAutoNum type="arabicPeriod"/>
            </a:pPr>
            <a:endParaRPr lang="en-US" b="1" cap="all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ĂN QUẢ NHỚ KẺ TRỒNG CÂY.</a:t>
            </a:r>
          </a:p>
          <a:p>
            <a:pPr marL="342900" indent="-342900">
              <a:buFont typeface="+mj-lt"/>
              <a:buAutoNum type="arabicPeriod"/>
            </a:pPr>
            <a:endParaRPr lang="en-US" b="1" cap="all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pPr marL="342900" indent="-342900">
              <a:buFont typeface="+mj-lt"/>
              <a:buAutoNum type="arabicPeriod"/>
            </a:pPr>
            <a:endParaRPr lang="en-US" b="1" cap="all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Một</a:t>
            </a:r>
            <a:r>
              <a:rPr lang="en-US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chữ</a:t>
            </a:r>
            <a:r>
              <a:rPr lang="en-US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nên</a:t>
            </a:r>
            <a:r>
              <a:rPr lang="en-US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thầy</a:t>
            </a:r>
            <a:r>
              <a:rPr lang="en-US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en-US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một</a:t>
            </a:r>
            <a:r>
              <a:rPr lang="en-US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ngày</a:t>
            </a:r>
            <a:r>
              <a:rPr lang="en-US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nên</a:t>
            </a:r>
            <a:r>
              <a:rPr lang="en-US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nghĩa</a:t>
            </a:r>
            <a:r>
              <a:rPr lang="en-US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.</a:t>
            </a:r>
          </a:p>
          <a:p>
            <a:r>
              <a:rPr lang="en-US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en-US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315201" y="4013199"/>
            <a:ext cx="1219200" cy="381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00.01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315201" y="4013199"/>
            <a:ext cx="1219200" cy="381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00.02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315201" y="4013199"/>
            <a:ext cx="1219200" cy="381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00.03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315200" y="4019550"/>
            <a:ext cx="1219200" cy="381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00.04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315201" y="4013199"/>
            <a:ext cx="1219200" cy="381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00.05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323668" y="4537174"/>
            <a:ext cx="1219200" cy="4729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tart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Donut 32"/>
          <p:cNvSpPr/>
          <p:nvPr/>
        </p:nvSpPr>
        <p:spPr>
          <a:xfrm>
            <a:off x="152400" y="3977673"/>
            <a:ext cx="533400" cy="533400"/>
          </a:xfrm>
          <a:prstGeom prst="donut">
            <a:avLst>
              <a:gd name="adj" fmla="val 14010"/>
            </a:avLst>
          </a:prstGeom>
          <a:solidFill>
            <a:schemeClr val="accent2"/>
          </a:solidFill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84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9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4" grpId="0" animBg="1"/>
      <p:bldP spid="28" grpId="0" animBg="1"/>
      <p:bldP spid="29" grpId="0" animBg="1"/>
      <p:bldP spid="30" grpId="0" animBg="1"/>
      <p:bldP spid="31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867" y="1740067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set" dir="t"/>
            </a:scene3d>
            <a:sp3d extrusionH="57150" contourW="19050" prstMaterial="metal">
              <a:bevelT h="38100" prst="angle"/>
              <a:bevelB w="57150" h="38100" prst="angle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pPr algn="ctr"/>
            <a:r>
              <a:rPr lang="en-US" sz="6000" dirty="0" smtClean="0">
                <a:ln>
                  <a:solidFill>
                    <a:srgbClr val="3333FF"/>
                  </a:solidFill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TẠM BIỆT!</a:t>
            </a:r>
            <a:endParaRPr lang="en-US" sz="6000" dirty="0">
              <a:ln>
                <a:solidFill>
                  <a:srgbClr val="3333FF"/>
                </a:solidFill>
              </a:ln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http://i774.photobucket.com/albums/yy22/pro_ductrong1/nen%20tuyet%20la%20hoa/952770vbiynkq2z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064" y="294349"/>
            <a:ext cx="952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i774.photobucket.com/albums/yy22/pro_ductrong1/nen%20tuyet%20la%20hoa/952770vbiynkq2z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1105114"/>
            <a:ext cx="952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i774.photobucket.com/albums/yy22/pro_ductrong1/nen%20tuyet%20la%20hoa/952770vbiynkq2z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226791"/>
            <a:ext cx="952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i774.photobucket.com/albums/yy22/pro_ductrong1/nen%20tuyet%20la%20hoa/952770vbiynkq2z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88691"/>
            <a:ext cx="952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i774.photobucket.com/albums/yy22/pro_ductrong1/nen%20tuyet%20la%20hoa/952770vbiynkq2z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884" y="1066771"/>
            <a:ext cx="952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://i774.photobucket.com/albums/yy22/pro_ductrong1/nen%20tuyet%20la%20hoa/952770vbiynkq2z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027" y="4220441"/>
            <a:ext cx="952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i774.photobucket.com/albums/yy22/pro_ductrong1/nen%20tuyet%20la%20hoa/952770vbiynkq2z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7830"/>
            <a:ext cx="952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://i774.photobucket.com/albums/yy22/pro_ductrong1/nen%20tuyet%20la%20hoa/952770vbiynkq2z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7" y="0"/>
            <a:ext cx="952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://i774.photobucket.com/albums/yy22/pro_ductrong1/nen%20tuyet%20la%20hoa/952770vbiynkq2z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633" y="2811332"/>
            <a:ext cx="952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http://i774.photobucket.com/albums/yy22/pro_ductrong1/nen%20tuyet%20la%20hoa/952770vbiynkq2z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33739"/>
            <a:ext cx="952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://i774.photobucket.com/albums/yy22/pro_ductrong1/nen%20tuyet%20la%20hoa/952770vbiynkq2z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105150"/>
            <a:ext cx="952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http://i774.photobucket.com/albums/yy22/pro_ductrong1/nen%20tuyet%20la%20hoa/952770vbiynkq2z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2247899"/>
            <a:ext cx="952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22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457200" y="285750"/>
            <a:ext cx="7086600" cy="8572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i="1" kern="1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Chúng</a:t>
            </a:r>
            <a:r>
              <a:rPr lang="en-US" sz="3600" b="1" i="1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ta </a:t>
            </a:r>
            <a:r>
              <a:rPr lang="en-US" sz="3600" b="1" i="1" kern="1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cùng</a:t>
            </a:r>
            <a:r>
              <a:rPr lang="en-US" sz="3600" b="1" i="1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600" b="1" i="1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lại</a:t>
            </a:r>
            <a:r>
              <a:rPr lang="en-US" sz="3600" b="1" i="1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3600" b="1" i="1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cũ</a:t>
            </a:r>
            <a:r>
              <a:rPr lang="en-US" sz="3600" b="1" i="1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nào</a:t>
            </a:r>
            <a:r>
              <a:rPr lang="en-US" sz="3600" b="1" i="1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!!!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-457200" y="1143000"/>
            <a:ext cx="8077200" cy="498022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838200" indent="-838200" algn="l" eaLnBrk="1" hangingPunct="1"/>
            <a:r>
              <a:rPr lang="en-US" sz="2400" dirty="0" smtClean="0">
                <a:solidFill>
                  <a:srgbClr val="9933FF"/>
                </a:solidFill>
                <a:latin typeface="Times New Roman" pitchFamily="18" charset="0"/>
              </a:rPr>
              <a:t/>
            </a:r>
            <a:br>
              <a:rPr lang="en-US" sz="2400" dirty="0" smtClean="0">
                <a:solidFill>
                  <a:srgbClr val="9933FF"/>
                </a:solidFill>
                <a:latin typeface="Times New Roman" pitchFamily="18" charset="0"/>
              </a:rPr>
            </a:br>
            <a:r>
              <a:rPr lang="en-US" sz="2400" dirty="0" smtClean="0">
                <a:solidFill>
                  <a:srgbClr val="3333FF"/>
                </a:solidFill>
                <a:latin typeface="Times New Roman" pitchFamily="18" charset="0"/>
              </a:rPr>
              <a:t>1.Các </a:t>
            </a:r>
            <a:r>
              <a:rPr lang="en-US" sz="2400" dirty="0" err="1" smtClean="0">
                <a:solidFill>
                  <a:srgbClr val="3333FF"/>
                </a:solidFill>
                <a:latin typeface="Times New Roman" pitchFamily="18" charset="0"/>
              </a:rPr>
              <a:t>bạn</a:t>
            </a:r>
            <a:r>
              <a:rPr lang="en-US" sz="24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itchFamily="18" charset="0"/>
              </a:rPr>
              <a:t>hãy</a:t>
            </a:r>
            <a:r>
              <a:rPr lang="en-US" sz="24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itchFamily="18" charset="0"/>
              </a:rPr>
              <a:t>cho</a:t>
            </a:r>
            <a:r>
              <a:rPr lang="en-US" sz="24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itchFamily="18" charset="0"/>
              </a:rPr>
              <a:t>biết</a:t>
            </a:r>
            <a:r>
              <a:rPr lang="en-US" sz="24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itchFamily="18" charset="0"/>
              </a:rPr>
              <a:t>thế</a:t>
            </a:r>
            <a:r>
              <a:rPr lang="en-US" sz="24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itchFamily="18" charset="0"/>
              </a:rPr>
              <a:t>nào</a:t>
            </a:r>
            <a:r>
              <a:rPr lang="en-US" sz="24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itchFamily="18" charset="0"/>
              </a:rPr>
              <a:t>yêu</a:t>
            </a:r>
            <a:r>
              <a:rPr lang="en-US" sz="24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itchFamily="18" charset="0"/>
              </a:rPr>
              <a:t>thương</a:t>
            </a:r>
            <a:r>
              <a:rPr lang="en-US" sz="2400" dirty="0" smtClean="0">
                <a:solidFill>
                  <a:srgbClr val="3333FF"/>
                </a:solidFill>
                <a:latin typeface="Times New Roman" pitchFamily="18" charset="0"/>
              </a:rPr>
              <a:t> con </a:t>
            </a:r>
            <a:r>
              <a:rPr lang="en-US" sz="2400" dirty="0" err="1" smtClean="0">
                <a:solidFill>
                  <a:srgbClr val="3333FF"/>
                </a:solidFill>
                <a:latin typeface="Times New Roman" pitchFamily="18" charset="0"/>
              </a:rPr>
              <a:t>người</a:t>
            </a:r>
            <a:r>
              <a:rPr lang="en-US" sz="2400" dirty="0" smtClean="0">
                <a:solidFill>
                  <a:srgbClr val="3333FF"/>
                </a:solidFill>
                <a:latin typeface="Times New Roman" pitchFamily="18" charset="0"/>
              </a:rPr>
              <a:t>?</a:t>
            </a:r>
            <a:r>
              <a:rPr lang="en-US" sz="2400" dirty="0" smtClean="0">
                <a:solidFill>
                  <a:srgbClr val="9933FF"/>
                </a:solidFill>
                <a:latin typeface="Times New Roman" pitchFamily="18" charset="0"/>
              </a:rPr>
              <a:t/>
            </a:r>
            <a:br>
              <a:rPr lang="en-US" sz="2400" dirty="0" smtClean="0">
                <a:solidFill>
                  <a:srgbClr val="9933FF"/>
                </a:solidFill>
                <a:latin typeface="Times New Roman" pitchFamily="18" charset="0"/>
              </a:rPr>
            </a:br>
            <a:endParaRPr lang="en-US" sz="2400" dirty="0" smtClean="0">
              <a:solidFill>
                <a:srgbClr val="9933FF"/>
              </a:solidFill>
              <a:latin typeface="Times New Roman" pitchFamily="18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-457200" y="1257300"/>
            <a:ext cx="9296400" cy="1257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838200" indent="-838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9933FF"/>
                </a:solidFill>
                <a:latin typeface="Times New Roman" pitchFamily="18" charset="0"/>
              </a:rPr>
              <a:t>	- </a:t>
            </a:r>
            <a:r>
              <a:rPr lang="en-US" sz="2400" dirty="0" err="1">
                <a:solidFill>
                  <a:srgbClr val="9933FF"/>
                </a:solidFill>
                <a:latin typeface="Times New Roman" pitchFamily="18" charset="0"/>
              </a:rPr>
              <a:t>Yêu</a:t>
            </a:r>
            <a:r>
              <a:rPr lang="en-US" sz="2400" dirty="0">
                <a:solidFill>
                  <a:srgbClr val="99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9933FF"/>
                </a:solidFill>
                <a:latin typeface="Times New Roman" pitchFamily="18" charset="0"/>
              </a:rPr>
              <a:t>thương</a:t>
            </a:r>
            <a:r>
              <a:rPr lang="en-US" sz="2400" dirty="0">
                <a:solidFill>
                  <a:srgbClr val="9933FF"/>
                </a:solidFill>
                <a:latin typeface="Times New Roman" pitchFamily="18" charset="0"/>
              </a:rPr>
              <a:t> con </a:t>
            </a:r>
            <a:r>
              <a:rPr lang="en-US" sz="2400" dirty="0" err="1">
                <a:solidFill>
                  <a:srgbClr val="9933FF"/>
                </a:solidFill>
                <a:latin typeface="Times New Roman" pitchFamily="18" charset="0"/>
              </a:rPr>
              <a:t>người</a:t>
            </a:r>
            <a:r>
              <a:rPr lang="en-US" sz="2400" dirty="0">
                <a:solidFill>
                  <a:srgbClr val="99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9933FF"/>
                </a:solidFill>
                <a:latin typeface="Times New Roman" pitchFamily="18" charset="0"/>
              </a:rPr>
              <a:t>là</a:t>
            </a:r>
            <a:r>
              <a:rPr lang="en-US" sz="2400" dirty="0">
                <a:solidFill>
                  <a:srgbClr val="99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9933FF"/>
                </a:solidFill>
                <a:latin typeface="Times New Roman" pitchFamily="18" charset="0"/>
              </a:rPr>
              <a:t>quan</a:t>
            </a:r>
            <a:r>
              <a:rPr lang="en-US" sz="2400" dirty="0">
                <a:solidFill>
                  <a:srgbClr val="99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9933FF"/>
                </a:solidFill>
                <a:latin typeface="Times New Roman" pitchFamily="18" charset="0"/>
              </a:rPr>
              <a:t>tâm</a:t>
            </a:r>
            <a:r>
              <a:rPr lang="en-US" sz="2400" dirty="0">
                <a:solidFill>
                  <a:srgbClr val="9933FF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9933FF"/>
                </a:solidFill>
                <a:latin typeface="Times New Roman" pitchFamily="18" charset="0"/>
              </a:rPr>
              <a:t>giúp</a:t>
            </a:r>
            <a:r>
              <a:rPr lang="en-US" sz="2400" dirty="0">
                <a:solidFill>
                  <a:srgbClr val="99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9933FF"/>
                </a:solidFill>
                <a:latin typeface="Times New Roman" pitchFamily="18" charset="0"/>
              </a:rPr>
              <a:t>đỡ</a:t>
            </a:r>
            <a:r>
              <a:rPr lang="en-US" sz="2400" dirty="0">
                <a:solidFill>
                  <a:srgbClr val="9933FF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9933FF"/>
                </a:solidFill>
                <a:latin typeface="Times New Roman" pitchFamily="18" charset="0"/>
              </a:rPr>
              <a:t>làm</a:t>
            </a:r>
            <a:r>
              <a:rPr lang="en-US" sz="2400" dirty="0">
                <a:solidFill>
                  <a:srgbClr val="99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9933FF"/>
                </a:solidFill>
                <a:latin typeface="Times New Roman" pitchFamily="18" charset="0"/>
              </a:rPr>
              <a:t>những</a:t>
            </a:r>
            <a:r>
              <a:rPr lang="en-US" sz="2400" dirty="0">
                <a:solidFill>
                  <a:srgbClr val="99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9933FF"/>
                </a:solidFill>
                <a:latin typeface="Times New Roman" pitchFamily="18" charset="0"/>
              </a:rPr>
              <a:t>điều</a:t>
            </a:r>
            <a:r>
              <a:rPr lang="en-US" sz="2400" dirty="0">
                <a:solidFill>
                  <a:srgbClr val="99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9933FF"/>
                </a:solidFill>
                <a:latin typeface="Times New Roman" pitchFamily="18" charset="0"/>
              </a:rPr>
              <a:t>tốt</a:t>
            </a:r>
            <a:r>
              <a:rPr lang="en-US" sz="2400" dirty="0">
                <a:solidFill>
                  <a:srgbClr val="99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9933FF"/>
                </a:solidFill>
                <a:latin typeface="Times New Roman" pitchFamily="18" charset="0"/>
              </a:rPr>
              <a:t>đẹp</a:t>
            </a:r>
            <a:r>
              <a:rPr lang="en-US" sz="2400" dirty="0">
                <a:solidFill>
                  <a:srgbClr val="99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9933FF"/>
                </a:solidFill>
                <a:latin typeface="Times New Roman" pitchFamily="18" charset="0"/>
              </a:rPr>
              <a:t>cho</a:t>
            </a:r>
            <a:r>
              <a:rPr lang="en-US" sz="2400" dirty="0">
                <a:solidFill>
                  <a:srgbClr val="99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9933FF"/>
                </a:solidFill>
                <a:latin typeface="Times New Roman" pitchFamily="18" charset="0"/>
              </a:rPr>
              <a:t>người</a:t>
            </a:r>
            <a:r>
              <a:rPr lang="en-US" sz="2400" dirty="0">
                <a:solidFill>
                  <a:srgbClr val="99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9933FF"/>
                </a:solidFill>
                <a:latin typeface="Times New Roman" pitchFamily="18" charset="0"/>
              </a:rPr>
              <a:t>khác</a:t>
            </a:r>
            <a:r>
              <a:rPr lang="en-US" sz="2400" dirty="0">
                <a:solidFill>
                  <a:srgbClr val="9933FF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9933FF"/>
                </a:solidFill>
                <a:latin typeface="Times New Roman" pitchFamily="18" charset="0"/>
              </a:rPr>
              <a:t>nhất</a:t>
            </a:r>
            <a:r>
              <a:rPr lang="en-US" sz="2400" dirty="0">
                <a:solidFill>
                  <a:srgbClr val="99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9933FF"/>
                </a:solidFill>
                <a:latin typeface="Times New Roman" pitchFamily="18" charset="0"/>
              </a:rPr>
              <a:t>là</a:t>
            </a:r>
            <a:r>
              <a:rPr lang="en-US" sz="2400" dirty="0">
                <a:solidFill>
                  <a:srgbClr val="99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9933FF"/>
                </a:solidFill>
                <a:latin typeface="Times New Roman" pitchFamily="18" charset="0"/>
              </a:rPr>
              <a:t>những</a:t>
            </a:r>
            <a:r>
              <a:rPr lang="en-US" sz="2400" dirty="0">
                <a:solidFill>
                  <a:srgbClr val="99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9933FF"/>
                </a:solidFill>
                <a:latin typeface="Times New Roman" pitchFamily="18" charset="0"/>
              </a:rPr>
              <a:t>người</a:t>
            </a:r>
            <a:r>
              <a:rPr lang="en-US" sz="2400" dirty="0">
                <a:solidFill>
                  <a:srgbClr val="99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9933FF"/>
                </a:solidFill>
                <a:latin typeface="Times New Roman" pitchFamily="18" charset="0"/>
              </a:rPr>
              <a:t>gặp</a:t>
            </a:r>
            <a:r>
              <a:rPr lang="en-US" sz="2400" dirty="0">
                <a:solidFill>
                  <a:srgbClr val="99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9933FF"/>
                </a:solidFill>
                <a:latin typeface="Times New Roman" pitchFamily="18" charset="0"/>
              </a:rPr>
              <a:t>khó</a:t>
            </a:r>
            <a:r>
              <a:rPr lang="en-US" sz="2400" dirty="0">
                <a:solidFill>
                  <a:srgbClr val="99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9933FF"/>
                </a:solidFill>
                <a:latin typeface="Times New Roman" pitchFamily="18" charset="0"/>
              </a:rPr>
              <a:t>khăn</a:t>
            </a:r>
            <a:r>
              <a:rPr lang="en-US" sz="2400" dirty="0">
                <a:solidFill>
                  <a:srgbClr val="9933FF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9933FF"/>
                </a:solidFill>
                <a:latin typeface="Times New Roman" pitchFamily="18" charset="0"/>
              </a:rPr>
              <a:t>ho</a:t>
            </a:r>
            <a:r>
              <a:rPr lang="en-US" sz="2400" dirty="0" err="1" smtClean="0">
                <a:solidFill>
                  <a:srgbClr val="9933FF"/>
                </a:solidFill>
                <a:latin typeface="Times New Roman" pitchFamily="18" charset="0"/>
              </a:rPr>
              <a:t>ạn</a:t>
            </a:r>
            <a:r>
              <a:rPr lang="en-US" sz="2400" dirty="0" smtClean="0">
                <a:solidFill>
                  <a:srgbClr val="9933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9933FF"/>
                </a:solidFill>
                <a:latin typeface="Times New Roman" pitchFamily="18" charset="0"/>
              </a:rPr>
              <a:t>nạn</a:t>
            </a:r>
            <a:endParaRPr lang="en-US" sz="2400" dirty="0">
              <a:solidFill>
                <a:srgbClr val="9933FF"/>
              </a:solidFill>
              <a:latin typeface="Times New Roman" pitchFamily="18" charset="0"/>
            </a:endParaRPr>
          </a:p>
        </p:txBody>
      </p:sp>
      <p:sp>
        <p:nvSpPr>
          <p:cNvPr id="9" name="Rectangle 12"/>
          <p:cNvSpPr txBox="1">
            <a:spLocks noChangeArrowheads="1"/>
          </p:cNvSpPr>
          <p:nvPr/>
        </p:nvSpPr>
        <p:spPr>
          <a:xfrm>
            <a:off x="370114" y="2857500"/>
            <a:ext cx="9078686" cy="177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Tx/>
              <a:buNone/>
            </a:pPr>
            <a:r>
              <a:rPr lang="en-US" sz="2400" dirty="0" smtClean="0">
                <a:solidFill>
                  <a:srgbClr val="3333FF"/>
                </a:solidFill>
                <a:latin typeface="Times New Roman" pitchFamily="18" charset="0"/>
              </a:rPr>
              <a:t>2. </a:t>
            </a:r>
            <a:r>
              <a:rPr lang="en-US" sz="2400" dirty="0" err="1" smtClean="0">
                <a:solidFill>
                  <a:srgbClr val="3333FF"/>
                </a:solidFill>
                <a:latin typeface="Times New Roman" pitchFamily="18" charset="0"/>
              </a:rPr>
              <a:t>Câu</a:t>
            </a:r>
            <a:r>
              <a:rPr lang="en-US" sz="24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itchFamily="18" charset="0"/>
              </a:rPr>
              <a:t>tục</a:t>
            </a:r>
            <a:r>
              <a:rPr lang="en-US" sz="24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itchFamily="18" charset="0"/>
              </a:rPr>
              <a:t>ngữ</a:t>
            </a:r>
            <a:r>
              <a:rPr lang="en-US" sz="24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itchFamily="18" charset="0"/>
              </a:rPr>
              <a:t>nào</a:t>
            </a:r>
            <a:r>
              <a:rPr lang="en-US" sz="24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itchFamily="18" charset="0"/>
              </a:rPr>
              <a:t>dưới</a:t>
            </a:r>
            <a:r>
              <a:rPr lang="en-US" sz="24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itchFamily="18" charset="0"/>
              </a:rPr>
              <a:t>đây</a:t>
            </a:r>
            <a:r>
              <a:rPr lang="en-US" sz="24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3333FF"/>
                </a:solidFill>
                <a:latin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itchFamily="18" charset="0"/>
              </a:rPr>
              <a:t>nói</a:t>
            </a:r>
            <a:r>
              <a:rPr lang="en-US" sz="24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itchFamily="18" charset="0"/>
              </a:rPr>
              <a:t>về</a:t>
            </a:r>
            <a:r>
              <a:rPr lang="en-US" sz="24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itchFamily="18" charset="0"/>
              </a:rPr>
              <a:t>tình</a:t>
            </a:r>
            <a:r>
              <a:rPr lang="en-US" sz="24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itchFamily="18" charset="0"/>
              </a:rPr>
              <a:t>yêu</a:t>
            </a:r>
            <a:r>
              <a:rPr lang="en-US" sz="24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itchFamily="18" charset="0"/>
              </a:rPr>
              <a:t>thương</a:t>
            </a:r>
            <a:r>
              <a:rPr lang="en-US" sz="2400" dirty="0" smtClean="0">
                <a:solidFill>
                  <a:srgbClr val="3333FF"/>
                </a:solidFill>
                <a:latin typeface="Times New Roman" pitchFamily="18" charset="0"/>
              </a:rPr>
              <a:t> con </a:t>
            </a:r>
            <a:r>
              <a:rPr lang="en-US" sz="2400" dirty="0" err="1" smtClean="0">
                <a:solidFill>
                  <a:srgbClr val="3333FF"/>
                </a:solidFill>
                <a:latin typeface="Times New Roman" pitchFamily="18" charset="0"/>
              </a:rPr>
              <a:t>người</a:t>
            </a:r>
            <a:r>
              <a:rPr lang="en-US" sz="2400" dirty="0" smtClean="0">
                <a:solidFill>
                  <a:srgbClr val="3333FF"/>
                </a:solidFill>
                <a:latin typeface="Times New Roman" pitchFamily="18" charset="0"/>
              </a:rPr>
              <a:t>?</a:t>
            </a:r>
          </a:p>
          <a:p>
            <a:pPr marL="609600" indent="-609600">
              <a:buNone/>
            </a:pPr>
            <a:r>
              <a:rPr lang="en-US" sz="2400" dirty="0" smtClean="0">
                <a:solidFill>
                  <a:srgbClr val="9933FF"/>
                </a:solidFill>
                <a:latin typeface="Times New Roman" pitchFamily="18" charset="0"/>
              </a:rPr>
              <a:t>A. </a:t>
            </a:r>
            <a:r>
              <a:rPr lang="en-US" sz="2400" dirty="0" err="1">
                <a:solidFill>
                  <a:srgbClr val="9933FF"/>
                </a:solidFill>
                <a:latin typeface="Times New Roman" pitchFamily="18" charset="0"/>
              </a:rPr>
              <a:t>Thương</a:t>
            </a:r>
            <a:r>
              <a:rPr lang="en-US" sz="2400" dirty="0">
                <a:solidFill>
                  <a:srgbClr val="99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9933FF"/>
                </a:solidFill>
                <a:latin typeface="Times New Roman" pitchFamily="18" charset="0"/>
              </a:rPr>
              <a:t>người</a:t>
            </a:r>
            <a:r>
              <a:rPr lang="en-US" sz="2400" dirty="0">
                <a:solidFill>
                  <a:srgbClr val="99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9933FF"/>
                </a:solidFill>
                <a:latin typeface="Times New Roman" pitchFamily="18" charset="0"/>
              </a:rPr>
              <a:t>như</a:t>
            </a:r>
            <a:r>
              <a:rPr lang="en-US" sz="2400" dirty="0">
                <a:solidFill>
                  <a:srgbClr val="99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9933FF"/>
                </a:solidFill>
                <a:latin typeface="Times New Roman" pitchFamily="18" charset="0"/>
              </a:rPr>
              <a:t>thể</a:t>
            </a:r>
            <a:r>
              <a:rPr lang="en-US" sz="2400" dirty="0">
                <a:solidFill>
                  <a:srgbClr val="99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9933FF"/>
                </a:solidFill>
                <a:latin typeface="Times New Roman" pitchFamily="18" charset="0"/>
              </a:rPr>
              <a:t>thương</a:t>
            </a:r>
            <a:r>
              <a:rPr lang="en-US" sz="2400" dirty="0">
                <a:solidFill>
                  <a:srgbClr val="9933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9933FF"/>
                </a:solidFill>
                <a:latin typeface="Times New Roman" pitchFamily="18" charset="0"/>
              </a:rPr>
              <a:t>thân</a:t>
            </a:r>
            <a:endParaRPr lang="en-US" sz="2400" dirty="0" smtClean="0">
              <a:solidFill>
                <a:srgbClr val="9933FF"/>
              </a:solidFill>
              <a:latin typeface="Times New Roman" pitchFamily="18" charset="0"/>
            </a:endParaRPr>
          </a:p>
          <a:p>
            <a:pPr marL="609600" indent="-609600">
              <a:buNone/>
            </a:pPr>
            <a:r>
              <a:rPr lang="en-US" sz="2400" dirty="0" smtClean="0">
                <a:solidFill>
                  <a:srgbClr val="9933FF"/>
                </a:solidFill>
                <a:latin typeface="Times New Roman" pitchFamily="18" charset="0"/>
              </a:rPr>
              <a:t>B</a:t>
            </a:r>
            <a:r>
              <a:rPr lang="en-US" sz="2400" dirty="0">
                <a:solidFill>
                  <a:srgbClr val="9933FF"/>
                </a:solidFill>
                <a:latin typeface="Times New Roman" pitchFamily="18" charset="0"/>
              </a:rPr>
              <a:t>. </a:t>
            </a:r>
            <a:r>
              <a:rPr lang="en-US" sz="2400" dirty="0" err="1">
                <a:solidFill>
                  <a:srgbClr val="9933FF"/>
                </a:solidFill>
                <a:latin typeface="Times New Roman" pitchFamily="18" charset="0"/>
              </a:rPr>
              <a:t>Lá</a:t>
            </a:r>
            <a:r>
              <a:rPr lang="en-US" sz="2400" dirty="0">
                <a:solidFill>
                  <a:srgbClr val="99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9933FF"/>
                </a:solidFill>
                <a:latin typeface="Times New Roman" pitchFamily="18" charset="0"/>
              </a:rPr>
              <a:t>lành</a:t>
            </a:r>
            <a:r>
              <a:rPr lang="en-US" sz="2400" dirty="0">
                <a:solidFill>
                  <a:srgbClr val="99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9933FF"/>
                </a:solidFill>
                <a:latin typeface="Times New Roman" pitchFamily="18" charset="0"/>
              </a:rPr>
              <a:t>đùm</a:t>
            </a:r>
            <a:r>
              <a:rPr lang="en-US" sz="2400" dirty="0">
                <a:solidFill>
                  <a:srgbClr val="99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9933FF"/>
                </a:solidFill>
                <a:latin typeface="Times New Roman" pitchFamily="18" charset="0"/>
              </a:rPr>
              <a:t>lá</a:t>
            </a:r>
            <a:r>
              <a:rPr lang="en-US" sz="2400" dirty="0">
                <a:solidFill>
                  <a:srgbClr val="99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9933FF"/>
                </a:solidFill>
                <a:latin typeface="Times New Roman" pitchFamily="18" charset="0"/>
              </a:rPr>
              <a:t>rách</a:t>
            </a:r>
            <a:r>
              <a:rPr lang="en-US" sz="2400" dirty="0">
                <a:solidFill>
                  <a:srgbClr val="9933FF"/>
                </a:solidFill>
                <a:latin typeface="Times New Roman" pitchFamily="18" charset="0"/>
              </a:rPr>
              <a:t> </a:t>
            </a:r>
            <a:endParaRPr lang="en-US" sz="2400" dirty="0" smtClean="0">
              <a:solidFill>
                <a:srgbClr val="9933FF"/>
              </a:solidFill>
              <a:latin typeface="Times New Roman" pitchFamily="18" charset="0"/>
            </a:endParaRPr>
          </a:p>
          <a:p>
            <a:pPr marL="609600" indent="-609600">
              <a:buNone/>
            </a:pPr>
            <a:r>
              <a:rPr lang="en-US" sz="2400" dirty="0" smtClean="0">
                <a:solidFill>
                  <a:srgbClr val="9933FF"/>
                </a:solidFill>
                <a:latin typeface="Times New Roman" pitchFamily="18" charset="0"/>
              </a:rPr>
              <a:t>C</a:t>
            </a:r>
            <a:r>
              <a:rPr lang="en-US" sz="2400" dirty="0">
                <a:solidFill>
                  <a:srgbClr val="9933FF"/>
                </a:solidFill>
                <a:latin typeface="Times New Roman" pitchFamily="18" charset="0"/>
              </a:rPr>
              <a:t>. </a:t>
            </a:r>
            <a:r>
              <a:rPr lang="en-US" sz="2400" dirty="0" err="1">
                <a:solidFill>
                  <a:srgbClr val="9933FF"/>
                </a:solidFill>
                <a:latin typeface="Times New Roman" pitchFamily="18" charset="0"/>
              </a:rPr>
              <a:t>Có</a:t>
            </a:r>
            <a:r>
              <a:rPr lang="en-US" sz="2400" dirty="0">
                <a:solidFill>
                  <a:srgbClr val="99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9933FF"/>
                </a:solidFill>
                <a:latin typeface="Times New Roman" pitchFamily="18" charset="0"/>
              </a:rPr>
              <a:t>cứng</a:t>
            </a:r>
            <a:r>
              <a:rPr lang="en-US" sz="2400" dirty="0">
                <a:solidFill>
                  <a:srgbClr val="99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9933FF"/>
                </a:solidFill>
                <a:latin typeface="Times New Roman" pitchFamily="18" charset="0"/>
              </a:rPr>
              <a:t>mới</a:t>
            </a:r>
            <a:r>
              <a:rPr lang="en-US" sz="2400" dirty="0">
                <a:solidFill>
                  <a:srgbClr val="99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9933FF"/>
                </a:solidFill>
                <a:latin typeface="Times New Roman" pitchFamily="18" charset="0"/>
              </a:rPr>
              <a:t>đứng</a:t>
            </a:r>
            <a:r>
              <a:rPr lang="en-US" sz="2400" dirty="0">
                <a:solidFill>
                  <a:srgbClr val="99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9933FF"/>
                </a:solidFill>
                <a:latin typeface="Times New Roman" pitchFamily="18" charset="0"/>
              </a:rPr>
              <a:t>đầu</a:t>
            </a:r>
            <a:r>
              <a:rPr lang="en-US" sz="2400" dirty="0">
                <a:solidFill>
                  <a:srgbClr val="9933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9933FF"/>
                </a:solidFill>
                <a:latin typeface="Times New Roman" pitchFamily="18" charset="0"/>
              </a:rPr>
              <a:t>gió</a:t>
            </a:r>
            <a:endParaRPr lang="en-US" sz="2400" dirty="0">
              <a:solidFill>
                <a:srgbClr val="9933FF"/>
              </a:solidFill>
              <a:latin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85800" y="2457450"/>
            <a:ext cx="7696200" cy="57150"/>
          </a:xfrm>
          <a:prstGeom prst="line">
            <a:avLst/>
          </a:prstGeom>
          <a:ln w="57150" cmpd="tri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99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3" dur="500" autoRev="1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autoRev="1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autoRev="1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771" y="857251"/>
            <a:ext cx="92202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sz="6000" dirty="0" err="1" smtClean="0">
                <a:solidFill>
                  <a:srgbClr val="FF66FF"/>
                </a:solidFill>
                <a:latin typeface=".VnCooper" pitchFamily="34" charset="0"/>
              </a:rPr>
              <a:t>Bµi</a:t>
            </a:r>
            <a:r>
              <a:rPr lang="en-US" sz="6000" dirty="0" smtClean="0">
                <a:solidFill>
                  <a:srgbClr val="FF66FF"/>
                </a:solidFill>
                <a:latin typeface=".VnCooper" pitchFamily="34" charset="0"/>
              </a:rPr>
              <a:t> 6</a:t>
            </a:r>
            <a:r>
              <a:rPr lang="en-US" sz="6000" dirty="0" smtClean="0">
                <a:solidFill>
                  <a:srgbClr val="00FF99"/>
                </a:solidFill>
                <a:latin typeface=".VnCooper" pitchFamily="34" charset="0"/>
              </a:rPr>
              <a:t>        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sz="6000" dirty="0">
                <a:solidFill>
                  <a:srgbClr val="008000"/>
                </a:solidFill>
                <a:latin typeface=".VnGothicH" pitchFamily="34" charset="0"/>
              </a:rPr>
              <a:t> </a:t>
            </a:r>
            <a:r>
              <a:rPr lang="en-US" sz="6000" dirty="0" smtClean="0">
                <a:solidFill>
                  <a:srgbClr val="008000"/>
                </a:solidFill>
                <a:latin typeface=".VnBodoniH" pitchFamily="34" charset="0"/>
              </a:rPr>
              <a:t>T¤N S¦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sz="6000" dirty="0" err="1" smtClean="0">
                <a:solidFill>
                  <a:srgbClr val="008000"/>
                </a:solidFill>
                <a:latin typeface=".VnBodoniH" pitchFamily="34" charset="0"/>
              </a:rPr>
              <a:t>TRäNG</a:t>
            </a:r>
            <a:r>
              <a:rPr lang="en-US" sz="6000" dirty="0" smtClean="0">
                <a:solidFill>
                  <a:srgbClr val="008000"/>
                </a:solidFill>
                <a:latin typeface=".VnBodoniH" pitchFamily="34" charset="0"/>
              </a:rPr>
              <a:t> §¹O</a:t>
            </a:r>
            <a:endParaRPr lang="en-US" sz="6000" dirty="0">
              <a:solidFill>
                <a:srgbClr val="008000"/>
              </a:solidFill>
              <a:latin typeface=".VnBodoniH" pitchFamily="34" charset="0"/>
            </a:endParaRPr>
          </a:p>
        </p:txBody>
      </p:sp>
      <p:sp>
        <p:nvSpPr>
          <p:cNvPr id="2" name="AutoShape 2" descr="feuerwerk-0034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feuerwerk-003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436144"/>
            <a:ext cx="1524000" cy="170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euerwerk-003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436144"/>
            <a:ext cx="1524000" cy="170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euerwerk-007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6" y="275035"/>
            <a:ext cx="771525" cy="47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euerwerk-007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617935"/>
            <a:ext cx="771525" cy="47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euerwerk-007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600451"/>
            <a:ext cx="771525" cy="47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feuerwerk-007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2594611"/>
            <a:ext cx="771525" cy="47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53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114301"/>
            <a:ext cx="92202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sz="2800" dirty="0" err="1" smtClean="0">
                <a:solidFill>
                  <a:srgbClr val="9933FF"/>
                </a:solidFill>
                <a:latin typeface=".VnStamp" pitchFamily="34" charset="0"/>
              </a:rPr>
              <a:t>Bµi</a:t>
            </a:r>
            <a:r>
              <a:rPr lang="en-US" sz="2800" dirty="0" smtClean="0">
                <a:solidFill>
                  <a:srgbClr val="9933FF"/>
                </a:solidFill>
                <a:latin typeface=".VnStamp" pitchFamily="34" charset="0"/>
              </a:rPr>
              <a:t> 6: T¤N S¦ </a:t>
            </a:r>
            <a:r>
              <a:rPr lang="en-US" sz="2800" dirty="0" err="1" smtClean="0">
                <a:solidFill>
                  <a:srgbClr val="9933FF"/>
                </a:solidFill>
                <a:latin typeface=".VnStamp" pitchFamily="34" charset="0"/>
              </a:rPr>
              <a:t>TRäNG</a:t>
            </a:r>
            <a:r>
              <a:rPr lang="en-US" sz="2800" dirty="0" smtClean="0">
                <a:solidFill>
                  <a:srgbClr val="9933FF"/>
                </a:solidFill>
                <a:latin typeface=".VnStamp" pitchFamily="34" charset="0"/>
              </a:rPr>
              <a:t> §¹O</a:t>
            </a:r>
            <a:endParaRPr lang="en-US" sz="2800" dirty="0">
              <a:solidFill>
                <a:srgbClr val="9933FF"/>
              </a:solidFill>
              <a:latin typeface=".VnStamp" pitchFamily="34" charset="0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title"/>
          </p:nvPr>
        </p:nvSpPr>
        <p:spPr>
          <a:xfrm>
            <a:off x="152400" y="474398"/>
            <a:ext cx="2133600" cy="51435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0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I/TRUYỆN ĐỌC: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914400"/>
            <a:ext cx="67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Bốn mươi năm vẫn nghĩa nặng tình </a:t>
            </a: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(Yên 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Thái)</a:t>
            </a:r>
          </a:p>
        </p:txBody>
      </p:sp>
      <p:pic>
        <p:nvPicPr>
          <p:cNvPr id="8" name="Picture 7" descr="tang_hoa_thay_gi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756" y="1260648"/>
            <a:ext cx="3450345" cy="176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7200" y="1435973"/>
            <a:ext cx="45720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vi-V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Những chi tiết nào trong truyện thể hiện sự kính trọng và biết ơn của những học sinh cũ đối với thầy Bình?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2400300"/>
            <a:ext cx="4572001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+ Mọi người chạy đến vây quanh thầy chào hỏi thắm thiết.</a:t>
            </a:r>
          </a:p>
          <a:p>
            <a:pPr>
              <a:defRPr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+ Mọi người tặng thầy những bó hoa tươi thắm.</a:t>
            </a:r>
          </a:p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qua,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thầy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17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25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0"/>
                            </p:stCondLst>
                            <p:childTnLst>
                              <p:par>
                                <p:cTn id="5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2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25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25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 animBg="1"/>
      <p:bldP spid="10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114301"/>
            <a:ext cx="92202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sz="2800" dirty="0" err="1" smtClean="0">
                <a:solidFill>
                  <a:srgbClr val="9933FF"/>
                </a:solidFill>
                <a:latin typeface=".VnStamp" pitchFamily="34" charset="0"/>
              </a:rPr>
              <a:t>Bµi</a:t>
            </a:r>
            <a:r>
              <a:rPr lang="en-US" sz="2800" dirty="0" smtClean="0">
                <a:solidFill>
                  <a:srgbClr val="9933FF"/>
                </a:solidFill>
                <a:latin typeface=".VnStamp" pitchFamily="34" charset="0"/>
              </a:rPr>
              <a:t> 6: T¤N S¦ </a:t>
            </a:r>
            <a:r>
              <a:rPr lang="en-US" sz="2800" dirty="0" err="1" smtClean="0">
                <a:solidFill>
                  <a:srgbClr val="9933FF"/>
                </a:solidFill>
                <a:latin typeface=".VnStamp" pitchFamily="34" charset="0"/>
              </a:rPr>
              <a:t>TRäNG</a:t>
            </a:r>
            <a:r>
              <a:rPr lang="en-US" sz="2800" dirty="0" smtClean="0">
                <a:solidFill>
                  <a:srgbClr val="9933FF"/>
                </a:solidFill>
                <a:latin typeface=".VnStamp" pitchFamily="34" charset="0"/>
              </a:rPr>
              <a:t> §¹O</a:t>
            </a:r>
            <a:endParaRPr lang="en-US" sz="2800" dirty="0">
              <a:solidFill>
                <a:srgbClr val="9933FF"/>
              </a:solidFill>
              <a:latin typeface=".VnStamp" pitchFamily="34" charset="0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title"/>
          </p:nvPr>
        </p:nvSpPr>
        <p:spPr>
          <a:xfrm>
            <a:off x="152400" y="474398"/>
            <a:ext cx="2133600" cy="51435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0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I/TRUYỆN ĐỌC: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914400"/>
            <a:ext cx="67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Bốn mươi năm vẫn nghĩa nặng tình </a:t>
            </a: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(Yên 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Thái)</a:t>
            </a:r>
          </a:p>
        </p:txBody>
      </p:sp>
      <p:pic>
        <p:nvPicPr>
          <p:cNvPr id="8" name="Picture 7" descr="tang_hoa_thay_gi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770" y="1260649"/>
            <a:ext cx="2702060" cy="151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59230" y="1428750"/>
            <a:ext cx="3907971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b) Em hiểu thế nào là </a:t>
            </a:r>
            <a:r>
              <a:rPr lang="vi-VN" sz="1800" b="1" u="sng" dirty="0" smtClean="0">
                <a:latin typeface="Times New Roman" pitchFamily="18" charset="0"/>
                <a:cs typeface="Times New Roman" pitchFamily="18" charset="0"/>
              </a:rPr>
              <a:t>tôn sư trọng đạo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37458" y="2057400"/>
            <a:ext cx="5148943" cy="142875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Tôn trọng, kính yêu, biết ơn đối với những người làm thầy cô giáo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mình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05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114301"/>
            <a:ext cx="92202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sz="2800" dirty="0" err="1" smtClean="0">
                <a:solidFill>
                  <a:srgbClr val="9933FF"/>
                </a:solidFill>
                <a:latin typeface=".VnStamp" pitchFamily="34" charset="0"/>
              </a:rPr>
              <a:t>Bµi</a:t>
            </a:r>
            <a:r>
              <a:rPr lang="en-US" sz="2800" dirty="0" smtClean="0">
                <a:solidFill>
                  <a:srgbClr val="9933FF"/>
                </a:solidFill>
                <a:latin typeface=".VnStamp" pitchFamily="34" charset="0"/>
              </a:rPr>
              <a:t> 6: T¤N S¦ </a:t>
            </a:r>
            <a:r>
              <a:rPr lang="en-US" sz="2800" dirty="0" err="1" smtClean="0">
                <a:solidFill>
                  <a:srgbClr val="9933FF"/>
                </a:solidFill>
                <a:latin typeface=".VnStamp" pitchFamily="34" charset="0"/>
              </a:rPr>
              <a:t>TRäNG</a:t>
            </a:r>
            <a:r>
              <a:rPr lang="en-US" sz="2800" dirty="0" smtClean="0">
                <a:solidFill>
                  <a:srgbClr val="9933FF"/>
                </a:solidFill>
                <a:latin typeface=".VnStamp" pitchFamily="34" charset="0"/>
              </a:rPr>
              <a:t> §¹O</a:t>
            </a:r>
            <a:endParaRPr lang="en-US" sz="2800" dirty="0">
              <a:solidFill>
                <a:srgbClr val="9933FF"/>
              </a:solidFill>
              <a:latin typeface=".VnStamp" pitchFamily="34" charset="0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title"/>
          </p:nvPr>
        </p:nvSpPr>
        <p:spPr>
          <a:xfrm>
            <a:off x="152400" y="474398"/>
            <a:ext cx="2133600" cy="51435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0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I/TRUYỆN ĐỌC: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914400"/>
            <a:ext cx="67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Bốn mươi năm vẫn nghĩa nặng tình </a:t>
            </a: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(Yên 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Thái)</a:t>
            </a:r>
          </a:p>
        </p:txBody>
      </p:sp>
      <p:pic>
        <p:nvPicPr>
          <p:cNvPr id="8" name="Picture 7" descr="tang_hoa_thay_gi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770" y="1260649"/>
            <a:ext cx="2702060" cy="16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28600" y="1371600"/>
            <a:ext cx="5410200" cy="514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vi-V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c) Em hãy nêu một số biểu hiện </a:t>
            </a:r>
            <a:r>
              <a:rPr lang="vi-VN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thiếu tôn sư trọng đạo </a:t>
            </a:r>
            <a:endParaRPr lang="en-US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vi-V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 học sinh hiện nay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228600" y="2057400"/>
            <a:ext cx="5410200" cy="142875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Ra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cũ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phụ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00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 decel="100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decel="100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 decel="100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" decel="100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decel="100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decel="100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400" decel="100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decel="100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decel="100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decel="100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400" decel="100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decel="100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decel="100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114301"/>
            <a:ext cx="92202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sz="2800" dirty="0" err="1" smtClean="0">
                <a:solidFill>
                  <a:srgbClr val="9933FF"/>
                </a:solidFill>
                <a:latin typeface=".VnStamp" pitchFamily="34" charset="0"/>
              </a:rPr>
              <a:t>Bµi</a:t>
            </a:r>
            <a:r>
              <a:rPr lang="en-US" sz="2800" dirty="0" smtClean="0">
                <a:solidFill>
                  <a:srgbClr val="9933FF"/>
                </a:solidFill>
                <a:latin typeface=".VnStamp" pitchFamily="34" charset="0"/>
              </a:rPr>
              <a:t> 6: T¤N S¦ </a:t>
            </a:r>
            <a:r>
              <a:rPr lang="en-US" sz="2800" dirty="0" err="1" smtClean="0">
                <a:solidFill>
                  <a:srgbClr val="9933FF"/>
                </a:solidFill>
                <a:latin typeface=".VnStamp" pitchFamily="34" charset="0"/>
              </a:rPr>
              <a:t>TRäNG</a:t>
            </a:r>
            <a:r>
              <a:rPr lang="en-US" sz="2800" dirty="0" smtClean="0">
                <a:solidFill>
                  <a:srgbClr val="9933FF"/>
                </a:solidFill>
                <a:latin typeface=".VnStamp" pitchFamily="34" charset="0"/>
              </a:rPr>
              <a:t> §¹O</a:t>
            </a:r>
            <a:endParaRPr lang="en-US" sz="2800" dirty="0">
              <a:solidFill>
                <a:srgbClr val="9933FF"/>
              </a:solidFill>
              <a:latin typeface=".VnStamp" pitchFamily="34" charset="0"/>
            </a:endParaRPr>
          </a:p>
        </p:txBody>
      </p:sp>
      <p:sp>
        <p:nvSpPr>
          <p:cNvPr id="5" name="Rectangle 11"/>
          <p:cNvSpPr txBox="1">
            <a:spLocks noChangeArrowheads="1"/>
          </p:cNvSpPr>
          <p:nvPr/>
        </p:nvSpPr>
        <p:spPr>
          <a:xfrm>
            <a:off x="152400" y="474398"/>
            <a:ext cx="2133600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I/TRUYỆN ĐỌC: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914400"/>
            <a:ext cx="6781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2000" i="1" dirty="0">
                <a:latin typeface="Times New Roman" pitchFamily="18" charset="0"/>
                <a:cs typeface="Times New Roman" pitchFamily="18" charset="0"/>
              </a:rPr>
              <a:t>Bốn mươi năm vẫn nghĩa nặng tình </a:t>
            </a:r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(Yên </a:t>
            </a:r>
            <a:r>
              <a:rPr lang="vi-VN" sz="2000" i="1" dirty="0">
                <a:latin typeface="Times New Roman" pitchFamily="18" charset="0"/>
                <a:cs typeface="Times New Roman" pitchFamily="18" charset="0"/>
              </a:rPr>
              <a:t>Thái)</a:t>
            </a:r>
          </a:p>
        </p:txBody>
      </p:sp>
      <p:sp>
        <p:nvSpPr>
          <p:cNvPr id="7" name="Rectangle 11"/>
          <p:cNvSpPr txBox="1">
            <a:spLocks noChangeArrowheads="1"/>
          </p:cNvSpPr>
          <p:nvPr/>
        </p:nvSpPr>
        <p:spPr>
          <a:xfrm>
            <a:off x="152400" y="1143000"/>
            <a:ext cx="1524000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II/BÀI HỌC</a:t>
            </a:r>
          </a:p>
        </p:txBody>
      </p:sp>
      <p:sp>
        <p:nvSpPr>
          <p:cNvPr id="8" name="Rectangle 11"/>
          <p:cNvSpPr txBox="1">
            <a:spLocks noChangeArrowheads="1"/>
          </p:cNvSpPr>
          <p:nvPr/>
        </p:nvSpPr>
        <p:spPr>
          <a:xfrm>
            <a:off x="609600" y="1352550"/>
            <a:ext cx="2514600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8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1. KHÁI NIỆM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09600" y="1790700"/>
            <a:ext cx="83820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ôn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trọng, kính yêu, biết ơn đối với những người làm thầy giáo, cô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đặc biệt đối với những thầy cô đã dạy mình), ở mọi lúc mọi nơi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oi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trọng những điều thầy cô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dạy, coi trọng và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theo đạo lí mà thầy cô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đã dạy cho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0" descr="vie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94509" flipV="1">
            <a:off x="43659" y="1584366"/>
            <a:ext cx="619294" cy="36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990600" y="1871617"/>
            <a:ext cx="2629246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000" dirty="0"/>
          </a:p>
        </p:txBody>
      </p:sp>
      <p:sp>
        <p:nvSpPr>
          <p:cNvPr id="12" name="Rectangle 11"/>
          <p:cNvSpPr txBox="1">
            <a:spLocks noChangeArrowheads="1"/>
          </p:cNvSpPr>
          <p:nvPr/>
        </p:nvSpPr>
        <p:spPr>
          <a:xfrm>
            <a:off x="563509" y="3048000"/>
            <a:ext cx="2514600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8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2. BIỂU HIỆN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19846" y="3337035"/>
            <a:ext cx="2533823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533400" y="3238500"/>
            <a:ext cx="83820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0" descr="vie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94509" flipV="1">
            <a:off x="43659" y="3035991"/>
            <a:ext cx="619294" cy="36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1"/>
          <p:cNvSpPr txBox="1">
            <a:spLocks noChangeArrowheads="1"/>
          </p:cNvSpPr>
          <p:nvPr/>
        </p:nvSpPr>
        <p:spPr>
          <a:xfrm>
            <a:off x="457200" y="4191000"/>
            <a:ext cx="2514600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8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3. Ý NGHĨA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62910" y="4610100"/>
            <a:ext cx="335540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563509" y="4171950"/>
            <a:ext cx="83820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báu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ta,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huy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0" descr="vie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94509" flipV="1">
            <a:off x="37493" y="4172071"/>
            <a:ext cx="619294" cy="36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tang_hoa_thay_gia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206" y="731573"/>
            <a:ext cx="1134387" cy="69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06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 tmFilter="0,0; .5, 1; 1, 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5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75"/>
                            </p:stCondLst>
                            <p:childTnLst>
                              <p:par>
                                <p:cTn id="8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50" tmFilter="0,0; .5, 1; 1, 1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25"/>
                            </p:stCondLst>
                            <p:childTnLst>
                              <p:par>
                                <p:cTn id="9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50" tmFilter="0,0; .5, 1; 1, 1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25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9" grpId="0" uiExpand="1" build="p"/>
      <p:bldP spid="11" grpId="0" animBg="1"/>
      <p:bldP spid="11" grpId="1" animBg="1"/>
      <p:bldP spid="12" grpId="0" build="p"/>
      <p:bldP spid="13" grpId="0" animBg="1"/>
      <p:bldP spid="13" grpId="1" animBg="1"/>
      <p:bldP spid="15" grpId="0" build="p"/>
      <p:bldP spid="17" grpId="0" build="p"/>
      <p:bldP spid="18" grpId="0" animBg="1"/>
      <p:bldP spid="18" grpId="1" animBg="1"/>
      <p:bldP spid="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1" y="857251"/>
            <a:ext cx="19078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u="sng" dirty="0">
                <a:latin typeface="VNI-Tekon" pitchFamily="2" charset="0"/>
              </a:rPr>
              <a:t>+</a:t>
            </a:r>
            <a:r>
              <a:rPr lang="en-US" sz="3200" b="1" i="1" u="sng" dirty="0" err="1">
                <a:latin typeface="VNI-Tekon" pitchFamily="2" charset="0"/>
              </a:rPr>
              <a:t>Tuïïc</a:t>
            </a:r>
            <a:r>
              <a:rPr lang="en-US" sz="3200" b="1" i="1" u="sng" dirty="0">
                <a:latin typeface="VNI-Tekon" pitchFamily="2" charset="0"/>
              </a:rPr>
              <a:t> </a:t>
            </a:r>
            <a:r>
              <a:rPr lang="en-US" sz="3200" b="1" i="1" u="sng" dirty="0" err="1">
                <a:latin typeface="VNI-Tekon" pitchFamily="2" charset="0"/>
              </a:rPr>
              <a:t>Ngöõ</a:t>
            </a:r>
            <a:r>
              <a:rPr lang="en-US" sz="3200" b="1" i="1" u="sng" dirty="0">
                <a:latin typeface="VNI-Tekon" pitchFamily="2" charset="0"/>
              </a:rPr>
              <a:t>: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219200" y="114301"/>
            <a:ext cx="92202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sz="2800" dirty="0" err="1" smtClean="0">
                <a:solidFill>
                  <a:srgbClr val="9933FF"/>
                </a:solidFill>
                <a:latin typeface=".VnStamp" pitchFamily="34" charset="0"/>
              </a:rPr>
              <a:t>Bµi</a:t>
            </a:r>
            <a:r>
              <a:rPr lang="en-US" sz="2800" dirty="0" smtClean="0">
                <a:solidFill>
                  <a:srgbClr val="9933FF"/>
                </a:solidFill>
                <a:latin typeface=".VnStamp" pitchFamily="34" charset="0"/>
              </a:rPr>
              <a:t> 6: T¤N S¦ </a:t>
            </a:r>
            <a:r>
              <a:rPr lang="en-US" sz="2800" dirty="0" err="1" smtClean="0">
                <a:solidFill>
                  <a:srgbClr val="9933FF"/>
                </a:solidFill>
                <a:latin typeface=".VnStamp" pitchFamily="34" charset="0"/>
              </a:rPr>
              <a:t>TRäNG</a:t>
            </a:r>
            <a:r>
              <a:rPr lang="en-US" sz="2800" dirty="0" smtClean="0">
                <a:solidFill>
                  <a:srgbClr val="9933FF"/>
                </a:solidFill>
                <a:latin typeface=".VnStamp" pitchFamily="34" charset="0"/>
              </a:rPr>
              <a:t> §¹O</a:t>
            </a:r>
            <a:endParaRPr lang="en-US" sz="2800" dirty="0">
              <a:solidFill>
                <a:srgbClr val="9933FF"/>
              </a:solidFill>
              <a:latin typeface=".VnStamp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56239" y="1295832"/>
            <a:ext cx="4221027" cy="584775"/>
          </a:xfrm>
          <a:prstGeom prst="rect">
            <a:avLst/>
          </a:prstGeom>
          <a:ln w="38100">
            <a:solidFill>
              <a:srgbClr val="9933FF"/>
            </a:solidFill>
          </a:ln>
        </p:spPr>
        <p:txBody>
          <a:bodyPr wrap="none">
            <a:spAutoFit/>
          </a:bodyPr>
          <a:lstStyle/>
          <a:p>
            <a:r>
              <a:rPr lang="en-US" sz="3200" dirty="0">
                <a:latin typeface="VNI-Tekon" pitchFamily="2" charset="0"/>
              </a:rPr>
              <a:t> </a:t>
            </a:r>
            <a:r>
              <a:rPr lang="en-US" sz="3200" dirty="0" err="1">
                <a:latin typeface="VNI-Tekon" pitchFamily="2" charset="0"/>
              </a:rPr>
              <a:t>Khoâng</a:t>
            </a:r>
            <a:r>
              <a:rPr lang="en-US" sz="3200" dirty="0">
                <a:latin typeface="VNI-Tekon" pitchFamily="2" charset="0"/>
              </a:rPr>
              <a:t> </a:t>
            </a:r>
            <a:r>
              <a:rPr lang="en-US" sz="3200" dirty="0" err="1">
                <a:latin typeface="VNI-Tekon" pitchFamily="2" charset="0"/>
              </a:rPr>
              <a:t>thaày</a:t>
            </a:r>
            <a:r>
              <a:rPr lang="en-US" sz="3200" dirty="0">
                <a:latin typeface="VNI-Tekon" pitchFamily="2" charset="0"/>
              </a:rPr>
              <a:t> </a:t>
            </a:r>
            <a:r>
              <a:rPr lang="en-US" sz="3200" dirty="0" err="1">
                <a:latin typeface="VNI-Tekon" pitchFamily="2" charset="0"/>
              </a:rPr>
              <a:t>ñoá</a:t>
            </a:r>
            <a:r>
              <a:rPr lang="en-US" sz="3200" dirty="0">
                <a:latin typeface="VNI-Tekon" pitchFamily="2" charset="0"/>
              </a:rPr>
              <a:t> </a:t>
            </a:r>
            <a:r>
              <a:rPr lang="en-US" sz="3200" dirty="0" err="1">
                <a:latin typeface="VNI-Tekon" pitchFamily="2" charset="0"/>
              </a:rPr>
              <a:t>maøy</a:t>
            </a:r>
            <a:r>
              <a:rPr lang="en-US" sz="3200" dirty="0">
                <a:latin typeface="VNI-Tekon" pitchFamily="2" charset="0"/>
              </a:rPr>
              <a:t> </a:t>
            </a:r>
            <a:r>
              <a:rPr lang="en-US" sz="3200" dirty="0" err="1">
                <a:latin typeface="VNI-Tekon" pitchFamily="2" charset="0"/>
              </a:rPr>
              <a:t>laøm</a:t>
            </a:r>
            <a:r>
              <a:rPr lang="en-US" sz="3200" dirty="0">
                <a:latin typeface="VNI-Tekon" pitchFamily="2" charset="0"/>
              </a:rPr>
              <a:t> </a:t>
            </a:r>
            <a:r>
              <a:rPr lang="en-US" sz="3200" dirty="0" err="1">
                <a:latin typeface="VNI-Tekon" pitchFamily="2" charset="0"/>
              </a:rPr>
              <a:t>neân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381000" y="2438146"/>
            <a:ext cx="2505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VNI-Tekon" pitchFamily="2" charset="0"/>
              </a:rPr>
              <a:t>+</a:t>
            </a:r>
            <a:r>
              <a:rPr lang="en-US" sz="3200" b="1" i="1" u="sng" dirty="0" err="1">
                <a:latin typeface="VNI-Tekon" pitchFamily="2" charset="0"/>
              </a:rPr>
              <a:t>Chaâm</a:t>
            </a:r>
            <a:r>
              <a:rPr lang="en-US" sz="3200" b="1" i="1" u="sng" dirty="0">
                <a:latin typeface="VNI-Tekon" pitchFamily="2" charset="0"/>
              </a:rPr>
              <a:t> </a:t>
            </a:r>
            <a:r>
              <a:rPr lang="en-US" sz="3200" b="1" i="1" u="sng" dirty="0" err="1" smtClean="0">
                <a:latin typeface="VNI-Tekon" pitchFamily="2" charset="0"/>
              </a:rPr>
              <a:t>Ngoân</a:t>
            </a:r>
            <a:r>
              <a:rPr lang="en-US" sz="3200" b="1" i="1" u="sng" dirty="0" smtClean="0">
                <a:latin typeface="VNI-Tekon" pitchFamily="2" charset="0"/>
              </a:rPr>
              <a:t>:</a:t>
            </a:r>
            <a:r>
              <a:rPr lang="en-US" sz="3200" dirty="0" smtClean="0">
                <a:latin typeface="VNI-Tekon" pitchFamily="2" charset="0"/>
              </a:rPr>
              <a:t>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2288895" y="2977575"/>
            <a:ext cx="4188370" cy="584775"/>
          </a:xfrm>
          <a:prstGeom prst="rect">
            <a:avLst/>
          </a:prstGeom>
          <a:ln w="38100">
            <a:solidFill>
              <a:srgbClr val="9933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VNI-Tekon" pitchFamily="2" charset="0"/>
              </a:rPr>
              <a:t>Nhaát</a:t>
            </a:r>
            <a:r>
              <a:rPr lang="en-US" sz="3200" dirty="0">
                <a:latin typeface="VNI-Tekon" pitchFamily="2" charset="0"/>
              </a:rPr>
              <a:t> </a:t>
            </a:r>
            <a:r>
              <a:rPr lang="en-US" sz="3200" dirty="0" err="1">
                <a:latin typeface="VNI-Tekon" pitchFamily="2" charset="0"/>
              </a:rPr>
              <a:t>töï</a:t>
            </a:r>
            <a:r>
              <a:rPr lang="en-US" sz="3200" dirty="0">
                <a:latin typeface="VNI-Tekon" pitchFamily="2" charset="0"/>
              </a:rPr>
              <a:t> vi </a:t>
            </a:r>
            <a:r>
              <a:rPr lang="en-US" sz="3200" dirty="0" err="1">
                <a:latin typeface="VNI-Tekon" pitchFamily="2" charset="0"/>
              </a:rPr>
              <a:t>sö</a:t>
            </a:r>
            <a:r>
              <a:rPr lang="en-US" sz="3200" dirty="0">
                <a:latin typeface="VNI-Tekon" pitchFamily="2" charset="0"/>
              </a:rPr>
              <a:t> </a:t>
            </a:r>
            <a:r>
              <a:rPr lang="en-US" sz="3200" dirty="0" err="1">
                <a:latin typeface="VNI-Tekon" pitchFamily="2" charset="0"/>
              </a:rPr>
              <a:t>baùn</a:t>
            </a:r>
            <a:r>
              <a:rPr lang="en-US" sz="3200" dirty="0">
                <a:latin typeface="VNI-Tekon" pitchFamily="2" charset="0"/>
              </a:rPr>
              <a:t> </a:t>
            </a:r>
            <a:r>
              <a:rPr lang="en-US" sz="3200" dirty="0" err="1">
                <a:latin typeface="VNI-Tekon" pitchFamily="2" charset="0"/>
              </a:rPr>
              <a:t>töï</a:t>
            </a:r>
            <a:r>
              <a:rPr lang="en-US" sz="3200" dirty="0">
                <a:latin typeface="VNI-Tekon" pitchFamily="2" charset="0"/>
              </a:rPr>
              <a:t> vi </a:t>
            </a:r>
            <a:r>
              <a:rPr lang="en-US" sz="3200" dirty="0" err="1">
                <a:latin typeface="VNI-Tekon" pitchFamily="2" charset="0"/>
              </a:rPr>
              <a:t>sö</a:t>
            </a:r>
            <a:endParaRPr lang="en-US" sz="3200" dirty="0">
              <a:latin typeface="VNI-Tekon" pitchFamily="2" charset="0"/>
            </a:endParaRPr>
          </a:p>
        </p:txBody>
      </p:sp>
      <p:pic>
        <p:nvPicPr>
          <p:cNvPr id="9" name="Picture 6" descr="http://d2.violet.vn/uploads/resources/613/rosesshinning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81750" y="3236119"/>
            <a:ext cx="2762250" cy="19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i774.photobucket.com/albums/yy22/pro_ductrong1/nen%20tuyet%20la%20hoa/952770vbiynkq2z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" y="1703859"/>
            <a:ext cx="952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i774.photobucket.com/albums/yy22/pro_ductrong1/nen%20tuyet%20la%20hoa/952770vbiynkq2z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07" y="4105616"/>
            <a:ext cx="952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i774.photobucket.com/albums/yy22/pro_ductrong1/nen%20tuyet%20la%20hoa/952770vbiynkq2z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000500"/>
            <a:ext cx="952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i774.photobucket.com/albums/yy22/pro_ductrong1/nen%20tuyet%20la%20hoa/952770vbiynkq2z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3143250"/>
            <a:ext cx="952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://i774.photobucket.com/albums/yy22/pro_ductrong1/nen%20tuyet%20la%20hoa/952770vbiynkq2z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064" y="294349"/>
            <a:ext cx="952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i774.photobucket.com/albums/yy22/pro_ductrong1/nen%20tuyet%20la%20hoa/952770vbiynkq2z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1105114"/>
            <a:ext cx="952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://i774.photobucket.com/albums/yy22/pro_ductrong1/nen%20tuyet%20la%20hoa/952770vbiynkq2z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4294414"/>
            <a:ext cx="952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99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3"/>
          <p:cNvSpPr>
            <a:spLocks noChangeArrowheads="1" noChangeShapeType="1" noTextEdit="1"/>
          </p:cNvSpPr>
          <p:nvPr/>
        </p:nvSpPr>
        <p:spPr bwMode="auto">
          <a:xfrm>
            <a:off x="513840" y="247650"/>
            <a:ext cx="2645229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/>
                <a:cs typeface="Times New Roman"/>
              </a:rPr>
              <a:t>t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/>
                <a:cs typeface="Times New Roman"/>
              </a:rPr>
              <a:t>ập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FF00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" name="Picture 10" descr="http://i774.photobucket.com/albums/yy22/pro_ductrong1/nen%20tuyet%20la%20hoa/14886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46522"/>
            <a:ext cx="313475" cy="28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i774.photobucket.com/albums/yy22/pro_ductrong1/nen%20tuyet%20la%20hoa/14886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996043"/>
            <a:ext cx="313475" cy="28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i774.photobucket.com/albums/yy22/pro_ductrong1/nen%20tuyet%20la%20hoa/14886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762901"/>
            <a:ext cx="313475" cy="28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i774.photobucket.com/albums/yy22/pro_ductrong1/nen%20tuyet%20la%20hoa/14886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338" y="445843"/>
            <a:ext cx="313475" cy="28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i774.photobucket.com/albums/yy22/pro_ductrong1/nen%20tuyet%20la%20hoa/14886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64394"/>
            <a:ext cx="313475" cy="28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i774.photobucket.com/albums/yy22/pro_ductrong1/nen%20tuyet%20la%20hoa/14886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006" y="-34478"/>
            <a:ext cx="313475" cy="28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i774.photobucket.com/albums/yy22/pro_ductrong1/nen%20tuyet%20la%20hoa/14886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455" y="346522"/>
            <a:ext cx="313475" cy="28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97696" y="829330"/>
            <a:ext cx="8365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vi-VN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vi-VN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những hành vi sau đây, hành vi nào thể hiện thái độ tôn sư trọng đạo? Hành vi nào cần phê phán? Vì sao?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52400" y="901582"/>
            <a:ext cx="8911062" cy="2203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vi-VN" sz="1200" dirty="0" smtClean="0">
                <a:latin typeface="Times New Roman" pitchFamily="18" charset="0"/>
                <a:cs typeface="Times New Roman" pitchFamily="18" charset="0"/>
              </a:rPr>
              <a:t>Ngày chủ nhật, Năm ra chợ, gặp cô giáo cũ, Năm đúng nghiêm, bỏ mũ chào cô.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Tx/>
              <a:buAutoNum type="arabicParenBoth"/>
            </a:pPr>
            <a:endParaRPr lang="vi-VN" sz="1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vi-VN" sz="1200" dirty="0" smtClean="0">
                <a:latin typeface="Times New Roman" pitchFamily="18" charset="0"/>
                <a:cs typeface="Times New Roman" pitchFamily="18" charset="0"/>
              </a:rPr>
              <a:t>(2) Thầy Minh ra bài tập Toán cho học sinh về nhà làm. Mải chơi nên Hoa không làm bài tập.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vi-VN" sz="1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vi-VN" sz="1200" dirty="0" smtClean="0">
                <a:latin typeface="Times New Roman" pitchFamily="18" charset="0"/>
                <a:cs typeface="Times New Roman" pitchFamily="18" charset="0"/>
              </a:rPr>
              <a:t>(3) Anh Thắng là một sinh viên đại học, nhân ngày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200" dirty="0" smtClean="0">
                <a:latin typeface="Times New Roman" pitchFamily="18" charset="0"/>
                <a:cs typeface="Times New Roman" pitchFamily="18" charset="0"/>
              </a:rPr>
              <a:t>Nhà giáo Việt Nam 20-11, anh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200" dirty="0" smtClean="0">
                <a:latin typeface="Times New Roman" pitchFamily="18" charset="0"/>
                <a:cs typeface="Times New Roman" pitchFamily="18" charset="0"/>
              </a:rPr>
              <a:t>Thắng đã viết thư thăm hỏi cô giáo cũ dạy anh từ hồi lớp 1.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1200" dirty="0">
                <a:latin typeface="Times New Roman" pitchFamily="18" charset="0"/>
                <a:cs typeface="Times New Roman" pitchFamily="18" charset="0"/>
              </a:rPr>
              <a:t>4) Giờ trả bài Tập làm văn, An bị điểm kém. Vừa nhận được bài từ tay thầy giáo, An đã vò nát và đút bài vào ngăn bàn.</a:t>
            </a:r>
            <a:br>
              <a:rPr lang="vi-VN" sz="1200" dirty="0">
                <a:latin typeface="Times New Roman" pitchFamily="18" charset="0"/>
                <a:cs typeface="Times New Roman" pitchFamily="18" charset="0"/>
              </a:rPr>
            </a:br>
            <a:endParaRPr lang="vi-VN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54088" y="264795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000" b="1" i="1" u="sng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b="1" i="1" u="sng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b="1" i="1" u="sng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000" b="1" i="1" u="sng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000" b="1" i="1" u="sng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998121" y="2802467"/>
            <a:ext cx="7620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hện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vi (1)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(3).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phán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vi (2)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(4) ,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endParaRPr lang="en-US" sz="1200" dirty="0">
              <a:solidFill>
                <a:srgbClr val="66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76200" y="3333750"/>
            <a:ext cx="381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+ (2): </a:t>
            </a:r>
            <a:r>
              <a:rPr lang="en-US" sz="1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1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78677" y="3575050"/>
            <a:ext cx="7086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76200" y="3778250"/>
            <a:ext cx="3200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thầy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78677" y="396875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vi-VN" sz="12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+ (4): An đã vò nát và đút bài tập làm văn bị điểm kém vào ngăn bàn</a:t>
            </a: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93134" y="4235450"/>
            <a:ext cx="9372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→An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tra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110067" y="440055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→An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giáo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88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935</Words>
  <Application>Microsoft Office PowerPoint</Application>
  <PresentationFormat>On-screen Show (16:9)</PresentationFormat>
  <Paragraphs>101</Paragraphs>
  <Slides>11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 1.Các bạn hãy cho biết thế nào là yêu thương con người? </vt:lpstr>
      <vt:lpstr>PowerPoint Presentation</vt:lpstr>
      <vt:lpstr>I/TRUYỆN ĐỌC:</vt:lpstr>
      <vt:lpstr>I/TRUYỆN ĐỌC:</vt:lpstr>
      <vt:lpstr>I/TRUYỆN ĐỌC: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andongnhi</dc:creator>
  <cp:lastModifiedBy>andongnhi</cp:lastModifiedBy>
  <cp:revision>24</cp:revision>
  <dcterms:created xsi:type="dcterms:W3CDTF">2015-12-03T06:06:06Z</dcterms:created>
  <dcterms:modified xsi:type="dcterms:W3CDTF">2016-06-28T12:57:19Z</dcterms:modified>
</cp:coreProperties>
</file>