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57" r:id="rId3"/>
    <p:sldId id="258" r:id="rId4"/>
    <p:sldId id="259" r:id="rId5"/>
    <p:sldId id="260" r:id="rId6"/>
    <p:sldId id="261"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76"/>
  </p:normalViewPr>
  <p:slideViewPr>
    <p:cSldViewPr snapToGrid="0" snapToObjects="1">
      <p:cViewPr varScale="1">
        <p:scale>
          <a:sx n="76" d="100"/>
          <a:sy n="76" d="100"/>
        </p:scale>
        <p:origin x="216"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39286708-EC2A-3E4E-95E6-7193E8DFB55D}" type="datetimeFigureOut">
              <a:rPr lang="vi-VN" smtClean="0"/>
              <a:t>13/03/2022</a:t>
            </a:fld>
            <a:endParaRPr lang="vi-VN"/>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vi-VN"/>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5C7AC45-33FC-DE43-971A-2EA666969B0F}" type="slidenum">
              <a:rPr lang="vi-VN" smtClean="0"/>
              <a:t>‹#›</a:t>
            </a:fld>
            <a:endParaRPr lang="vi-VN"/>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1742452"/>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86708-EC2A-3E4E-95E6-7193E8DFB55D}" type="datetimeFigureOut">
              <a:rPr lang="vi-VN" smtClean="0"/>
              <a:t>13/03/2022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3974842277"/>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86708-EC2A-3E4E-95E6-7193E8DFB55D}" type="datetimeFigureOut">
              <a:rPr lang="vi-VN" smtClean="0"/>
              <a:t>13/03/2022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1824801906"/>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86708-EC2A-3E4E-95E6-7193E8DFB55D}" type="datetimeFigureOut">
              <a:rPr lang="vi-VN" smtClean="0"/>
              <a:t>13/03/2022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C7AC45-33FC-DE43-971A-2EA666969B0F}" type="slidenum">
              <a:rPr lang="vi-VN" smtClean="0"/>
              <a:t>‹#›</a:t>
            </a:fld>
            <a:endParaRPr lang="vi-VN"/>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0461022"/>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86708-EC2A-3E4E-95E6-7193E8DFB55D}" type="datetimeFigureOut">
              <a:rPr lang="vi-VN" smtClean="0"/>
              <a:t>13/03/2022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735532113"/>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9286708-EC2A-3E4E-95E6-7193E8DFB55D}" type="datetimeFigureOut">
              <a:rPr lang="vi-VN" smtClean="0"/>
              <a:t>13/03/2022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3082508895"/>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9286708-EC2A-3E4E-95E6-7193E8DFB55D}" type="datetimeFigureOut">
              <a:rPr lang="vi-VN" smtClean="0"/>
              <a:t>13/03/2022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3282912626"/>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86708-EC2A-3E4E-95E6-7193E8DFB55D}" type="datetimeFigureOut">
              <a:rPr lang="vi-VN" smtClean="0"/>
              <a:t>13/03/2022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1604936147"/>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86708-EC2A-3E4E-95E6-7193E8DFB55D}" type="datetimeFigureOut">
              <a:rPr lang="vi-VN" smtClean="0"/>
              <a:t>13/03/2022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1301983713"/>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286708-EC2A-3E4E-95E6-7193E8DFB55D}" type="datetimeFigureOut">
              <a:rPr lang="vi-VN" smtClean="0"/>
              <a:t>13/03/2022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23565776"/>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286708-EC2A-3E4E-95E6-7193E8DFB55D}" type="datetimeFigureOut">
              <a:rPr lang="vi-VN" smtClean="0"/>
              <a:t>13/03/2022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2904127383"/>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286708-EC2A-3E4E-95E6-7193E8DFB55D}" type="datetimeFigureOut">
              <a:rPr lang="vi-VN" smtClean="0"/>
              <a:t>13/03/2022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1889369051"/>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286708-EC2A-3E4E-95E6-7193E8DFB55D}" type="datetimeFigureOut">
              <a:rPr lang="vi-VN" smtClean="0"/>
              <a:t>13/03/2022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1389174396"/>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286708-EC2A-3E4E-95E6-7193E8DFB55D}" type="datetimeFigureOut">
              <a:rPr lang="vi-VN" smtClean="0"/>
              <a:t>13/03/2022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304685445"/>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86708-EC2A-3E4E-95E6-7193E8DFB55D}" type="datetimeFigureOut">
              <a:rPr lang="vi-VN" smtClean="0"/>
              <a:t>13/03/2022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997184475"/>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86708-EC2A-3E4E-95E6-7193E8DFB55D}" type="datetimeFigureOut">
              <a:rPr lang="vi-VN" smtClean="0"/>
              <a:t>13/03/2022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3893212069"/>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286708-EC2A-3E4E-95E6-7193E8DFB55D}" type="datetimeFigureOut">
              <a:rPr lang="vi-VN" smtClean="0"/>
              <a:t>13/03/2022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5C7AC45-33FC-DE43-971A-2EA666969B0F}" type="slidenum">
              <a:rPr lang="vi-VN" smtClean="0"/>
              <a:t>‹#›</a:t>
            </a:fld>
            <a:endParaRPr lang="vi-VN"/>
          </a:p>
        </p:txBody>
      </p:sp>
    </p:spTree>
    <p:extLst>
      <p:ext uri="{BB962C8B-B14F-4D97-AF65-F5344CB8AC3E}">
        <p14:creationId xmlns:p14="http://schemas.microsoft.com/office/powerpoint/2010/main" val="2559842728"/>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39286708-EC2A-3E4E-95E6-7193E8DFB55D}" type="datetimeFigureOut">
              <a:rPr lang="vi-VN" smtClean="0"/>
              <a:t>13/03/2022</a:t>
            </a:fld>
            <a:endParaRPr lang="vi-VN"/>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vi-VN"/>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55C7AC45-33FC-DE43-971A-2EA666969B0F}" type="slidenum">
              <a:rPr lang="vi-VN" smtClean="0"/>
              <a:t>‹#›</a:t>
            </a:fld>
            <a:endParaRPr lang="vi-VN"/>
          </a:p>
        </p:txBody>
      </p:sp>
    </p:spTree>
    <p:extLst>
      <p:ext uri="{BB962C8B-B14F-4D97-AF65-F5344CB8AC3E}">
        <p14:creationId xmlns:p14="http://schemas.microsoft.com/office/powerpoint/2010/main" val="13354589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99A64E-9322-1F4A-8EB3-71613CFB4188}"/>
              </a:ext>
            </a:extLst>
          </p:cNvPr>
          <p:cNvSpPr>
            <a:spLocks noGrp="1"/>
          </p:cNvSpPr>
          <p:nvPr>
            <p:ph type="subTitle" idx="1"/>
          </p:nvPr>
        </p:nvSpPr>
        <p:spPr>
          <a:xfrm>
            <a:off x="818170" y="327294"/>
            <a:ext cx="9755187" cy="550333"/>
          </a:xfrm>
        </p:spPr>
        <p:txBody>
          <a:bodyPr/>
          <a:lstStyle/>
          <a:p>
            <a:pPr algn="ctr">
              <a:lnSpc>
                <a:spcPct val="100000"/>
              </a:lnSpc>
            </a:pPr>
            <a:r>
              <a:rPr lang="vi-VN" sz="1600" b="1" dirty="0">
                <a:solidFill>
                  <a:srgbClr val="FFC000"/>
                </a:solidFill>
                <a:latin typeface="Tahoma" panose="020B0604030504040204" pitchFamily="34" charset="0"/>
                <a:ea typeface="Tahoma" panose="020B0604030504040204" pitchFamily="34" charset="0"/>
                <a:cs typeface="Tahoma" panose="020B0604030504040204" pitchFamily="34" charset="0"/>
              </a:rPr>
              <a:t>PHÒNG GIÁO DỤC VÀ ĐÀO TẠO HUYỆN GIA LÂM</a:t>
            </a:r>
          </a:p>
          <a:p>
            <a:pPr algn="ctr">
              <a:lnSpc>
                <a:spcPct val="100000"/>
              </a:lnSpc>
            </a:pPr>
            <a:r>
              <a:rPr lang="vi-VN" sz="1600" b="1" dirty="0">
                <a:solidFill>
                  <a:srgbClr val="FFC000"/>
                </a:solidFill>
                <a:latin typeface="Tahoma" panose="020B0604030504040204" pitchFamily="34" charset="0"/>
                <a:ea typeface="Tahoma" panose="020B0604030504040204" pitchFamily="34" charset="0"/>
                <a:cs typeface="Tahoma" panose="020B0604030504040204" pitchFamily="34" charset="0"/>
              </a:rPr>
              <a:t>TRƯỜNG TRUNG HỌC CƠ SỞ YÊN VIÊN</a:t>
            </a:r>
          </a:p>
        </p:txBody>
      </p:sp>
      <p:sp>
        <p:nvSpPr>
          <p:cNvPr id="4" name="Rectangle 3">
            <a:extLst>
              <a:ext uri="{FF2B5EF4-FFF2-40B4-BE49-F238E27FC236}">
                <a16:creationId xmlns:a16="http://schemas.microsoft.com/office/drawing/2014/main" id="{4A25E3CD-B86A-184C-BCAA-C0A44843C4E5}"/>
              </a:ext>
            </a:extLst>
          </p:cNvPr>
          <p:cNvSpPr/>
          <p:nvPr/>
        </p:nvSpPr>
        <p:spPr>
          <a:xfrm>
            <a:off x="1401959" y="1663190"/>
            <a:ext cx="8587608" cy="2308324"/>
          </a:xfrm>
          <a:prstGeom prst="rect">
            <a:avLst/>
          </a:prstGeom>
          <a:noFill/>
        </p:spPr>
        <p:txBody>
          <a:bodyPr wrap="none" lIns="91440" tIns="45720" rIns="91440" bIns="45720">
            <a:spAutoFit/>
          </a:bodyPr>
          <a:lstStyle/>
          <a:p>
            <a:pPr algn="ctr"/>
            <a:r>
              <a:rPr lang="en-US" sz="7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rPr>
              <a:t>GIỚI THIỆU SÁCH</a:t>
            </a:r>
          </a:p>
          <a:p>
            <a:pPr algn="ct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rPr>
              <a:t>THÁNG 2</a:t>
            </a:r>
            <a:endParaRPr lang="en-US" sz="7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7481238"/>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B992-4DDF-9A47-9EA0-14EE8787ED4A}"/>
              </a:ext>
            </a:extLst>
          </p:cNvPr>
          <p:cNvSpPr>
            <a:spLocks noGrp="1"/>
          </p:cNvSpPr>
          <p:nvPr>
            <p:ph type="title"/>
          </p:nvPr>
        </p:nvSpPr>
        <p:spPr>
          <a:xfrm>
            <a:off x="683625" y="10690"/>
            <a:ext cx="10396882" cy="1151965"/>
          </a:xfrm>
        </p:spPr>
        <p:txBody>
          <a:bodyPr>
            <a:normAutofit/>
          </a:bodyPr>
          <a:lstStyle/>
          <a:p>
            <a:pPr algn="ctr"/>
            <a:r>
              <a:rPr lang="vi-VN" sz="4000" cap="none" dirty="0">
                <a:ln w="0"/>
                <a:solidFill>
                  <a:schemeClr val="accent1"/>
                </a:solidFill>
                <a:effectLst>
                  <a:outerShdw blurRad="38100" dist="25400" dir="5400000" algn="ctr" rotWithShape="0">
                    <a:srgbClr val="6E747A">
                      <a:alpha val="43000"/>
                    </a:srgbClr>
                  </a:outerShdw>
                </a:effectLst>
              </a:rPr>
              <a:t>CHỦ ĐỀ: EM YÊU LỊCH SỬ</a:t>
            </a:r>
          </a:p>
        </p:txBody>
      </p:sp>
      <p:sp>
        <p:nvSpPr>
          <p:cNvPr id="3" name="Content Placeholder 2">
            <a:extLst>
              <a:ext uri="{FF2B5EF4-FFF2-40B4-BE49-F238E27FC236}">
                <a16:creationId xmlns:a16="http://schemas.microsoft.com/office/drawing/2014/main" id="{2D1C98BF-4DE4-B649-9106-A3FB54280D6A}"/>
              </a:ext>
            </a:extLst>
          </p:cNvPr>
          <p:cNvSpPr>
            <a:spLocks noGrp="1"/>
          </p:cNvSpPr>
          <p:nvPr>
            <p:ph sz="quarter" idx="13"/>
          </p:nvPr>
        </p:nvSpPr>
        <p:spPr>
          <a:xfrm>
            <a:off x="4270565" y="958697"/>
            <a:ext cx="6328625" cy="3311189"/>
          </a:xfrm>
        </p:spPr>
        <p:txBody>
          <a:bodyPr>
            <a:normAutofit/>
          </a:bodyPr>
          <a:lstStyle/>
          <a:p>
            <a:pPr marL="0" indent="0" algn="just">
              <a:buNone/>
            </a:pPr>
            <a:r>
              <a:rPr lang="vi-VN" sz="2400" b="1" dirty="0">
                <a:latin typeface="Tahoma" panose="020B0604030504040204" pitchFamily="34" charset="0"/>
                <a:ea typeface="Tahoma" panose="020B0604030504040204" pitchFamily="34" charset="0"/>
                <a:cs typeface="Tahoma" panose="020B0604030504040204" pitchFamily="34" charset="0"/>
              </a:rPr>
              <a:t>- Tên sách: Mãi mãi tuổi hai mươi</a:t>
            </a:r>
          </a:p>
          <a:p>
            <a:pPr marL="0" indent="0" algn="just">
              <a:buNone/>
            </a:pPr>
            <a:r>
              <a:rPr lang="vi-VN" sz="2400" b="1" dirty="0">
                <a:latin typeface="Tahoma" panose="020B0604030504040204" pitchFamily="34" charset="0"/>
                <a:ea typeface="Tahoma" panose="020B0604030504040204" pitchFamily="34" charset="0"/>
                <a:cs typeface="Tahoma" panose="020B0604030504040204" pitchFamily="34" charset="0"/>
              </a:rPr>
              <a:t>- tác giả: nguyễn văn thạc</a:t>
            </a:r>
          </a:p>
        </p:txBody>
      </p:sp>
      <p:pic>
        <p:nvPicPr>
          <p:cNvPr id="4" name="Picture 3">
            <a:extLst>
              <a:ext uri="{FF2B5EF4-FFF2-40B4-BE49-F238E27FC236}">
                <a16:creationId xmlns:a16="http://schemas.microsoft.com/office/drawing/2014/main" id="{7BE4CDF2-5A17-AE4F-AF19-D37422CF6AA2}"/>
              </a:ext>
            </a:extLst>
          </p:cNvPr>
          <p:cNvPicPr>
            <a:picLocks noChangeAspect="1"/>
          </p:cNvPicPr>
          <p:nvPr/>
        </p:nvPicPr>
        <p:blipFill>
          <a:blip r:embed="rId2"/>
          <a:stretch>
            <a:fillRect/>
          </a:stretch>
        </p:blipFill>
        <p:spPr>
          <a:xfrm>
            <a:off x="807822" y="958697"/>
            <a:ext cx="2981427" cy="4415888"/>
          </a:xfrm>
          <a:prstGeom prst="rect">
            <a:avLst/>
          </a:prstGeom>
        </p:spPr>
      </p:pic>
    </p:spTree>
    <p:extLst>
      <p:ext uri="{BB962C8B-B14F-4D97-AF65-F5344CB8AC3E}">
        <p14:creationId xmlns:p14="http://schemas.microsoft.com/office/powerpoint/2010/main" val="936389499"/>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05E69-DC96-2348-85B9-71870B78D121}"/>
              </a:ext>
            </a:extLst>
          </p:cNvPr>
          <p:cNvSpPr txBox="1"/>
          <p:nvPr/>
        </p:nvSpPr>
        <p:spPr>
          <a:xfrm>
            <a:off x="148793" y="270930"/>
            <a:ext cx="11569075" cy="5262979"/>
          </a:xfrm>
          <a:prstGeom prst="rect">
            <a:avLst/>
          </a:prstGeom>
          <a:noFill/>
        </p:spPr>
        <p:txBody>
          <a:bodyPr wrap="square" rtlCol="0">
            <a:spAutoFit/>
          </a:bodyPr>
          <a:lstStyle/>
          <a:p>
            <a:pPr algn="just"/>
            <a:r>
              <a:rPr lang="vi-VN" sz="2800" dirty="0">
                <a:latin typeface="Tahoma" panose="020B0604030504040204" pitchFamily="34" charset="0"/>
                <a:ea typeface="Tahoma" panose="020B0604030504040204" pitchFamily="34" charset="0"/>
                <a:cs typeface="Tahoma" panose="020B0604030504040204" pitchFamily="34" charset="0"/>
              </a:rPr>
              <a:t>	Hình tượng anh bộ đội cụ Hồ đã trở nên thật gần gũi, thân thương, là một biểu tượng đẹp rất đáng tự hào của người dân Việt Nam. Những hy sinh gian khổ mà họ trải qua trong chiến tranh;những ý chí nghị lực kiên cường, dũng cảm chiến thắng kẻ thù xâm lược là dấu ấn sâu đậm, mốc son chói lòa trong lịch sử nước nhà.</a:t>
            </a:r>
          </a:p>
          <a:p>
            <a:pPr algn="just"/>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Cuốn</a:t>
            </a:r>
            <a:r>
              <a:rPr lang="en-US" sz="2800" dirty="0">
                <a:latin typeface="Tahoma" panose="020B0604030504040204" pitchFamily="34" charset="0"/>
                <a:ea typeface="Tahoma" panose="020B0604030504040204" pitchFamily="34" charset="0"/>
                <a:cs typeface="Tahoma" panose="020B0604030504040204" pitchFamily="34" charset="0"/>
              </a:rPr>
              <a:t> </a:t>
            </a:r>
            <a:r>
              <a:rPr lang="vi-VN" sz="2800" dirty="0">
                <a:latin typeface="Tahoma" panose="020B0604030504040204" pitchFamily="34" charset="0"/>
                <a:ea typeface="Tahoma" panose="020B0604030504040204" pitchFamily="34" charset="0"/>
                <a:cs typeface="Tahoma" panose="020B0604030504040204" pitchFamily="34" charset="0"/>
              </a:rPr>
              <a:t>sách “Mãi mãi tuổi hai mươi” </a:t>
            </a:r>
            <a:r>
              <a:rPr lang="en-US" sz="2800" dirty="0" err="1">
                <a:latin typeface="Tahoma" panose="020B0604030504040204" pitchFamily="34" charset="0"/>
                <a:ea typeface="Tahoma" panose="020B0604030504040204" pitchFamily="34" charset="0"/>
                <a:cs typeface="Tahoma" panose="020B0604030504040204" pitchFamily="34" charset="0"/>
              </a:rPr>
              <a:t>là</a:t>
            </a:r>
            <a:r>
              <a:rPr lang="vi-VN" sz="2800" dirty="0">
                <a:latin typeface="Tahoma" panose="020B0604030504040204" pitchFamily="34" charset="0"/>
                <a:ea typeface="Tahoma" panose="020B0604030504040204" pitchFamily="34" charset="0"/>
                <a:cs typeface="Tahoma" panose="020B0604030504040204" pitchFamily="34" charset="0"/>
              </a:rPr>
              <a:t> cuốn nhật ký thời chiến của một chiến sỹ quân đội nhân dân Việt Nam đã làm rung động trái tim của nhiều độc giả, ở nhiều lứa tuổi.</a:t>
            </a:r>
          </a:p>
          <a:p>
            <a:pPr algn="just"/>
            <a:r>
              <a:rPr lang="vi-VN" sz="2800" dirty="0">
                <a:latin typeface="Tahoma" panose="020B0604030504040204" pitchFamily="34" charset="0"/>
                <a:ea typeface="Tahoma" panose="020B0604030504040204" pitchFamily="34" charset="0"/>
                <a:cs typeface="Tahoma" panose="020B0604030504040204" pitchFamily="34" charset="0"/>
              </a:rPr>
              <a:t>	“Mãi mãi tuổi hai mươi” là cuốn nhật ký của liệt sỹ Nguyễn Văn Thạc viết từ ngày nhập ngũ đến ngày 24/05/1972 do Nhà xuất bản Thanh niên giới thiệu. Nhà thơ, nhà báo Đặng Vương Hưng đã sưu tầm, giới thiệu cuốn nhật ký này.</a:t>
            </a:r>
          </a:p>
        </p:txBody>
      </p:sp>
    </p:spTree>
    <p:extLst>
      <p:ext uri="{BB962C8B-B14F-4D97-AF65-F5344CB8AC3E}">
        <p14:creationId xmlns:p14="http://schemas.microsoft.com/office/powerpoint/2010/main" val="349311469"/>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05E69-DC96-2348-85B9-71870B78D121}"/>
              </a:ext>
            </a:extLst>
          </p:cNvPr>
          <p:cNvSpPr txBox="1"/>
          <p:nvPr/>
        </p:nvSpPr>
        <p:spPr>
          <a:xfrm>
            <a:off x="135466" y="0"/>
            <a:ext cx="11599334" cy="5693866"/>
          </a:xfrm>
          <a:prstGeom prst="rect">
            <a:avLst/>
          </a:prstGeom>
          <a:noFill/>
        </p:spPr>
        <p:txBody>
          <a:bodyPr wrap="square" rtlCol="0">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bạn</a:t>
            </a:r>
            <a:r>
              <a:rPr lang="vi-VN" sz="2800" dirty="0">
                <a:latin typeface="Tahoma" panose="020B0604030504040204" pitchFamily="34" charset="0"/>
                <a:ea typeface="Tahoma" panose="020B0604030504040204" pitchFamily="34" charset="0"/>
                <a:cs typeface="Tahoma" panose="020B0604030504040204" pitchFamily="34" charset="0"/>
              </a:rPr>
              <a:t> thân mến, người các bạn gặp trên trang sách này là một chàng trai Hà Nội. Khi anh bước chân vào ngưỡng cửa đại học là khi cuộc chiến tranh Việt Nam đang trong thời kỳ căng thẳng, ác liệt nhất. Anh học giỏi cả “xã hội” và “tự nhiên” như thời ấy từng nói,. Ở trung học anh đoạt giải nhất thi học sinh giỏi văn toàn miền Bắc. Ở đại học anh là học sinh xuất sắc của khoa Toán - Cơ, đại học Tổng hợp Hà Nội. Anh có thể được chọn một con đường khác vào đời. Nhưng anh và cả thế hệ của anh, năm tháng ấy đã cởi áo sinh viên để khoác lên mình chiếc áo lính . Không có sự lựa chọn nào khác khi Tổ quốc lâm nguy, bởi “</a:t>
            </a:r>
            <a:r>
              <a:rPr lang="vi-VN" sz="2800" i="1" dirty="0">
                <a:latin typeface="Tahoma" panose="020B0604030504040204" pitchFamily="34" charset="0"/>
                <a:ea typeface="Tahoma" panose="020B0604030504040204" pitchFamily="34" charset="0"/>
                <a:cs typeface="Tahoma" panose="020B0604030504040204" pitchFamily="34" charset="0"/>
              </a:rPr>
              <a:t>cuộc đời đẹp nhất của thanh niên là trên trận tuyến đánh quân thù”</a:t>
            </a:r>
            <a:r>
              <a:rPr lang="vi-VN" sz="2800" dirty="0">
                <a:latin typeface="Tahoma" panose="020B0604030504040204" pitchFamily="34" charset="0"/>
                <a:ea typeface="Tahoma" panose="020B0604030504040204" pitchFamily="34" charset="0"/>
                <a:cs typeface="Tahoma" panose="020B0604030504040204" pitchFamily="34" charset="0"/>
              </a:rPr>
              <a:t>. Và anh, một thanh niên thế hệ Hồ Chí Minh đã chấp nhận và dấn thân không theo nghĩa hiện sinh mà theo nghĩa yêu nước “</a:t>
            </a:r>
            <a:r>
              <a:rPr lang="vi-VN" sz="2800" i="1" dirty="0">
                <a:latin typeface="Tahoma" panose="020B0604030504040204" pitchFamily="34" charset="0"/>
                <a:ea typeface="Tahoma" panose="020B0604030504040204" pitchFamily="34" charset="0"/>
                <a:cs typeface="Tahoma" panose="020B0604030504040204" pitchFamily="34" charset="0"/>
              </a:rPr>
              <a:t>nước còn giặc còn đi đánh giặc, đánh đến cùng mới thôi</a:t>
            </a:r>
            <a:r>
              <a:rPr lang="vi-VN" sz="28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12577199"/>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805E69-DC96-2348-85B9-71870B78D121}"/>
              </a:ext>
            </a:extLst>
          </p:cNvPr>
          <p:cNvSpPr txBox="1"/>
          <p:nvPr/>
        </p:nvSpPr>
        <p:spPr>
          <a:xfrm>
            <a:off x="33866" y="32761"/>
            <a:ext cx="11700933" cy="6124754"/>
          </a:xfrm>
          <a:prstGeom prst="rect">
            <a:avLst/>
          </a:prstGeom>
          <a:noFill/>
        </p:spPr>
        <p:txBody>
          <a:bodyPr wrap="square" rtlCol="0">
            <a:spAutoFit/>
          </a:bodyPr>
          <a:lstStyle/>
          <a:p>
            <a:pPr algn="just"/>
            <a:r>
              <a:rPr lang="vi-VN" sz="2800" dirty="0">
                <a:latin typeface="Tahoma" panose="020B0604030504040204" pitchFamily="34" charset="0"/>
                <a:ea typeface="Tahoma" panose="020B0604030504040204" pitchFamily="34" charset="0"/>
                <a:cs typeface="Tahoma" panose="020B0604030504040204" pitchFamily="34" charset="0"/>
              </a:rPr>
              <a:t>	Người trai Hà Nội ấy đã vĩnh viễn nằm xuống mảnh đất Quảng Trị 40 năm về trước. Hôm nay, sau 40 năm ngày chiến tranh khép lại, các bạn đang có trên tay mình những tâm tình của anh qua cuốn sổ nhật ký quân ngũ anh ghi trong thời gian huấn luyện tân binh. Trước lúc hy sinh anh vẫn nói với đồng đội “</a:t>
            </a:r>
            <a:r>
              <a:rPr lang="vi-VN" sz="2800" i="1" dirty="0">
                <a:latin typeface="Tahoma" panose="020B0604030504040204" pitchFamily="34" charset="0"/>
                <a:ea typeface="Tahoma" panose="020B0604030504040204" pitchFamily="34" charset="0"/>
                <a:cs typeface="Tahoma" panose="020B0604030504040204" pitchFamily="34" charset="0"/>
              </a:rPr>
              <a:t>chỉ tiếc không còn chiến đấu được nữa… bao dự định còn dang dở</a:t>
            </a:r>
            <a:r>
              <a:rPr lang="vi-VN" sz="2800" dirty="0">
                <a:latin typeface="Tahoma" panose="020B0604030504040204" pitchFamily="34" charset="0"/>
                <a:ea typeface="Tahoma" panose="020B0604030504040204" pitchFamily="34" charset="0"/>
                <a:cs typeface="Tahoma" panose="020B0604030504040204" pitchFamily="34" charset="0"/>
              </a:rPr>
              <a:t>”. Anh đã hy sinh khi tuổi mới 20.</a:t>
            </a:r>
          </a:p>
          <a:p>
            <a:pPr algn="just"/>
            <a:r>
              <a:rPr lang="vi-VN" sz="2800" dirty="0">
                <a:latin typeface="Tahoma" panose="020B0604030504040204" pitchFamily="34" charset="0"/>
                <a:ea typeface="Tahoma" panose="020B0604030504040204" pitchFamily="34" charset="0"/>
                <a:cs typeface="Tahoma" panose="020B0604030504040204" pitchFamily="34" charset="0"/>
              </a:rPr>
              <a:t>	Tấm gương của liệt sĩ Nguyễn Văn Thạc là minh chứng cho Quân đội nhân dân Việt Nam anh dũng, dân tộc Việt Nam anh hùng. Hôm nay khi đất nước ta đã hòa bình, độc lập, nhân dân Việt Nam luôn ghi nhớ biết ơn công lao to lớn của thế hệ cha anh, những chiến sỹ đã anh dũng hy sinh. Nhật ký “</a:t>
            </a:r>
            <a:r>
              <a:rPr lang="vi-VN" sz="2800" i="1" dirty="0">
                <a:latin typeface="Tahoma" panose="020B0604030504040204" pitchFamily="34" charset="0"/>
                <a:ea typeface="Tahoma" panose="020B0604030504040204" pitchFamily="34" charset="0"/>
                <a:cs typeface="Tahoma" panose="020B0604030504040204" pitchFamily="34" charset="0"/>
              </a:rPr>
              <a:t>Mãi mãi tuổi hai mươi” </a:t>
            </a:r>
            <a:r>
              <a:rPr lang="vi-VN" sz="2800" dirty="0">
                <a:latin typeface="Tahoma" panose="020B0604030504040204" pitchFamily="34" charset="0"/>
                <a:ea typeface="Tahoma" panose="020B0604030504040204" pitchFamily="34" charset="0"/>
                <a:cs typeface="Tahoma" panose="020B0604030504040204" pitchFamily="34" charset="0"/>
              </a:rPr>
              <a:t>của liệt sỹ Nguyễn Văn Thạc sẽ là một cuốn sách thật ý nghĩa, một tư liệu thật quý giá mà học sinh trường THCS Yên Viên và thế hệ trẻ c</a:t>
            </a:r>
            <a:r>
              <a:rPr lang="en-US" sz="2800" dirty="0" err="1">
                <a:latin typeface="Tahoma" panose="020B0604030504040204" pitchFamily="34" charset="0"/>
                <a:ea typeface="Tahoma" panose="020B0604030504040204" pitchFamily="34" charset="0"/>
                <a:cs typeface="Tahoma" panose="020B0604030504040204" pitchFamily="34" charset="0"/>
              </a:rPr>
              <a:t>húng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em</a:t>
            </a:r>
            <a:r>
              <a:rPr lang="vi-VN" sz="2800" dirty="0">
                <a:latin typeface="Tahoma" panose="020B0604030504040204" pitchFamily="34" charset="0"/>
                <a:ea typeface="Tahoma" panose="020B0604030504040204" pitchFamily="34" charset="0"/>
                <a:cs typeface="Tahoma" panose="020B0604030504040204" pitchFamily="34" charset="0"/>
              </a:rPr>
              <a:t> không thể nào không đọc.</a:t>
            </a:r>
          </a:p>
        </p:txBody>
      </p:sp>
    </p:spTree>
    <p:extLst>
      <p:ext uri="{BB962C8B-B14F-4D97-AF65-F5344CB8AC3E}">
        <p14:creationId xmlns:p14="http://schemas.microsoft.com/office/powerpoint/2010/main" val="4114130662"/>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99A64E-9322-1F4A-8EB3-71613CFB4188}"/>
              </a:ext>
            </a:extLst>
          </p:cNvPr>
          <p:cNvSpPr>
            <a:spLocks noGrp="1"/>
          </p:cNvSpPr>
          <p:nvPr>
            <p:ph type="subTitle" idx="1"/>
          </p:nvPr>
        </p:nvSpPr>
        <p:spPr>
          <a:xfrm>
            <a:off x="818170" y="327294"/>
            <a:ext cx="9755187" cy="550333"/>
          </a:xfrm>
        </p:spPr>
        <p:txBody>
          <a:bodyPr/>
          <a:lstStyle/>
          <a:p>
            <a:pPr algn="ctr">
              <a:lnSpc>
                <a:spcPct val="100000"/>
              </a:lnSpc>
            </a:pPr>
            <a:r>
              <a:rPr lang="vi-VN" sz="1600" b="1" dirty="0">
                <a:solidFill>
                  <a:srgbClr val="FFC000"/>
                </a:solidFill>
                <a:latin typeface="Tahoma" panose="020B0604030504040204" pitchFamily="34" charset="0"/>
                <a:ea typeface="Tahoma" panose="020B0604030504040204" pitchFamily="34" charset="0"/>
                <a:cs typeface="Tahoma" panose="020B0604030504040204" pitchFamily="34" charset="0"/>
              </a:rPr>
              <a:t>PHÒNG GIÁO DỤC VÀ ĐÀO TẠO HUYỆN GIA LÂM</a:t>
            </a:r>
          </a:p>
          <a:p>
            <a:pPr algn="ctr">
              <a:lnSpc>
                <a:spcPct val="100000"/>
              </a:lnSpc>
            </a:pPr>
            <a:r>
              <a:rPr lang="vi-VN" sz="1600" b="1" dirty="0">
                <a:solidFill>
                  <a:srgbClr val="FFC000"/>
                </a:solidFill>
                <a:latin typeface="Tahoma" panose="020B0604030504040204" pitchFamily="34" charset="0"/>
                <a:ea typeface="Tahoma" panose="020B0604030504040204" pitchFamily="34" charset="0"/>
                <a:cs typeface="Tahoma" panose="020B0604030504040204" pitchFamily="34" charset="0"/>
              </a:rPr>
              <a:t>TRƯỜNG TRUNG HỌC CƠ SỞ YÊN VIÊN</a:t>
            </a:r>
          </a:p>
        </p:txBody>
      </p:sp>
      <p:sp>
        <p:nvSpPr>
          <p:cNvPr id="4" name="Rectangle 3">
            <a:extLst>
              <a:ext uri="{FF2B5EF4-FFF2-40B4-BE49-F238E27FC236}">
                <a16:creationId xmlns:a16="http://schemas.microsoft.com/office/drawing/2014/main" id="{4A25E3CD-B86A-184C-BCAA-C0A44843C4E5}"/>
              </a:ext>
            </a:extLst>
          </p:cNvPr>
          <p:cNvSpPr/>
          <p:nvPr/>
        </p:nvSpPr>
        <p:spPr>
          <a:xfrm>
            <a:off x="408901" y="1663190"/>
            <a:ext cx="10573728" cy="2308324"/>
          </a:xfrm>
          <a:prstGeom prst="rect">
            <a:avLst/>
          </a:prstGeom>
          <a:noFill/>
        </p:spPr>
        <p:txBody>
          <a:bodyPr wrap="none" lIns="91440" tIns="45720" rIns="91440" bIns="45720">
            <a:spAutoFit/>
          </a:bodyPr>
          <a:lstStyle/>
          <a:p>
            <a:pPr algn="ctr"/>
            <a:r>
              <a:rPr lang="en-US" sz="7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rPr>
              <a:t>CẢM ƠN THẦY CÔ</a:t>
            </a:r>
          </a:p>
          <a:p>
            <a:pPr algn="ct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rPr>
              <a:t>VÀ CÁC EM HỌC SINH!</a:t>
            </a:r>
          </a:p>
        </p:txBody>
      </p:sp>
    </p:spTree>
    <p:extLst>
      <p:ext uri="{BB962C8B-B14F-4D97-AF65-F5344CB8AC3E}">
        <p14:creationId xmlns:p14="http://schemas.microsoft.com/office/powerpoint/2010/main" val="1365013187"/>
      </p:ext>
    </p:extLst>
  </p:cSld>
  <p:clrMapOvr>
    <a:masterClrMapping/>
  </p:clrMapOvr>
  <mc:AlternateContent xmlns:mc="http://schemas.openxmlformats.org/markup-compatibility/2006">
    <mc:Choice xmlns:p14="http://schemas.microsoft.com/office/powerpoint/2010/main" Requires="p14">
      <p:transition spd="slow" p14:dur="1500">
        <p:checker/>
      </p:transition>
    </mc:Choice>
    <mc:Fallback>
      <p:transition spd="slow">
        <p:checker/>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{B90D9424-22F1-684A-BA1C-7A6D2EAD3CB9}tf10001077</Template>
  <TotalTime>24</TotalTime>
  <Words>70</Words>
  <Application>Microsoft Macintosh PowerPoint</Application>
  <PresentationFormat>Widescreen</PresentationFormat>
  <Paragraphs>17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Impact</vt:lpstr>
      <vt:lpstr>Tahoma</vt:lpstr>
      <vt:lpstr>Times New Roman</vt:lpstr>
      <vt:lpstr>Main Event</vt:lpstr>
      <vt:lpstr>PowerPoint Presentation</vt:lpstr>
      <vt:lpstr>CHỦ ĐỀ: EM YÊU LỊCH SỬ</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cp:revision>
  <dcterms:created xsi:type="dcterms:W3CDTF">2022-03-12T17:56:15Z</dcterms:created>
  <dcterms:modified xsi:type="dcterms:W3CDTF">2022-03-12T18:20:31Z</dcterms:modified>
</cp:coreProperties>
</file>