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6" d="100"/>
          <a:sy n="86" d="100"/>
        </p:scale>
        <p:origin x="13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D308-8075-4A7B-AFA8-5F0C6D8C8ACA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C2F7F-65CC-4AB2-89D8-F8AE3087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2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181C-9978-42F7-A73A-F196676BE510}" type="slidenum">
              <a:rPr lang="vi-VN" smtClean="0"/>
              <a:pPr/>
              <a:t>13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3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4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2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6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6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3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4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8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0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7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1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F0B32-48B6-415E-B6D4-BD828146C447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5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jpeg"/><Relationship Id="rId3" Type="http://schemas.openxmlformats.org/officeDocument/2006/relationships/image" Target="../media/image1.gif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H&#7840;Y(%202010-2011)\NH&#7840;C%20THI&#7870;U%20NHI\Em%20Yeu%20Truong%20Em%20-%20Top%20Ca%20%5bNCT%2078634184931593125000%5d.mp3" TargetMode="External"/><Relationship Id="rId6" Type="http://schemas.openxmlformats.org/officeDocument/2006/relationships/hyperlink" Target="http://www.taochu.com/" TargetMode="External"/><Relationship Id="rId11" Type="http://schemas.openxmlformats.org/officeDocument/2006/relationships/image" Target="../media/image8.gif"/><Relationship Id="rId5" Type="http://schemas.openxmlformats.org/officeDocument/2006/relationships/image" Target="../media/image3.png"/><Relationship Id="rId10" Type="http://schemas.openxmlformats.org/officeDocument/2006/relationships/image" Target="../media/image7.gif"/><Relationship Id="rId4" Type="http://schemas.openxmlformats.org/officeDocument/2006/relationships/image" Target="../media/image2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B&#233;%20B&#224;o%20Ng&#432;%20&#8211;%20S&#7855;p%20&#272;&#7871;n%20T&#7871;t%20R&#7891;i%20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3.jpeg"/><Relationship Id="rId7" Type="http://schemas.openxmlformats.org/officeDocument/2006/relationships/slide" Target="slide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1112837" y="30163"/>
            <a:ext cx="1068622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TRƯỜNG TIỂU </a:t>
            </a:r>
            <a:r>
              <a:rPr lang="en-US" sz="35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HỌC </a:t>
            </a:r>
            <a:r>
              <a:rPr lang="en-US" sz="35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THỊ TRẤN TRÂU QUỲ</a:t>
            </a:r>
            <a:endParaRPr lang="en-US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1379" name="WordArt 3"/>
          <p:cNvSpPr>
            <a:spLocks noChangeArrowheads="1" noChangeShapeType="1" noTextEdit="1"/>
          </p:cNvSpPr>
          <p:nvPr/>
        </p:nvSpPr>
        <p:spPr bwMode="auto">
          <a:xfrm>
            <a:off x="2133600" y="1143000"/>
            <a:ext cx="7772400" cy="7162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MỪNG QUÝ THẦY CÔ VỀ DỰ GIỜ</a:t>
            </a:r>
          </a:p>
        </p:txBody>
      </p:sp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 rot="5400000">
            <a:off x="8615363" y="3452813"/>
            <a:ext cx="3733800" cy="4572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 new roman"/>
              </a:rPr>
              <a:t>LỚP5</a:t>
            </a:r>
          </a:p>
        </p:txBody>
      </p:sp>
      <p:pic>
        <p:nvPicPr>
          <p:cNvPr id="21509" name="Picture 7" descr="4BBA602C35F54366BA7FB0CF427957F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8" descr="4BBA602C35F54366BA7FB0CF427957F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35280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9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92463"/>
            <a:ext cx="152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Picture 10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971800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2667000" y="5681663"/>
            <a:ext cx="7239000" cy="461962"/>
          </a:xfrm>
          <a:prstGeom prst="rect">
            <a:avLst/>
          </a:prstGeom>
          <a:solidFill>
            <a:srgbClr val="FFFF00"/>
          </a:solidFill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Nguyễn Thị Hữu</a:t>
            </a:r>
            <a:endParaRPr lang="en-US" sz="2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388" name="Picture 12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9" name="Picture 13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54075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0" name="Em Yeu Truong Em - Top Ca [NCT 78634184931593125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1" name="Picture 15" descr="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526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2" name="Picture 16" descr="i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860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3" name="Picture 17" descr="n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194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4" name="Picture 18" descr="h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576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5" name="Picture 19" descr="o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910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6" name="Picture 20" descr="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52244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1811338"/>
            <a:ext cx="26606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331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23" fill="hold"/>
                                        <p:tgtEl>
                                          <p:spTgt spid="1013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6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mph" presetSubtype="2" repeatCount="indefinite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xit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90"/>
                </p:tgtEl>
              </p:cMediaNode>
            </p:audio>
          </p:childTnLst>
        </p:cTn>
      </p:par>
    </p:tnLst>
    <p:bldLst>
      <p:bldP spid="101378" grpId="0"/>
      <p:bldP spid="101378" grpId="1"/>
      <p:bldP spid="101379" grpId="0" animBg="1"/>
      <p:bldP spid="101381" grpId="0" animBg="1"/>
      <p:bldP spid="101381" grpId="1" animBg="1"/>
      <p:bldP spid="101381" grpId="2" animBg="1"/>
      <p:bldP spid="1013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772" y="693129"/>
            <a:ext cx="11179919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CHƯƠNG 2: SOẠN THẢO VĂN BẢN</a:t>
            </a:r>
            <a:endParaRPr lang="en-US" sz="60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7200" b="1" u="sng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72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1: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Những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gì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biết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03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023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Gõ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tiếng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việt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theo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kiểu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Telex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Group 1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928844"/>
              </p:ext>
            </p:extLst>
          </p:nvPr>
        </p:nvGraphicFramePr>
        <p:xfrm>
          <a:off x="806985" y="938210"/>
          <a:ext cx="5142124" cy="4823611"/>
        </p:xfrm>
        <a:graphic>
          <a:graphicData uri="http://schemas.openxmlformats.org/drawingml/2006/table">
            <a:tbl>
              <a:tblPr/>
              <a:tblGrid>
                <a:gridCol w="2571062"/>
                <a:gridCol w="2571062"/>
              </a:tblGrid>
              <a:tr h="856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6" marB="45736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74"/>
          <p:cNvSpPr txBox="1">
            <a:spLocks noChangeArrowheads="1"/>
          </p:cNvSpPr>
          <p:nvPr/>
        </p:nvSpPr>
        <p:spPr bwMode="auto">
          <a:xfrm>
            <a:off x="838772" y="2627591"/>
            <a:ext cx="27060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Dấu</a:t>
            </a:r>
            <a:r>
              <a:rPr lang="en-US" sz="3600" b="1" dirty="0">
                <a:solidFill>
                  <a:srgbClr val="0033CC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huyền</a:t>
            </a:r>
            <a:endParaRPr lang="en-US" sz="3600" b="1" dirty="0">
              <a:solidFill>
                <a:srgbClr val="0033CC"/>
              </a:solidFill>
              <a:latin typeface="time new roman"/>
            </a:endParaRPr>
          </a:p>
        </p:txBody>
      </p:sp>
      <p:sp>
        <p:nvSpPr>
          <p:cNvPr id="10" name="Text Box 77"/>
          <p:cNvSpPr txBox="1">
            <a:spLocks noChangeArrowheads="1"/>
          </p:cNvSpPr>
          <p:nvPr/>
        </p:nvSpPr>
        <p:spPr bwMode="auto">
          <a:xfrm>
            <a:off x="819685" y="1860895"/>
            <a:ext cx="24056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Dấu</a:t>
            </a:r>
            <a:r>
              <a:rPr lang="en-US" sz="3600" b="1" dirty="0">
                <a:solidFill>
                  <a:srgbClr val="0033CC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sắc</a:t>
            </a:r>
            <a:endParaRPr lang="en-US" sz="3600" b="1" dirty="0">
              <a:solidFill>
                <a:srgbClr val="0033CC"/>
              </a:solidFill>
              <a:latin typeface="time new roman"/>
            </a:endParaRPr>
          </a:p>
        </p:txBody>
      </p:sp>
      <p:sp>
        <p:nvSpPr>
          <p:cNvPr id="11" name="Text Box 78"/>
          <p:cNvSpPr txBox="1">
            <a:spLocks noChangeArrowheads="1"/>
          </p:cNvSpPr>
          <p:nvPr/>
        </p:nvSpPr>
        <p:spPr bwMode="auto">
          <a:xfrm>
            <a:off x="719040" y="4186128"/>
            <a:ext cx="2825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Dấu</a:t>
            </a:r>
            <a:r>
              <a:rPr lang="en-US" sz="3600" b="1" dirty="0">
                <a:solidFill>
                  <a:srgbClr val="0033CC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ngã</a:t>
            </a:r>
            <a:endParaRPr lang="en-US" sz="3600" b="1" dirty="0">
              <a:solidFill>
                <a:srgbClr val="0033CC"/>
              </a:solidFill>
              <a:latin typeface="time new roman"/>
            </a:endParaRPr>
          </a:p>
        </p:txBody>
      </p:sp>
      <p:sp>
        <p:nvSpPr>
          <p:cNvPr id="12" name="Text Box 79"/>
          <p:cNvSpPr txBox="1">
            <a:spLocks noChangeArrowheads="1"/>
          </p:cNvSpPr>
          <p:nvPr/>
        </p:nvSpPr>
        <p:spPr bwMode="auto">
          <a:xfrm>
            <a:off x="719040" y="4980780"/>
            <a:ext cx="284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Dấu</a:t>
            </a:r>
            <a:r>
              <a:rPr lang="en-US" sz="3600" b="1" dirty="0">
                <a:solidFill>
                  <a:srgbClr val="0033CC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nặng</a:t>
            </a:r>
            <a:endParaRPr lang="en-US" sz="3600" b="1" dirty="0">
              <a:solidFill>
                <a:srgbClr val="0033CC"/>
              </a:solidFill>
              <a:latin typeface="time new roman"/>
            </a:endParaRPr>
          </a:p>
        </p:txBody>
      </p:sp>
      <p:sp>
        <p:nvSpPr>
          <p:cNvPr id="13" name="Text Box 80"/>
          <p:cNvSpPr txBox="1">
            <a:spLocks noChangeArrowheads="1"/>
          </p:cNvSpPr>
          <p:nvPr/>
        </p:nvSpPr>
        <p:spPr bwMode="auto">
          <a:xfrm>
            <a:off x="740346" y="3433353"/>
            <a:ext cx="2819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Dấu</a:t>
            </a:r>
            <a:r>
              <a:rPr lang="en-US" sz="3600" b="1" dirty="0">
                <a:solidFill>
                  <a:srgbClr val="0033CC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hỏi</a:t>
            </a:r>
            <a:endParaRPr lang="en-US" sz="3600" b="1" dirty="0">
              <a:solidFill>
                <a:srgbClr val="0033CC"/>
              </a:solidFill>
              <a:latin typeface="time new roman"/>
            </a:endParaRPr>
          </a:p>
        </p:txBody>
      </p:sp>
      <p:sp>
        <p:nvSpPr>
          <p:cNvPr id="14" name="Oval 106"/>
          <p:cNvSpPr>
            <a:spLocks noChangeArrowheads="1"/>
          </p:cNvSpPr>
          <p:nvPr/>
        </p:nvSpPr>
        <p:spPr bwMode="auto">
          <a:xfrm>
            <a:off x="3651784" y="1948316"/>
            <a:ext cx="1422400" cy="4714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3333CC"/>
                </a:solidFill>
                <a:latin typeface="Arial" pitchFamily="34" charset="0"/>
              </a:rPr>
              <a:t>s</a:t>
            </a:r>
          </a:p>
        </p:txBody>
      </p:sp>
      <p:sp>
        <p:nvSpPr>
          <p:cNvPr id="15" name="Oval 107"/>
          <p:cNvSpPr>
            <a:spLocks noChangeArrowheads="1"/>
          </p:cNvSpPr>
          <p:nvPr/>
        </p:nvSpPr>
        <p:spPr bwMode="auto">
          <a:xfrm>
            <a:off x="3651784" y="2715012"/>
            <a:ext cx="1422400" cy="4714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3333CC"/>
                </a:solidFill>
                <a:latin typeface="Arial" pitchFamily="34" charset="0"/>
              </a:rPr>
              <a:t>f</a:t>
            </a:r>
          </a:p>
        </p:txBody>
      </p:sp>
      <p:sp>
        <p:nvSpPr>
          <p:cNvPr id="16" name="Oval 108"/>
          <p:cNvSpPr>
            <a:spLocks noChangeArrowheads="1"/>
          </p:cNvSpPr>
          <p:nvPr/>
        </p:nvSpPr>
        <p:spPr bwMode="auto">
          <a:xfrm>
            <a:off x="3651784" y="3520774"/>
            <a:ext cx="1422400" cy="4714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3333CC"/>
                </a:solidFill>
                <a:latin typeface="Arial" pitchFamily="34" charset="0"/>
              </a:rPr>
              <a:t>r</a:t>
            </a:r>
          </a:p>
        </p:txBody>
      </p:sp>
      <p:sp>
        <p:nvSpPr>
          <p:cNvPr id="17" name="Oval 109"/>
          <p:cNvSpPr>
            <a:spLocks noChangeArrowheads="1"/>
          </p:cNvSpPr>
          <p:nvPr/>
        </p:nvSpPr>
        <p:spPr bwMode="auto">
          <a:xfrm>
            <a:off x="3651784" y="4360972"/>
            <a:ext cx="1422400" cy="4714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3333CC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18" name="Oval 110"/>
          <p:cNvSpPr>
            <a:spLocks noChangeArrowheads="1"/>
          </p:cNvSpPr>
          <p:nvPr/>
        </p:nvSpPr>
        <p:spPr bwMode="auto">
          <a:xfrm>
            <a:off x="3651784" y="5155624"/>
            <a:ext cx="1422400" cy="4714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3333CC"/>
                </a:solidFill>
                <a:latin typeface="Arial" pitchFamily="34" charset="0"/>
              </a:rPr>
              <a:t>j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0"/>
            <a:ext cx="9023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Gõ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tiếng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việt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theo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kiểu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Telex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9" name="Group 1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471877"/>
              </p:ext>
            </p:extLst>
          </p:nvPr>
        </p:nvGraphicFramePr>
        <p:xfrm>
          <a:off x="6400799" y="923330"/>
          <a:ext cx="4021157" cy="4816096"/>
        </p:xfrm>
        <a:graphic>
          <a:graphicData uri="http://schemas.openxmlformats.org/drawingml/2006/table">
            <a:tbl>
              <a:tblPr/>
              <a:tblGrid>
                <a:gridCol w="1880202"/>
                <a:gridCol w="2140955"/>
              </a:tblGrid>
              <a:tr h="609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6" marB="45736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6" marB="45736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" name="Text Box 74"/>
          <p:cNvSpPr txBox="1">
            <a:spLocks noChangeArrowheads="1"/>
          </p:cNvSpPr>
          <p:nvPr/>
        </p:nvSpPr>
        <p:spPr bwMode="auto">
          <a:xfrm>
            <a:off x="6914512" y="2637237"/>
            <a:ext cx="11119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Â</a:t>
            </a:r>
          </a:p>
        </p:txBody>
      </p:sp>
      <p:sp>
        <p:nvSpPr>
          <p:cNvPr id="51" name="Text Box 77"/>
          <p:cNvSpPr txBox="1">
            <a:spLocks noChangeArrowheads="1"/>
          </p:cNvSpPr>
          <p:nvPr/>
        </p:nvSpPr>
        <p:spPr bwMode="auto">
          <a:xfrm>
            <a:off x="6883501" y="2057091"/>
            <a:ext cx="11119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Ă</a:t>
            </a:r>
          </a:p>
        </p:txBody>
      </p:sp>
      <p:sp>
        <p:nvSpPr>
          <p:cNvPr id="52" name="Text Box 78"/>
          <p:cNvSpPr txBox="1">
            <a:spLocks noChangeArrowheads="1"/>
          </p:cNvSpPr>
          <p:nvPr/>
        </p:nvSpPr>
        <p:spPr bwMode="auto">
          <a:xfrm>
            <a:off x="6852491" y="3636931"/>
            <a:ext cx="117396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Ơ</a:t>
            </a:r>
          </a:p>
        </p:txBody>
      </p:sp>
      <p:sp>
        <p:nvSpPr>
          <p:cNvPr id="53" name="Text Box 79"/>
          <p:cNvSpPr txBox="1">
            <a:spLocks noChangeArrowheads="1"/>
          </p:cNvSpPr>
          <p:nvPr/>
        </p:nvSpPr>
        <p:spPr bwMode="auto">
          <a:xfrm>
            <a:off x="6883501" y="4190929"/>
            <a:ext cx="11119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Ư</a:t>
            </a:r>
          </a:p>
        </p:txBody>
      </p:sp>
      <p:sp>
        <p:nvSpPr>
          <p:cNvPr id="54" name="Text Box 80"/>
          <p:cNvSpPr txBox="1">
            <a:spLocks noChangeArrowheads="1"/>
          </p:cNvSpPr>
          <p:nvPr/>
        </p:nvSpPr>
        <p:spPr bwMode="auto">
          <a:xfrm>
            <a:off x="6918235" y="3120217"/>
            <a:ext cx="110449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Ô</a:t>
            </a:r>
          </a:p>
        </p:txBody>
      </p:sp>
      <p:sp>
        <p:nvSpPr>
          <p:cNvPr id="55" name="Oval 106"/>
          <p:cNvSpPr>
            <a:spLocks noChangeArrowheads="1"/>
          </p:cNvSpPr>
          <p:nvPr/>
        </p:nvSpPr>
        <p:spPr bwMode="auto">
          <a:xfrm>
            <a:off x="8536697" y="2174345"/>
            <a:ext cx="1422400" cy="332881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AW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8536697" y="2712917"/>
            <a:ext cx="1422400" cy="407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AA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57" name="Oval 108"/>
          <p:cNvSpPr>
            <a:spLocks noChangeArrowheads="1"/>
          </p:cNvSpPr>
          <p:nvPr/>
        </p:nvSpPr>
        <p:spPr bwMode="auto">
          <a:xfrm>
            <a:off x="8536697" y="3267733"/>
            <a:ext cx="1422400" cy="36919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OO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58" name="Oval 109"/>
          <p:cNvSpPr>
            <a:spLocks noChangeArrowheads="1"/>
          </p:cNvSpPr>
          <p:nvPr/>
        </p:nvSpPr>
        <p:spPr bwMode="auto">
          <a:xfrm>
            <a:off x="8536697" y="3756518"/>
            <a:ext cx="1422400" cy="323166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OW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59" name="Oval 110"/>
          <p:cNvSpPr>
            <a:spLocks noChangeArrowheads="1"/>
          </p:cNvSpPr>
          <p:nvPr/>
        </p:nvSpPr>
        <p:spPr bwMode="auto">
          <a:xfrm>
            <a:off x="8536697" y="4257606"/>
            <a:ext cx="1422400" cy="339109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3333CC"/>
                </a:solidFill>
                <a:latin typeface="Arial" pitchFamily="34" charset="0"/>
              </a:rPr>
              <a:t>U</a:t>
            </a:r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W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60" name="Text Box 79"/>
          <p:cNvSpPr txBox="1">
            <a:spLocks noChangeArrowheads="1"/>
          </p:cNvSpPr>
          <p:nvPr/>
        </p:nvSpPr>
        <p:spPr bwMode="auto">
          <a:xfrm>
            <a:off x="6918235" y="5199044"/>
            <a:ext cx="11119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Đ</a:t>
            </a:r>
          </a:p>
        </p:txBody>
      </p:sp>
      <p:sp>
        <p:nvSpPr>
          <p:cNvPr id="61" name="Text Box 79"/>
          <p:cNvSpPr txBox="1">
            <a:spLocks noChangeArrowheads="1"/>
          </p:cNvSpPr>
          <p:nvPr/>
        </p:nvSpPr>
        <p:spPr bwMode="auto">
          <a:xfrm>
            <a:off x="6883501" y="4744927"/>
            <a:ext cx="11119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Ê</a:t>
            </a:r>
          </a:p>
        </p:txBody>
      </p:sp>
      <p:sp>
        <p:nvSpPr>
          <p:cNvPr id="62" name="Oval 110"/>
          <p:cNvSpPr>
            <a:spLocks noChangeArrowheads="1"/>
          </p:cNvSpPr>
          <p:nvPr/>
        </p:nvSpPr>
        <p:spPr bwMode="auto">
          <a:xfrm>
            <a:off x="8536697" y="4765119"/>
            <a:ext cx="1422400" cy="32316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EE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63" name="Oval 110"/>
          <p:cNvSpPr>
            <a:spLocks noChangeArrowheads="1"/>
          </p:cNvSpPr>
          <p:nvPr/>
        </p:nvSpPr>
        <p:spPr bwMode="auto">
          <a:xfrm>
            <a:off x="8536697" y="5314461"/>
            <a:ext cx="1422400" cy="32316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DD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8135" y="1096046"/>
            <a:ext cx="118431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Chèn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đối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tượng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vào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văn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bản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7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28600"/>
            <a:ext cx="11582400" cy="6629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 err="1" smtClean="0"/>
              <a:t>Bài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tập</a:t>
            </a:r>
            <a:r>
              <a:rPr lang="en-US" sz="3600" b="1" dirty="0" smtClean="0"/>
              <a:t> 2:</a:t>
            </a:r>
          </a:p>
          <a:p>
            <a:pPr>
              <a:buNone/>
            </a:pP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cụm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vi-VN" sz="2800" dirty="0" smtClean="0"/>
              <a:t>để điền vào chỗ chấm (...) </a:t>
            </a:r>
          </a:p>
          <a:p>
            <a:pPr>
              <a:buNone/>
            </a:pPr>
            <a:endParaRPr lang="vi-VN" sz="2800" dirty="0" smtClean="0"/>
          </a:p>
          <a:p>
            <a:pPr>
              <a:buNone/>
            </a:pPr>
            <a:endParaRPr lang="vi-VN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vi-VN" sz="2800" dirty="0" smtClean="0"/>
              <a:t>1. Để chèn.................................vào văn bản, trước tiên ta phải chọn thẻ </a:t>
            </a:r>
            <a:r>
              <a:rPr lang="vi-VN" sz="2800" b="1" dirty="0" smtClean="0"/>
              <a:t>Insert</a:t>
            </a:r>
            <a:r>
              <a:rPr lang="vi-VN" sz="2800" dirty="0" smtClean="0"/>
              <a:t>.</a:t>
            </a:r>
          </a:p>
          <a:p>
            <a:pPr>
              <a:buNone/>
            </a:pPr>
            <a:r>
              <a:rPr lang="vi-VN" sz="2800" dirty="0" smtClean="0"/>
              <a:t>2. Để chèn..............vào vào văn bản, ta chọn  </a:t>
            </a:r>
          </a:p>
          <a:p>
            <a:pPr>
              <a:buNone/>
            </a:pPr>
            <a:endParaRPr lang="vi-VN" sz="2800" dirty="0" smtClean="0"/>
          </a:p>
          <a:p>
            <a:pPr>
              <a:buNone/>
            </a:pPr>
            <a:r>
              <a:rPr lang="vi-VN" sz="2800" dirty="0" smtClean="0"/>
              <a:t>3. Để chèn.......................vào văn bản, ta chọn  </a:t>
            </a:r>
          </a:p>
          <a:p>
            <a:pPr>
              <a:buNone/>
            </a:pPr>
            <a:endParaRPr lang="vi-VN" sz="2800" dirty="0" smtClean="0"/>
          </a:p>
          <a:p>
            <a:pPr>
              <a:buNone/>
            </a:pPr>
            <a:r>
              <a:rPr lang="vi-VN" sz="2800" dirty="0" smtClean="0"/>
              <a:t>4. Để chèn.................vào văn bản, ta chọn  </a:t>
            </a:r>
          </a:p>
          <a:p>
            <a:pPr>
              <a:buNone/>
            </a:pPr>
            <a:endParaRPr lang="en-US" sz="2800" dirty="0" smtClean="0"/>
          </a:p>
          <a:p>
            <a:pPr>
              <a:lnSpc>
                <a:spcPct val="100000"/>
              </a:lnSpc>
              <a:buNone/>
            </a:pPr>
            <a:r>
              <a:rPr lang="vi-VN" sz="2800" dirty="0" smtClean="0"/>
              <a:t>5. Để..............................đoạn văn bản ta chọn   </a:t>
            </a:r>
          </a:p>
          <a:p>
            <a:pPr>
              <a:buNone/>
            </a:pPr>
            <a:endParaRPr lang="vi-VN" sz="2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1600" y="3008062"/>
            <a:ext cx="1320800" cy="89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42400" y="4074403"/>
            <a:ext cx="1219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42400" y="5043889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80400" y="6148754"/>
            <a:ext cx="1422400" cy="70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98539" y="1293725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 smtClean="0">
                <a:solidFill>
                  <a:srgbClr val="FF0000"/>
                </a:solidFill>
              </a:rPr>
              <a:t>“đối tượng nào đó” </a:t>
            </a:r>
            <a:endParaRPr lang="vi-VN" sz="28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392935" y="1762940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 smtClean="0">
                <a:solidFill>
                  <a:srgbClr val="FF0000"/>
                </a:solidFill>
              </a:rPr>
              <a:t>“bảng” </a:t>
            </a:r>
            <a:endParaRPr lang="vi-VN" sz="28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98939" y="129372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 smtClean="0">
                <a:solidFill>
                  <a:srgbClr val="FF0000"/>
                </a:solidFill>
              </a:rPr>
              <a:t>“hình” </a:t>
            </a:r>
            <a:endParaRPr lang="vi-VN" sz="28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1930400" y="1816945"/>
            <a:ext cx="314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 smtClean="0">
                <a:solidFill>
                  <a:srgbClr val="FF0000"/>
                </a:solidFill>
              </a:rPr>
              <a:t>“tranh/ảnh” </a:t>
            </a:r>
            <a:endParaRPr lang="vi-VN" sz="28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4654348" y="862838"/>
            <a:ext cx="416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vi-VN" sz="28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vi-VN" sz="2800" i="1" dirty="0" smtClean="0">
                <a:solidFill>
                  <a:srgbClr val="FF0000"/>
                </a:solidFill>
              </a:rPr>
              <a:t>“căn đều hai bên”</a:t>
            </a:r>
            <a:endParaRPr lang="vi-VN" sz="28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4476187" y="1816945"/>
            <a:ext cx="18133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i="1" dirty="0" smtClean="0">
                <a:solidFill>
                  <a:srgbClr val="FF0000"/>
                </a:solidFill>
              </a:rPr>
              <a:t>“căn giữa”</a:t>
            </a:r>
          </a:p>
          <a:p>
            <a:endParaRPr lang="vi-VN" sz="2800" i="1" dirty="0"/>
          </a:p>
        </p:txBody>
      </p:sp>
    </p:spTree>
    <p:extLst>
      <p:ext uri="{BB962C8B-B14F-4D97-AF65-F5344CB8AC3E}">
        <p14:creationId xmlns:p14="http://schemas.microsoft.com/office/powerpoint/2010/main" val="429029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3452E-6 -2.16285E-6 L 0.17834 0.1718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7" y="85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05 0.01458 L -0.08357 0.2919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" y="138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67 0.0081 L 0.03059 0.3553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3" y="173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3908E-6 -4.07356E-6 L 0.16675 0.490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1" y="245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4 0.03864 L -0.26139 0.7175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49" y="3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/>
      <p:bldP spid="25" grpId="1"/>
      <p:bldP spid="26" grpId="1"/>
      <p:bldP spid="27" grpId="1"/>
      <p:bldP spid="28" grpId="1"/>
      <p:bldP spid="2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27113" y="3444081"/>
            <a:ext cx="2765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39827" y="143219"/>
            <a:ext cx="3481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</a:t>
            </a:r>
            <a:r>
              <a:rPr lang="en-US" sz="4400" b="1" dirty="0" smtClean="0"/>
              <a:t>. </a:t>
            </a:r>
            <a:r>
              <a:rPr lang="en-US" sz="4400" b="1" dirty="0" err="1" smtClean="0"/>
              <a:t>Chèn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hình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30" y="912660"/>
            <a:ext cx="8009205" cy="5157633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 rot="10800000">
            <a:off x="1396510" y="2555821"/>
            <a:ext cx="2804194" cy="1257592"/>
          </a:xfrm>
          <a:prstGeom prst="wedgeEllipseCallout">
            <a:avLst>
              <a:gd name="adj1" fmla="val -27413"/>
              <a:gd name="adj2" fmla="val 15271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7865470" y="278511"/>
            <a:ext cx="4231050" cy="1268298"/>
          </a:xfrm>
          <a:prstGeom prst="wedgeEllipseCallout">
            <a:avLst>
              <a:gd name="adj1" fmla="val -100842"/>
              <a:gd name="adj2" fmla="val 778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2: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time new roman"/>
              </a:rPr>
              <a:t>Shapes</a:t>
            </a:r>
          </a:p>
        </p:txBody>
      </p:sp>
      <p:sp>
        <p:nvSpPr>
          <p:cNvPr id="22" name="Oval Callout 21"/>
          <p:cNvSpPr/>
          <p:nvPr/>
        </p:nvSpPr>
        <p:spPr>
          <a:xfrm>
            <a:off x="7727822" y="4947969"/>
            <a:ext cx="3843165" cy="1319213"/>
          </a:xfrm>
          <a:prstGeom prst="wedgeEllipseCallout">
            <a:avLst>
              <a:gd name="adj1" fmla="val -106954"/>
              <a:gd name="adj2" fmla="val -5296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 new roman"/>
              </a:rPr>
              <a:t>hình</a:t>
            </a:r>
            <a:endParaRPr lang="en-US" sz="32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-35282" y="4689206"/>
            <a:ext cx="4729698" cy="1836737"/>
          </a:xfrm>
          <a:prstGeom prst="wedgeEllipseCallout">
            <a:avLst>
              <a:gd name="adj1" fmla="val 39755"/>
              <a:gd name="adj2" fmla="val -576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4: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Kéo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thả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bản</a:t>
            </a:r>
            <a:endParaRPr lang="en-US" sz="3200" b="1" dirty="0">
              <a:solidFill>
                <a:schemeClr val="tx1"/>
              </a:solidFill>
              <a:latin typeface="time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08463" y="2646008"/>
            <a:ext cx="2592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Bước</a:t>
            </a:r>
            <a:r>
              <a:rPr lang="en-US" sz="3200" b="1" dirty="0" smtClean="0"/>
              <a:t> 1: </a:t>
            </a:r>
            <a:r>
              <a:rPr lang="en-US" sz="3200" b="1" dirty="0" err="1" smtClean="0"/>
              <a:t>Chọn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Insert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7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47" y="965200"/>
            <a:ext cx="10058400" cy="58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956816" y="1117772"/>
            <a:ext cx="4302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56816" y="1368597"/>
            <a:ext cx="407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56816" y="1117772"/>
            <a:ext cx="0" cy="250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87029" y="1117772"/>
            <a:ext cx="0" cy="250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28304" y="1368597"/>
            <a:ext cx="396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25129" y="1841672"/>
            <a:ext cx="4000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25179" y="1368597"/>
            <a:ext cx="0" cy="473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25129" y="1368597"/>
            <a:ext cx="0" cy="473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03675" y="3548063"/>
            <a:ext cx="777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03675" y="4343400"/>
            <a:ext cx="777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03675" y="3548063"/>
            <a:ext cx="0" cy="7953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73613" y="3548063"/>
            <a:ext cx="0" cy="7953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65850" y="6008889"/>
            <a:ext cx="7413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65850" y="6313955"/>
            <a:ext cx="7413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95305" y="5984081"/>
            <a:ext cx="0" cy="350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83133" y="5984081"/>
            <a:ext cx="0" cy="350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Callout 25"/>
          <p:cNvSpPr/>
          <p:nvPr/>
        </p:nvSpPr>
        <p:spPr>
          <a:xfrm rot="10800000">
            <a:off x="-162700" y="2630195"/>
            <a:ext cx="2804194" cy="1257592"/>
          </a:xfrm>
          <a:prstGeom prst="wedgeEllipseCallout">
            <a:avLst>
              <a:gd name="adj1" fmla="val -27413"/>
              <a:gd name="adj2" fmla="val 15271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2699" y="2720382"/>
            <a:ext cx="2478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Bước</a:t>
            </a:r>
            <a:r>
              <a:rPr lang="en-US" sz="3200" b="1" dirty="0" smtClean="0"/>
              <a:t> 1: </a:t>
            </a:r>
            <a:r>
              <a:rPr lang="en-US" sz="3200" b="1" dirty="0" err="1" smtClean="0"/>
              <a:t>Chọn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Insert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5449888" y="574245"/>
            <a:ext cx="4326530" cy="1268298"/>
          </a:xfrm>
          <a:prstGeom prst="wedgeEllipseCallout">
            <a:avLst>
              <a:gd name="adj1" fmla="val -113319"/>
              <a:gd name="adj2" fmla="val 2836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2: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latin typeface="time new roman"/>
              </a:rPr>
              <a:t>Picture</a:t>
            </a:r>
            <a:endParaRPr lang="en-US" sz="32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7854835" y="3097107"/>
            <a:ext cx="3988297" cy="1319213"/>
          </a:xfrm>
          <a:prstGeom prst="wedgeEllipseCallout">
            <a:avLst>
              <a:gd name="adj1" fmla="val -136480"/>
              <a:gd name="adj2" fmla="val 46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new roman"/>
              </a:rPr>
              <a:t>ảnh</a:t>
            </a:r>
            <a:endParaRPr lang="en-US" sz="32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8302853" y="5230219"/>
            <a:ext cx="3639431" cy="1319213"/>
          </a:xfrm>
          <a:prstGeom prst="wedgeEllipseCallout">
            <a:avLst>
              <a:gd name="adj1" fmla="val -94988"/>
              <a:gd name="adj2" fmla="val 2052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 new roman"/>
              </a:rPr>
              <a:t>4: </a:t>
            </a:r>
            <a:r>
              <a:rPr lang="en-US" sz="3200" b="1" dirty="0" err="1">
                <a:solidFill>
                  <a:srgbClr val="FF0000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Insert</a:t>
            </a:r>
            <a:endParaRPr lang="en-US" sz="32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9827" y="143219"/>
            <a:ext cx="3481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B. </a:t>
            </a:r>
            <a:r>
              <a:rPr lang="en-US" sz="4400" b="1" dirty="0" err="1" smtClean="0"/>
              <a:t>Chèn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ảnh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461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00149"/>
            <a:ext cx="10058400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100388" y="1474788"/>
            <a:ext cx="3841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100388" y="1697038"/>
            <a:ext cx="344487" cy="14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00388" y="1449388"/>
            <a:ext cx="0" cy="223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60750" y="1489075"/>
            <a:ext cx="0" cy="2222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Callout 9"/>
          <p:cNvSpPr/>
          <p:nvPr/>
        </p:nvSpPr>
        <p:spPr>
          <a:xfrm rot="10800000">
            <a:off x="194899" y="2872608"/>
            <a:ext cx="2804194" cy="1257592"/>
          </a:xfrm>
          <a:prstGeom prst="wedgeEllipseCallout">
            <a:avLst>
              <a:gd name="adj1" fmla="val -56093"/>
              <a:gd name="adj2" fmla="val 14657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5651472" y="356147"/>
            <a:ext cx="4326530" cy="1268298"/>
          </a:xfrm>
          <a:prstGeom prst="wedgeEllipseCallout">
            <a:avLst>
              <a:gd name="adj1" fmla="val -100842"/>
              <a:gd name="adj2" fmla="val 778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2: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latin typeface="time new roman"/>
              </a:rPr>
              <a:t>Table</a:t>
            </a:r>
            <a:endParaRPr lang="en-US" sz="32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6788109" y="2537762"/>
            <a:ext cx="4416045" cy="1824917"/>
          </a:xfrm>
          <a:prstGeom prst="wedgeEllipseCallout">
            <a:avLst>
              <a:gd name="adj1" fmla="val -127307"/>
              <a:gd name="adj2" fmla="val -954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3: </a:t>
            </a:r>
            <a:r>
              <a:rPr lang="en-US" sz="3200" b="1" dirty="0" err="1" smtClean="0">
                <a:solidFill>
                  <a:schemeClr val="tx1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new roman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new roman"/>
              </a:rPr>
              <a:t>dòng</a:t>
            </a:r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new roman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new roman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new roman"/>
              </a:rPr>
              <a:t>cột</a:t>
            </a:r>
            <a:endParaRPr lang="en-US" sz="32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0298" y="2962795"/>
            <a:ext cx="2478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Bước</a:t>
            </a:r>
            <a:r>
              <a:rPr lang="en-US" sz="3200" b="1" dirty="0" smtClean="0"/>
              <a:t> 1: </a:t>
            </a:r>
            <a:r>
              <a:rPr lang="en-US" sz="3200" b="1" dirty="0" err="1" smtClean="0"/>
              <a:t>Chọn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Insert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422" y="165253"/>
            <a:ext cx="3944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C. </a:t>
            </a:r>
            <a:r>
              <a:rPr lang="en-US" sz="3600" b="1" dirty="0" err="1" smtClean="0"/>
              <a:t>Chèn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bảng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39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152" y="95729"/>
            <a:ext cx="70522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3.Căn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lề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đoạn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văn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bản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79" y="1019059"/>
            <a:ext cx="8857560" cy="527226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 rot="10800000">
            <a:off x="0" y="2782421"/>
            <a:ext cx="3161792" cy="1701444"/>
          </a:xfrm>
          <a:prstGeom prst="wedgeEllipseCallout">
            <a:avLst>
              <a:gd name="adj1" fmla="val -88701"/>
              <a:gd name="adj2" fmla="val 2393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7433651" y="265960"/>
            <a:ext cx="4326530" cy="1268298"/>
          </a:xfrm>
          <a:prstGeom prst="wedgeEllipseCallout">
            <a:avLst>
              <a:gd name="adj1" fmla="val -127070"/>
              <a:gd name="adj2" fmla="val 526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2: </a:t>
            </a: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Chọn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 new roman"/>
              </a:rPr>
              <a:t>một</a:t>
            </a:r>
            <a:r>
              <a:rPr lang="en-US" sz="2800" b="1" dirty="0" smtClean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 new roman"/>
              </a:rPr>
              <a:t>kiểu</a:t>
            </a:r>
            <a:r>
              <a:rPr lang="en-US" sz="2800" b="1" dirty="0" smtClean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 new roman"/>
              </a:rPr>
              <a:t>căn</a:t>
            </a:r>
            <a:r>
              <a:rPr lang="en-US" sz="2800" b="1" dirty="0" smtClean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 new roman"/>
              </a:rPr>
              <a:t>lề</a:t>
            </a:r>
            <a:endParaRPr lang="en-US" sz="28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304" y="2872608"/>
            <a:ext cx="2963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Bước</a:t>
            </a:r>
            <a:r>
              <a:rPr lang="en-US" sz="3200" b="1" dirty="0" smtClean="0"/>
              <a:t> 1: </a:t>
            </a:r>
            <a:r>
              <a:rPr lang="en-US" sz="3200" b="1" dirty="0" err="1" smtClean="0"/>
              <a:t>Chọn</a:t>
            </a: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đoạn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bản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căn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lề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7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9611" y="-13107"/>
            <a:ext cx="3752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THỰC HÀNH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691" y="719261"/>
            <a:ext cx="838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Thực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hành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theo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mẫu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sau</a:t>
            </a:r>
            <a:r>
              <a:rPr lang="en-US" sz="3600" b="1" dirty="0" smtClean="0"/>
              <a:t>: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707037"/>
              </p:ext>
            </p:extLst>
          </p:nvPr>
        </p:nvGraphicFramePr>
        <p:xfrm>
          <a:off x="1408001" y="1372432"/>
          <a:ext cx="10258860" cy="2538556"/>
        </p:xfrm>
        <a:graphic>
          <a:graphicData uri="http://schemas.openxmlformats.org/drawingml/2006/table">
            <a:tbl>
              <a:tblPr firstRow="1" firstCol="1" bandRow="1"/>
              <a:tblGrid>
                <a:gridCol w="1709810"/>
                <a:gridCol w="1709810"/>
                <a:gridCol w="1709810"/>
                <a:gridCol w="1709810"/>
                <a:gridCol w="1709810"/>
                <a:gridCol w="1709810"/>
              </a:tblGrid>
              <a:tr h="4223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Tiết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Thứ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Thứ 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Thứ 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Thứ 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Thứ 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Toán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Tiếng Anh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Tiếng việt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Thủ công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Lịch sử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Tin học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Toán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TNXH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Toán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Tiếng anh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Tiếng Việt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Lịch sử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Mĩ thuật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Thể dục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Thư viện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Khoa học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Âm nhạc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Địa lí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Tiếng Việt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Khoa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học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098274"/>
            <a:ext cx="6858000" cy="252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52625" y="2951163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56550" y="3173413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WordArt 12"/>
          <p:cNvSpPr>
            <a:spLocks noChangeArrowheads="1" noChangeShapeType="1" noTextEdit="1"/>
          </p:cNvSpPr>
          <p:nvPr/>
        </p:nvSpPr>
        <p:spPr bwMode="auto">
          <a:xfrm>
            <a:off x="2667000" y="1143000"/>
            <a:ext cx="7086600" cy="1524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66003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SỨC KHỎE QUÝ THẦY CÔ  </a:t>
            </a:r>
          </a:p>
        </p:txBody>
      </p:sp>
      <p:pic>
        <p:nvPicPr>
          <p:cNvPr id="50183" name="Picture 148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133600" y="-6096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49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7057">
            <a:off x="6781800" y="38100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50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1978">
            <a:off x="4953000" y="42672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51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91500" y="3390900"/>
            <a:ext cx="2057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52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83422">
            <a:off x="2362200" y="39624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Picture 153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66835">
            <a:off x="8001000" y="-1447800"/>
            <a:ext cx="167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9" name="Picture 154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98871">
            <a:off x="2133600" y="9906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0" name="Picture 155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839200" y="6858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Picture 156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50003">
            <a:off x="5029200" y="-3048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1294" y="2838623"/>
            <a:ext cx="9230412" cy="830997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 các em chăm ngoan, học giỏi</a:t>
            </a:r>
          </a:p>
        </p:txBody>
      </p:sp>
      <p:pic>
        <p:nvPicPr>
          <p:cNvPr id="3" name="Bé Bào Ngư – Sắp Đến Tết Rồi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64008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71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2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343" grpId="0" animBg="1"/>
      <p:bldP spid="1434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5211" y="1112838"/>
            <a:ext cx="75453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KHỞI ĐỘNG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8396" y="2625812"/>
            <a:ext cx="8618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chơi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“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Đuổi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hình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bắt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chữ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01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HAN DUC\Desktop\bees-background-design_1308-682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6473"/>
            <a:ext cx="121920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94709" y="3203864"/>
            <a:ext cx="1905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ĐUỔI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400" y="3203864"/>
            <a:ext cx="1701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hÌNH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0964" y="3203864"/>
            <a:ext cx="1274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BắT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11991" y="3203864"/>
            <a:ext cx="1632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CHỮ</a:t>
            </a:r>
          </a:p>
        </p:txBody>
      </p:sp>
      <p:pic>
        <p:nvPicPr>
          <p:cNvPr id="7" name="V.A-–-Đuổi-Hình-Bắt-Chữ-_12-09-2015_-_online-video-cutter.com_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20600" y="-22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2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9 0.091 L 0.125 0.091 L 0.048 0.147 L 0.077 0.238 L 0 0.182 L -0.077 0.238 L -0.048 0.147 L -0.125 0.091 L -0.029 0.091 L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 0.067 C -0.049 0.081 -0.054 0.102 -0.054 0.124 C -0.054 0.149 -0.049 0.169 -0.04 0.183 L 0 0.25 E" pathEditMode="relative" ptsTypes="">
                                      <p:cBhvr>
                                        <p:cTn id="12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8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798 -0.00811 C 0.01597 4.81481E-6 0.025 0.00787 0.02899 0.01782 C 0.03298 0.02893 0.03507 0.04189 0.03698 0.05486 C 0.03906 0.06782 0.03698 0.07893 0.03507 0.09097 C 0.03298 0.10185 0.03003 0.11388 0.02291 0.12384 C 0.01701 0.13379 0.00694 0.14189 -0.004 0.14791 C -0.01406 0.15393 -0.02604 0.15787 -0.03802 0.15995 C -0.05 0.1618 -0.06198 0.1618 -0.07309 0.15995 C -0.08507 0.15787 -0.09601 0.153 -0.10504 0.1449 C -0.11406 0.13796 -0.12205 0.12893 -0.12604 0.11782 C -0.13108 0.10787 -0.13299 0.09398 -0.13299 0.08287 C -0.13403 0.07199 -0.13299 0.05879 -0.12795 0.04791 C -0.12309 0.03796 -0.11406 0.02986 -0.10209 0.02592 C -0.08993 0.02291 -0.07795 0.02685 -0.06997 0.03379 C -0.06302 0.04097 -0.05799 0.05185 -0.05695 0.06481 C -0.05695 0.078 -0.05799 0.08981 -0.06302 0.1 C -0.06806 0.10995 -0.06702 0.1118 -0.08698 0.125 C -0.10504 0.13888 -0.12309 0.13495 -0.13403 0.13587 C -0.14497 0.13587 -0.154 0.13194 -0.16493 0.128 C -0.17709 0.12291 -0.18698 0.11388 -0.1941 0.10578 C -0.20104 0.09791 -0.204 0.08796 -0.20799 0.07199 C -0.21094 0.05578 -0.21094 0.04791 -0.21094 0.03587 C -0.21094 0.02384 -0.21094 0.0118 -0.21094 4.81481E-6 " pathEditMode="relative" rAng="0" ptsTypes="fffffffffffffffffffffff">
                                      <p:cBhvr>
                                        <p:cTn id="14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849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C 0.00104 0.053 0.00399 0.12708 0.01441 0.12592 C 0.02934 0.12592 0.03056 -0.122 0.04844 -0.12292 C 0.06458 -0.12292 0.0559 0.09398 0.07153 0.09305 C 0.08767 0.09305 0.07899 -0.06389 0.09635 -0.06389 C 0.11181 -0.06389 0.1033 0.04189 0.11701 0.04189 C 0.13038 0.04189 0.12344 -0.03889 0.13559 -0.03889 C 0.14253 -0.03889 0.14306 -0.0169 0.14375 4.44444E-6 " pathEditMode="relative" rAng="0" ptsTypes="ffffffff">
                                      <p:cBhvr>
                                        <p:cTn id="16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2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18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 -0.038 0.075 -0.062 0.125 -0.062 C 0.175 -0.062 0.22 -0.038 0.25 0 C 0.22 0.038 0.175 0.062 0.125 0.062 C 0.075 0.062 0.03 0.038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HAN DUC\Desktop\131122hinh-nen-dong-vat-chu-ong-vang-ngo-nghin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hlinkClick r:id="rId4" action="ppaction://hlinksldjump"/>
          </p:cNvPr>
          <p:cNvSpPr/>
          <p:nvPr/>
        </p:nvSpPr>
        <p:spPr>
          <a:xfrm>
            <a:off x="2057400" y="1371600"/>
            <a:ext cx="2174966" cy="1645920"/>
          </a:xfrm>
          <a:prstGeom prst="roundRect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Rounded Rectangle 4">
            <a:hlinkClick r:id="rId5" action="ppaction://hlinksldjump"/>
          </p:cNvPr>
          <p:cNvSpPr/>
          <p:nvPr/>
        </p:nvSpPr>
        <p:spPr>
          <a:xfrm>
            <a:off x="4689566" y="1368331"/>
            <a:ext cx="2174966" cy="1587137"/>
          </a:xfrm>
          <a:prstGeom prst="roundRect">
            <a:avLst/>
          </a:prstGeom>
          <a:solidFill>
            <a:srgbClr val="7030A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Rounded Rectangle 20">
            <a:hlinkClick r:id="rId6" action="ppaction://hlinksldjump"/>
          </p:cNvPr>
          <p:cNvSpPr/>
          <p:nvPr/>
        </p:nvSpPr>
        <p:spPr>
          <a:xfrm>
            <a:off x="2020388" y="3337559"/>
            <a:ext cx="2174966" cy="151529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Rounded Rectangle 21">
            <a:hlinkClick r:id="rId7" action="ppaction://hlinksldjump"/>
          </p:cNvPr>
          <p:cNvSpPr/>
          <p:nvPr/>
        </p:nvSpPr>
        <p:spPr>
          <a:xfrm>
            <a:off x="4689566" y="3265712"/>
            <a:ext cx="2174966" cy="1587137"/>
          </a:xfrm>
          <a:prstGeom prst="roundRect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" name="Rounded Rectangle 22">
            <a:hlinkClick r:id="rId8" action="ppaction://hlinksldjump"/>
          </p:cNvPr>
          <p:cNvSpPr/>
          <p:nvPr/>
        </p:nvSpPr>
        <p:spPr>
          <a:xfrm>
            <a:off x="7623265" y="1368330"/>
            <a:ext cx="1925683" cy="1587137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" name="Right Arrow 7">
            <a:hlinkClick r:id="rId9" action="ppaction://hlinksldjump"/>
          </p:cNvPr>
          <p:cNvSpPr/>
          <p:nvPr/>
        </p:nvSpPr>
        <p:spPr>
          <a:xfrm rot="10800000">
            <a:off x="11213592" y="6373368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1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610600" y="6248400"/>
            <a:ext cx="1143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5029201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6096000"/>
            <a:ext cx="7010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43200" y="5943600"/>
            <a:ext cx="7010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7630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5438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486400" y="6172200"/>
            <a:ext cx="13716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Clock 15</a:t>
            </a:r>
          </a:p>
        </p:txBody>
      </p:sp>
      <p:sp>
        <p:nvSpPr>
          <p:cNvPr id="14" name="Oval 1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" name="Oval 2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Oval 2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Oval 2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Oval 2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77" y="1109664"/>
            <a:ext cx="9966960" cy="403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4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 animBg="1"/>
      <p:bldP spid="34" grpId="0" animBg="1"/>
      <p:bldP spid="35" grpId="0" animBg="1"/>
      <p:bldP spid="36" grpId="0" animBg="1"/>
      <p:bldP spid="3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610600" y="6248400"/>
            <a:ext cx="1143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5029201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6096000"/>
            <a:ext cx="7010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43200" y="5943600"/>
            <a:ext cx="7010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7630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5438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486400" y="6172200"/>
            <a:ext cx="13716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Clock 15</a:t>
            </a:r>
          </a:p>
        </p:txBody>
      </p:sp>
      <p:sp>
        <p:nvSpPr>
          <p:cNvPr id="14" name="Oval 1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" name="Oval 2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Oval 2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Oval 2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Oval 2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9" y="561704"/>
            <a:ext cx="9553301" cy="446749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296578" y="1961003"/>
            <a:ext cx="826265" cy="4186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43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 animBg="1"/>
      <p:bldP spid="34" grpId="0" animBg="1"/>
      <p:bldP spid="35" grpId="0" animBg="1"/>
      <p:bldP spid="36" grpId="0" animBg="1"/>
      <p:bldP spid="3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610600" y="6248400"/>
            <a:ext cx="1143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5029201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6096000"/>
            <a:ext cx="7010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43200" y="5943600"/>
            <a:ext cx="7010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7630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5438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486400" y="6172200"/>
            <a:ext cx="13716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Clock 15</a:t>
            </a:r>
          </a:p>
        </p:txBody>
      </p:sp>
      <p:sp>
        <p:nvSpPr>
          <p:cNvPr id="14" name="Oval 1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" name="Oval 2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Oval 2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Oval 2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Oval 2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91" y="365760"/>
            <a:ext cx="8817429" cy="466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7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 animBg="1"/>
      <p:bldP spid="34" grpId="0" animBg="1"/>
      <p:bldP spid="35" grpId="0" animBg="1"/>
      <p:bldP spid="36" grpId="0" animBg="1"/>
      <p:bldP spid="3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610600" y="6248400"/>
            <a:ext cx="1143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5029201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6096000"/>
            <a:ext cx="7010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43200" y="5943600"/>
            <a:ext cx="7010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7630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5438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486400" y="6172200"/>
            <a:ext cx="13716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Clock 15</a:t>
            </a:r>
          </a:p>
        </p:txBody>
      </p:sp>
      <p:sp>
        <p:nvSpPr>
          <p:cNvPr id="14" name="Oval 1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" name="Oval 2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Oval 2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Oval 2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Oval 2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7" y="600891"/>
            <a:ext cx="8686800" cy="444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9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 animBg="1"/>
      <p:bldP spid="34" grpId="0" animBg="1"/>
      <p:bldP spid="35" grpId="0" animBg="1"/>
      <p:bldP spid="36" grpId="0" animBg="1"/>
      <p:bldP spid="3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610600" y="6248400"/>
            <a:ext cx="1143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5029201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6096000"/>
            <a:ext cx="7010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43200" y="5943600"/>
            <a:ext cx="7010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7630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5438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486400" y="6172200"/>
            <a:ext cx="13716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Clock 15</a:t>
            </a:r>
          </a:p>
        </p:txBody>
      </p:sp>
      <p:sp>
        <p:nvSpPr>
          <p:cNvPr id="14" name="Oval 1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" name="Oval 2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Oval 2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Oval 2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Oval 2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456" y="825910"/>
            <a:ext cx="8228012" cy="415766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9589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 animBg="1"/>
      <p:bldP spid="34" grpId="0" animBg="1"/>
      <p:bldP spid="35" grpId="0" animBg="1"/>
      <p:bldP spid="36" grpId="0" animBg="1"/>
      <p:bldP spid="3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500</Words>
  <Application>Microsoft Office PowerPoint</Application>
  <PresentationFormat>Custom</PresentationFormat>
  <Paragraphs>215</Paragraphs>
  <Slides>19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phanthiduc@hotmail.com</dc:creator>
  <cp:lastModifiedBy>Admin</cp:lastModifiedBy>
  <cp:revision>43</cp:revision>
  <dcterms:created xsi:type="dcterms:W3CDTF">2019-10-17T13:39:26Z</dcterms:created>
  <dcterms:modified xsi:type="dcterms:W3CDTF">2020-10-16T08:49:36Z</dcterms:modified>
</cp:coreProperties>
</file>