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90" r:id="rId2"/>
  </p:sldMasterIdLst>
  <p:notesMasterIdLst>
    <p:notesMasterId r:id="rId24"/>
  </p:notesMasterIdLst>
  <p:sldIdLst>
    <p:sldId id="313" r:id="rId3"/>
    <p:sldId id="362" r:id="rId4"/>
    <p:sldId id="258" r:id="rId5"/>
    <p:sldId id="259" r:id="rId6"/>
    <p:sldId id="260" r:id="rId7"/>
    <p:sldId id="261" r:id="rId8"/>
    <p:sldId id="363" r:id="rId9"/>
    <p:sldId id="364" r:id="rId10"/>
    <p:sldId id="256" r:id="rId11"/>
    <p:sldId id="317" r:id="rId12"/>
    <p:sldId id="322" r:id="rId13"/>
    <p:sldId id="359" r:id="rId14"/>
    <p:sldId id="342" r:id="rId15"/>
    <p:sldId id="340" r:id="rId16"/>
    <p:sldId id="365" r:id="rId17"/>
    <p:sldId id="347" r:id="rId18"/>
    <p:sldId id="366" r:id="rId19"/>
    <p:sldId id="360" r:id="rId20"/>
    <p:sldId id="361" r:id="rId21"/>
    <p:sldId id="357" r:id="rId22"/>
    <p:sldId id="327" r:id="rId23"/>
  </p:sldIdLst>
  <p:sldSz cx="12161838" cy="6858000"/>
  <p:notesSz cx="6858000" cy="9144000"/>
  <p:embeddedFontLst>
    <p:embeddedFont>
      <p:font typeface="Quicksand" panose="020B0604020202020204" charset="0"/>
      <p:regular r:id="rId25"/>
      <p:bold r:id="rId26"/>
    </p:embeddedFont>
    <p:embeddedFont>
      <p:font typeface="Roboto Condensed Light" panose="02000000000000000000" pitchFamily="2" charset="0"/>
      <p:regular r:id="rId27"/>
      <p: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oper Black" panose="0208090404030B020404" pitchFamily="18" charset="0"/>
      <p:regular r:id="rId33"/>
    </p:embeddedFont>
    <p:embeddedFont>
      <p:font typeface="HP001 5 hàng" panose="020B0603050302020204" pitchFamily="34" charset="0"/>
      <p:regular r:id="rId34"/>
      <p:bold r:id="rId35"/>
    </p:embeddedFont>
    <p:embeddedFont>
      <p:font typeface="Bebas Neu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Source Sans Pro" panose="020B0503030403020204" pitchFamily="34" charset="0"/>
      <p:regular r:id="rId41"/>
      <p:bold r:id="rId42"/>
      <p:italic r:id="rId43"/>
      <p:boldItalic r:id="rId44"/>
    </p:embeddedFont>
    <p:embeddedFont>
      <p:font typeface="Dosis" panose="02010503020202060003" pitchFamily="2" charset="0"/>
      <p:regular r:id="rId45"/>
      <p:bold r:id="rId46"/>
    </p:embeddedFont>
    <p:embeddedFont>
      <p:font typeface="Fira Sans Extra Condensed Medium" panose="020B0604020202020204" charset="0"/>
      <p:regular r:id="rId47"/>
      <p:bold r:id="rId48"/>
      <p:italic r:id="rId49"/>
      <p:boldItalic r:id="rId50"/>
    </p:embeddedFont>
    <p:embeddedFont>
      <p:font typeface="Titan One" panose="020B0604020202020204" charset="0"/>
      <p:regular r:id="rId51"/>
    </p:embeddedFont>
    <p:embeddedFont>
      <p:font typeface="HP001 4 hàng" panose="020B060305030202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D833"/>
    <a:srgbClr val="8FDF37"/>
    <a:srgbClr val="000000"/>
    <a:srgbClr val="EE8174"/>
    <a:srgbClr val="ED7F76"/>
    <a:srgbClr val="FFAFAF"/>
    <a:srgbClr val="FFFFFF"/>
    <a:srgbClr val="EA00A2"/>
    <a:srgbClr val="D6009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89503" autoAdjust="0"/>
  </p:normalViewPr>
  <p:slideViewPr>
    <p:cSldViewPr>
      <p:cViewPr varScale="1">
        <p:scale>
          <a:sx n="78" d="100"/>
          <a:sy n="78" d="100"/>
        </p:scale>
        <p:origin x="336" y="77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nói lời cảm ơn như hai bạn nhỏ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2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HD HS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chứ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k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dc ạ</a:t>
            </a:r>
          </a:p>
        </p:txBody>
      </p:sp>
    </p:spTree>
    <p:extLst>
      <p:ext uri="{BB962C8B-B14F-4D97-AF65-F5344CB8AC3E}">
        <p14:creationId xmlns:p14="http://schemas.microsoft.com/office/powerpoint/2010/main" val="1194565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 các đáp án sai để vịt biến mất</a:t>
            </a:r>
          </a:p>
        </p:txBody>
      </p:sp>
    </p:spTree>
    <p:extLst>
      <p:ext uri="{BB962C8B-B14F-4D97-AF65-F5344CB8AC3E}">
        <p14:creationId xmlns:p14="http://schemas.microsoft.com/office/powerpoint/2010/main" val="159519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1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5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 các đáp án sai để vịt biến mất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5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57">
              <a:buClrTx/>
              <a:defRPr/>
            </a:pPr>
            <a:fld id="{44A34911-890F-C949-92EE-9ACA5BDA8B54}" type="datetimeFigureOut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6057">
                <a:buClrTx/>
                <a:defRPr/>
              </a:pPr>
              <a:t>20.02.2022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6057">
              <a:buClrTx/>
              <a:defRPr/>
            </a:pPr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86F50A33-6C6C-514F-881D-E2EE39246D27}" type="slidenum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‹#›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21770"/>
      </p:ext>
    </p:extLst>
  </p:cSld>
  <p:clrMapOvr>
    <a:masterClrMapping/>
  </p:clrMapOvr>
  <p:transition spd="slow" advClick="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06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715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800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720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49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519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8146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79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259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829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95"/>
          </a:p>
        </p:txBody>
      </p:sp>
    </p:spTree>
    <p:extLst>
      <p:ext uri="{BB962C8B-B14F-4D97-AF65-F5344CB8AC3E}">
        <p14:creationId xmlns:p14="http://schemas.microsoft.com/office/powerpoint/2010/main" val="328175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  <p:sldLayoutId id="214748368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61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E9459-B656-4AA8-A02E-689C9A7CA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0943F2-4703-4E15-87EF-2C8C648313B2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S/32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065FD446-B0AF-4367-9CE7-29B884E41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150480"/>
              </p:ext>
            </p:extLst>
          </p:nvPr>
        </p:nvGraphicFramePr>
        <p:xfrm>
          <a:off x="2188874" y="711393"/>
          <a:ext cx="9737207" cy="21732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0631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226096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70984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  <a:endParaRPr lang="vi-VN" sz="3600" dirty="0"/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70984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75360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A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512625" y="302397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328034" y="144409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Avatar, cartoon, character, cute, fresh, fruit, orange icon - Download on  Iconfinder">
            <a:extLst>
              <a:ext uri="{FF2B5EF4-FFF2-40B4-BE49-F238E27FC236}">
                <a16:creationId xmlns:a16="http://schemas.microsoft.com/office/drawing/2014/main" id="{D3F7FB9D-AD45-4859-BD55-EE91461B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19" y="2057400"/>
            <a:ext cx="838994" cy="8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atar, cartoon, character, cute, fruit, pear icon - Download on Iconfinder">
            <a:extLst>
              <a:ext uri="{FF2B5EF4-FFF2-40B4-BE49-F238E27FC236}">
                <a16:creationId xmlns:a16="http://schemas.microsoft.com/office/drawing/2014/main" id="{F5C243DB-E443-46DE-A76E-85928A38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056607"/>
            <a:ext cx="838993" cy="8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atar, cartoon, character, cute, fruit, lemon icon - Download on Iconfinder">
            <a:extLst>
              <a:ext uri="{FF2B5EF4-FFF2-40B4-BE49-F238E27FC236}">
                <a16:creationId xmlns:a16="http://schemas.microsoft.com/office/drawing/2014/main" id="{5F5AAB11-8152-4B7B-8785-BA9DCBA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815" y="2069690"/>
            <a:ext cx="91439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ulau Designs - Fruit Animation">
            <a:extLst>
              <a:ext uri="{FF2B5EF4-FFF2-40B4-BE49-F238E27FC236}">
                <a16:creationId xmlns:a16="http://schemas.microsoft.com/office/drawing/2014/main" id="{6F53FD29-051D-48F0-B883-960FFF43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672" y="1981200"/>
            <a:ext cx="8856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kiwi fruit whole and cut Royalty Free Vector Image">
            <a:extLst>
              <a:ext uri="{FF2B5EF4-FFF2-40B4-BE49-F238E27FC236}">
                <a16:creationId xmlns:a16="http://schemas.microsoft.com/office/drawing/2014/main" id="{7BFC51E8-BBD3-4175-9A51-816C9319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833" b="83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5556"/>
          <a:stretch/>
        </p:blipFill>
        <p:spPr bwMode="auto">
          <a:xfrm>
            <a:off x="8326664" y="2118144"/>
            <a:ext cx="1107055" cy="9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1784" y="3276600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</a:rPr>
              <a:t>?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8083" y="4517941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63BD5EB6-E0AA-4260-89F1-322E7753E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771944"/>
              </p:ext>
            </p:extLst>
          </p:nvPr>
        </p:nvGraphicFramePr>
        <p:xfrm>
          <a:off x="1506537" y="2561439"/>
          <a:ext cx="10136981" cy="24677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8371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79970909"/>
                    </a:ext>
                  </a:extLst>
                </a:gridCol>
                <a:gridCol w="1276435">
                  <a:extLst>
                    <a:ext uri="{9D8B030D-6E8A-4147-A177-3AD203B41FA5}">
                      <a16:colId xmlns:a16="http://schemas.microsoft.com/office/drawing/2014/main" val="4214224359"/>
                    </a:ext>
                  </a:extLst>
                </a:gridCol>
              </a:tblGrid>
              <a:tr h="8060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8060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85571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746919" y="533400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423333" y="1611243"/>
            <a:ext cx="79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12" name="Picture 6" descr="Slices of tropical fruit set modern coaster - TenStickers">
            <a:extLst>
              <a:ext uri="{FF2B5EF4-FFF2-40B4-BE49-F238E27FC236}">
                <a16:creationId xmlns:a16="http://schemas.microsoft.com/office/drawing/2014/main" id="{4108DB13-20A8-4C96-8B0B-F8F9D192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8" t="-1195" r="-8162" b="50000"/>
          <a:stretch/>
        </p:blipFill>
        <p:spPr bwMode="auto">
          <a:xfrm>
            <a:off x="6723469" y="4191649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lices of tropical fruit set modern coaster - TenStickers">
            <a:extLst>
              <a:ext uri="{FF2B5EF4-FFF2-40B4-BE49-F238E27FC236}">
                <a16:creationId xmlns:a16="http://schemas.microsoft.com/office/drawing/2014/main" id="{937D023D-BA57-4907-AE94-B6C7CD6C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 t="50000" r="-9133" b="-1195"/>
          <a:stretch/>
        </p:blipFill>
        <p:spPr bwMode="auto">
          <a:xfrm>
            <a:off x="5482002" y="4196620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lices of tropical fruit set modern coaster - TenStickers">
            <a:extLst>
              <a:ext uri="{FF2B5EF4-FFF2-40B4-BE49-F238E27FC236}">
                <a16:creationId xmlns:a16="http://schemas.microsoft.com/office/drawing/2014/main" id="{322F530F-8B63-444E-8138-01ED0C099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" t="50170" r="49581" b="-1194"/>
          <a:stretch/>
        </p:blipFill>
        <p:spPr bwMode="auto">
          <a:xfrm>
            <a:off x="10599871" y="4273169"/>
            <a:ext cx="785413" cy="7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termelon Achtergrond Beet Pictogram Meloen Vector Voedsel Slice Cartoon  Fruit Stockvectorkunst en meer beelden van Achtergrond - Thema - iStock">
            <a:extLst>
              <a:ext uri="{FF2B5EF4-FFF2-40B4-BE49-F238E27FC236}">
                <a16:creationId xmlns:a16="http://schemas.microsoft.com/office/drawing/2014/main" id="{08ADB783-2F90-4807-B2EB-24B9D6529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52" b="51202" l="50000" r="94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0" t="5769" r="655" b="50000"/>
          <a:stretch/>
        </p:blipFill>
        <p:spPr bwMode="auto">
          <a:xfrm>
            <a:off x="7975619" y="4154861"/>
            <a:ext cx="914399" cy="8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t of Fruit Halves. | Fruits drawing, Fruit cartoon, Fruit illustration">
            <a:extLst>
              <a:ext uri="{FF2B5EF4-FFF2-40B4-BE49-F238E27FC236}">
                <a16:creationId xmlns:a16="http://schemas.microsoft.com/office/drawing/2014/main" id="{F8292EE7-1407-427E-99DF-361C93C33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424" b="97119" l="2203" r="26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" t="73194" r="72355" b="2346"/>
          <a:stretch/>
        </p:blipFill>
        <p:spPr bwMode="auto">
          <a:xfrm>
            <a:off x="9282140" y="4126776"/>
            <a:ext cx="925609" cy="9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20413" y="1155235"/>
            <a:ext cx="956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</a:rPr>
              <a:t>?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19" y="5486400"/>
            <a:ext cx="1072855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chia.  </a:t>
            </a:r>
            <a:endParaRPr lang="en-US" sz="37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0AB4AC4-0E67-421C-B570-56149572FA9E}"/>
              </a:ext>
            </a:extLst>
          </p:cNvPr>
          <p:cNvSpPr/>
          <p:nvPr/>
        </p:nvSpPr>
        <p:spPr>
          <a:xfrm>
            <a:off x="6313745" y="655005"/>
            <a:ext cx="2205574" cy="4735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288355" y="515076"/>
            <a:ext cx="10050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/>
              <a:t>Bà có 20 quả vải, bà chia đều cho 2 cháu. Hỏi mỗi cháu được bao nhiêu quả vải?</a:t>
            </a:r>
            <a:endParaRPr lang="vi-VN" sz="4000" dirty="0"/>
          </a:p>
        </p:txBody>
      </p:sp>
      <p:sp>
        <p:nvSpPr>
          <p:cNvPr id="3" name="Oval 2"/>
          <p:cNvSpPr/>
          <p:nvPr/>
        </p:nvSpPr>
        <p:spPr>
          <a:xfrm>
            <a:off x="518736" y="515076"/>
            <a:ext cx="637450" cy="63745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69CD2C-906F-4EDC-A7A2-CA3C3D279AB4}"/>
              </a:ext>
            </a:extLst>
          </p:cNvPr>
          <p:cNvCxnSpPr>
            <a:cxnSpLocks/>
          </p:cNvCxnSpPr>
          <p:nvPr/>
        </p:nvCxnSpPr>
        <p:spPr>
          <a:xfrm flipV="1">
            <a:off x="1410892" y="1742010"/>
            <a:ext cx="8556227" cy="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B6EF79-1D69-48C6-BF7D-43CC30D89941}"/>
              </a:ext>
            </a:extLst>
          </p:cNvPr>
          <p:cNvSpPr txBox="1"/>
          <p:nvPr/>
        </p:nvSpPr>
        <p:spPr>
          <a:xfrm>
            <a:off x="1097439" y="2740838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F745C0-1205-4C8E-8E7A-0B3A7905DCF1}"/>
              </a:ext>
            </a:extLst>
          </p:cNvPr>
          <p:cNvSpPr txBox="1"/>
          <p:nvPr/>
        </p:nvSpPr>
        <p:spPr>
          <a:xfrm>
            <a:off x="1098400" y="3490246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cháu	: 20 quả vải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148CA4-7128-4ABF-BF2A-BDEF2A12F95D}"/>
              </a:ext>
            </a:extLst>
          </p:cNvPr>
          <p:cNvSpPr txBox="1"/>
          <p:nvPr/>
        </p:nvSpPr>
        <p:spPr>
          <a:xfrm>
            <a:off x="1098400" y="4239654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 cháu	: … quả vải?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048FC-CA8D-443D-AE86-360A58BCA62C}"/>
              </a:ext>
            </a:extLst>
          </p:cNvPr>
          <p:cNvCxnSpPr>
            <a:cxnSpLocks/>
          </p:cNvCxnSpPr>
          <p:nvPr/>
        </p:nvCxnSpPr>
        <p:spPr>
          <a:xfrm>
            <a:off x="1410892" y="1164251"/>
            <a:ext cx="3831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39A9EF-3DAB-4335-AA72-8FB63FA8DA4D}"/>
              </a:ext>
            </a:extLst>
          </p:cNvPr>
          <p:cNvCxnSpPr>
            <a:cxnSpLocks/>
          </p:cNvCxnSpPr>
          <p:nvPr/>
        </p:nvCxnSpPr>
        <p:spPr>
          <a:xfrm>
            <a:off x="5623719" y="1152526"/>
            <a:ext cx="56107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CCBF648-3005-4364-89BD-41B2F4F8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05" y="2374373"/>
            <a:ext cx="6014397" cy="27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5054" y="6983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vi-VN" altLang="en-US" sz="3800" b="1" i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vi-VN" altLang="en-US" sz="3800" b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vi-VN" altLang="en-US" sz="3800" b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vi-VN" altLang="en-US" sz="3800" b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vi-VN" altLang="en-US" sz="3800" b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vi-VN" altLang="en-US" sz="3800" b="1" smtClean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 Thứ hai wgày 21  </a:t>
            </a:r>
            <a:r>
              <a:rPr lang="vi-VN" sz="3800" b="1" smtClean="0">
                <a:solidFill>
                  <a:srgbClr val="7030A0"/>
                </a:solidFill>
                <a:latin typeface="HP001 4 hàng" pitchFamily="34" charset="0"/>
                <a:ea typeface="Calibri"/>
              </a:rPr>
              <a:t>Ǉ</a:t>
            </a:r>
            <a:r>
              <a:rPr lang="vi-VN" altLang="en-US" sz="3800" b="1" smtClean="0">
                <a:solidFill>
                  <a:srgbClr val="7030A0"/>
                </a:solidFill>
                <a:latin typeface="HP001 4 hàng" pitchFamily="34" charset="0"/>
              </a:rPr>
              <a:t>háng 2 năm 2022</a:t>
            </a:r>
            <a:endParaRPr lang="vi-VN" altLang="en-US" sz="3800" b="1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F327B5-053C-43EE-AADC-772F566F898A}"/>
              </a:ext>
            </a:extLst>
          </p:cNvPr>
          <p:cNvGrpSpPr/>
          <p:nvPr/>
        </p:nvGrpSpPr>
        <p:grpSpPr>
          <a:xfrm>
            <a:off x="7804976" y="2057400"/>
            <a:ext cx="5086285" cy="1937287"/>
            <a:chOff x="15915" y="4876998"/>
            <a:chExt cx="5086285" cy="19372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15915" y="4876998"/>
              <a:ext cx="3941917" cy="1937287"/>
            </a:xfrm>
            <a:prstGeom prst="roundRect">
              <a:avLst/>
            </a:prstGeom>
            <a:solidFill>
              <a:srgbClr val="FFDD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01878F-7694-4166-9A7E-0F4D07B3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320" y="4937942"/>
              <a:ext cx="4964880" cy="187634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119" y="1514476"/>
            <a:ext cx="12184402" cy="4886324"/>
            <a:chOff x="61119" y="1557338"/>
            <a:chExt cx="12184402" cy="4886324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204119" y="4506387"/>
              <a:ext cx="11041402" cy="41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dirty="0" smtClean="0">
                  <a:solidFill>
                    <a:srgbClr val="7030A0"/>
                  </a:solidFill>
                  <a:latin typeface="HP001 4 hàng" pitchFamily="34" charset="0"/>
                </a:rPr>
                <a:t> Số Ǖίả vải jĕ εáu đưϑ εia là:</a:t>
              </a:r>
              <a:endParaRPr lang="vi-VN" altLang="en-US" sz="3800" b="1" dirty="0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2118519" y="5214938"/>
              <a:ext cx="868680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smtClean="0">
                  <a:solidFill>
                    <a:srgbClr val="7030A0"/>
                  </a:solidFill>
                  <a:latin typeface="HP001 4 hàng" pitchFamily="34" charset="0"/>
                </a:rPr>
                <a:t>20 : 2 = 10 (Ǖίả)</a:t>
              </a:r>
              <a:endParaRPr lang="vi-VN" altLang="en-US" sz="3800" b="1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880519" y="5943600"/>
              <a:ext cx="4592045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dirty="0" smtClean="0">
                  <a:solidFill>
                    <a:srgbClr val="7030A0"/>
                  </a:solidFill>
                  <a:latin typeface="HP001 4 hàng" pitchFamily="34" charset="0"/>
                </a:rPr>
                <a:t>Đáp số: 10 Ǖίả vải.</a:t>
              </a:r>
              <a:endParaRPr lang="vi-VN" altLang="en-US" sz="3800" b="1" dirty="0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3642519" y="1557338"/>
              <a:ext cx="182880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smtClean="0">
                  <a:solidFill>
                    <a:srgbClr val="7030A0"/>
                  </a:solidFill>
                  <a:latin typeface="HP001 4 hàng" pitchFamily="34" charset="0"/>
                </a:rPr>
                <a:t>TǨn</a:t>
              </a:r>
              <a:endParaRPr lang="vi-VN" altLang="en-US" sz="3800" b="1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813613" y="3048000"/>
              <a:ext cx="2219306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smtClean="0">
                  <a:solidFill>
                    <a:srgbClr val="7030A0"/>
                  </a:solidFill>
                  <a:latin typeface="HP001 4 hàng" pitchFamily="34" charset="0"/>
                </a:rPr>
                <a:t>Bài 2.</a:t>
              </a:r>
              <a:endParaRPr lang="vi-VN" altLang="en-US" sz="3800" b="1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3642519" y="3776662"/>
              <a:ext cx="274320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smtClean="0">
                  <a:solidFill>
                    <a:srgbClr val="7030A0"/>
                  </a:solidFill>
                  <a:latin typeface="HP001 4 hàng" pitchFamily="34" charset="0"/>
                </a:rPr>
                <a:t>Bài giải </a:t>
              </a:r>
              <a:endParaRPr lang="vi-VN" altLang="en-US" sz="3800" b="1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61119" y="2332704"/>
              <a:ext cx="1028700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1pPr>
              <a:lvl2pPr marL="742950" indent="-28575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2pPr>
              <a:lvl3pPr marL="11430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3pPr>
              <a:lvl4pPr marL="16002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4pPr>
              <a:lvl5pPr marL="2057400" indent="-228600" defTabSz="1316038"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5pPr>
              <a:lvl6pPr marL="25146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6pPr>
              <a:lvl7pPr marL="29718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7pPr>
              <a:lvl8pPr marL="34290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8pPr>
              <a:lvl9pPr marL="3886200" indent="-228600" defTabSz="1316038" eaLnBrk="0" fontAlgn="base" hangingPunct="0">
                <a:spcBef>
                  <a:spcPct val="0"/>
                </a:spcBef>
                <a:spcAft>
                  <a:spcPct val="0"/>
                </a:spcAft>
                <a:defRPr sz="4600">
                  <a:solidFill>
                    <a:schemeClr val="tx1"/>
                  </a:solidFill>
                  <a:latin typeface="HP001 4H" panose="020B0603050302020204" pitchFamily="34" charset="0"/>
                </a:defRPr>
              </a:lvl9pPr>
            </a:lstStyle>
            <a:p>
              <a:pPr>
                <a:spcAft>
                  <a:spcPts val="750"/>
                </a:spcAft>
                <a:defRPr/>
              </a:pPr>
              <a:r>
                <a:rPr lang="vi-VN" altLang="en-US" sz="3800" b="1" smtClean="0">
                  <a:solidFill>
                    <a:srgbClr val="7030A0"/>
                  </a:solidFill>
                  <a:latin typeface="HP001 4 hàng" pitchFamily="34" charset="0"/>
                </a:rPr>
                <a:t>           Luΐİn Ǉập εung (tΗĞt 2)</a:t>
              </a:r>
              <a:endParaRPr lang="vi-VN" altLang="en-US" sz="3800" b="1">
                <a:solidFill>
                  <a:srgbClr val="7030A0"/>
                </a:solidFill>
                <a:latin typeface="HP001 4 hàng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DD678B-1D2A-4EEF-B3C7-8DD3953FF400}"/>
              </a:ext>
            </a:extLst>
          </p:cNvPr>
          <p:cNvSpPr/>
          <p:nvPr/>
        </p:nvSpPr>
        <p:spPr>
          <a:xfrm>
            <a:off x="1062869" y="828590"/>
            <a:ext cx="10275850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99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99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CE27C-A575-469C-BD90-D849B0AF57B5}"/>
              </a:ext>
            </a:extLst>
          </p:cNvPr>
          <p:cNvSpPr/>
          <p:nvPr/>
        </p:nvSpPr>
        <p:spPr>
          <a:xfrm>
            <a:off x="1062869" y="2062430"/>
            <a:ext cx="9700356" cy="316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0" dirty="0">
                <a:solidFill>
                  <a:srgbClr val="FF0000"/>
                </a:solidFill>
              </a:rPr>
              <a:t>+</a:t>
            </a:r>
            <a:r>
              <a:rPr lang="en-US" sz="3990" dirty="0" err="1">
                <a:solidFill>
                  <a:srgbClr val="FF0000"/>
                </a:solidFill>
              </a:rPr>
              <a:t>Bước</a:t>
            </a:r>
            <a:r>
              <a:rPr lang="en-US" sz="3990" dirty="0">
                <a:solidFill>
                  <a:srgbClr val="FF0000"/>
                </a:solidFill>
              </a:rPr>
              <a:t> 1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: Đọc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kĩ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đề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bài, xác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định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bài toán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cho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biết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gì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, bài toán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hỏi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gì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? </a:t>
            </a:r>
          </a:p>
          <a:p>
            <a:r>
              <a:rPr lang="en-US" sz="3990" dirty="0">
                <a:solidFill>
                  <a:srgbClr val="FF0000"/>
                </a:solidFill>
              </a:rPr>
              <a:t>+</a:t>
            </a:r>
            <a:r>
              <a:rPr lang="en-US" sz="3990" dirty="0" err="1">
                <a:solidFill>
                  <a:srgbClr val="FF0000"/>
                </a:solidFill>
              </a:rPr>
              <a:t>Bước</a:t>
            </a:r>
            <a:r>
              <a:rPr lang="en-US" sz="3990" dirty="0">
                <a:solidFill>
                  <a:srgbClr val="FF0000"/>
                </a:solidFill>
              </a:rPr>
              <a:t> 2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: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Xác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định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câu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lời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giải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và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phép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tính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thích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hợp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.</a:t>
            </a:r>
          </a:p>
          <a:p>
            <a:r>
              <a:rPr lang="en-US" sz="3990" dirty="0">
                <a:solidFill>
                  <a:srgbClr val="FF0000"/>
                </a:solidFill>
              </a:rPr>
              <a:t>+</a:t>
            </a:r>
            <a:r>
              <a:rPr lang="en-US" sz="3990" dirty="0" err="1">
                <a:solidFill>
                  <a:srgbClr val="FF0000"/>
                </a:solidFill>
              </a:rPr>
              <a:t>Bước</a:t>
            </a:r>
            <a:r>
              <a:rPr lang="en-US" sz="3990" dirty="0">
                <a:solidFill>
                  <a:srgbClr val="FF0000"/>
                </a:solidFill>
              </a:rPr>
              <a:t> 3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: 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Trình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bày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bài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 </a:t>
            </a:r>
            <a:r>
              <a:rPr lang="en-US" sz="3990" dirty="0" err="1">
                <a:solidFill>
                  <a:srgbClr val="721F1F">
                    <a:lumMod val="50000"/>
                  </a:srgbClr>
                </a:solidFill>
              </a:rPr>
              <a:t>giải</a:t>
            </a:r>
            <a:r>
              <a:rPr lang="en-US" sz="3990" dirty="0">
                <a:solidFill>
                  <a:srgbClr val="721F1F">
                    <a:lumMod val="50000"/>
                  </a:srgbClr>
                </a:solidFill>
              </a:rPr>
              <a:t>.</a:t>
            </a:r>
            <a:endParaRPr lang="vi-VN" sz="3990" dirty="0">
              <a:solidFill>
                <a:srgbClr val="721F1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92132" y="798731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Số?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30474" y="738247"/>
            <a:ext cx="673403" cy="673403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6B1E28-33F6-4111-951E-BE8CC71D18C6}"/>
              </a:ext>
            </a:extLst>
          </p:cNvPr>
          <p:cNvGrpSpPr/>
          <p:nvPr/>
        </p:nvGrpSpPr>
        <p:grpSpPr>
          <a:xfrm>
            <a:off x="1397623" y="1515208"/>
            <a:ext cx="8924299" cy="4111869"/>
            <a:chOff x="1397623" y="1515208"/>
            <a:chExt cx="8924299" cy="41118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3DDCFB-0CA5-4632-BE1C-794BD1B9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1515208"/>
              <a:ext cx="7917679" cy="20576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8103D6-25B1-493A-A921-D60F0BA7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431" y="3429000"/>
              <a:ext cx="7950491" cy="21980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A003E5-203B-488E-B922-A3C567C67AD8}"/>
                </a:ext>
              </a:extLst>
            </p:cNvPr>
            <p:cNvSpPr txBox="1"/>
            <p:nvPr/>
          </p:nvSpPr>
          <p:spPr>
            <a:xfrm>
              <a:off x="1397623" y="1760777"/>
              <a:ext cx="6415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a)</a:t>
              </a:r>
              <a:endParaRPr lang="vi-VN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F9A2D7-FB7A-4AD2-AFC3-AA0920561AA5}"/>
                </a:ext>
              </a:extLst>
            </p:cNvPr>
            <p:cNvSpPr txBox="1"/>
            <p:nvPr/>
          </p:nvSpPr>
          <p:spPr>
            <a:xfrm>
              <a:off x="1397623" y="389891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b)</a:t>
              </a:r>
              <a:endParaRPr lang="vi-VN" sz="36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88687A-BD69-4546-8E89-9AEDFA179F2D}"/>
              </a:ext>
            </a:extLst>
          </p:cNvPr>
          <p:cNvSpPr txBox="1"/>
          <p:nvPr/>
        </p:nvSpPr>
        <p:spPr>
          <a:xfrm>
            <a:off x="5818066" y="2218218"/>
            <a:ext cx="470000" cy="707886"/>
          </a:xfrm>
          <a:prstGeom prst="rect">
            <a:avLst/>
          </a:prstGeom>
          <a:solidFill>
            <a:srgbClr val="7CD83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9389A-EB90-413F-A008-C0CE6990013C}"/>
              </a:ext>
            </a:extLst>
          </p:cNvPr>
          <p:cNvSpPr txBox="1"/>
          <p:nvPr/>
        </p:nvSpPr>
        <p:spPr>
          <a:xfrm>
            <a:off x="8643682" y="2218218"/>
            <a:ext cx="755335" cy="707886"/>
          </a:xfrm>
          <a:prstGeom prst="rect">
            <a:avLst/>
          </a:prstGeom>
          <a:solidFill>
            <a:srgbClr val="8FDF37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BCBCF3-1F47-48F9-812A-AF1D42D1A48A}"/>
              </a:ext>
            </a:extLst>
          </p:cNvPr>
          <p:cNvSpPr txBox="1"/>
          <p:nvPr/>
        </p:nvSpPr>
        <p:spPr>
          <a:xfrm>
            <a:off x="5994614" y="4560569"/>
            <a:ext cx="755335" cy="707886"/>
          </a:xfrm>
          <a:prstGeom prst="rect">
            <a:avLst/>
          </a:prstGeom>
          <a:solidFill>
            <a:srgbClr val="ED7F76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/>
              <a:t>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45946-314D-4DE6-AEC4-4F184B6C4B11}"/>
              </a:ext>
            </a:extLst>
          </p:cNvPr>
          <p:cNvSpPr txBox="1"/>
          <p:nvPr/>
        </p:nvSpPr>
        <p:spPr>
          <a:xfrm>
            <a:off x="8934761" y="4560569"/>
            <a:ext cx="755335" cy="707886"/>
          </a:xfrm>
          <a:prstGeom prst="rect">
            <a:avLst/>
          </a:prstGeom>
          <a:solidFill>
            <a:srgbClr val="EE8174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/>
              <a:t>19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7905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6" y="336482"/>
            <a:ext cx="2232248" cy="86135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28346" y="1777345"/>
            <a:ext cx="10392843" cy="1323439"/>
          </a:xfrm>
          <a:prstGeom prst="rect">
            <a:avLst/>
          </a:prstGeom>
          <a:solidFill>
            <a:srgbClr val="FFFAC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91" dirty="0" smtClean="0">
                <a:solidFill>
                  <a:srgbClr val="FF0000"/>
                </a:solidFill>
              </a:rPr>
              <a:t>	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Để làm đúng bài tập số 3, con đã thực hiện theo thứ tự nào ?  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96" y="4690168"/>
            <a:ext cx="10535058" cy="784830"/>
          </a:xfrm>
          <a:prstGeom prst="rect">
            <a:avLst/>
          </a:prstGeom>
          <a:solidFill>
            <a:srgbClr val="FFFAC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491" dirty="0" smtClean="0">
                <a:solidFill>
                  <a:srgbClr val="002060"/>
                </a:solidFill>
              </a:rPr>
              <a:t>	</a:t>
            </a:r>
            <a:r>
              <a:rPr lang="en-US" sz="3491" dirty="0" smtClean="0">
                <a:solidFill>
                  <a:srgbClr val="002060"/>
                </a:solidFill>
              </a:rPr>
              <a:t>- </a:t>
            </a:r>
            <a:r>
              <a:rPr lang="vi-VN" sz="4500" b="1" dirty="0" smtClean="0">
                <a:solidFill>
                  <a:srgbClr val="0070C0"/>
                </a:solidFill>
                <a:latin typeface="+mj-lt"/>
              </a:rPr>
              <a:t>Tính từ trái sang phải. </a:t>
            </a:r>
            <a:endParaRPr lang="vi-VN" sz="45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B6553B-887C-44D7-8648-54CE731B56A5}"/>
              </a:ext>
            </a:extLst>
          </p:cNvPr>
          <p:cNvSpPr txBox="1"/>
          <p:nvPr/>
        </p:nvSpPr>
        <p:spPr>
          <a:xfrm flipH="1">
            <a:off x="2956719" y="740676"/>
            <a:ext cx="5328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8CADE-855E-4488-B5AC-160CD028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058" y="443739"/>
            <a:ext cx="1693179" cy="1426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CDA08-0B33-471C-A40D-36F54F7BE4D6}"/>
              </a:ext>
            </a:extLst>
          </p:cNvPr>
          <p:cNvSpPr txBox="1"/>
          <p:nvPr/>
        </p:nvSpPr>
        <p:spPr>
          <a:xfrm>
            <a:off x="996694" y="2440951"/>
            <a:ext cx="9937608" cy="3597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Người chơi bắt đầu từ vị trí </a:t>
            </a:r>
            <a:r>
              <a:rPr lang="vi-VN" sz="2400" b="1" dirty="0">
                <a:solidFill>
                  <a:srgbClr val="002060"/>
                </a:solidFill>
              </a:rPr>
              <a:t>xuất phát</a:t>
            </a:r>
            <a:r>
              <a:rPr lang="vi-VN" sz="2400" dirty="0">
                <a:solidFill>
                  <a:srgbClr val="002060"/>
                </a:solidFill>
              </a:rPr>
              <a:t>. Khi đến lượt, người chơi gieo xúc xắc. Đếm số chấm ở mặt trên xúc xắc rồi di chuyển số ô bằng số chấm nhận được. Nếu đến hình       thì đi tiếp tới ô theo đường mũi tên.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Nêu kết quả của phép tính tại ô đi đến, nếu nêu sai kết quả thì phải quay về ô xuất phát trước đó.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có người đến được </a:t>
            </a:r>
            <a:r>
              <a:rPr lang="vi-VN" sz="2400" b="1" dirty="0">
                <a:solidFill>
                  <a:srgbClr val="002060"/>
                </a:solidFill>
              </a:rPr>
              <a:t>kho báu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7EB952-ECF9-4D87-B007-6D178692AC41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 descr="Business Rules Clip Art - Royalty Free - GoGraph">
            <a:extLst>
              <a:ext uri="{FF2B5EF4-FFF2-40B4-BE49-F238E27FC236}">
                <a16:creationId xmlns:a16="http://schemas.microsoft.com/office/drawing/2014/main" id="{0F9D55CB-1F8D-41EF-8399-D8BE58DF5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5026496" y="1416937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5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9958E-6 -1.85185E-6 L -1.19958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16CE76-0DEB-4B67-B09F-ED02065C01F1}"/>
              </a:ext>
            </a:extLst>
          </p:cNvPr>
          <p:cNvSpPr txBox="1"/>
          <p:nvPr/>
        </p:nvSpPr>
        <p:spPr>
          <a:xfrm flipH="1">
            <a:off x="391052" y="3166592"/>
            <a:ext cx="4844333" cy="584775"/>
          </a:xfrm>
          <a:prstGeom prst="rect">
            <a:avLst/>
          </a:prstGeom>
        </p:spPr>
        <p:style>
          <a:lnRef idx="1">
            <a:schemeClr val="accent3"/>
          </a:lnRef>
          <a:fillRef idx="1001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ĐƯỜNG ĐẾN KHO BÁU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F278D-F528-4F36-B669-076E8198C6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817" y="3992471"/>
            <a:ext cx="3068056" cy="2585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B2C10-B002-4CF1-904B-CE1C050EC3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176" y="340223"/>
            <a:ext cx="6188510" cy="6237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3458" y="6185356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8776" y="5946829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3119" y="5957527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57519" y="6100683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67119" y="5828609"/>
            <a:ext cx="685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5319" y="4839646"/>
            <a:ext cx="76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7064" y="4008263"/>
            <a:ext cx="7737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9619" y="3352800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95769" y="3545957"/>
            <a:ext cx="6902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0119" y="3860406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119" y="3577634"/>
            <a:ext cx="6576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7302" y="2981926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5718" y="2012721"/>
            <a:ext cx="6777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4535" y="1902404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0355" y="2035571"/>
            <a:ext cx="7056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93464" y="2183694"/>
            <a:ext cx="4733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64422" y="2035571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33919" y="1676195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29119" y="914400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271919" y="340223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49458" y="208746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63658" y="437346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01658" y="685800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63458" y="589746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53858" y="381000"/>
            <a:ext cx="7700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ая прямоугольная выноска 4">
            <a:extLst>
              <a:ext uri="{FF2B5EF4-FFF2-40B4-BE49-F238E27FC236}">
                <a16:creationId xmlns:a16="http://schemas.microsoft.com/office/drawing/2014/main" id="{53A12E5D-008C-4AA4-8418-8EC7049BE994}"/>
              </a:ext>
            </a:extLst>
          </p:cNvPr>
          <p:cNvSpPr/>
          <p:nvPr/>
        </p:nvSpPr>
        <p:spPr>
          <a:xfrm rot="20162599">
            <a:off x="1040584" y="670033"/>
            <a:ext cx="3362632" cy="1784555"/>
          </a:xfrm>
          <a:prstGeom prst="wedgeRoundRectCallout">
            <a:avLst>
              <a:gd name="adj1" fmla="val 87062"/>
              <a:gd name="adj2" fmla="val 45145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Cooper Black" panose="0208090404030B020404" pitchFamily="18" charset="0"/>
                <a:sym typeface="Arial" panose="020B0604020202020204"/>
              </a:rPr>
              <a:t>Well done!</a:t>
            </a:r>
            <a:endParaRPr lang="ru-RU" sz="3200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1941E-6 -3.7037E-7 L 3.31941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2FAB5-E752-4357-A705-37D06591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1062080" y="2687833"/>
            <a:ext cx="4298293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2091"/>
            <a:r>
              <a:rPr lang="en-US" sz="4788">
                <a:solidFill>
                  <a:prstClr val="white"/>
                </a:solidFill>
                <a:latin typeface="UTM Cookies" panose="02040603050506020204" pitchFamily="18" charset="0"/>
              </a:rPr>
              <a:t>CÂU HỎI CỦA VỊT CON</a:t>
            </a:r>
            <a:endParaRPr lang="ru-RU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8054" y="2719950"/>
            <a:ext cx="6664902" cy="2521554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062080" y="5212669"/>
            <a:ext cx="2998810" cy="705970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3990" b="1" dirty="0">
                <a:solidFill>
                  <a:prstClr val="black"/>
                </a:solidFill>
                <a:latin typeface="Calibri" panose="020F0502020204030204"/>
              </a:rPr>
              <a:t>START</a:t>
            </a:r>
            <a:endParaRPr lang="ru-RU" sz="399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4395" y="670720"/>
            <a:ext cx="599764" cy="58726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endParaRPr lang="ru-RU" sz="1348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528125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708819" y="1371600"/>
            <a:ext cx="10668000" cy="12604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 dirty="0" smtClean="0">
                <a:solidFill>
                  <a:srgbClr val="FF0000"/>
                </a:solidFill>
                <a:latin typeface="+mj-lt"/>
              </a:rPr>
              <a:t>Trò chơi trên đã củng cố kiến thức gì ? </a:t>
            </a:r>
            <a:endParaRPr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3119" y="3429000"/>
            <a:ext cx="107442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Củng cố các bảng nhân, chia đã học.  </a:t>
            </a:r>
          </a:p>
          <a:p>
            <a:r>
              <a:rPr lang="vi-VN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5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 nhân chia 2 và bảng nhân chia 5 )  </a:t>
            </a:r>
            <a:endParaRPr lang="vi-VN" sz="45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0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DC3DDBE-EB41-46BC-A99A-D7697FEFE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4"/>
            <a:ext cx="2887520" cy="2700941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10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0941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94103" y="3145539"/>
              <a:ext cx="2202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4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0094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1075" y="3158384"/>
              <a:ext cx="20258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8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E295-F923-254D-86EC-E5C629ED2D52}"/>
              </a:ext>
            </a:extLst>
          </p:cNvPr>
          <p:cNvSpPr txBox="1"/>
          <p:nvPr/>
        </p:nvSpPr>
        <p:spPr>
          <a:xfrm>
            <a:off x="672195" y="601133"/>
            <a:ext cx="8970309" cy="828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40 : 5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166416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A52000-7D66-4CD1-B828-4BC07B376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4"/>
            <a:ext cx="2887520" cy="2700941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29195" y="3152225"/>
              <a:ext cx="1899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30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0941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517903" y="3136612"/>
              <a:ext cx="1710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3192">
                  <a:solidFill>
                    <a:prstClr val="black"/>
                  </a:solidFill>
                  <a:latin typeface="Comic Sans MS" panose="030F0902030302020204" pitchFamily="66" charset="0"/>
                </a:rPr>
                <a:t>11</a:t>
              </a:r>
              <a:endParaRPr lang="ru-RU" sz="3192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8"/>
            <a:ext cx="2887520" cy="2700941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45761" y="3147499"/>
              <a:ext cx="2134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2793">
                  <a:solidFill>
                    <a:prstClr val="black"/>
                  </a:solidFill>
                  <a:latin typeface="Comic Sans MS" panose="030F0902030302020204" pitchFamily="66" charset="0"/>
                </a:rPr>
                <a:t>25</a:t>
              </a:r>
              <a:endParaRPr lang="ru-RU" sz="279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0A41F9-7CF7-4222-AB30-C26E30ECBB7E}"/>
              </a:ext>
            </a:extLst>
          </p:cNvPr>
          <p:cNvSpPr txBox="1"/>
          <p:nvPr/>
        </p:nvSpPr>
        <p:spPr>
          <a:xfrm>
            <a:off x="672195" y="601132"/>
            <a:ext cx="8970309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5 x 6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049128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C80AD9-BE8D-47F4-886C-B2A26A907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15001" y="1957823"/>
            <a:ext cx="2887520" cy="2803186"/>
            <a:chOff x="656492" y="1169416"/>
            <a:chExt cx="2894681" cy="281013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03027" y="2963892"/>
              <a:ext cx="18133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10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09019"/>
            <a:chOff x="656492" y="1169416"/>
            <a:chExt cx="2894681" cy="271573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60776" y="2869492"/>
              <a:ext cx="21282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2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90055"/>
            <a:chOff x="656492" y="1169416"/>
            <a:chExt cx="2894681" cy="279697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9724" y="2950728"/>
              <a:ext cx="19301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5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22A4B-E0FB-F843-B596-895F112E310E}"/>
              </a:ext>
            </a:extLst>
          </p:cNvPr>
          <p:cNvSpPr txBox="1"/>
          <p:nvPr/>
        </p:nvSpPr>
        <p:spPr>
          <a:xfrm>
            <a:off x="285467" y="533387"/>
            <a:ext cx="8783864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10 : 5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669707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58E0DC-99B9-4E09-B2B4-8F1255D3B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28511" y="1485135"/>
            <a:ext cx="2887520" cy="2723644"/>
            <a:chOff x="656492" y="1169416"/>
            <a:chExt cx="2894681" cy="27303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257752" y="2884152"/>
              <a:ext cx="1832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9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45811" y="1439306"/>
            <a:ext cx="2887520" cy="2769472"/>
            <a:chOff x="656492" y="1169416"/>
            <a:chExt cx="2894681" cy="27763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47796" y="2930093"/>
              <a:ext cx="2200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5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3493948" y="3410539"/>
            <a:ext cx="2887520" cy="2708405"/>
            <a:chOff x="656492" y="1169416"/>
            <a:chExt cx="2894681" cy="271512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72739" y="2868874"/>
              <a:ext cx="1977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091"/>
              <a:r>
                <a:rPr lang="en-US" sz="5985">
                  <a:solidFill>
                    <a:prstClr val="black"/>
                  </a:solidFill>
                  <a:latin typeface="Comic Sans MS" panose="030F0902030302020204" pitchFamily="66" charset="0"/>
                </a:rPr>
                <a:t>14</a:t>
              </a:r>
              <a:endParaRPr lang="ru-RU" sz="598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55724" y="333096"/>
            <a:ext cx="1120649" cy="1152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D20175-8988-4A0E-9C70-FA5D2D4FE4AF}"/>
              </a:ext>
            </a:extLst>
          </p:cNvPr>
          <p:cNvSpPr txBox="1"/>
          <p:nvPr/>
        </p:nvSpPr>
        <p:spPr>
          <a:xfrm>
            <a:off x="87028" y="384651"/>
            <a:ext cx="8783863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091"/>
            <a:r>
              <a:rPr lang="en-US" sz="4788">
                <a:solidFill>
                  <a:srgbClr val="FF0000"/>
                </a:solidFill>
                <a:latin typeface="Cooper Black" panose="0208090404030B020404" pitchFamily="18" charset="0"/>
              </a:rPr>
              <a:t>2 x 7 = ?</a:t>
            </a:r>
            <a:endParaRPr lang="ru-RU" sz="4788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50019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A3DA-4036-49D5-B5F3-B7001C8AB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F13FE-C31C-40D1-BCF3-4569E75212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726B0-0FE4-4547-B59C-4DC2D50D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6057">
              <a:buClrTx/>
              <a:defRPr/>
            </a:pPr>
            <a:fld id="{86F50A33-6C6C-514F-881D-E2EE39246D27}" type="slidenum">
              <a:rPr lang="ru-RU" sz="1197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456057">
                <a:buClrTx/>
                <a:defRPr/>
              </a:pPr>
              <a:t>7</a:t>
            </a:fld>
            <a:endParaRPr lang="ru-RU" sz="1197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3FD15-AD2E-4F80-8E91-2A8EB9D5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CDF65C78-90E5-4F77-B434-8A02179BB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8" b="90356" l="10000" r="90000">
                        <a14:foregroundMark x1="26304" y1="55341" x2="26739" y2="69139"/>
                        <a14:foregroundMark x1="26739" y1="69139" x2="26739" y2="69139"/>
                        <a14:foregroundMark x1="29006" y1="77951" x2="29239" y2="77300"/>
                        <a14:foregroundMark x1="22618" y1="74216" x2="26087" y2="74332"/>
                        <a14:foregroundMark x1="24627" y1="71573" x2="26522" y2="71662"/>
                        <a14:foregroundMark x1="62500" y1="90504" x2="69674" y2="82344"/>
                        <a14:foregroundMark x1="69674" y1="82344" x2="70652" y2="77300"/>
                        <a14:foregroundMark x1="70435" y1="65282" x2="73696" y2="71958"/>
                        <a14:foregroundMark x1="48370" y1="7418" x2="54348" y2="9199"/>
                        <a14:backgroundMark x1="23043" y1="82789" x2="29674" y2="83680"/>
                        <a14:backgroundMark x1="28804" y1="80564" x2="37609" y2="80712"/>
                        <a14:backgroundMark x1="19348" y1="78190" x2="22283" y2="79822"/>
                        <a14:backgroundMark x1="24457" y1="79970" x2="29674" y2="80119"/>
                        <a14:backgroundMark x1="19022" y1="73294" x2="19783" y2="73442"/>
                        <a14:backgroundMark x1="20978" y1="70475" x2="22500" y2="70623"/>
                        <a14:backgroundMark x1="23370" y1="70772" x2="23370" y2="70772"/>
                        <a14:backgroundMark x1="23913" y1="71068" x2="23913" y2="71068"/>
                        <a14:backgroundMark x1="24239" y1="70920" x2="20217" y2="72849"/>
                        <a14:backgroundMark x1="17500" y1="74629" x2="18261" y2="81454"/>
                        <a14:backgroundMark x1="18696" y1="71810" x2="18696" y2="76409"/>
                        <a14:backgroundMark x1="20000" y1="74184" x2="20543" y2="74332"/>
                        <a14:backgroundMark x1="20326" y1="74036" x2="21087" y2="74184"/>
                        <a14:backgroundMark x1="56848" y1="35163" x2="56848" y2="35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904" y="402768"/>
            <a:ext cx="7635569" cy="5593885"/>
          </a:xfrm>
          <a:prstGeom prst="rect">
            <a:avLst/>
          </a:prstGeom>
        </p:spPr>
      </p:pic>
      <p:sp>
        <p:nvSpPr>
          <p:cNvPr id="8" name="Скругленная прямоугольная выноска 4">
            <a:extLst>
              <a:ext uri="{FF2B5EF4-FFF2-40B4-BE49-F238E27FC236}">
                <a16:creationId xmlns:a16="http://schemas.microsoft.com/office/drawing/2014/main" id="{53A12E5D-008C-4AA4-8418-8EC7049BE994}"/>
              </a:ext>
            </a:extLst>
          </p:cNvPr>
          <p:cNvSpPr/>
          <p:nvPr/>
        </p:nvSpPr>
        <p:spPr>
          <a:xfrm>
            <a:off x="1238865" y="861348"/>
            <a:ext cx="3362632" cy="1784555"/>
          </a:xfrm>
          <a:prstGeom prst="wedgeRoundRectCallout">
            <a:avLst>
              <a:gd name="adj1" fmla="val 87062"/>
              <a:gd name="adj2" fmla="val 4514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buClr>
                <a:srgbClr val="000000"/>
              </a:buClr>
            </a:pPr>
            <a:r>
              <a:rPr lang="en-US" sz="3200" dirty="0">
                <a:solidFill>
                  <a:prstClr val="black"/>
                </a:solidFill>
                <a:latin typeface="Cooper Black" panose="0208090404030B020404" pitchFamily="18" charset="0"/>
                <a:sym typeface="Arial" panose="020B0604020202020204"/>
              </a:rPr>
              <a:t>Well done!</a:t>
            </a:r>
            <a:endParaRPr lang="ru-RU" sz="3200" dirty="0">
              <a:solidFill>
                <a:prstClr val="black"/>
              </a:solidFill>
              <a:latin typeface="Calibri" panose="020F050202020403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573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1A845-6866-4E25-8015-9AA09A2F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" y="-25806"/>
            <a:ext cx="12118402" cy="6875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E9CCF-3C6D-48AD-8F32-DC47E50A5870}"/>
              </a:ext>
            </a:extLst>
          </p:cNvPr>
          <p:cNvSpPr txBox="1"/>
          <p:nvPr/>
        </p:nvSpPr>
        <p:spPr>
          <a:xfrm>
            <a:off x="1374920" y="463597"/>
            <a:ext cx="4817619" cy="403110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2394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394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394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US" sz="2394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2394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394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394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21 </a:t>
            </a:r>
            <a:r>
              <a:rPr lang="en-US" sz="2394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2 - 2022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8F9B-B3E7-4A2C-AE03-77F84DA6DD79}"/>
              </a:ext>
            </a:extLst>
          </p:cNvPr>
          <p:cNvSpPr txBox="1"/>
          <p:nvPr/>
        </p:nvSpPr>
        <p:spPr>
          <a:xfrm>
            <a:off x="2477081" y="1000946"/>
            <a:ext cx="3717229" cy="403110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2394" b="1" dirty="0" err="1">
                <a:solidFill>
                  <a:prstClr val="white"/>
                </a:solidFill>
                <a:latin typeface="HP001 4 hàng" pitchFamily="34" charset="0"/>
              </a:rPr>
              <a:t>Toán</a:t>
            </a:r>
            <a:endParaRPr lang="en-US" sz="2394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477B7-379E-40BF-8FB7-EB5FE3D2BCFA}"/>
              </a:ext>
            </a:extLst>
          </p:cNvPr>
          <p:cNvSpPr txBox="1"/>
          <p:nvPr/>
        </p:nvSpPr>
        <p:spPr>
          <a:xfrm>
            <a:off x="1746669" y="1668747"/>
            <a:ext cx="923813" cy="587319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3591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D72AD-5993-4CF6-8D08-292C725E6977}"/>
              </a:ext>
            </a:extLst>
          </p:cNvPr>
          <p:cNvSpPr txBox="1"/>
          <p:nvPr/>
        </p:nvSpPr>
        <p:spPr>
          <a:xfrm>
            <a:off x="5528844" y="1663240"/>
            <a:ext cx="923813" cy="587319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defRPr/>
            </a:pPr>
            <a:r>
              <a:rPr lang="en-US" sz="3591" b="1" dirty="0">
                <a:solidFill>
                  <a:srgbClr val="BAE5E4"/>
                </a:solidFill>
                <a:latin typeface="HP001 4 hàng" pitchFamily="34" charset="0"/>
              </a:rPr>
              <a:t>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6B8A2-DD8D-4E12-ABCC-9B79170B83D6}"/>
              </a:ext>
            </a:extLst>
          </p:cNvPr>
          <p:cNvSpPr txBox="1"/>
          <p:nvPr/>
        </p:nvSpPr>
        <p:spPr>
          <a:xfrm>
            <a:off x="1872619" y="1393881"/>
            <a:ext cx="10685300" cy="587343"/>
          </a:xfrm>
          <a:prstGeom prst="rect">
            <a:avLst/>
          </a:prstGeom>
          <a:noFill/>
        </p:spPr>
        <p:txBody>
          <a:bodyPr wrap="square" lIns="34358" tIns="17178" rIns="34358" bIns="17178" rtlCol="0">
            <a:spAutoFit/>
          </a:bodyPr>
          <a:lstStyle/>
          <a:p>
            <a:pPr defTabSz="343561">
              <a:lnSpc>
                <a:spcPct val="150000"/>
              </a:lnSpc>
              <a:defRPr/>
            </a:pPr>
            <a:r>
              <a:rPr lang="en-US" sz="2394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Luyện</a:t>
            </a:r>
            <a:r>
              <a:rPr lang="en-US" sz="2394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394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tập</a:t>
            </a:r>
            <a:r>
              <a:rPr lang="en-US" sz="2394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2394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chung</a:t>
            </a:r>
            <a:r>
              <a:rPr lang="en-US" sz="2394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US" sz="2394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tiết</a:t>
            </a:r>
            <a:r>
              <a:rPr lang="en-US" sz="2394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5)</a:t>
            </a:r>
            <a:endParaRPr lang="en-US" sz="2394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31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45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70919" y="862215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1068</Words>
  <Application>Microsoft Office PowerPoint</Application>
  <PresentationFormat>Custom</PresentationFormat>
  <Paragraphs>213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Quicksand</vt:lpstr>
      <vt:lpstr>Roboto Condensed Light</vt:lpstr>
      <vt:lpstr>Comic Sans MS</vt:lpstr>
      <vt:lpstr>Cooper Black</vt:lpstr>
      <vt:lpstr>UTM Cookies</vt:lpstr>
      <vt:lpstr>Times New Roman</vt:lpstr>
      <vt:lpstr>HP001 5 hàng</vt:lpstr>
      <vt:lpstr>Bebas Neue</vt:lpstr>
      <vt:lpstr>Calibri</vt:lpstr>
      <vt:lpstr>Source Sans Pro</vt:lpstr>
      <vt:lpstr>Arial</vt:lpstr>
      <vt:lpstr>Dosis</vt:lpstr>
      <vt:lpstr>Fira Sans Extra Condensed Medium</vt:lpstr>
      <vt:lpstr>Titan One</vt:lpstr>
      <vt:lpstr>HP001 4 hàng</vt:lpstr>
      <vt:lpstr>Pre-K for Christian Schools: God Created Families to Love One Another by Slidesgo</vt:lpstr>
      <vt:lpstr>1_Pre-K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45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trên đã củng cố kiến thức gì ? 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118</cp:revision>
  <dcterms:modified xsi:type="dcterms:W3CDTF">2022-02-20T09:24:56Z</dcterms:modified>
</cp:coreProperties>
</file>