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7"/>
  </p:notesMasterIdLst>
  <p:sldIdLst>
    <p:sldId id="257" r:id="rId2"/>
    <p:sldId id="345" r:id="rId3"/>
    <p:sldId id="376" r:id="rId4"/>
    <p:sldId id="377" r:id="rId5"/>
    <p:sldId id="378" r:id="rId6"/>
    <p:sldId id="256" r:id="rId7"/>
    <p:sldId id="258" r:id="rId8"/>
    <p:sldId id="259" r:id="rId9"/>
    <p:sldId id="365" r:id="rId10"/>
    <p:sldId id="366" r:id="rId11"/>
    <p:sldId id="367" r:id="rId12"/>
    <p:sldId id="368" r:id="rId13"/>
    <p:sldId id="371" r:id="rId14"/>
    <p:sldId id="369" r:id="rId15"/>
    <p:sldId id="312" r:id="rId16"/>
    <p:sldId id="260" r:id="rId17"/>
    <p:sldId id="379" r:id="rId18"/>
    <p:sldId id="343" r:id="rId19"/>
    <p:sldId id="380" r:id="rId20"/>
    <p:sldId id="262" r:id="rId21"/>
    <p:sldId id="372" r:id="rId22"/>
    <p:sldId id="373" r:id="rId23"/>
    <p:sldId id="374" r:id="rId24"/>
    <p:sldId id="375" r:id="rId25"/>
    <p:sldId id="263" r:id="rId26"/>
  </p:sldIdLst>
  <p:sldSz cx="12161838" cy="6858000"/>
  <p:notesSz cx="6858000" cy="9144000"/>
  <p:embeddedFontLst>
    <p:embeddedFont>
      <p:font typeface="HP001 4 hàng" panose="020B0603050302020204" pitchFamily="34" charset="0"/>
      <p:regular r:id="rId28"/>
      <p:bold r:id="rId29"/>
    </p:embeddedFont>
    <p:embeddedFont>
      <p:font typeface="Titan One" panose="020B0604020202020204" charset="0"/>
      <p:regular r:id="rId30"/>
    </p:embeddedFont>
    <p:embeddedFont>
      <p:font typeface="Exo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Anaheim" panose="020B0604020202020204" charset="0"/>
      <p:regular r:id="rId39"/>
    </p:embeddedFont>
    <p:embeddedFont>
      <p:font typeface="Open Sans" panose="020B0606030504020204" pitchFamily="34" charset="0"/>
      <p:regular r:id="rId40"/>
      <p:bold r:id="rId41"/>
      <p:italic r:id="rId42"/>
      <p:boldItalic r:id="rId43"/>
    </p:embeddedFont>
    <p:embeddedFont>
      <p:font typeface="Annie Use Your Telescope" panose="020B0604020202020204" charset="0"/>
      <p:regular r:id="rId44"/>
    </p:embeddedFont>
    <p:embeddedFont>
      <p:font typeface="Lato" panose="020F0502020204030203" pitchFamily="34" charset="0"/>
      <p:regular r:id="rId45"/>
      <p:bold r:id="rId46"/>
      <p:italic r:id="rId47"/>
      <p:boldItalic r:id="rId48"/>
    </p:embeddedFont>
    <p:embeddedFont>
      <p:font typeface="Barlow Condensed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2668"/>
    <a:srgbClr val="E3B77A"/>
    <a:srgbClr val="FFFAC2"/>
    <a:srgbClr val="C3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45" autoAdjust="0"/>
  </p:normalViewPr>
  <p:slideViewPr>
    <p:cSldViewPr snapToGrid="0">
      <p:cViewPr varScale="1">
        <p:scale>
          <a:sx n="52" d="100"/>
          <a:sy n="52" d="100"/>
        </p:scale>
        <p:origin x="29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f9ee626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f9ee626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hỏi HS trên tiền còn phát hiện ra những thông tin/hình ảnh gì nữa không.</a:t>
            </a:r>
          </a:p>
        </p:txBody>
      </p:sp>
    </p:spTree>
    <p:extLst>
      <p:ext uri="{BB962C8B-B14F-4D97-AF65-F5344CB8AC3E}">
        <p14:creationId xmlns:p14="http://schemas.microsoft.com/office/powerpoint/2010/main" val="1269943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69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giáo dục HS cách tiết kiệm, để dành tiền phù hợp với lứa tuổi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số để ra đáp án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86643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f9ee62678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f9ee62678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Học trực tiếp thì cho HS giơ tay</a:t>
            </a:r>
          </a:p>
          <a:p>
            <a:r>
              <a:rPr lang="en-US"/>
              <a:t>Học online gv có thể cho hs thi đua chat trên khung chat để dễ quản lí</a:t>
            </a:r>
          </a:p>
        </p:txBody>
      </p:sp>
    </p:spTree>
    <p:extLst>
      <p:ext uri="{BB962C8B-B14F-4D97-AF65-F5344CB8AC3E}">
        <p14:creationId xmlns:p14="http://schemas.microsoft.com/office/powerpoint/2010/main" val="1378243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Học trực tiếp thì cho HS giơ tay</a:t>
            </a:r>
          </a:p>
          <a:p>
            <a:r>
              <a:rPr lang="en-US"/>
              <a:t>Học online gv có thể cho hs thi đua chat trên khung chat để dễ quản lí</a:t>
            </a:r>
          </a:p>
        </p:txBody>
      </p:sp>
    </p:spTree>
    <p:extLst>
      <p:ext uri="{BB962C8B-B14F-4D97-AF65-F5344CB8AC3E}">
        <p14:creationId xmlns:p14="http://schemas.microsoft.com/office/powerpoint/2010/main" val="29734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Học trực tiếp thì cho HS giơ tay</a:t>
            </a:r>
          </a:p>
          <a:p>
            <a:r>
              <a:rPr lang="en-US"/>
              <a:t>Học online gv có thể cho hs thi đua chat trên khung chat để dễ quản lí</a:t>
            </a:r>
          </a:p>
        </p:txBody>
      </p:sp>
    </p:spTree>
    <p:extLst>
      <p:ext uri="{BB962C8B-B14F-4D97-AF65-F5344CB8AC3E}">
        <p14:creationId xmlns:p14="http://schemas.microsoft.com/office/powerpoint/2010/main" val="3308729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Học trực tiếp thì cho HS giơ tay</a:t>
            </a:r>
          </a:p>
          <a:p>
            <a:r>
              <a:rPr lang="en-US"/>
              <a:t>Học online gv có thể cho hs thi đua chat trên khung chat để dễ quản lí</a:t>
            </a:r>
          </a:p>
        </p:txBody>
      </p:sp>
    </p:spTree>
    <p:extLst>
      <p:ext uri="{BB962C8B-B14F-4D97-AF65-F5344CB8AC3E}">
        <p14:creationId xmlns:p14="http://schemas.microsoft.com/office/powerpoint/2010/main" val="1531992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/>
              <a:t>GV xem trước bài sau để dặn dò hs chuẩn bị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LẬT CHẬM CÁC ẢNH GHÉP </a:t>
            </a:r>
          </a:p>
          <a:p>
            <a:r>
              <a:rPr lang="en-US"/>
              <a:t>Học trực tiếp thì cho HS giơ tay</a:t>
            </a:r>
          </a:p>
          <a:p>
            <a:r>
              <a:rPr lang="en-US"/>
              <a:t>Học online gv có thể cho hs thi đua chat trên khung chat để dễ quản lí</a:t>
            </a:r>
          </a:p>
        </p:txBody>
      </p:sp>
    </p:spTree>
    <p:extLst>
      <p:ext uri="{BB962C8B-B14F-4D97-AF65-F5344CB8AC3E}">
        <p14:creationId xmlns:p14="http://schemas.microsoft.com/office/powerpoint/2010/main" val="2257856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LẬT CHẬM CÁC ẢNH GHÉP </a:t>
            </a:r>
          </a:p>
          <a:p>
            <a:r>
              <a:rPr lang="en-US"/>
              <a:t>Học trực tiếp thì cho HS giơ tay</a:t>
            </a:r>
          </a:p>
          <a:p>
            <a:r>
              <a:rPr lang="en-US"/>
              <a:t>Học online gv có thể cho hs thi đua chat trên khung chat để dễ quản lí</a:t>
            </a:r>
          </a:p>
        </p:txBody>
      </p:sp>
    </p:spTree>
    <p:extLst>
      <p:ext uri="{BB962C8B-B14F-4D97-AF65-F5344CB8AC3E}">
        <p14:creationId xmlns:p14="http://schemas.microsoft.com/office/powerpoint/2010/main" val="149659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fb0d0a1ea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fb0d0a1ea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fb0d0a1ea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fb0d0a1ea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2878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fb0d0a1ea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fb0d0a1ea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9513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fb0d0a1ea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fb0d0a1ea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4932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0.xml"/><Relationship Id="rId4" Type="http://schemas.openxmlformats.org/officeDocument/2006/relationships/slide" Target="../slides/slide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19799" y="1470417"/>
            <a:ext cx="732224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8197" y="4893379"/>
            <a:ext cx="5385444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59906" y="5133934"/>
            <a:ext cx="2491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03741" y="5883038"/>
            <a:ext cx="3686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6424" y="179663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79989" y="232599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6678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1467" y="245432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4674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30954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26697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12838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06656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085123" y="248640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025" y="171638"/>
            <a:ext cx="11790583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4447" y="250245"/>
            <a:ext cx="11557154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68663" y="6217622"/>
            <a:ext cx="72989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  <a:ea typeface="+mn-ea"/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  <a:ea typeface="+mn-ea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093587" y="1198525"/>
            <a:ext cx="5506045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093587" y="2063905"/>
            <a:ext cx="5506045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3306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14835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06364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12741" y="211888"/>
            <a:ext cx="1634845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rId5" action="ppaction://hlinksldjump"/>
          </p:cNvPr>
          <p:cNvSpPr txBox="1"/>
          <p:nvPr/>
        </p:nvSpPr>
        <p:spPr>
          <a:xfrm>
            <a:off x="8289422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180951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939" y="557551"/>
            <a:ext cx="1579800" cy="34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6950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86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2985" y="2351000"/>
            <a:ext cx="7955869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06228" y="954400"/>
            <a:ext cx="6216184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4" r:id="rId11"/>
    <p:sldLayoutId id="2147483680" r:id="rId12"/>
    <p:sldLayoutId id="2147483681" r:id="rId13"/>
    <p:sldLayoutId id="2147483685" r:id="rId14"/>
    <p:sldLayoutId id="2147483686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microsoft.com/office/2007/relationships/hdphoto" Target="../media/hdphoto9.wdp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microsoft.com/office/2007/relationships/hdphoto" Target="../media/hdphoto12.wdp"/><Relationship Id="rId7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eg"/><Relationship Id="rId5" Type="http://schemas.microsoft.com/office/2007/relationships/hdphoto" Target="../media/hdphoto13.wdp"/><Relationship Id="rId4" Type="http://schemas.openxmlformats.org/officeDocument/2006/relationships/image" Target="../media/image24.pn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microsoft.com/office/2007/relationships/hdphoto" Target="../media/hdphoto15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11" Type="http://schemas.microsoft.com/office/2007/relationships/hdphoto" Target="../media/hdphoto17.wdp"/><Relationship Id="rId5" Type="http://schemas.microsoft.com/office/2007/relationships/hdphoto" Target="../media/hdphoto14.wdp"/><Relationship Id="rId10" Type="http://schemas.openxmlformats.org/officeDocument/2006/relationships/image" Target="../media/image19.png"/><Relationship Id="rId4" Type="http://schemas.openxmlformats.org/officeDocument/2006/relationships/image" Target="../media/image31.png"/><Relationship Id="rId9" Type="http://schemas.microsoft.com/office/2007/relationships/hdphoto" Target="../media/hdphoto16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microsoft.com/office/2007/relationships/hdphoto" Target="../media/hdphoto15.wdp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microsoft.com/office/2007/relationships/hdphoto" Target="../media/hdphoto8.wdp"/><Relationship Id="rId4" Type="http://schemas.openxmlformats.org/officeDocument/2006/relationships/image" Target="../media/image17.png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microsoft.com/office/2007/relationships/hdphoto" Target="../media/hdphoto9.wdp"/><Relationship Id="rId4" Type="http://schemas.openxmlformats.org/officeDocument/2006/relationships/image" Target="../media/image18.pn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microsoft.com/office/2007/relationships/hdphoto" Target="../media/hdphoto12.wdp"/><Relationship Id="rId4" Type="http://schemas.openxmlformats.org/officeDocument/2006/relationships/image" Target="../media/image23.pn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87280E3-5F4B-4E66-B931-45E572403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923168" y="1247826"/>
            <a:ext cx="10315501" cy="283180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701802" y="0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6D1538C-C9A7-4AA4-AEFB-F84C3D91483C}"/>
              </a:ext>
            </a:extLst>
          </p:cNvPr>
          <p:cNvGrpSpPr/>
          <p:nvPr/>
        </p:nvGrpSpPr>
        <p:grpSpPr>
          <a:xfrm>
            <a:off x="2835529" y="1696195"/>
            <a:ext cx="7866273" cy="2215991"/>
            <a:chOff x="2544762" y="859312"/>
            <a:chExt cx="7924800" cy="22159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C06A1B-63E6-47E0-A321-1B2383F6019C}"/>
                </a:ext>
              </a:extLst>
            </p:cNvPr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0FB492-560B-4BE1-8156-E2465E297602}"/>
                </a:ext>
              </a:extLst>
            </p:cNvPr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E1BAF-9972-467C-8464-EDF6F1A798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17245" y="4226850"/>
            <a:ext cx="4664076" cy="2434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259">
            <a:extLst>
              <a:ext uri="{FF2B5EF4-FFF2-40B4-BE49-F238E27FC236}">
                <a16:creationId xmlns:a16="http://schemas.microsoft.com/office/drawing/2014/main" id="{2FFBD179-D53B-4E65-81AA-918E0A661EA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299" y="179881"/>
            <a:ext cx="1474755" cy="737377"/>
          </a:xfrm>
          <a:prstGeom prst="rect">
            <a:avLst/>
          </a:prstGeom>
        </p:spPr>
      </p:pic>
      <p:sp>
        <p:nvSpPr>
          <p:cNvPr id="8" name="Google Shape;1613;p39">
            <a:extLst>
              <a:ext uri="{FF2B5EF4-FFF2-40B4-BE49-F238E27FC236}">
                <a16:creationId xmlns:a16="http://schemas.microsoft.com/office/drawing/2014/main" id="{D6066420-F55C-43EB-A57A-33DF7A941BE5}"/>
              </a:ext>
            </a:extLst>
          </p:cNvPr>
          <p:cNvSpPr txBox="1">
            <a:spLocks/>
          </p:cNvSpPr>
          <p:nvPr/>
        </p:nvSpPr>
        <p:spPr>
          <a:xfrm>
            <a:off x="1535979" y="4242367"/>
            <a:ext cx="9089880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 trăm đồng</a:t>
            </a:r>
            <a:endParaRPr lang="vi-VN" sz="6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92C0A37-A23A-434B-966D-FDA03D8D9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87" y="1570901"/>
            <a:ext cx="4700083" cy="24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Khám phá Việt Nam qua các địa danh trên đồng tiền Việt Nam">
            <a:extLst>
              <a:ext uri="{FF2B5EF4-FFF2-40B4-BE49-F238E27FC236}">
                <a16:creationId xmlns:a16="http://schemas.microsoft.com/office/drawing/2014/main" id="{58DB03D9-84DB-4259-B1C3-5C25E4BBC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9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19" y="1570901"/>
            <a:ext cx="4885350" cy="24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5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259">
            <a:extLst>
              <a:ext uri="{FF2B5EF4-FFF2-40B4-BE49-F238E27FC236}">
                <a16:creationId xmlns:a16="http://schemas.microsoft.com/office/drawing/2014/main" id="{2FFBD179-D53B-4E65-81AA-918E0A661EA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299" y="179881"/>
            <a:ext cx="1474755" cy="737377"/>
          </a:xfrm>
          <a:prstGeom prst="rect">
            <a:avLst/>
          </a:prstGeom>
        </p:spPr>
      </p:pic>
      <p:sp>
        <p:nvSpPr>
          <p:cNvPr id="8" name="Google Shape;1613;p39">
            <a:extLst>
              <a:ext uri="{FF2B5EF4-FFF2-40B4-BE49-F238E27FC236}">
                <a16:creationId xmlns:a16="http://schemas.microsoft.com/office/drawing/2014/main" id="{D6066420-F55C-43EB-A57A-33DF7A941BE5}"/>
              </a:ext>
            </a:extLst>
          </p:cNvPr>
          <p:cNvSpPr txBox="1">
            <a:spLocks/>
          </p:cNvSpPr>
          <p:nvPr/>
        </p:nvSpPr>
        <p:spPr>
          <a:xfrm>
            <a:off x="1535979" y="4302328"/>
            <a:ext cx="9089880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nghìn đồng</a:t>
            </a:r>
            <a:endParaRPr lang="vi-VN" sz="6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Một Nghìn Đồng - Home | Facebook">
            <a:extLst>
              <a:ext uri="{FF2B5EF4-FFF2-40B4-BE49-F238E27FC236}">
                <a16:creationId xmlns:a16="http://schemas.microsoft.com/office/drawing/2014/main" id="{FFC42E85-5871-457D-B00E-341F9DF86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850" y="1598313"/>
            <a:ext cx="4774139" cy="23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Tiền 1 nghìn - Tư liệu Tiểu học - Đinh Hữu - Luyện chữ đẹp Thầy Đinh Văn Hữu">
            <a:extLst>
              <a:ext uri="{FF2B5EF4-FFF2-40B4-BE49-F238E27FC236}">
                <a16:creationId xmlns:a16="http://schemas.microsoft.com/office/drawing/2014/main" id="{A6F345CC-59CF-460A-B778-A3AECA1B7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9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037355" y="1550222"/>
            <a:ext cx="4778171" cy="23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38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4C39AD5-3C33-4C23-9E29-45A7C8BB17C2}"/>
              </a:ext>
            </a:extLst>
          </p:cNvPr>
          <p:cNvGrpSpPr/>
          <p:nvPr/>
        </p:nvGrpSpPr>
        <p:grpSpPr>
          <a:xfrm>
            <a:off x="455449" y="351972"/>
            <a:ext cx="6514048" cy="6154056"/>
            <a:chOff x="2963781" y="290286"/>
            <a:chExt cx="6514048" cy="6154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C1A3A6-A768-489E-9F1C-AAF27AAEF3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18" b="45608"/>
            <a:stretch/>
          </p:blipFill>
          <p:spPr>
            <a:xfrm>
              <a:off x="2963781" y="2075543"/>
              <a:ext cx="6264438" cy="4368799"/>
            </a:xfrm>
            <a:prstGeom prst="rect">
              <a:avLst/>
            </a:prstGeom>
          </p:spPr>
        </p:pic>
        <p:sp>
          <p:nvSpPr>
            <p:cNvPr id="4" name="Oval Callout 5">
              <a:extLst>
                <a:ext uri="{FF2B5EF4-FFF2-40B4-BE49-F238E27FC236}">
                  <a16:creationId xmlns:a16="http://schemas.microsoft.com/office/drawing/2014/main" id="{89386628-BCF7-49E3-B6ED-E3740733248F}"/>
                </a:ext>
              </a:extLst>
            </p:cNvPr>
            <p:cNvSpPr/>
            <p:nvPr/>
          </p:nvSpPr>
          <p:spPr>
            <a:xfrm>
              <a:off x="3831771" y="290286"/>
              <a:ext cx="5646058" cy="1529279"/>
            </a:xfrm>
            <a:prstGeom prst="wedgeEllipseCallout">
              <a:avLst>
                <a:gd name="adj1" fmla="val -23265"/>
                <a:gd name="adj2" fmla="val 87794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0926B6-6F71-47FB-B5CE-76E61A5FA1FE}"/>
                </a:ext>
              </a:extLst>
            </p:cNvPr>
            <p:cNvSpPr/>
            <p:nvPr/>
          </p:nvSpPr>
          <p:spPr>
            <a:xfrm>
              <a:off x="4352408" y="596014"/>
              <a:ext cx="47480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VN" sz="2800" dirty="0">
                  <a:solidFill>
                    <a:sysClr val="windowText" lastClr="000000"/>
                  </a:solidFill>
                </a:rPr>
                <a:t>Ngoài ra còn một số tờ tiền loại khác nữa Mai nhé!</a:t>
              </a:r>
            </a:p>
          </p:txBody>
        </p:sp>
      </p:grp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A65007B-1453-413E-A0C3-696B3F1BF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37" y="2853063"/>
            <a:ext cx="3770695" cy="198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hông có mô tả ảnh.">
            <a:extLst>
              <a:ext uri="{FF2B5EF4-FFF2-40B4-BE49-F238E27FC236}">
                <a16:creationId xmlns:a16="http://schemas.microsoft.com/office/drawing/2014/main" id="{FAFDC372-67E6-444C-9327-5F873EB32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37" y="657700"/>
            <a:ext cx="3770695" cy="201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89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Vietnam polymer 20,000 Dong banknotes">
            <a:extLst>
              <a:ext uri="{FF2B5EF4-FFF2-40B4-BE49-F238E27FC236}">
                <a16:creationId xmlns:a16="http://schemas.microsoft.com/office/drawing/2014/main" id="{CC5A7F43-D7FD-488B-9D85-9E16DC10F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19" y="323842"/>
            <a:ext cx="4087840" cy="199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Vietnam polymer 200,000 Dong banknotes">
            <a:extLst>
              <a:ext uri="{FF2B5EF4-FFF2-40B4-BE49-F238E27FC236}">
                <a16:creationId xmlns:a16="http://schemas.microsoft.com/office/drawing/2014/main" id="{1D3104C1-FA7B-45BE-B263-B63A6307E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19" y="2481966"/>
            <a:ext cx="4087840" cy="205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ó thể là hình ảnh về tiền">
            <a:extLst>
              <a:ext uri="{FF2B5EF4-FFF2-40B4-BE49-F238E27FC236}">
                <a16:creationId xmlns:a16="http://schemas.microsoft.com/office/drawing/2014/main" id="{77AD063B-F7BE-4FB3-8C1E-B254639A7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1" b="24573"/>
          <a:stretch/>
        </p:blipFill>
        <p:spPr bwMode="auto">
          <a:xfrm>
            <a:off x="1362764" y="351972"/>
            <a:ext cx="4258136" cy="192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ằm mơ thấy tiền 50 nghìn đánh số mấy? điềm báo gì?">
            <a:extLst>
              <a:ext uri="{FF2B5EF4-FFF2-40B4-BE49-F238E27FC236}">
                <a16:creationId xmlns:a16="http://schemas.microsoft.com/office/drawing/2014/main" id="{E64932CC-F0A0-4152-9E34-5FB5095CA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64" y="2481965"/>
            <a:ext cx="4258136" cy="200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àng loạt tiền giả mệnh giá 500 nghìn đồng và 50 nghìn đồng xuất hiện trên  thị trường">
            <a:extLst>
              <a:ext uri="{FF2B5EF4-FFF2-40B4-BE49-F238E27FC236}">
                <a16:creationId xmlns:a16="http://schemas.microsoft.com/office/drawing/2014/main" id="{62DC1DD9-674A-47CB-8969-DEBE86D60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64" y="4685422"/>
            <a:ext cx="4258136" cy="182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ằm Mơ Thấy Tiền 10 Nghìn Đánh Con Gì | 10 Điềm Báo Lành">
            <a:extLst>
              <a:ext uri="{FF2B5EF4-FFF2-40B4-BE49-F238E27FC236}">
                <a16:creationId xmlns:a16="http://schemas.microsoft.com/office/drawing/2014/main" id="{AA0419E6-EBF6-430E-AA42-B63D3EDF9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19" y="4774500"/>
            <a:ext cx="3770695" cy="17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5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13;p39">
            <a:extLst>
              <a:ext uri="{FF2B5EF4-FFF2-40B4-BE49-F238E27FC236}">
                <a16:creationId xmlns:a16="http://schemas.microsoft.com/office/drawing/2014/main" id="{BCD6D9BB-1210-489E-B960-759FC06AC7FB}"/>
              </a:ext>
            </a:extLst>
          </p:cNvPr>
          <p:cNvSpPr txBox="1">
            <a:spLocks/>
          </p:cNvSpPr>
          <p:nvPr/>
        </p:nvSpPr>
        <p:spPr>
          <a:xfrm>
            <a:off x="1362508" y="1869481"/>
            <a:ext cx="9436821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đồng tiền có hai mặt và có chứa đầy đủ các thông tin.</a:t>
            </a:r>
          </a:p>
          <a:p>
            <a:pPr marL="571500" indent="-5715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vị tiền tệ của Việt Nam là: </a:t>
            </a:r>
            <a:r>
              <a:rPr lang="en-US" sz="40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kí hiệu là </a:t>
            </a:r>
            <a:r>
              <a:rPr lang="en-US" sz="40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kí hiệu quốc tế là </a:t>
            </a:r>
            <a:r>
              <a:rPr lang="en-US" sz="40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VND</a:t>
            </a:r>
            <a:r>
              <a:rPr lang="en-US" sz="40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6600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43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8453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371877" y="239161"/>
            <a:ext cx="10638595" cy="646290"/>
            <a:chOff x="1167577" y="1395675"/>
            <a:chExt cx="10638595" cy="646290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1" y="1395675"/>
              <a:ext cx="10001411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rồi tìm số thích hợp.</a:t>
              </a:r>
              <a:endParaRPr sz="240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67577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00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5A493B9-273F-4A05-8506-08B7E552DD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0" b="42434"/>
          <a:stretch/>
        </p:blipFill>
        <p:spPr>
          <a:xfrm>
            <a:off x="1234227" y="1119392"/>
            <a:ext cx="9453089" cy="5295922"/>
          </a:xfrm>
          <a:prstGeom prst="rect">
            <a:avLst/>
          </a:prstGeom>
        </p:spPr>
      </p:pic>
      <p:graphicFrame>
        <p:nvGraphicFramePr>
          <p:cNvPr id="20" name="Table 490">
            <a:extLst>
              <a:ext uri="{FF2B5EF4-FFF2-40B4-BE49-F238E27FC236}">
                <a16:creationId xmlns:a16="http://schemas.microsoft.com/office/drawing/2014/main" id="{F527584B-1E87-4EDF-8759-8E549738F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51085"/>
              </p:ext>
            </p:extLst>
          </p:nvPr>
        </p:nvGraphicFramePr>
        <p:xfrm>
          <a:off x="7039428" y="3846288"/>
          <a:ext cx="3410857" cy="2569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22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5663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</a:tblGrid>
              <a:tr h="46937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Loại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Số tờ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498895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Một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51847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Hai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561330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Năm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520957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Một nghìn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5F60DF4D-D78D-44EB-A682-7A6B859A8D0F}"/>
              </a:ext>
            </a:extLst>
          </p:cNvPr>
          <p:cNvSpPr txBox="1"/>
          <p:nvPr/>
        </p:nvSpPr>
        <p:spPr>
          <a:xfrm>
            <a:off x="9695425" y="4368390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6EFE5C-E96F-4F15-8073-4713E149A103}"/>
              </a:ext>
            </a:extLst>
          </p:cNvPr>
          <p:cNvSpPr txBox="1"/>
          <p:nvPr/>
        </p:nvSpPr>
        <p:spPr>
          <a:xfrm>
            <a:off x="9695425" y="4901481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A23D0F-1EBB-4616-8836-67F24EBC27AD}"/>
              </a:ext>
            </a:extLst>
          </p:cNvPr>
          <p:cNvSpPr txBox="1"/>
          <p:nvPr/>
        </p:nvSpPr>
        <p:spPr>
          <a:xfrm>
            <a:off x="9703329" y="5427902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2096E1-0CCB-4F64-9225-004AD602E413}"/>
              </a:ext>
            </a:extLst>
          </p:cNvPr>
          <p:cNvSpPr txBox="1"/>
          <p:nvPr/>
        </p:nvSpPr>
        <p:spPr>
          <a:xfrm>
            <a:off x="9703329" y="5960993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CD88-F4AC-4EAD-9A42-03AEB8591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519" y="990600"/>
            <a:ext cx="10255765" cy="710800"/>
          </a:xfrm>
        </p:spPr>
        <p:txBody>
          <a:bodyPr/>
          <a:lstStyle/>
          <a:p>
            <a:r>
              <a:rPr lang="en-US" sz="4000" dirty="0">
                <a:solidFill>
                  <a:srgbClr val="C00000"/>
                </a:solidFill>
                <a:latin typeface="+mn-lt"/>
              </a:rPr>
              <a:t>Để làm </a:t>
            </a:r>
            <a:r>
              <a:rPr lang="en-US" sz="4000" dirty="0" err="1">
                <a:solidFill>
                  <a:srgbClr val="C00000"/>
                </a:solidFill>
                <a:latin typeface="+mn-lt"/>
              </a:rPr>
              <a:t>tốt</a:t>
            </a:r>
            <a:r>
              <a:rPr lang="en-US" sz="4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+mn-lt"/>
              </a:rPr>
              <a:t>bài</a:t>
            </a:r>
            <a:r>
              <a:rPr lang="en-US" sz="4000" dirty="0">
                <a:solidFill>
                  <a:srgbClr val="C00000"/>
                </a:solidFill>
                <a:latin typeface="+mn-lt"/>
              </a:rPr>
              <a:t> 1, con </a:t>
            </a:r>
            <a:r>
              <a:rPr lang="en-US" sz="4000" dirty="0" err="1">
                <a:solidFill>
                  <a:srgbClr val="C00000"/>
                </a:solidFill>
                <a:latin typeface="+mn-lt"/>
              </a:rPr>
              <a:t>dựa</a:t>
            </a:r>
            <a:r>
              <a:rPr lang="en-US" sz="4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+mn-lt"/>
              </a:rPr>
              <a:t>vào</a:t>
            </a:r>
            <a:r>
              <a:rPr lang="en-US" sz="4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+mn-lt"/>
              </a:rPr>
              <a:t>đâu</a:t>
            </a:r>
            <a:r>
              <a:rPr lang="en-US" sz="4000" dirty="0">
                <a:solidFill>
                  <a:srgbClr val="C00000"/>
                </a:solidFill>
                <a:latin typeface="+mn-lt"/>
              </a:rPr>
              <a:t>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25D705-94BA-4FFF-96E7-5F2D917C3713}"/>
              </a:ext>
            </a:extLst>
          </p:cNvPr>
          <p:cNvSpPr txBox="1">
            <a:spLocks/>
          </p:cNvSpPr>
          <p:nvPr/>
        </p:nvSpPr>
        <p:spPr>
          <a:xfrm>
            <a:off x="1101995" y="2552700"/>
            <a:ext cx="1025576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475C"/>
              </a:buClr>
              <a:buSzPts val="3600"/>
              <a:buFont typeface="Titan One"/>
              <a:buNone/>
              <a:tabLst/>
              <a:defRPr/>
            </a:pPr>
            <a:r>
              <a:rPr lang="en-US" b="1" dirty="0">
                <a:solidFill>
                  <a:srgbClr val="10475C"/>
                </a:solidFill>
                <a:latin typeface="Arial"/>
              </a:rPr>
              <a:t>Dựa </a:t>
            </a:r>
            <a:r>
              <a:rPr lang="en-US" b="1" dirty="0" err="1">
                <a:solidFill>
                  <a:srgbClr val="10475C"/>
                </a:solidFill>
                <a:latin typeface="Arial"/>
              </a:rPr>
              <a:t>vào</a:t>
            </a:r>
            <a:r>
              <a:rPr lang="en-US" b="1" dirty="0">
                <a:solidFill>
                  <a:srgbClr val="10475C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srgbClr val="10475C"/>
                </a:solidFill>
                <a:latin typeface="Arial"/>
              </a:rPr>
              <a:t>các</a:t>
            </a:r>
            <a:r>
              <a:rPr lang="en-US" b="1" dirty="0" smtClean="0">
                <a:solidFill>
                  <a:srgbClr val="10475C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srgbClr val="10475C"/>
                </a:solidFill>
                <a:latin typeface="Arial"/>
              </a:rPr>
              <a:t>thông</a:t>
            </a:r>
            <a:r>
              <a:rPr lang="en-US" b="1" dirty="0" smtClean="0">
                <a:solidFill>
                  <a:srgbClr val="10475C"/>
                </a:solidFill>
                <a:latin typeface="Arial"/>
              </a:rPr>
              <a:t> tin </a:t>
            </a:r>
            <a:r>
              <a:rPr lang="en-US" b="1" dirty="0" err="1" smtClean="0">
                <a:solidFill>
                  <a:srgbClr val="10475C"/>
                </a:solidFill>
                <a:latin typeface="Arial"/>
              </a:rPr>
              <a:t>ghi</a:t>
            </a:r>
            <a:r>
              <a:rPr lang="en-US" b="1" dirty="0" smtClean="0">
                <a:solidFill>
                  <a:srgbClr val="10475C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srgbClr val="10475C"/>
                </a:solidFill>
                <a:latin typeface="Arial"/>
              </a:rPr>
              <a:t>trên</a:t>
            </a:r>
            <a:r>
              <a:rPr lang="en-US" b="1" dirty="0" smtClean="0">
                <a:solidFill>
                  <a:srgbClr val="10475C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srgbClr val="10475C"/>
                </a:solidFill>
                <a:latin typeface="Arial"/>
              </a:rPr>
              <a:t>mặt</a:t>
            </a:r>
            <a:r>
              <a:rPr lang="en-US" b="1" dirty="0" smtClean="0">
                <a:solidFill>
                  <a:srgbClr val="10475C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srgbClr val="10475C"/>
                </a:solidFill>
                <a:latin typeface="Arial"/>
              </a:rPr>
              <a:t>của</a:t>
            </a:r>
            <a:r>
              <a:rPr lang="en-US" b="1" dirty="0" smtClean="0">
                <a:solidFill>
                  <a:srgbClr val="10475C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srgbClr val="10475C"/>
                </a:solidFill>
                <a:latin typeface="Arial"/>
              </a:rPr>
              <a:t>mỗi</a:t>
            </a:r>
            <a:r>
              <a:rPr lang="en-US" b="1" dirty="0" smtClean="0">
                <a:solidFill>
                  <a:srgbClr val="10475C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srgbClr val="10475C"/>
                </a:solidFill>
                <a:latin typeface="Arial"/>
              </a:rPr>
              <a:t>đồng</a:t>
            </a:r>
            <a:r>
              <a:rPr lang="en-US" b="1" dirty="0" smtClean="0">
                <a:solidFill>
                  <a:srgbClr val="10475C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srgbClr val="10475C"/>
                </a:solidFill>
                <a:latin typeface="Arial"/>
              </a:rPr>
              <a:t>tiền</a:t>
            </a:r>
            <a:r>
              <a:rPr lang="en-US" b="1" dirty="0" smtClean="0">
                <a:solidFill>
                  <a:srgbClr val="10475C"/>
                </a:solidFill>
                <a:latin typeface="Arial"/>
              </a:rPr>
              <a:t>.</a:t>
            </a:r>
            <a:endParaRPr kumimoji="0" lang="en-US" sz="3600" b="1" i="0" u="none" strike="noStrike" kern="0" cap="none" spc="0" normalizeH="0" noProof="0" dirty="0">
              <a:ln>
                <a:noFill/>
              </a:ln>
              <a:solidFill>
                <a:srgbClr val="10475C"/>
              </a:solidFill>
              <a:effectLst/>
              <a:uLnTx/>
              <a:uFillTx/>
              <a:latin typeface="Arial"/>
              <a:sym typeface="Titan One"/>
            </a:endParaRPr>
          </a:p>
        </p:txBody>
      </p:sp>
    </p:spTree>
    <p:extLst>
      <p:ext uri="{BB962C8B-B14F-4D97-AF65-F5344CB8AC3E}">
        <p14:creationId xmlns:p14="http://schemas.microsoft.com/office/powerpoint/2010/main" val="4503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376617" y="319678"/>
            <a:ext cx="11180798" cy="1106526"/>
            <a:chOff x="1183343" y="1464304"/>
            <a:chExt cx="11180798" cy="1106526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41047" y="1493652"/>
              <a:ext cx="10523094" cy="107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vi-VN" sz="3200"/>
                <a:t>Bạn Mai mua kẹo hết 1000 đồng. Hỏi bạn Mai chọn một tờ tiền nào sau đây để trả người bán hàng? </a:t>
              </a:r>
              <a:endParaRPr lang="en-US" sz="32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ACE8C3B-5C80-4232-9028-511F36B9A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5" y="1635856"/>
            <a:ext cx="8327300" cy="327023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1DD07C2-5374-4B39-8EA1-4DC5D5A4E440}"/>
              </a:ext>
            </a:extLst>
          </p:cNvPr>
          <p:cNvGrpSpPr/>
          <p:nvPr/>
        </p:nvGrpSpPr>
        <p:grpSpPr>
          <a:xfrm>
            <a:off x="1083225" y="5058740"/>
            <a:ext cx="9961950" cy="1254374"/>
            <a:chOff x="1083225" y="5058740"/>
            <a:chExt cx="9961950" cy="125437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4C59D4-E771-4E77-BE05-0FBF0D9F491A}"/>
                </a:ext>
              </a:extLst>
            </p:cNvPr>
            <p:cNvSpPr txBox="1"/>
            <p:nvPr/>
          </p:nvSpPr>
          <p:spPr>
            <a:xfrm>
              <a:off x="1083225" y="5663556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DF3C7E"/>
                  </a:solidFill>
                </a:rPr>
                <a:t>A.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42BF67F-49A3-4EE2-85DD-6F8799FE01C8}"/>
                </a:ext>
              </a:extLst>
            </p:cNvPr>
            <p:cNvSpPr txBox="1"/>
            <p:nvPr/>
          </p:nvSpPr>
          <p:spPr>
            <a:xfrm>
              <a:off x="4492039" y="5681055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DF3C7E"/>
                  </a:solidFill>
                </a:rPr>
                <a:t>B.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635627-6898-443F-AEC2-1DDE9AAAE570}"/>
                </a:ext>
              </a:extLst>
            </p:cNvPr>
            <p:cNvSpPr txBox="1"/>
            <p:nvPr/>
          </p:nvSpPr>
          <p:spPr>
            <a:xfrm>
              <a:off x="7900853" y="5663556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DF3C7E"/>
                  </a:solidFill>
                </a:rPr>
                <a:t>C. </a:t>
              </a:r>
            </a:p>
          </p:txBody>
        </p:sp>
        <p:pic>
          <p:nvPicPr>
            <p:cNvPr id="34" name="Picture 4" descr="100 đồng (tiền Việt) – Wikipedia tiếng Việt">
              <a:extLst>
                <a:ext uri="{FF2B5EF4-FFF2-40B4-BE49-F238E27FC236}">
                  <a16:creationId xmlns:a16="http://schemas.microsoft.com/office/drawing/2014/main" id="{E92D7D67-E314-45A6-B370-42FE1C39C9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459" y="5074325"/>
              <a:ext cx="2459713" cy="121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EC3FAD55-5E4A-4C9E-A8E8-186EE17AD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752" y="5074325"/>
              <a:ext cx="2411886" cy="1238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0" descr="Tiền 1 nghìn - Tư liệu Tiểu học - Đinh Hữu - Luyện chữ đẹp Thầy Đinh Văn Hữu">
              <a:extLst>
                <a:ext uri="{FF2B5EF4-FFF2-40B4-BE49-F238E27FC236}">
                  <a16:creationId xmlns:a16="http://schemas.microsoft.com/office/drawing/2014/main" id="{DE33C6C1-1A3B-4AC9-9129-8983E4A382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1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8593218" y="5058740"/>
              <a:ext cx="2451957" cy="120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B7FE4C8C-127F-44CE-AA1B-03D042CBA854}"/>
              </a:ext>
            </a:extLst>
          </p:cNvPr>
          <p:cNvSpPr/>
          <p:nvPr/>
        </p:nvSpPr>
        <p:spPr>
          <a:xfrm>
            <a:off x="7861259" y="5656654"/>
            <a:ext cx="591677" cy="591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374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CD88-F4AC-4EAD-9A42-03AEB8591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519" y="990600"/>
            <a:ext cx="10255765" cy="710800"/>
          </a:xfrm>
        </p:spPr>
        <p:txBody>
          <a:bodyPr/>
          <a:lstStyle/>
          <a:p>
            <a:r>
              <a:rPr lang="en-US" sz="4000" dirty="0">
                <a:solidFill>
                  <a:srgbClr val="C00000"/>
                </a:solidFill>
                <a:latin typeface="+mn-lt"/>
              </a:rPr>
              <a:t>Để làm </a:t>
            </a:r>
            <a:r>
              <a:rPr lang="en-US" sz="4000" dirty="0" err="1">
                <a:solidFill>
                  <a:srgbClr val="C00000"/>
                </a:solidFill>
                <a:latin typeface="+mn-lt"/>
              </a:rPr>
              <a:t>tốt</a:t>
            </a:r>
            <a:r>
              <a:rPr lang="en-US" sz="4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+mn-lt"/>
              </a:rPr>
              <a:t>bài</a:t>
            </a:r>
            <a:r>
              <a:rPr lang="en-US" sz="4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+mn-lt"/>
              </a:rPr>
              <a:t>2, </a:t>
            </a:r>
            <a:r>
              <a:rPr lang="en-US" sz="4000" dirty="0">
                <a:solidFill>
                  <a:srgbClr val="C00000"/>
                </a:solidFill>
                <a:latin typeface="+mn-lt"/>
              </a:rPr>
              <a:t>con </a:t>
            </a:r>
            <a:r>
              <a:rPr lang="en-US" sz="4000" dirty="0" err="1" smtClean="0">
                <a:solidFill>
                  <a:srgbClr val="C00000"/>
                </a:solidFill>
                <a:latin typeface="+mn-lt"/>
              </a:rPr>
              <a:t>đã</a:t>
            </a:r>
            <a:r>
              <a:rPr lang="en-US" sz="4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n-lt"/>
              </a:rPr>
              <a:t>làm</a:t>
            </a:r>
            <a:r>
              <a:rPr lang="en-US" sz="4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n-lt"/>
              </a:rPr>
              <a:t>như</a:t>
            </a:r>
            <a:r>
              <a:rPr lang="en-US" sz="4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n-lt"/>
              </a:rPr>
              <a:t>thế</a:t>
            </a:r>
            <a:r>
              <a:rPr lang="en-US" sz="4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n-lt"/>
              </a:rPr>
              <a:t>nào</a:t>
            </a:r>
            <a:r>
              <a:rPr lang="en-US" sz="4000" dirty="0" smtClean="0">
                <a:solidFill>
                  <a:srgbClr val="C00000"/>
                </a:solidFill>
                <a:latin typeface="+mn-lt"/>
              </a:rPr>
              <a:t>?</a:t>
            </a:r>
            <a:endParaRPr lang="en-US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25D705-94BA-4FFF-96E7-5F2D917C3713}"/>
              </a:ext>
            </a:extLst>
          </p:cNvPr>
          <p:cNvSpPr txBox="1">
            <a:spLocks/>
          </p:cNvSpPr>
          <p:nvPr/>
        </p:nvSpPr>
        <p:spPr>
          <a:xfrm>
            <a:off x="1101995" y="2552700"/>
            <a:ext cx="1025576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475C"/>
              </a:buClr>
              <a:buSzPts val="3600"/>
              <a:buFont typeface="Titan One"/>
              <a:buNone/>
              <a:tabLst/>
              <a:defRPr/>
            </a:pPr>
            <a:r>
              <a:rPr lang="en-US" b="1" noProof="0" dirty="0" err="1" smtClean="0">
                <a:solidFill>
                  <a:srgbClr val="10475C"/>
                </a:solidFill>
                <a:latin typeface="Arial"/>
              </a:rPr>
              <a:t>Đọc</a:t>
            </a:r>
            <a:r>
              <a:rPr lang="en-US" b="1" noProof="0" dirty="0" smtClean="0">
                <a:solidFill>
                  <a:srgbClr val="10475C"/>
                </a:solidFill>
                <a:latin typeface="Arial"/>
              </a:rPr>
              <a:t> </a:t>
            </a:r>
            <a:r>
              <a:rPr lang="en-US" b="1" noProof="0" dirty="0" err="1" smtClean="0">
                <a:solidFill>
                  <a:srgbClr val="10475C"/>
                </a:solidFill>
                <a:latin typeface="Arial"/>
              </a:rPr>
              <a:t>kĩ</a:t>
            </a:r>
            <a:r>
              <a:rPr lang="en-US" b="1" noProof="0" dirty="0" smtClean="0">
                <a:solidFill>
                  <a:srgbClr val="10475C"/>
                </a:solidFill>
                <a:latin typeface="Arial"/>
              </a:rPr>
              <a:t> </a:t>
            </a:r>
            <a:r>
              <a:rPr lang="en-US" b="1" noProof="0" dirty="0" err="1" smtClean="0">
                <a:solidFill>
                  <a:srgbClr val="10475C"/>
                </a:solidFill>
                <a:latin typeface="Arial"/>
              </a:rPr>
              <a:t>đề</a:t>
            </a:r>
            <a:r>
              <a:rPr lang="en-US" b="1" noProof="0" dirty="0" smtClean="0">
                <a:solidFill>
                  <a:srgbClr val="10475C"/>
                </a:solidFill>
                <a:latin typeface="Arial"/>
              </a:rPr>
              <a:t> </a:t>
            </a:r>
            <a:r>
              <a:rPr lang="en-US" b="1" noProof="0" dirty="0" err="1" smtClean="0">
                <a:solidFill>
                  <a:srgbClr val="10475C"/>
                </a:solidFill>
                <a:latin typeface="Arial"/>
              </a:rPr>
              <a:t>bài</a:t>
            </a:r>
            <a:r>
              <a:rPr lang="en-US" b="1" noProof="0" dirty="0" smtClean="0">
                <a:solidFill>
                  <a:srgbClr val="10475C"/>
                </a:solidFill>
                <a:latin typeface="Arial"/>
              </a:rPr>
              <a:t>, </a:t>
            </a:r>
            <a:r>
              <a:rPr lang="en-US" b="1" noProof="0" dirty="0" err="1" smtClean="0">
                <a:solidFill>
                  <a:srgbClr val="10475C"/>
                </a:solidFill>
                <a:latin typeface="Arial"/>
              </a:rPr>
              <a:t>quan</a:t>
            </a:r>
            <a:r>
              <a:rPr lang="en-US" b="1" noProof="0" dirty="0" smtClean="0">
                <a:solidFill>
                  <a:srgbClr val="10475C"/>
                </a:solidFill>
                <a:latin typeface="Arial"/>
              </a:rPr>
              <a:t> </a:t>
            </a:r>
            <a:r>
              <a:rPr lang="en-US" b="1" noProof="0" dirty="0" err="1" smtClean="0">
                <a:solidFill>
                  <a:srgbClr val="10475C"/>
                </a:solidFill>
                <a:latin typeface="Arial"/>
              </a:rPr>
              <a:t>sát</a:t>
            </a:r>
            <a:r>
              <a:rPr lang="en-US" b="1" noProof="0" dirty="0" smtClean="0">
                <a:solidFill>
                  <a:srgbClr val="10475C"/>
                </a:solidFill>
                <a:latin typeface="Arial"/>
              </a:rPr>
              <a:t> </a:t>
            </a:r>
            <a:r>
              <a:rPr lang="en-US" b="1" noProof="0" dirty="0" err="1" smtClean="0">
                <a:solidFill>
                  <a:srgbClr val="10475C"/>
                </a:solidFill>
                <a:latin typeface="Arial"/>
              </a:rPr>
              <a:t>kĩ</a:t>
            </a:r>
            <a:r>
              <a:rPr lang="en-US" b="1" noProof="0" dirty="0" smtClean="0">
                <a:solidFill>
                  <a:srgbClr val="10475C"/>
                </a:solidFill>
                <a:latin typeface="Arial"/>
              </a:rPr>
              <a:t> </a:t>
            </a:r>
            <a:r>
              <a:rPr lang="en-US" b="1" noProof="0" dirty="0" err="1" smtClean="0">
                <a:solidFill>
                  <a:srgbClr val="10475C"/>
                </a:solidFill>
                <a:latin typeface="Arial"/>
              </a:rPr>
              <a:t>các</a:t>
            </a:r>
            <a:r>
              <a:rPr lang="en-US" b="1" noProof="0" dirty="0" smtClean="0">
                <a:solidFill>
                  <a:srgbClr val="10475C"/>
                </a:solidFill>
                <a:latin typeface="Arial"/>
              </a:rPr>
              <a:t> </a:t>
            </a:r>
            <a:r>
              <a:rPr lang="en-US" b="1" noProof="0" dirty="0" err="1" smtClean="0">
                <a:solidFill>
                  <a:srgbClr val="10475C"/>
                </a:solidFill>
                <a:latin typeface="Arial"/>
              </a:rPr>
              <a:t>tờ</a:t>
            </a:r>
            <a:r>
              <a:rPr lang="en-US" b="1" noProof="0" dirty="0" smtClean="0">
                <a:solidFill>
                  <a:srgbClr val="10475C"/>
                </a:solidFill>
                <a:latin typeface="Arial"/>
              </a:rPr>
              <a:t> </a:t>
            </a:r>
            <a:r>
              <a:rPr lang="en-US" b="1" noProof="0" dirty="0" err="1" smtClean="0">
                <a:solidFill>
                  <a:srgbClr val="10475C"/>
                </a:solidFill>
                <a:latin typeface="Arial"/>
              </a:rPr>
              <a:t>tiền</a:t>
            </a:r>
            <a:r>
              <a:rPr lang="en-US" b="1" noProof="0" dirty="0" smtClean="0">
                <a:solidFill>
                  <a:srgbClr val="10475C"/>
                </a:solidFill>
                <a:latin typeface="Arial"/>
              </a:rPr>
              <a:t>, </a:t>
            </a:r>
            <a:r>
              <a:rPr lang="en-US" b="1" noProof="0" dirty="0" err="1" smtClean="0">
                <a:solidFill>
                  <a:srgbClr val="10475C"/>
                </a:solidFill>
                <a:latin typeface="Arial"/>
              </a:rPr>
              <a:t>tìm</a:t>
            </a:r>
            <a:r>
              <a:rPr lang="en-US" b="1" noProof="0" dirty="0" smtClean="0">
                <a:solidFill>
                  <a:srgbClr val="10475C"/>
                </a:solidFill>
                <a:latin typeface="Arial"/>
              </a:rPr>
              <a:t> </a:t>
            </a:r>
            <a:r>
              <a:rPr lang="en-US" b="1" noProof="0" dirty="0" err="1" smtClean="0">
                <a:solidFill>
                  <a:srgbClr val="10475C"/>
                </a:solidFill>
                <a:latin typeface="Arial"/>
              </a:rPr>
              <a:t>đúng</a:t>
            </a:r>
            <a:r>
              <a:rPr lang="en-US" b="1" noProof="0" dirty="0" smtClean="0">
                <a:solidFill>
                  <a:srgbClr val="10475C"/>
                </a:solidFill>
                <a:latin typeface="Arial"/>
              </a:rPr>
              <a:t> </a:t>
            </a:r>
            <a:r>
              <a:rPr lang="en-US" b="1" noProof="0" dirty="0" err="1" smtClean="0">
                <a:solidFill>
                  <a:srgbClr val="10475C"/>
                </a:solidFill>
                <a:latin typeface="Arial"/>
              </a:rPr>
              <a:t>tờ</a:t>
            </a:r>
            <a:r>
              <a:rPr lang="en-US" b="1" noProof="0" dirty="0" smtClean="0">
                <a:solidFill>
                  <a:srgbClr val="10475C"/>
                </a:solidFill>
                <a:latin typeface="Arial"/>
              </a:rPr>
              <a:t> </a:t>
            </a:r>
            <a:r>
              <a:rPr lang="en-US" b="1" noProof="0" dirty="0" err="1" smtClean="0">
                <a:solidFill>
                  <a:srgbClr val="10475C"/>
                </a:solidFill>
                <a:latin typeface="Arial"/>
              </a:rPr>
              <a:t>tiền</a:t>
            </a:r>
            <a:r>
              <a:rPr lang="en-US" b="1" noProof="0" dirty="0" smtClean="0">
                <a:solidFill>
                  <a:srgbClr val="10475C"/>
                </a:solidFill>
                <a:latin typeface="Arial"/>
              </a:rPr>
              <a:t> </a:t>
            </a:r>
            <a:r>
              <a:rPr lang="en-US" b="1" noProof="0" dirty="0" err="1" smtClean="0">
                <a:solidFill>
                  <a:srgbClr val="10475C"/>
                </a:solidFill>
                <a:latin typeface="Arial"/>
              </a:rPr>
              <a:t>ghi</a:t>
            </a:r>
            <a:r>
              <a:rPr lang="en-US" b="1" noProof="0" dirty="0" smtClean="0">
                <a:solidFill>
                  <a:srgbClr val="10475C"/>
                </a:solidFill>
                <a:latin typeface="Arial"/>
              </a:rPr>
              <a:t> </a:t>
            </a:r>
            <a:r>
              <a:rPr lang="en-US" b="1" noProof="0" dirty="0" err="1" smtClean="0">
                <a:solidFill>
                  <a:srgbClr val="10475C"/>
                </a:solidFill>
                <a:latin typeface="Arial"/>
              </a:rPr>
              <a:t>thông</a:t>
            </a:r>
            <a:r>
              <a:rPr lang="en-US" b="1" noProof="0" dirty="0" smtClean="0">
                <a:solidFill>
                  <a:srgbClr val="10475C"/>
                </a:solidFill>
                <a:latin typeface="Arial"/>
              </a:rPr>
              <a:t> tin </a:t>
            </a:r>
            <a:r>
              <a:rPr lang="en-US" b="1" noProof="0" dirty="0" err="1" smtClean="0">
                <a:solidFill>
                  <a:srgbClr val="10475C"/>
                </a:solidFill>
                <a:latin typeface="Arial"/>
              </a:rPr>
              <a:t>về</a:t>
            </a:r>
            <a:r>
              <a:rPr lang="en-US" b="1" noProof="0" dirty="0" smtClean="0">
                <a:solidFill>
                  <a:srgbClr val="10475C"/>
                </a:solidFill>
                <a:latin typeface="Arial"/>
              </a:rPr>
              <a:t> 1000 </a:t>
            </a:r>
            <a:r>
              <a:rPr lang="en-US" b="1" noProof="0" dirty="0" err="1" smtClean="0">
                <a:solidFill>
                  <a:srgbClr val="10475C"/>
                </a:solidFill>
                <a:latin typeface="Arial"/>
              </a:rPr>
              <a:t>đồng</a:t>
            </a:r>
            <a:r>
              <a:rPr lang="en-US" b="1" noProof="0" dirty="0" smtClean="0">
                <a:solidFill>
                  <a:srgbClr val="10475C"/>
                </a:solidFill>
                <a:latin typeface="Arial"/>
              </a:rPr>
              <a:t> </a:t>
            </a:r>
            <a:r>
              <a:rPr lang="en-US" b="1" noProof="0" dirty="0" err="1" smtClean="0">
                <a:solidFill>
                  <a:srgbClr val="10475C"/>
                </a:solidFill>
                <a:latin typeface="Arial"/>
              </a:rPr>
              <a:t>và</a:t>
            </a:r>
            <a:r>
              <a:rPr lang="en-US" b="1" noProof="0" dirty="0" smtClean="0">
                <a:solidFill>
                  <a:srgbClr val="10475C"/>
                </a:solidFill>
                <a:latin typeface="Arial"/>
              </a:rPr>
              <a:t> </a:t>
            </a:r>
            <a:r>
              <a:rPr lang="en-US" b="1" noProof="0" dirty="0" err="1" smtClean="0">
                <a:solidFill>
                  <a:srgbClr val="10475C"/>
                </a:solidFill>
                <a:latin typeface="Arial"/>
              </a:rPr>
              <a:t>khoanh</a:t>
            </a:r>
            <a:r>
              <a:rPr lang="en-US" b="1" noProof="0" dirty="0" smtClean="0">
                <a:solidFill>
                  <a:srgbClr val="10475C"/>
                </a:solidFill>
                <a:latin typeface="Arial"/>
              </a:rPr>
              <a:t>.</a:t>
            </a:r>
            <a:endParaRPr kumimoji="0" lang="en-US" sz="3600" b="1" i="0" u="none" strike="noStrike" kern="0" cap="none" spc="0" normalizeH="0" noProof="0" dirty="0">
              <a:ln>
                <a:noFill/>
              </a:ln>
              <a:solidFill>
                <a:srgbClr val="10475C"/>
              </a:solidFill>
              <a:effectLst/>
              <a:uLnTx/>
              <a:uFillTx/>
              <a:latin typeface="Arial"/>
              <a:sym typeface="Titan One"/>
            </a:endParaRPr>
          </a:p>
        </p:txBody>
      </p:sp>
    </p:spTree>
    <p:extLst>
      <p:ext uri="{BB962C8B-B14F-4D97-AF65-F5344CB8AC3E}">
        <p14:creationId xmlns:p14="http://schemas.microsoft.com/office/powerpoint/2010/main" val="41479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74B9CA-D217-4538-8B0B-5CE7F56CC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68" y="1652051"/>
            <a:ext cx="12113583" cy="3553899"/>
          </a:xfrm>
          <a:solidFill>
            <a:schemeClr val="bg1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  <a:p>
            <a:pPr algn="ctr">
              <a:lnSpc>
                <a:spcPct val="150000"/>
              </a:lnSpc>
            </a:pPr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 HÌNH ĐOÁN TÊN SỰ VẬT</a:t>
            </a:r>
          </a:p>
        </p:txBody>
      </p:sp>
    </p:spTree>
    <p:extLst>
      <p:ext uri="{BB962C8B-B14F-4D97-AF65-F5344CB8AC3E}">
        <p14:creationId xmlns:p14="http://schemas.microsoft.com/office/powerpoint/2010/main" val="37239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EBD6E2-25DC-4772-B0EA-F2A12E879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033" y="860783"/>
            <a:ext cx="7955869" cy="1804000"/>
          </a:xfrm>
        </p:spPr>
        <p:txBody>
          <a:bodyPr/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Vận dụng và củng cố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7EFC0E-897A-4966-B9D8-B3CA242F84CE}"/>
              </a:ext>
            </a:extLst>
          </p:cNvPr>
          <p:cNvSpPr txBox="1"/>
          <p:nvPr/>
        </p:nvSpPr>
        <p:spPr>
          <a:xfrm>
            <a:off x="1184121" y="3274408"/>
            <a:ext cx="979359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 LẬT MẢNH GHÉP</a:t>
            </a:r>
            <a:endParaRPr lang="en-US" sz="6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100 đồng (tiền Việt) – Wikipedia tiếng Việt">
            <a:extLst>
              <a:ext uri="{FF2B5EF4-FFF2-40B4-BE49-F238E27FC236}">
                <a16:creationId xmlns:a16="http://schemas.microsoft.com/office/drawing/2014/main" id="{2C4A166A-09E4-47FD-9889-D7E3E1F93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2593">
            <a:off x="3082534" y="1925752"/>
            <a:ext cx="5996767" cy="2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6BAB5-1A79-471B-9F09-D8DE121E84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01348" y="1890391"/>
            <a:ext cx="2133424" cy="1538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CF5803-A2A5-4EDA-B210-FEE223A60EB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62743" y="1517240"/>
            <a:ext cx="1755503" cy="1911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DFA42C-AFA4-4C0F-9D5F-6A0B7F67DE0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285365" y="371475"/>
            <a:ext cx="1749407" cy="1929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0A678-8053-41D4-8569-8DA5E18162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60269" y="371475"/>
            <a:ext cx="2133424" cy="1545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FF0D45-7BD0-4903-8F17-C1764ED802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76494" y="1890391"/>
            <a:ext cx="2133424" cy="1538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DE54CB-344A-4799-9AEB-CA807CC4F6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18839" y="1517240"/>
            <a:ext cx="1755503" cy="1911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091246-86AF-4859-AD3A-6CE151A286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60511" y="371475"/>
            <a:ext cx="1749407" cy="192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59E540-916B-4213-A01E-B73CE06EB5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18839" y="371475"/>
            <a:ext cx="2133424" cy="1545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BF75B3-D329-4C8D-A388-441EB28E41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01348" y="4941199"/>
            <a:ext cx="2133424" cy="15122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BC9C65-5F9C-4F70-B9CC-27A9ADE2F3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62743" y="4568048"/>
            <a:ext cx="1755503" cy="1885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A836F-AA64-4154-B05A-63C492CA9C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285365" y="3429000"/>
            <a:ext cx="1749407" cy="19182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BB9706-4D3A-4161-9515-BF422D652E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62743" y="3429000"/>
            <a:ext cx="2133424" cy="15342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B9576F-3A77-4D77-96C4-E871571ACF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376494" y="4941199"/>
            <a:ext cx="2133424" cy="1512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C4E77D-FEE1-4263-9C49-D09D29AEE9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18839" y="4568048"/>
            <a:ext cx="1755503" cy="1885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AFCDE0-1131-4AF7-BA51-72E72A1DA03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60511" y="3429000"/>
            <a:ext cx="1749407" cy="19182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9D25BF-69CC-4314-972E-05B17C2413A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18839" y="3429000"/>
            <a:ext cx="2133424" cy="15342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3C47EC7-D71F-C74F-B6CC-59BA3267EB03}"/>
              </a:ext>
            </a:extLst>
          </p:cNvPr>
          <p:cNvSpPr/>
          <p:nvPr/>
        </p:nvSpPr>
        <p:spPr>
          <a:xfrm>
            <a:off x="0" y="8615"/>
            <a:ext cx="12161838" cy="6840770"/>
          </a:xfrm>
          <a:prstGeom prst="rect">
            <a:avLst/>
          </a:prstGeom>
          <a:noFill/>
          <a:ln w="381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 sz="252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0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Khám phá Việt Nam qua các địa danh trên đồng tiền Việt Nam">
            <a:extLst>
              <a:ext uri="{FF2B5EF4-FFF2-40B4-BE49-F238E27FC236}">
                <a16:creationId xmlns:a16="http://schemas.microsoft.com/office/drawing/2014/main" id="{07CD9C1F-6178-4FDA-A195-76EF14252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9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6243">
            <a:off x="3209159" y="2012349"/>
            <a:ext cx="5669649" cy="280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A836F-AA64-4154-B05A-63C492CA9C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285365" y="3429000"/>
            <a:ext cx="1749407" cy="19182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6BAB5-1A79-471B-9F09-D8DE121E84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01348" y="1890391"/>
            <a:ext cx="2133424" cy="1538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CF5803-A2A5-4EDA-B210-FEE223A60EB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62743" y="1517240"/>
            <a:ext cx="1755503" cy="1911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DFA42C-AFA4-4C0F-9D5F-6A0B7F67DE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285365" y="371475"/>
            <a:ext cx="1749407" cy="1929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0A678-8053-41D4-8569-8DA5E18162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60269" y="371475"/>
            <a:ext cx="2133424" cy="1545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FF0D45-7BD0-4903-8F17-C1764ED8024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76494" y="1890391"/>
            <a:ext cx="2133424" cy="1538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DE54CB-344A-4799-9AEB-CA807CC4F60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18839" y="1517240"/>
            <a:ext cx="1755503" cy="1911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091246-86AF-4859-AD3A-6CE151A286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60511" y="371475"/>
            <a:ext cx="1749407" cy="192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59E540-916B-4213-A01E-B73CE06EB5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18839" y="371475"/>
            <a:ext cx="2133424" cy="1545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BF75B3-D329-4C8D-A388-441EB28E41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01348" y="4941199"/>
            <a:ext cx="2133424" cy="15122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BC9C65-5F9C-4F70-B9CC-27A9ADE2F35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62743" y="4568048"/>
            <a:ext cx="1755503" cy="18853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BB9706-4D3A-4161-9515-BF422D652E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62743" y="3429000"/>
            <a:ext cx="2133424" cy="15342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B9576F-3A77-4D77-96C4-E871571ACF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376494" y="4941199"/>
            <a:ext cx="2133424" cy="1512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C4E77D-FEE1-4263-9C49-D09D29AEE9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18839" y="4568048"/>
            <a:ext cx="1755503" cy="1885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AFCDE0-1131-4AF7-BA51-72E72A1DA0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60511" y="3429000"/>
            <a:ext cx="1749407" cy="19182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9D25BF-69CC-4314-972E-05B17C2413A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18839" y="3429000"/>
            <a:ext cx="2133424" cy="15342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3C47EC7-D71F-C74F-B6CC-59BA3267EB03}"/>
              </a:ext>
            </a:extLst>
          </p:cNvPr>
          <p:cNvSpPr/>
          <p:nvPr/>
        </p:nvSpPr>
        <p:spPr>
          <a:xfrm>
            <a:off x="0" y="8615"/>
            <a:ext cx="12161838" cy="6840770"/>
          </a:xfrm>
          <a:prstGeom prst="rect">
            <a:avLst/>
          </a:prstGeom>
          <a:noFill/>
          <a:ln w="381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 sz="252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Một Nghìn Đồng - Home | Facebook">
            <a:extLst>
              <a:ext uri="{FF2B5EF4-FFF2-40B4-BE49-F238E27FC236}">
                <a16:creationId xmlns:a16="http://schemas.microsoft.com/office/drawing/2014/main" id="{24044FC7-B076-43F8-870D-3ADDAB062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3763">
            <a:off x="3258562" y="1981134"/>
            <a:ext cx="5658362" cy="279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9D25BF-69CC-4314-972E-05B17C2413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18839" y="3429000"/>
            <a:ext cx="2133424" cy="1534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A836F-AA64-4154-B05A-63C492CA9C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285365" y="3429000"/>
            <a:ext cx="1749407" cy="19182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6BAB5-1A79-471B-9F09-D8DE121E84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01348" y="1890391"/>
            <a:ext cx="2133424" cy="1538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CF5803-A2A5-4EDA-B210-FEE223A60EB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62743" y="1517240"/>
            <a:ext cx="1755503" cy="1911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DFA42C-AFA4-4C0F-9D5F-6A0B7F67DE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285365" y="371475"/>
            <a:ext cx="1749407" cy="1929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0A678-8053-41D4-8569-8DA5E18162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60269" y="371475"/>
            <a:ext cx="2133424" cy="1545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FF0D45-7BD0-4903-8F17-C1764ED8024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76494" y="1890391"/>
            <a:ext cx="2133424" cy="1538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DE54CB-344A-4799-9AEB-CA807CC4F6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18839" y="1517240"/>
            <a:ext cx="1755503" cy="1911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091246-86AF-4859-AD3A-6CE151A2869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60511" y="371475"/>
            <a:ext cx="1749407" cy="192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59E540-916B-4213-A01E-B73CE06EB5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18839" y="371475"/>
            <a:ext cx="2133424" cy="1545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BF75B3-D329-4C8D-A388-441EB28E41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01348" y="4941199"/>
            <a:ext cx="2133424" cy="15122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BC9C65-5F9C-4F70-B9CC-27A9ADE2F35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62743" y="4568048"/>
            <a:ext cx="1755503" cy="18853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BB9706-4D3A-4161-9515-BF422D652E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62743" y="3429000"/>
            <a:ext cx="2133424" cy="15342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B9576F-3A77-4D77-96C4-E871571ACF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376494" y="4941199"/>
            <a:ext cx="2133424" cy="1512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C4E77D-FEE1-4263-9C49-D09D29AEE91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18839" y="4568048"/>
            <a:ext cx="1755503" cy="1885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AFCDE0-1131-4AF7-BA51-72E72A1DA0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60511" y="3429000"/>
            <a:ext cx="1749407" cy="19182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3C47EC7-D71F-C74F-B6CC-59BA3267EB03}"/>
              </a:ext>
            </a:extLst>
          </p:cNvPr>
          <p:cNvSpPr/>
          <p:nvPr/>
        </p:nvSpPr>
        <p:spPr>
          <a:xfrm>
            <a:off x="0" y="8615"/>
            <a:ext cx="12161838" cy="6840770"/>
          </a:xfrm>
          <a:prstGeom prst="rect">
            <a:avLst/>
          </a:prstGeom>
          <a:noFill/>
          <a:ln w="381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 sz="252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46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2" descr="Vietnam polymer 20,000 Dong banknotes">
            <a:extLst>
              <a:ext uri="{FF2B5EF4-FFF2-40B4-BE49-F238E27FC236}">
                <a16:creationId xmlns:a16="http://schemas.microsoft.com/office/drawing/2014/main" id="{C08A362D-CF87-470A-BFDB-B24DE93EF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45703">
            <a:off x="3109916" y="2003911"/>
            <a:ext cx="5758581" cy="281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9D25BF-69CC-4314-972E-05B17C2413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18839" y="3429000"/>
            <a:ext cx="2133424" cy="1534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A836F-AA64-4154-B05A-63C492CA9C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285365" y="3429000"/>
            <a:ext cx="1749407" cy="19182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6BAB5-1A79-471B-9F09-D8DE121E84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01348" y="1890391"/>
            <a:ext cx="2133424" cy="1538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CF5803-A2A5-4EDA-B210-FEE223A60EB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62743" y="1517240"/>
            <a:ext cx="1755503" cy="1911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DFA42C-AFA4-4C0F-9D5F-6A0B7F67DE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285365" y="371475"/>
            <a:ext cx="1749407" cy="1929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0A678-8053-41D4-8569-8DA5E18162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60269" y="371475"/>
            <a:ext cx="2133424" cy="1545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FF0D45-7BD0-4903-8F17-C1764ED8024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76494" y="1890391"/>
            <a:ext cx="2133424" cy="1538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DE54CB-344A-4799-9AEB-CA807CC4F6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18839" y="1517240"/>
            <a:ext cx="1755503" cy="1911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091246-86AF-4859-AD3A-6CE151A2869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60511" y="371475"/>
            <a:ext cx="1749407" cy="192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59E540-916B-4213-A01E-B73CE06EB5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18839" y="371475"/>
            <a:ext cx="2133424" cy="1545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BF75B3-D329-4C8D-A388-441EB28E41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01348" y="4941199"/>
            <a:ext cx="2133424" cy="15122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BC9C65-5F9C-4F70-B9CC-27A9ADE2F35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62743" y="4568048"/>
            <a:ext cx="1755503" cy="18853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BB9706-4D3A-4161-9515-BF422D652E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62743" y="3429000"/>
            <a:ext cx="2133424" cy="15342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B9576F-3A77-4D77-96C4-E871571ACF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376494" y="4941199"/>
            <a:ext cx="2133424" cy="1512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C4E77D-FEE1-4263-9C49-D09D29AEE91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18839" y="4568048"/>
            <a:ext cx="1755503" cy="1885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AFCDE0-1131-4AF7-BA51-72E72A1DA0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60511" y="3429000"/>
            <a:ext cx="1749407" cy="19182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3C47EC7-D71F-C74F-B6CC-59BA3267EB03}"/>
              </a:ext>
            </a:extLst>
          </p:cNvPr>
          <p:cNvSpPr/>
          <p:nvPr/>
        </p:nvSpPr>
        <p:spPr>
          <a:xfrm>
            <a:off x="0" y="8615"/>
            <a:ext cx="12161838" cy="6840770"/>
          </a:xfrm>
          <a:prstGeom prst="rect">
            <a:avLst/>
          </a:prstGeom>
          <a:noFill/>
          <a:ln w="381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 sz="252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8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C45E259-9176-4231-B050-39523E7B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984" y="963635"/>
            <a:ext cx="7955869" cy="1804000"/>
          </a:xfrm>
        </p:spPr>
        <p:txBody>
          <a:bodyPr/>
          <a:lstStyle/>
          <a:p>
            <a:r>
              <a:rPr lang="en-US" sz="8000"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  <p:sp>
        <p:nvSpPr>
          <p:cNvPr id="3" name="Title 15">
            <a:extLst>
              <a:ext uri="{FF2B5EF4-FFF2-40B4-BE49-F238E27FC236}">
                <a16:creationId xmlns:a16="http://schemas.microsoft.com/office/drawing/2014/main" id="{EFC3C9F6-D7E0-4EE5-8521-6C0279E762ED}"/>
              </a:ext>
            </a:extLst>
          </p:cNvPr>
          <p:cNvSpPr txBox="1">
            <a:spLocks/>
          </p:cNvSpPr>
          <p:nvPr/>
        </p:nvSpPr>
        <p:spPr>
          <a:xfrm>
            <a:off x="2168013" y="3244644"/>
            <a:ext cx="8922774" cy="181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nnie Use Your Telescope"/>
              <a:buNone/>
              <a:defRPr sz="10640" b="1" i="0" u="none" strike="noStrike" cap="none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1. Vở bài tập toán: Giới thiệu về tiền Việt Nam</a:t>
            </a:r>
          </a:p>
          <a:p>
            <a:pPr algn="just"/>
            <a:r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2. Vở bài tậpTiếng việt làm  tiết 7, 8</a:t>
            </a:r>
          </a:p>
          <a:p>
            <a:pPr algn="just"/>
            <a:r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3. Viết chính tả cô gửi</a:t>
            </a:r>
          </a:p>
          <a:p>
            <a:pPr algn="just"/>
            <a:r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4. Làm phiếu  toán số 6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1074F832-BE27-4A91-A91A-A88056D21E68}"/>
              </a:ext>
            </a:extLst>
          </p:cNvPr>
          <p:cNvSpPr txBox="1">
            <a:spLocks/>
          </p:cNvSpPr>
          <p:nvPr/>
        </p:nvSpPr>
        <p:spPr>
          <a:xfrm>
            <a:off x="3676915" y="340848"/>
            <a:ext cx="4715713" cy="153424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Ngân hàng</a:t>
            </a:r>
          </a:p>
        </p:txBody>
      </p:sp>
      <p:pic>
        <p:nvPicPr>
          <p:cNvPr id="1028" name="Picture 4" descr="Nhóm ngân hàng tư nhân bứt tốc ở hàng loạt chỉ tiêu tài chính cơ bản - Nhịp  sống kinh tế Việt Nam &amp;amp; Thế giới">
            <a:extLst>
              <a:ext uri="{FF2B5EF4-FFF2-40B4-BE49-F238E27FC236}">
                <a16:creationId xmlns:a16="http://schemas.microsoft.com/office/drawing/2014/main" id="{06B0F7C2-9125-407C-84F5-F3A80EFC1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20" y="1864196"/>
            <a:ext cx="6834057" cy="426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6BAB5-1A79-471B-9F09-D8DE121E84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01348" y="1890391"/>
            <a:ext cx="2133424" cy="15386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9D25BF-69CC-4314-972E-05B17C2413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18839" y="3429000"/>
            <a:ext cx="2133424" cy="1534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A836F-AA64-4154-B05A-63C492CA9C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285365" y="3429000"/>
            <a:ext cx="1749407" cy="19182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CF5803-A2A5-4EDA-B210-FEE223A60EB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62743" y="1517240"/>
            <a:ext cx="1755503" cy="1911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DFA42C-AFA4-4C0F-9D5F-6A0B7F67DE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285365" y="371475"/>
            <a:ext cx="1749407" cy="1929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0A678-8053-41D4-8569-8DA5E18162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60269" y="371475"/>
            <a:ext cx="2133424" cy="1545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FF0D45-7BD0-4903-8F17-C1764ED802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76494" y="1890391"/>
            <a:ext cx="2133424" cy="1538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DE54CB-344A-4799-9AEB-CA807CC4F60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18839" y="1517240"/>
            <a:ext cx="1755503" cy="1911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091246-86AF-4859-AD3A-6CE151A2869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60511" y="371475"/>
            <a:ext cx="1749407" cy="192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59E540-916B-4213-A01E-B73CE06EB5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18839" y="371475"/>
            <a:ext cx="2133424" cy="1545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BF75B3-D329-4C8D-A388-441EB28E41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01348" y="4941199"/>
            <a:ext cx="2133424" cy="15122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BC9C65-5F9C-4F70-B9CC-27A9ADE2F35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62743" y="4568048"/>
            <a:ext cx="1755503" cy="18853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BB9706-4D3A-4161-9515-BF422D652E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62743" y="3429000"/>
            <a:ext cx="2133424" cy="15342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B9576F-3A77-4D77-96C4-E871571ACF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376494" y="4941199"/>
            <a:ext cx="2133424" cy="1512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C4E77D-FEE1-4263-9C49-D09D29AEE9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18839" y="4568048"/>
            <a:ext cx="1755503" cy="1885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AFCDE0-1131-4AF7-BA51-72E72A1DA0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60511" y="3429000"/>
            <a:ext cx="1749407" cy="19182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3C47EC7-D71F-C74F-B6CC-59BA3267EB03}"/>
              </a:ext>
            </a:extLst>
          </p:cNvPr>
          <p:cNvSpPr/>
          <p:nvPr/>
        </p:nvSpPr>
        <p:spPr>
          <a:xfrm>
            <a:off x="0" y="8615"/>
            <a:ext cx="12161838" cy="6840770"/>
          </a:xfrm>
          <a:prstGeom prst="rect">
            <a:avLst/>
          </a:prstGeom>
          <a:noFill/>
          <a:ln w="381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 sz="252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46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FF474D27-5BDB-4039-8547-4B0E247CCB0E}"/>
              </a:ext>
            </a:extLst>
          </p:cNvPr>
          <p:cNvSpPr txBox="1">
            <a:spLocks/>
          </p:cNvSpPr>
          <p:nvPr/>
        </p:nvSpPr>
        <p:spPr>
          <a:xfrm>
            <a:off x="3762309" y="-41050"/>
            <a:ext cx="4715713" cy="153424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</a:p>
        </p:txBody>
      </p:sp>
      <p:pic>
        <p:nvPicPr>
          <p:cNvPr id="1026" name="Picture 2" descr="Nhiều ngân hàng tăng tín dụng vượt hạn mức cho phép">
            <a:extLst>
              <a:ext uri="{FF2B5EF4-FFF2-40B4-BE49-F238E27FC236}">
                <a16:creationId xmlns:a16="http://schemas.microsoft.com/office/drawing/2014/main" id="{AE0C0C9B-C604-4CA2-8764-BDADDE38F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42" y="1165863"/>
            <a:ext cx="6823886" cy="454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9D25BF-69CC-4314-972E-05B17C2413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18839" y="3429000"/>
            <a:ext cx="2133424" cy="1534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A836F-AA64-4154-B05A-63C492CA9C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285365" y="3429000"/>
            <a:ext cx="1749407" cy="19182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6BAB5-1A79-471B-9F09-D8DE121E84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01348" y="1890391"/>
            <a:ext cx="2133424" cy="1538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CF5803-A2A5-4EDA-B210-FEE223A60EB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62743" y="1517240"/>
            <a:ext cx="1755503" cy="1911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DFA42C-AFA4-4C0F-9D5F-6A0B7F67DE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285365" y="371475"/>
            <a:ext cx="1749407" cy="1929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0A678-8053-41D4-8569-8DA5E18162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60269" y="371475"/>
            <a:ext cx="2133424" cy="1545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FF0D45-7BD0-4903-8F17-C1764ED8024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76494" y="1890391"/>
            <a:ext cx="2133424" cy="1538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DE54CB-344A-4799-9AEB-CA807CC4F60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18839" y="1517240"/>
            <a:ext cx="1755503" cy="1911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091246-86AF-4859-AD3A-6CE151A286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60511" y="371475"/>
            <a:ext cx="1749407" cy="192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59E540-916B-4213-A01E-B73CE06EB5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18839" y="371475"/>
            <a:ext cx="2133424" cy="1545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BF75B3-D329-4C8D-A388-441EB28E41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01348" y="4941199"/>
            <a:ext cx="2133424" cy="15122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BC9C65-5F9C-4F70-B9CC-27A9ADE2F35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62743" y="4568048"/>
            <a:ext cx="1755503" cy="18853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BB9706-4D3A-4161-9515-BF422D652E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62743" y="3429000"/>
            <a:ext cx="2133424" cy="15342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B9576F-3A77-4D77-96C4-E871571ACF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376494" y="4941199"/>
            <a:ext cx="2133424" cy="1512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C4E77D-FEE1-4263-9C49-D09D29AEE9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18839" y="4568048"/>
            <a:ext cx="1755503" cy="1885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AFCDE0-1131-4AF7-BA51-72E72A1DA0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60511" y="3429000"/>
            <a:ext cx="1749407" cy="19182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3C47EC7-D71F-C74F-B6CC-59BA3267EB03}"/>
              </a:ext>
            </a:extLst>
          </p:cNvPr>
          <p:cNvSpPr/>
          <p:nvPr/>
        </p:nvSpPr>
        <p:spPr>
          <a:xfrm>
            <a:off x="0" y="8615"/>
            <a:ext cx="12161838" cy="6840770"/>
          </a:xfrm>
          <a:prstGeom prst="rect">
            <a:avLst/>
          </a:prstGeom>
          <a:noFill/>
          <a:ln w="381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 sz="252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C1A845-6866-4E25-8015-9AA09A2FD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08" y="8484"/>
            <a:ext cx="9088802" cy="68410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0E9CCF-3C6D-48AD-8F32-DC47E50A5870}"/>
              </a:ext>
            </a:extLst>
          </p:cNvPr>
          <p:cNvSpPr txBox="1"/>
          <p:nvPr/>
        </p:nvSpPr>
        <p:spPr>
          <a:xfrm>
            <a:off x="2487650" y="501038"/>
            <a:ext cx="5171413" cy="394438"/>
          </a:xfrm>
          <a:prstGeom prst="rect">
            <a:avLst/>
          </a:prstGeom>
          <a:noFill/>
        </p:spPr>
        <p:txBody>
          <a:bodyPr wrap="square" lIns="25768" tIns="12884" rIns="25768" bIns="12884" rtlCol="0">
            <a:spAutoFit/>
          </a:bodyPr>
          <a:lstStyle/>
          <a:p>
            <a:pPr defTabSz="257664">
              <a:defRPr/>
            </a:pPr>
            <a:r>
              <a:rPr lang="en-US" sz="2394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sz="2394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394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2394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394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sz="2394" b="1" dirty="0">
                <a:solidFill>
                  <a:prstClr val="white"/>
                </a:solidFill>
                <a:latin typeface="HP001 4 hàng" panose="020B0603050302020204" pitchFamily="34" charset="0"/>
              </a:rPr>
              <a:t> 24 – 3- 2022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3824003" y="1048673"/>
            <a:ext cx="3297362" cy="394438"/>
          </a:xfrm>
          <a:prstGeom prst="rect">
            <a:avLst/>
          </a:prstGeom>
          <a:noFill/>
        </p:spPr>
        <p:txBody>
          <a:bodyPr wrap="square" lIns="25768" tIns="12884" rIns="25768" bIns="12884" rtlCol="0">
            <a:spAutoFit/>
          </a:bodyPr>
          <a:lstStyle/>
          <a:p>
            <a:pPr defTabSz="257664">
              <a:defRPr/>
            </a:pPr>
            <a:r>
              <a:rPr lang="en-US" sz="2394" b="1" dirty="0" err="1">
                <a:solidFill>
                  <a:prstClr val="white"/>
                </a:solidFill>
                <a:latin typeface="HP001 4 hàng" pitchFamily="34" charset="0"/>
              </a:rPr>
              <a:t>Toán</a:t>
            </a:r>
            <a:endParaRPr lang="en-US" sz="2394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3477B7-379E-40BF-8FB7-EB5FE3D2BCFA}"/>
              </a:ext>
            </a:extLst>
          </p:cNvPr>
          <p:cNvSpPr txBox="1"/>
          <p:nvPr/>
        </p:nvSpPr>
        <p:spPr>
          <a:xfrm>
            <a:off x="2830232" y="2108810"/>
            <a:ext cx="692861" cy="440491"/>
          </a:xfrm>
          <a:prstGeom prst="rect">
            <a:avLst/>
          </a:prstGeom>
          <a:noFill/>
        </p:spPr>
        <p:txBody>
          <a:bodyPr wrap="square" lIns="25768" tIns="12884" rIns="25768" bIns="12884" rtlCol="0">
            <a:spAutoFit/>
          </a:bodyPr>
          <a:lstStyle/>
          <a:p>
            <a:pPr defTabSz="257664">
              <a:defRPr/>
            </a:pPr>
            <a:r>
              <a:rPr lang="en-US" sz="2693" b="1" dirty="0">
                <a:solidFill>
                  <a:srgbClr val="BAE5E4"/>
                </a:solidFill>
                <a:latin typeface="HP001 4 hàng" pitchFamily="34" charset="0"/>
              </a:rPr>
              <a:t>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D72AD-5993-4CF6-8D08-292C725E6977}"/>
              </a:ext>
            </a:extLst>
          </p:cNvPr>
          <p:cNvSpPr txBox="1"/>
          <p:nvPr/>
        </p:nvSpPr>
        <p:spPr>
          <a:xfrm>
            <a:off x="5666863" y="2104681"/>
            <a:ext cx="692861" cy="440491"/>
          </a:xfrm>
          <a:prstGeom prst="rect">
            <a:avLst/>
          </a:prstGeom>
          <a:noFill/>
        </p:spPr>
        <p:txBody>
          <a:bodyPr wrap="square" lIns="25768" tIns="12884" rIns="25768" bIns="12884" rtlCol="0">
            <a:spAutoFit/>
          </a:bodyPr>
          <a:lstStyle/>
          <a:p>
            <a:pPr defTabSz="257664">
              <a:defRPr/>
            </a:pPr>
            <a:r>
              <a:rPr lang="en-US" sz="2693" b="1" dirty="0">
                <a:solidFill>
                  <a:srgbClr val="BAE5E4"/>
                </a:solidFill>
                <a:latin typeface="HP001 4 hàng" pitchFamily="34" charset="0"/>
              </a:rPr>
              <a:t>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6B8A2-DD8D-4E12-ABCC-9B79170B83D6}"/>
              </a:ext>
            </a:extLst>
          </p:cNvPr>
          <p:cNvSpPr txBox="1"/>
          <p:nvPr/>
        </p:nvSpPr>
        <p:spPr>
          <a:xfrm>
            <a:off x="2536547" y="1388029"/>
            <a:ext cx="7713487" cy="578647"/>
          </a:xfrm>
          <a:prstGeom prst="rect">
            <a:avLst/>
          </a:prstGeom>
          <a:noFill/>
        </p:spPr>
        <p:txBody>
          <a:bodyPr wrap="square" lIns="25768" tIns="12884" rIns="25768" bIns="12884" rtlCol="0">
            <a:spAutoFit/>
          </a:bodyPr>
          <a:lstStyle/>
          <a:p>
            <a:pPr defTabSz="257664">
              <a:lnSpc>
                <a:spcPct val="150000"/>
              </a:lnSpc>
              <a:defRPr/>
            </a:pPr>
            <a:r>
              <a:rPr lang="en-US" sz="2394" b="1" dirty="0" err="1">
                <a:solidFill>
                  <a:srgbClr val="FFFF00"/>
                </a:solidFill>
                <a:latin typeface="HP001 4 hàng" pitchFamily="34" charset="0"/>
              </a:rPr>
              <a:t>Giới</a:t>
            </a:r>
            <a:r>
              <a:rPr lang="en-US" sz="2394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2394" b="1" dirty="0" err="1">
                <a:solidFill>
                  <a:srgbClr val="FFFF00"/>
                </a:solidFill>
                <a:latin typeface="HP001 4 hàng" pitchFamily="34" charset="0"/>
              </a:rPr>
              <a:t>thiệu</a:t>
            </a:r>
            <a:r>
              <a:rPr lang="en-US" sz="2394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2394" b="1" dirty="0" err="1">
                <a:solidFill>
                  <a:srgbClr val="FFFF00"/>
                </a:solidFill>
                <a:latin typeface="HP001 4 hàng" pitchFamily="34" charset="0"/>
              </a:rPr>
              <a:t>tiền</a:t>
            </a:r>
            <a:r>
              <a:rPr lang="en-US" sz="2394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2394" b="1" dirty="0" err="1">
                <a:solidFill>
                  <a:srgbClr val="FFFF00"/>
                </a:solidFill>
                <a:latin typeface="HP001 4 hàng" pitchFamily="34" charset="0"/>
              </a:rPr>
              <a:t>Việt</a:t>
            </a:r>
            <a:r>
              <a:rPr lang="en-US" sz="2394" b="1" dirty="0">
                <a:solidFill>
                  <a:srgbClr val="FFFF00"/>
                </a:solidFill>
                <a:latin typeface="HP001 4 hàng" pitchFamily="34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30376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1752059" y="1444957"/>
            <a:ext cx="9089880" cy="1369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  <a:t>CHỦ ĐỀ 11: 	ĐỘ DÀI VÀ ĐƠN VỊ ĐO ĐỘ DÀI</a:t>
            </a:r>
            <a:b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  <a:t>			TIỀN VIỆT NAM</a:t>
            </a:r>
            <a:endParaRPr sz="5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0" y="5004279"/>
            <a:ext cx="1093529" cy="1281921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490121" y="577471"/>
            <a:ext cx="577537" cy="439243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1379794" y="985263"/>
            <a:ext cx="666870" cy="62666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id="{72BCDD27-BDA0-43EA-B42F-2DE1989F9BD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9" name="Google Shape;1613;p39">
            <a:extLst>
              <a:ext uri="{FF2B5EF4-FFF2-40B4-BE49-F238E27FC236}">
                <a16:creationId xmlns:a16="http://schemas.microsoft.com/office/drawing/2014/main" id="{96871D56-5693-4A87-B939-A2014683A64E}"/>
              </a:ext>
            </a:extLst>
          </p:cNvPr>
          <p:cNvSpPr txBox="1">
            <a:spLocks/>
          </p:cNvSpPr>
          <p:nvPr/>
        </p:nvSpPr>
        <p:spPr>
          <a:xfrm>
            <a:off x="1535979" y="3276259"/>
            <a:ext cx="9089880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56: GIỚI THIỆU TIỀN VIỆT NAM</a:t>
            </a:r>
            <a:endParaRPr lang="vi-VN" sz="6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9AFF58-B4DF-4AE5-AD22-28B1FBD3EA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Google Shape;1615;p39">
            <a:extLst>
              <a:ext uri="{FF2B5EF4-FFF2-40B4-BE49-F238E27FC236}">
                <a16:creationId xmlns:a16="http://schemas.microsoft.com/office/drawing/2014/main" id="{A015F37A-D83E-4EFE-B19B-0E920AADDDA6}"/>
              </a:ext>
            </a:extLst>
          </p:cNvPr>
          <p:cNvSpPr/>
          <p:nvPr/>
        </p:nvSpPr>
        <p:spPr>
          <a:xfrm>
            <a:off x="9173082" y="5229174"/>
            <a:ext cx="2194775" cy="635225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1" name="Google Shape;1616;p39">
            <a:extLst>
              <a:ext uri="{FF2B5EF4-FFF2-40B4-BE49-F238E27FC236}">
                <a16:creationId xmlns:a16="http://schemas.microsoft.com/office/drawing/2014/main" id="{49CA01C5-1FEA-4115-860B-98403CBC7AE9}"/>
              </a:ext>
            </a:extLst>
          </p:cNvPr>
          <p:cNvSpPr txBox="1">
            <a:spLocks/>
          </p:cNvSpPr>
          <p:nvPr/>
        </p:nvSpPr>
        <p:spPr>
          <a:xfrm>
            <a:off x="9490483" y="5371434"/>
            <a:ext cx="1559972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" grpId="0"/>
      <p:bldP spid="29" grpId="0"/>
      <p:bldP spid="30" grpId="0" animBg="1"/>
      <p:bldP spid="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4649" y="1537324"/>
            <a:ext cx="6468433" cy="323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259">
            <a:extLst>
              <a:ext uri="{FF2B5EF4-FFF2-40B4-BE49-F238E27FC236}">
                <a16:creationId xmlns:a16="http://schemas.microsoft.com/office/drawing/2014/main" id="{2FFBD179-D53B-4E65-81AA-918E0A661EA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299" y="179881"/>
            <a:ext cx="1474755" cy="737377"/>
          </a:xfrm>
          <a:prstGeom prst="rect">
            <a:avLst/>
          </a:prstGeom>
        </p:spPr>
      </p:pic>
      <p:pic>
        <p:nvPicPr>
          <p:cNvPr id="6" name="Picture 2" descr="100 đồng (tiền Việt) – Wikipedia tiếng Việt">
            <a:extLst>
              <a:ext uri="{FF2B5EF4-FFF2-40B4-BE49-F238E27FC236}">
                <a16:creationId xmlns:a16="http://schemas.microsoft.com/office/drawing/2014/main" id="{89599385-2621-4B79-A2F6-53A85BFF9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30" y="1426495"/>
            <a:ext cx="4793284" cy="2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100 đồng (tiền Việt) – Wikipedia tiếng Việt">
            <a:extLst>
              <a:ext uri="{FF2B5EF4-FFF2-40B4-BE49-F238E27FC236}">
                <a16:creationId xmlns:a16="http://schemas.microsoft.com/office/drawing/2014/main" id="{60246FD0-443F-4681-B8DB-6F67E2629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18" y="1426495"/>
            <a:ext cx="4793284" cy="2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613;p39">
            <a:extLst>
              <a:ext uri="{FF2B5EF4-FFF2-40B4-BE49-F238E27FC236}">
                <a16:creationId xmlns:a16="http://schemas.microsoft.com/office/drawing/2014/main" id="{D6066420-F55C-43EB-A57A-33DF7A941BE5}"/>
              </a:ext>
            </a:extLst>
          </p:cNvPr>
          <p:cNvSpPr txBox="1">
            <a:spLocks/>
          </p:cNvSpPr>
          <p:nvPr/>
        </p:nvSpPr>
        <p:spPr>
          <a:xfrm>
            <a:off x="1535979" y="4062486"/>
            <a:ext cx="9089880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trăm đồng</a:t>
            </a:r>
            <a:endParaRPr lang="vi-VN" sz="6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259">
            <a:extLst>
              <a:ext uri="{FF2B5EF4-FFF2-40B4-BE49-F238E27FC236}">
                <a16:creationId xmlns:a16="http://schemas.microsoft.com/office/drawing/2014/main" id="{2FFBD179-D53B-4E65-81AA-918E0A661EA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299" y="179881"/>
            <a:ext cx="1474755" cy="737377"/>
          </a:xfrm>
          <a:prstGeom prst="rect">
            <a:avLst/>
          </a:prstGeom>
        </p:spPr>
      </p:pic>
      <p:sp>
        <p:nvSpPr>
          <p:cNvPr id="8" name="Google Shape;1613;p39">
            <a:extLst>
              <a:ext uri="{FF2B5EF4-FFF2-40B4-BE49-F238E27FC236}">
                <a16:creationId xmlns:a16="http://schemas.microsoft.com/office/drawing/2014/main" id="{D6066420-F55C-43EB-A57A-33DF7A941BE5}"/>
              </a:ext>
            </a:extLst>
          </p:cNvPr>
          <p:cNvSpPr txBox="1">
            <a:spLocks/>
          </p:cNvSpPr>
          <p:nvPr/>
        </p:nvSpPr>
        <p:spPr>
          <a:xfrm>
            <a:off x="1535979" y="4242367"/>
            <a:ext cx="9089880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trăm đồng</a:t>
            </a:r>
            <a:endParaRPr lang="vi-VN" sz="6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200 đồng (tiền Việt) – Wikipedia tiếng Việt">
            <a:extLst>
              <a:ext uri="{FF2B5EF4-FFF2-40B4-BE49-F238E27FC236}">
                <a16:creationId xmlns:a16="http://schemas.microsoft.com/office/drawing/2014/main" id="{4E723B33-BEBC-49B2-B0F2-AACD0311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35" y="1631038"/>
            <a:ext cx="4657906" cy="23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200 đồng (tiền Việt) – Wikipedia tiếng Việt">
            <a:extLst>
              <a:ext uri="{FF2B5EF4-FFF2-40B4-BE49-F238E27FC236}">
                <a16:creationId xmlns:a16="http://schemas.microsoft.com/office/drawing/2014/main" id="{DB7B6356-EE2A-49F8-B211-070D06BA2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90" y="1631038"/>
            <a:ext cx="4657904" cy="232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9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798</Words>
  <Application>Microsoft Office PowerPoint</Application>
  <PresentationFormat>Custom</PresentationFormat>
  <Paragraphs>101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HP001 4 hàng</vt:lpstr>
      <vt:lpstr>Titan One</vt:lpstr>
      <vt:lpstr>Boogaloo</vt:lpstr>
      <vt:lpstr>Barriecito</vt:lpstr>
      <vt:lpstr>Exo</vt:lpstr>
      <vt:lpstr>Calibri</vt:lpstr>
      <vt:lpstr>Anaheim</vt:lpstr>
      <vt:lpstr>Arial</vt:lpstr>
      <vt:lpstr>Open Sans</vt:lpstr>
      <vt:lpstr>Dekko</vt:lpstr>
      <vt:lpstr>RocknRoll One</vt:lpstr>
      <vt:lpstr>Annie Use Your Telescope</vt:lpstr>
      <vt:lpstr>Lato</vt:lpstr>
      <vt:lpstr>Barlow Condensed</vt:lpstr>
      <vt:lpstr>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CHỦ ĐỀ 11:  ĐỘ DÀI VÀ ĐƠN VỊ ĐO ĐỘ DÀI    TIỀN VIỆT NAM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Để làm tốt bài 1, con dựa vào đâu?</vt:lpstr>
      <vt:lpstr>PowerPoint Presentation</vt:lpstr>
      <vt:lpstr>Để làm tốt bài 2, con đã làm như thế nào?</vt:lpstr>
      <vt:lpstr>Vận dụng và củng cố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admin</cp:lastModifiedBy>
  <cp:revision>140</cp:revision>
  <dcterms:modified xsi:type="dcterms:W3CDTF">2022-03-24T03:38:42Z</dcterms:modified>
</cp:coreProperties>
</file>