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6"/>
  </p:notesMasterIdLst>
  <p:sldIdLst>
    <p:sldId id="303" r:id="rId2"/>
    <p:sldId id="424" r:id="rId3"/>
    <p:sldId id="409" r:id="rId4"/>
    <p:sldId id="410" r:id="rId5"/>
    <p:sldId id="256" r:id="rId6"/>
    <p:sldId id="390" r:id="rId7"/>
    <p:sldId id="415" r:id="rId8"/>
    <p:sldId id="257" r:id="rId9"/>
    <p:sldId id="394" r:id="rId10"/>
    <p:sldId id="368" r:id="rId11"/>
    <p:sldId id="420" r:id="rId12"/>
    <p:sldId id="421" r:id="rId13"/>
    <p:sldId id="393" r:id="rId14"/>
    <p:sldId id="422" r:id="rId15"/>
    <p:sldId id="318" r:id="rId16"/>
    <p:sldId id="369" r:id="rId17"/>
    <p:sldId id="258" r:id="rId18"/>
    <p:sldId id="371" r:id="rId19"/>
    <p:sldId id="407" r:id="rId20"/>
    <p:sldId id="417" r:id="rId21"/>
    <p:sldId id="399" r:id="rId22"/>
    <p:sldId id="378" r:id="rId23"/>
    <p:sldId id="423" r:id="rId24"/>
    <p:sldId id="400" r:id="rId25"/>
    <p:sldId id="382" r:id="rId26"/>
    <p:sldId id="381" r:id="rId27"/>
    <p:sldId id="418" r:id="rId28"/>
    <p:sldId id="419" r:id="rId29"/>
    <p:sldId id="387" r:id="rId30"/>
    <p:sldId id="388" r:id="rId31"/>
    <p:sldId id="377" r:id="rId32"/>
    <p:sldId id="413" r:id="rId33"/>
    <p:sldId id="425" r:id="rId34"/>
    <p:sldId id="389" r:id="rId35"/>
  </p:sldIdLst>
  <p:sldSz cx="12161838" cy="6858000"/>
  <p:notesSz cx="6858000" cy="9144000"/>
  <p:embeddedFontLst>
    <p:embeddedFont>
      <p:font typeface="Scope One" panose="020B0604020202020204" charset="0"/>
      <p:regular r:id="rId37"/>
    </p:embeddedFont>
    <p:embeddedFont>
      <p:font typeface="Delius Unicase" panose="020B0604020202020204" charset="0"/>
      <p:regular r:id="rId38"/>
      <p:bold r:id="rId39"/>
    </p:embeddedFont>
    <p:embeddedFont>
      <p:font typeface="HP001 4 hàng" panose="020B0603050302020204" pitchFamily="34" charset="0"/>
      <p:regular r:id="rId40"/>
      <p:bold r:id="rId41"/>
    </p:embeddedFont>
    <p:embeddedFont>
      <p:font typeface="Patrick Hand"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C2"/>
    <a:srgbClr val="DFF1CB"/>
    <a:srgbClr val="FFFFFF"/>
    <a:srgbClr val="000000"/>
    <a:srgbClr val="69D8FF"/>
    <a:srgbClr val="ADDB7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0" autoAdjust="0"/>
  </p:normalViewPr>
  <p:slideViewPr>
    <p:cSldViewPr snapToGrid="0">
      <p:cViewPr varScale="1">
        <p:scale>
          <a:sx n="63" d="100"/>
          <a:sy n="63" d="100"/>
        </p:scale>
        <p:origin x="72"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 thích thêm từ “trìu mến”: nhìn với ánh mắt yêu thương tha thiết</a:t>
            </a:r>
          </a:p>
        </p:txBody>
      </p:sp>
    </p:spTree>
    <p:extLst>
      <p:ext uri="{BB962C8B-B14F-4D97-AF65-F5344CB8AC3E}">
        <p14:creationId xmlns:p14="http://schemas.microsoft.com/office/powerpoint/2010/main" val="291363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extLst>
      <p:ext uri="{BB962C8B-B14F-4D97-AF65-F5344CB8AC3E}">
        <p14:creationId xmlns:p14="http://schemas.microsoft.com/office/powerpoint/2010/main" val="225458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17074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31636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32512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185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64179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ĐỌc</a:t>
            </a:r>
            <a:r>
              <a:rPr lang="en-US" dirty="0"/>
              <a:t> </a:t>
            </a:r>
            <a:r>
              <a:rPr lang="en-US" dirty="0" err="1"/>
              <a:t>mẫu</a:t>
            </a:r>
            <a:endParaRPr lang="en-US" dirty="0"/>
          </a:p>
          <a:p>
            <a:pPr marL="0" lvl="0" indent="0" algn="l" rtl="0">
              <a:spcBef>
                <a:spcPts val="0"/>
              </a:spcBef>
              <a:spcAft>
                <a:spcPts val="0"/>
              </a:spcAft>
              <a:buNone/>
            </a:pPr>
            <a:r>
              <a:rPr lang="en-US" dirty="0" err="1"/>
              <a:t>Tìm</a:t>
            </a:r>
            <a:r>
              <a:rPr lang="en-US" dirty="0"/>
              <a:t> </a:t>
            </a:r>
            <a:r>
              <a:rPr lang="en-US" dirty="0" err="1"/>
              <a:t>từ</a:t>
            </a:r>
            <a:r>
              <a:rPr lang="en-US" dirty="0"/>
              <a:t> </a:t>
            </a:r>
            <a:r>
              <a:rPr lang="en-US" dirty="0" err="1"/>
              <a:t>khó</a:t>
            </a:r>
            <a:r>
              <a:rPr lang="en-US" dirty="0"/>
              <a:t> </a:t>
            </a:r>
            <a:r>
              <a:rPr lang="en-US" dirty="0" err="1"/>
              <a:t>đọc</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extLst>
      <p:ext uri="{BB962C8B-B14F-4D97-AF65-F5344CB8AC3E}">
        <p14:creationId xmlns:p14="http://schemas.microsoft.com/office/powerpoint/2010/main" val="237514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ĐỌc</a:t>
            </a:r>
            <a:r>
              <a:rPr lang="en-US" dirty="0"/>
              <a:t> </a:t>
            </a:r>
            <a:r>
              <a:rPr lang="en-US" dirty="0" err="1"/>
              <a:t>mẫu</a:t>
            </a:r>
            <a:endParaRPr lang="en-US" dirty="0"/>
          </a:p>
          <a:p>
            <a:pPr marL="0" lvl="0" indent="0" algn="l" rtl="0">
              <a:spcBef>
                <a:spcPts val="0"/>
              </a:spcBef>
              <a:spcAft>
                <a:spcPts val="0"/>
              </a:spcAft>
              <a:buNone/>
            </a:pPr>
            <a:r>
              <a:rPr lang="en-US" dirty="0" err="1"/>
              <a:t>Tìm</a:t>
            </a:r>
            <a:r>
              <a:rPr lang="en-US" dirty="0"/>
              <a:t> </a:t>
            </a:r>
            <a:r>
              <a:rPr lang="en-US" dirty="0" err="1"/>
              <a:t>từ</a:t>
            </a:r>
            <a:r>
              <a:rPr lang="en-US" dirty="0"/>
              <a:t> </a:t>
            </a:r>
            <a:r>
              <a:rPr lang="en-US" dirty="0" err="1"/>
              <a:t>khó</a:t>
            </a:r>
            <a:r>
              <a:rPr lang="en-US" dirty="0"/>
              <a:t> </a:t>
            </a:r>
            <a:r>
              <a:rPr lang="en-US" dirty="0" err="1"/>
              <a:t>đọc</a:t>
            </a:r>
            <a:endParaRPr dirty="0"/>
          </a:p>
        </p:txBody>
      </p:sp>
    </p:spTree>
    <p:extLst>
      <p:ext uri="{BB962C8B-B14F-4D97-AF65-F5344CB8AC3E}">
        <p14:creationId xmlns:p14="http://schemas.microsoft.com/office/powerpoint/2010/main" val="128475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audio" Target="../media/audio4.wav"/><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audio" Target="../media/audio4.wav"/><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audio" Target="../media/audio4.wav"/><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14" name="Group 13">
            <a:extLst>
              <a:ext uri="{FF2B5EF4-FFF2-40B4-BE49-F238E27FC236}">
                <a16:creationId xmlns:a16="http://schemas.microsoft.com/office/drawing/2014/main" id="{C834D1E0-ACCA-4854-A959-AA803C7A6479}"/>
              </a:ext>
            </a:extLst>
          </p:cNvPr>
          <p:cNvGrpSpPr/>
          <p:nvPr/>
        </p:nvGrpSpPr>
        <p:grpSpPr>
          <a:xfrm>
            <a:off x="300642" y="236930"/>
            <a:ext cx="11560554" cy="6647841"/>
            <a:chOff x="300642" y="9152"/>
            <a:chExt cx="11560554" cy="6647841"/>
          </a:xfrm>
        </p:grpSpPr>
        <p:sp>
          <p:nvSpPr>
            <p:cNvPr id="15" name="TextBox 14">
              <a:extLst>
                <a:ext uri="{FF2B5EF4-FFF2-40B4-BE49-F238E27FC236}">
                  <a16:creationId xmlns:a16="http://schemas.microsoft.com/office/drawing/2014/main" id="{9911928F-56E8-4375-9E2B-6C6D664F637E}"/>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Dê rủ cún vào rừng chơi, khi quay về thì bị lạc đường. Gặp cô hươu, </a:t>
              </a:r>
              <a:r>
                <a:rPr lang="en-US" sz="2400" smtClean="0">
                  <a:latin typeface="Arial" panose="020B0604020202020204" pitchFamily="34" charset="0"/>
                  <a:cs typeface="Arial" panose="020B0604020202020204" pitchFamily="34" charset="0"/>
                </a:rPr>
                <a:t>dê hỏi:</a:t>
              </a:r>
              <a:endParaRPr lang="en-US" sz="2400">
                <a:latin typeface="Arial" panose="020B0604020202020204" pitchFamily="34" charset="0"/>
                <a:cs typeface="Arial" panose="020B0604020202020204" pitchFamily="34" charset="0"/>
              </a:endParaRPr>
            </a:p>
            <a:p>
              <a:pPr algn="just"/>
              <a:r>
                <a:rPr lang="en-US" sz="24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24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Dê con xấu hổ. Sang bên kia sông, dê nói với hà mã:</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16" name="TextBox 15">
              <a:extLst>
                <a:ext uri="{FF2B5EF4-FFF2-40B4-BE49-F238E27FC236}">
                  <a16:creationId xmlns:a16="http://schemas.microsoft.com/office/drawing/2014/main" id="{F3A66C17-1B83-47E6-B632-1155559632E1}"/>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22" name="Group 21">
            <a:extLst>
              <a:ext uri="{FF2B5EF4-FFF2-40B4-BE49-F238E27FC236}">
                <a16:creationId xmlns:a16="http://schemas.microsoft.com/office/drawing/2014/main" id="{C460A912-390B-40D7-B316-CD304B742FD7}"/>
              </a:ext>
            </a:extLst>
          </p:cNvPr>
          <p:cNvGrpSpPr/>
          <p:nvPr/>
        </p:nvGrpSpPr>
        <p:grpSpPr>
          <a:xfrm>
            <a:off x="300642" y="236930"/>
            <a:ext cx="11560554" cy="6668703"/>
            <a:chOff x="300642" y="9152"/>
            <a:chExt cx="11560554" cy="6668703"/>
          </a:xfrm>
        </p:grpSpPr>
        <p:sp>
          <p:nvSpPr>
            <p:cNvPr id="23" name="TextBox 22">
              <a:extLst>
                <a:ext uri="{FF2B5EF4-FFF2-40B4-BE49-F238E27FC236}">
                  <a16:creationId xmlns:a16="http://schemas.microsoft.com/office/drawing/2014/main" id="{9A5B74AE-4005-4544-8B54-B6FDB381C9F0}"/>
                </a:ext>
              </a:extLst>
            </p:cNvPr>
            <p:cNvSpPr txBox="1"/>
            <p:nvPr/>
          </p:nvSpPr>
          <p:spPr>
            <a:xfrm>
              <a:off x="300642" y="676212"/>
              <a:ext cx="11560554" cy="6001643"/>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Dê</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rủ</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cún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vào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rừng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chơi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khi</a:t>
              </a:r>
              <a:r>
                <a:rPr lang="en-US" sz="2400" dirty="0">
                  <a:solidFill>
                    <a:srgbClr val="00B050"/>
                  </a:solidFill>
                  <a:latin typeface="Arial" panose="020B0604020202020204" pitchFamily="34" charset="0"/>
                  <a:cs typeface="Arial" panose="020B0604020202020204" pitchFamily="34" charset="0"/>
                </a:rPr>
                <a:t> quay </a:t>
              </a:r>
              <a:r>
                <a:rPr lang="en-US" sz="2400" dirty="0" err="1">
                  <a:solidFill>
                    <a:srgbClr val="00B050"/>
                  </a:solidFill>
                  <a:latin typeface="Arial" panose="020B0604020202020204" pitchFamily="34" charset="0"/>
                  <a:cs typeface="Arial" panose="020B0604020202020204" pitchFamily="34" charset="0"/>
                </a:rPr>
                <a:t>về</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thì</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lạc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đường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Gặp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cô</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hươu</a:t>
              </a:r>
              <a:r>
                <a:rPr lang="en-US" sz="2400">
                  <a:solidFill>
                    <a:srgbClr val="00B050"/>
                  </a:solidFill>
                  <a:latin typeface="Arial" panose="020B0604020202020204" pitchFamily="34" charset="0"/>
                  <a:cs typeface="Arial" panose="020B0604020202020204" pitchFamily="34" charset="0"/>
                </a:rPr>
                <a:t>, </a:t>
              </a:r>
              <a:r>
                <a:rPr lang="en-US" sz="2400" smtClean="0">
                  <a:solidFill>
                    <a:srgbClr val="00B050"/>
                  </a:solidFill>
                  <a:latin typeface="Arial" panose="020B0604020202020204" pitchFamily="34" charset="0"/>
                  <a:cs typeface="Arial" panose="020B0604020202020204" pitchFamily="34" charset="0"/>
                </a:rPr>
                <a:t>dê</a:t>
              </a:r>
              <a:r>
                <a:rPr lang="en-US" sz="2400">
                  <a:solidFill>
                    <a:srgbClr val="00B050"/>
                  </a:solidFill>
                  <a:latin typeface="Arial" panose="020B0604020202020204" pitchFamily="34" charset="0"/>
                  <a:cs typeface="Arial" panose="020B0604020202020204" pitchFamily="34" charset="0"/>
                </a:rPr>
                <a:t> </a:t>
              </a:r>
              <a:r>
                <a:rPr lang="en-US" sz="2400" smtClean="0">
                  <a:solidFill>
                    <a:srgbClr val="00B050"/>
                  </a:solidFill>
                  <a:latin typeface="Arial" panose="020B0604020202020204" pitchFamily="34" charset="0"/>
                  <a:cs typeface="Arial" panose="020B0604020202020204" pitchFamily="34" charset="0"/>
                </a:rPr>
                <a:t>hỏi</a:t>
              </a:r>
              <a:r>
                <a:rPr lang="en-US" sz="2400" smtClean="0">
                  <a:solidFill>
                    <a:srgbClr val="00B050"/>
                  </a:solidFill>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a:p>
              <a:pPr algn="just"/>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Cô</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kia</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lối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nào</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Hươu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lắc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dầu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bỏ</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tiếp</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tới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con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to:</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tôi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muốn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hãy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đưa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tôi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phật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ý,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định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vậy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cún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Chào</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chứ</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ngoan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quá</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vui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vẻ</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Cún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đáp</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quay sang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nhỏ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với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quên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cô</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dặn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à?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Muốn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ai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đó</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hỏi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cách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lịch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sự</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họ</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con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xấu</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hổ</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Sang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bên</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kia</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với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đã</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sai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xin</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lỗi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mỉm</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lỗi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là</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tốt</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Giờ</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các</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cứ</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theo</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đường</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này</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là</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70C0"/>
                  </a:solidFill>
                  <a:latin typeface="Arial" panose="020B0604020202020204" pitchFamily="34" charset="0"/>
                  <a:ea typeface="Arial-Rounded" panose="020B0500000000000000" pitchFamily="34" charset="0"/>
                  <a:cs typeface="Arial" panose="020B0604020202020204" pitchFamily="34" charset="0"/>
                </a:rPr>
                <a:t>thôi</a:t>
              </a:r>
              <a:r>
                <a:rPr lang="en-US" sz="24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err="1">
                  <a:latin typeface="Arial" panose="020B0604020202020204" pitchFamily="34" charset="0"/>
                  <a:ea typeface="Arial-Rounded" panose="020B0500000000000000" pitchFamily="34" charset="0"/>
                  <a:cs typeface="Arial" panose="020B0604020202020204" pitchFamily="34" charset="0"/>
                </a:rPr>
                <a:t>Cùng</a:t>
              </a:r>
              <a:r>
                <a:rPr lang="en-US" sz="2400" i="1" dirty="0">
                  <a:latin typeface="Arial" panose="020B0604020202020204" pitchFamily="34" charset="0"/>
                  <a:ea typeface="Arial-Rounded" panose="020B0500000000000000" pitchFamily="34" charset="0"/>
                  <a:cs typeface="Arial" panose="020B0604020202020204" pitchFamily="34" charset="0"/>
                </a:rPr>
                <a:t> con </a:t>
              </a:r>
              <a:r>
                <a:rPr lang="en-US" sz="2400" i="1" dirty="0" err="1">
                  <a:latin typeface="Arial" panose="020B0604020202020204" pitchFamily="34" charset="0"/>
                  <a:ea typeface="Arial-Rounded" panose="020B0500000000000000" pitchFamily="34" charset="0"/>
                  <a:cs typeface="Arial" panose="020B0604020202020204" pitchFamily="34" charset="0"/>
                </a:rPr>
                <a:t>rèn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thói</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quen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tốt</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24" name="TextBox 23">
              <a:extLst>
                <a:ext uri="{FF2B5EF4-FFF2-40B4-BE49-F238E27FC236}">
                  <a16:creationId xmlns:a16="http://schemas.microsoft.com/office/drawing/2014/main" id="{06B77092-9705-48A2-91DE-94CA61629E6F}"/>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9" name="Oval 8"/>
          <p:cNvSpPr/>
          <p:nvPr/>
        </p:nvSpPr>
        <p:spPr>
          <a:xfrm>
            <a:off x="576935" y="723996"/>
            <a:ext cx="689810" cy="641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70C0"/>
                </a:solidFill>
              </a:rPr>
              <a:t>1</a:t>
            </a:r>
            <a:endParaRPr lang="en-US" sz="3000" dirty="0">
              <a:solidFill>
                <a:srgbClr val="0070C0"/>
              </a:solidFill>
            </a:endParaRPr>
          </a:p>
        </p:txBody>
      </p:sp>
      <p:sp>
        <p:nvSpPr>
          <p:cNvPr id="10" name="Oval 9"/>
          <p:cNvSpPr/>
          <p:nvPr/>
        </p:nvSpPr>
        <p:spPr>
          <a:xfrm>
            <a:off x="576935" y="1769329"/>
            <a:ext cx="689810" cy="641684"/>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rPr>
              <a:t>2</a:t>
            </a:r>
          </a:p>
        </p:txBody>
      </p:sp>
      <p:sp>
        <p:nvSpPr>
          <p:cNvPr id="11" name="Oval 10"/>
          <p:cNvSpPr/>
          <p:nvPr/>
        </p:nvSpPr>
        <p:spPr>
          <a:xfrm>
            <a:off x="576935" y="4973244"/>
            <a:ext cx="689810" cy="641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70C0"/>
                </a:solidFill>
              </a:rPr>
              <a:t>3</a:t>
            </a:r>
            <a:endParaRPr lang="en-US" sz="3000" dirty="0">
              <a:solidFill>
                <a:srgbClr val="0070C0"/>
              </a:solidFill>
            </a:endParaRP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227872" y="707783"/>
            <a:ext cx="11560554" cy="3356004"/>
            <a:chOff x="227872" y="506776"/>
            <a:chExt cx="11560554" cy="3356004"/>
          </a:xfrm>
        </p:grpSpPr>
        <p:sp>
          <p:nvSpPr>
            <p:cNvPr id="289" name="TextBox 288">
              <a:extLst>
                <a:ext uri="{FF2B5EF4-FFF2-40B4-BE49-F238E27FC236}">
                  <a16:creationId xmlns:a16="http://schemas.microsoft.com/office/drawing/2014/main" id="{C03AF8B8-FCB8-4F11-8A0D-E38E00798793}"/>
                </a:ext>
              </a:extLst>
            </p:cNvPr>
            <p:cNvSpPr txBox="1"/>
            <p:nvPr/>
          </p:nvSpPr>
          <p:spPr>
            <a:xfrm>
              <a:off x="227872" y="1616011"/>
              <a:ext cx="11560554"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Dê</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rủ</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cún</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vào</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rừng</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chơi</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khi</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quay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về</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thì</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bị</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lạc</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đường</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Gặp</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cô</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hươu</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dê</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sym typeface="Arial"/>
                </a:rPr>
                <a:t>rủ</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Cô</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kia</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về</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làng</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lối</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nào</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Không</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biết</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Hươu</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lắc</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dầu</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bỏ</a:t>
              </a:r>
              <a:r>
                <a:rPr kumimoji="0" lang="en-US" sz="3500" b="0" i="0" u="none" strike="noStrike" kern="0" cap="none" spc="0" normalizeH="0" baseline="0" noProof="0" dirty="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smtClean="0">
                  <a:ln>
                    <a:no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a:t>
              </a:r>
              <a:endParaRPr kumimoji="0" lang="en-US" sz="3500" b="0" i="0" u="none" strike="noStrike" kern="0" cap="none" spc="0" normalizeH="0" baseline="0" noProof="0" dirty="0">
                <a:ln>
                  <a:noFill/>
                </a:ln>
                <a:solidFill>
                  <a:srgbClr val="7030A0"/>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1721991" y="506776"/>
              <a:ext cx="7228852" cy="646197"/>
            </a:xfrm>
            <a:prstGeom prst="rect">
              <a:avLst/>
            </a:prstGeom>
            <a:noFill/>
          </p:spPr>
          <p:txBody>
            <a:bodyPr wrap="square" lIns="91305" tIns="45654" rIns="91305" bIns="45654"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EC8569">
                      <a:lumMod val="75000"/>
                    </a:srgbClr>
                  </a:solidFill>
                  <a:effectLst/>
                  <a:uLnTx/>
                  <a:uFillTx/>
                  <a:latin typeface="Arial"/>
                  <a:ea typeface="Arial-Rounded" panose="020B0500000000000000" pitchFamily="34" charset="0"/>
                  <a:cs typeface="Arial-Rounded" panose="020B0500000000000000" pitchFamily="34" charset="0"/>
                  <a:sym typeface="Arial"/>
                </a:rPr>
                <a:t>CẢM ƠN ANH HÀ MÃ</a:t>
              </a:r>
            </a:p>
          </p:txBody>
        </p:sp>
      </p:grpSp>
      <p:sp>
        <p:nvSpPr>
          <p:cNvPr id="3" name="Oval 2"/>
          <p:cNvSpPr/>
          <p:nvPr/>
        </p:nvSpPr>
        <p:spPr>
          <a:xfrm>
            <a:off x="436419" y="1817017"/>
            <a:ext cx="689810" cy="641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smtClean="0">
                <a:ln>
                  <a:noFill/>
                </a:ln>
                <a:solidFill>
                  <a:srgbClr val="0070C0"/>
                </a:solidFill>
                <a:effectLst/>
                <a:uLnTx/>
                <a:uFillTx/>
                <a:latin typeface="Arial"/>
                <a:ea typeface="+mn-ea"/>
                <a:cs typeface="+mn-cs"/>
                <a:sym typeface="Arial"/>
              </a:rPr>
              <a:t>1</a:t>
            </a:r>
            <a:endParaRPr kumimoji="0" lang="en-US" sz="3000" b="0" i="0" u="none" strike="noStrike" kern="0" cap="none" spc="0" normalizeH="0" baseline="0" noProof="0" dirty="0">
              <a:ln>
                <a:noFill/>
              </a:ln>
              <a:solidFill>
                <a:srgbClr val="0070C0"/>
              </a:solidFill>
              <a:effectLst/>
              <a:uLnTx/>
              <a:uFillTx/>
              <a:latin typeface="Arial"/>
              <a:ea typeface="+mn-ea"/>
              <a:cs typeface="+mn-cs"/>
              <a:sym typeface="Arial"/>
            </a:endParaRPr>
          </a:p>
        </p:txBody>
      </p:sp>
      <p:sp>
        <p:nvSpPr>
          <p:cNvPr id="15" name="Cloud 14">
            <a:extLst>
              <a:ext uri="{FF2B5EF4-FFF2-40B4-BE49-F238E27FC236}">
                <a16:creationId xmlns:a16="http://schemas.microsoft.com/office/drawing/2014/main" id="{161A4168-D7ED-49A0-8DFE-25B6D2431E41}"/>
              </a:ext>
            </a:extLst>
          </p:cNvPr>
          <p:cNvSpPr/>
          <p:nvPr/>
        </p:nvSpPr>
        <p:spPr>
          <a:xfrm>
            <a:off x="9239620" y="707783"/>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Tìm</a:t>
            </a:r>
            <a:r>
              <a:rPr lang="en-US" sz="1200" dirty="0">
                <a:solidFill>
                  <a:schemeClr val="tx1"/>
                </a:solidFill>
              </a:rPr>
              <a:t> </a:t>
            </a:r>
            <a:r>
              <a:rPr lang="en-US" sz="1200" dirty="0" err="1">
                <a:solidFill>
                  <a:schemeClr val="tx1"/>
                </a:solidFill>
              </a:rPr>
              <a:t>từ</a:t>
            </a:r>
            <a:r>
              <a:rPr lang="en-US" sz="1200" dirty="0">
                <a:solidFill>
                  <a:schemeClr val="tx1"/>
                </a:solidFill>
              </a:rPr>
              <a:t> </a:t>
            </a:r>
            <a:r>
              <a:rPr lang="en-US" sz="1200" dirty="0" err="1">
                <a:solidFill>
                  <a:schemeClr val="tx1"/>
                </a:solidFill>
              </a:rPr>
              <a:t>khó</a:t>
            </a:r>
            <a:r>
              <a:rPr lang="en-US" sz="1200" dirty="0">
                <a:solidFill>
                  <a:schemeClr val="tx1"/>
                </a:solidFill>
              </a:rPr>
              <a:t> </a:t>
            </a:r>
            <a:r>
              <a:rPr lang="en-US" sz="1200" dirty="0" err="1">
                <a:solidFill>
                  <a:schemeClr val="tx1"/>
                </a:solidFill>
              </a:rPr>
              <a:t>hiểu</a:t>
            </a:r>
            <a:r>
              <a:rPr lang="en-US" sz="1200" dirty="0">
                <a:solidFill>
                  <a:schemeClr val="tx1"/>
                </a:solidFill>
              </a:rPr>
              <a:t> </a:t>
            </a:r>
          </a:p>
          <a:p>
            <a:pPr algn="ctr"/>
            <a:r>
              <a:rPr lang="en-US" sz="1200" dirty="0" err="1">
                <a:solidFill>
                  <a:schemeClr val="tx1"/>
                </a:solidFill>
              </a:rPr>
              <a:t>trong</a:t>
            </a:r>
            <a:r>
              <a:rPr lang="en-US" sz="1200" dirty="0">
                <a:solidFill>
                  <a:schemeClr val="tx1"/>
                </a:solidFill>
              </a:rPr>
              <a:t> </a:t>
            </a:r>
            <a:r>
              <a:rPr lang="en-US" sz="1200" dirty="0" err="1" smtClean="0">
                <a:solidFill>
                  <a:schemeClr val="tx1"/>
                </a:solidFill>
              </a:rPr>
              <a:t>bài</a:t>
            </a:r>
            <a:r>
              <a:rPr lang="en-US" sz="1200" dirty="0" smtClean="0">
                <a:solidFill>
                  <a:schemeClr val="tx1"/>
                </a:solidFill>
              </a:rPr>
              <a:t>+ </a:t>
            </a:r>
            <a:r>
              <a:rPr lang="en-US" sz="1200" dirty="0" err="1" smtClean="0">
                <a:solidFill>
                  <a:schemeClr val="tx1"/>
                </a:solidFill>
              </a:rPr>
              <a:t>câu</a:t>
            </a:r>
            <a:r>
              <a:rPr lang="en-US" sz="1200" dirty="0" smtClean="0">
                <a:solidFill>
                  <a:schemeClr val="tx1"/>
                </a:solidFill>
              </a:rPr>
              <a:t> </a:t>
            </a:r>
            <a:r>
              <a:rPr lang="en-US" sz="1200" dirty="0" err="1" smtClean="0">
                <a:solidFill>
                  <a:schemeClr val="tx1"/>
                </a:solidFill>
              </a:rPr>
              <a:t>dài</a:t>
            </a:r>
            <a:r>
              <a:rPr lang="en-US" sz="1200" dirty="0" smtClean="0">
                <a:solidFill>
                  <a:schemeClr val="tx1"/>
                </a:solidFill>
              </a:rPr>
              <a:t> </a:t>
            </a:r>
            <a:endParaRPr lang="en-US" sz="1200" dirty="0">
              <a:solidFill>
                <a:schemeClr val="tx1"/>
              </a:solidFill>
            </a:endParaRPr>
          </a:p>
        </p:txBody>
      </p:sp>
      <p:sp>
        <p:nvSpPr>
          <p:cNvPr id="18" name="TextBox 17">
            <a:extLst>
              <a:ext uri="{FF2B5EF4-FFF2-40B4-BE49-F238E27FC236}">
                <a16:creationId xmlns:a16="http://schemas.microsoft.com/office/drawing/2014/main" id="{D10D3E7A-647B-429F-B21B-3F3401B3CA5A}"/>
              </a:ext>
            </a:extLst>
          </p:cNvPr>
          <p:cNvSpPr txBox="1"/>
          <p:nvPr/>
        </p:nvSpPr>
        <p:spPr>
          <a:xfrm>
            <a:off x="572777" y="4653113"/>
            <a:ext cx="10605816" cy="1323439"/>
          </a:xfrm>
          <a:prstGeom prst="rect">
            <a:avLst/>
          </a:prstGeom>
          <a:noFill/>
        </p:spPr>
        <p:txBody>
          <a:bodyPr wrap="square">
            <a:spAutoFit/>
          </a:bodyPr>
          <a:lstStyle/>
          <a:p>
            <a:pPr algn="just"/>
            <a:r>
              <a:rPr lang="en-US" sz="4000" dirty="0" err="1">
                <a:latin typeface="Arial" panose="020B0604020202020204" pitchFamily="34" charset="0"/>
                <a:cs typeface="Arial" panose="020B0604020202020204" pitchFamily="34" charset="0"/>
              </a:rPr>
              <a:t>Dê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rủ</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cún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rừng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ea typeface="Arial-Rounded" panose="020B0500000000000000"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3943FCA6-D8D7-49DE-ADD4-ABCD2567916E}"/>
              </a:ext>
            </a:extLst>
          </p:cNvPr>
          <p:cNvCxnSpPr>
            <a:cxnSpLocks/>
          </p:cNvCxnSpPr>
          <p:nvPr/>
        </p:nvCxnSpPr>
        <p:spPr>
          <a:xfrm flipV="1">
            <a:off x="2835912" y="48637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46A8EF-79AA-436B-92EA-CAE9C0613597}"/>
              </a:ext>
            </a:extLst>
          </p:cNvPr>
          <p:cNvCxnSpPr>
            <a:cxnSpLocks/>
          </p:cNvCxnSpPr>
          <p:nvPr/>
        </p:nvCxnSpPr>
        <p:spPr>
          <a:xfrm flipV="1">
            <a:off x="6224091" y="48637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F9515F-58FE-43EC-8F8E-F73CC48DF54D}"/>
              </a:ext>
            </a:extLst>
          </p:cNvPr>
          <p:cNvCxnSpPr>
            <a:cxnSpLocks/>
          </p:cNvCxnSpPr>
          <p:nvPr/>
        </p:nvCxnSpPr>
        <p:spPr>
          <a:xfrm flipV="1">
            <a:off x="9067680" y="4785368"/>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551A0EC-47E6-4E83-A816-EE0090E19B1C}"/>
              </a:ext>
            </a:extLst>
          </p:cNvPr>
          <p:cNvGrpSpPr/>
          <p:nvPr/>
        </p:nvGrpSpPr>
        <p:grpSpPr>
          <a:xfrm rot="21128394">
            <a:off x="2339391" y="5553869"/>
            <a:ext cx="317117" cy="402892"/>
            <a:chOff x="8074786" y="2617012"/>
            <a:chExt cx="317117" cy="402892"/>
          </a:xfrm>
        </p:grpSpPr>
        <p:cxnSp>
          <p:nvCxnSpPr>
            <p:cNvPr id="25" name="Straight Connector 24">
              <a:extLst>
                <a:ext uri="{FF2B5EF4-FFF2-40B4-BE49-F238E27FC236}">
                  <a16:creationId xmlns:a16="http://schemas.microsoft.com/office/drawing/2014/main"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47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210159"/>
            <a:ext cx="11560554" cy="5816844"/>
            <a:chOff x="300642" y="9152"/>
            <a:chExt cx="11560554" cy="5816844"/>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655350"/>
              <a:ext cx="11560554" cy="51706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300" b="0" i="0" u="none" strike="noStrike" kern="0" cap="none" spc="0" normalizeH="0" baseline="0" noProof="0" dirty="0" err="1" smtClean="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a:t>
              </a:r>
              <a:r>
                <a:rPr kumimoji="0" lang="en-US" sz="3300" b="0" i="0" u="none" strike="noStrike" kern="0" cap="none" spc="0" normalizeH="0" baseline="0" noProof="0" dirty="0" smtClean="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tiếp</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tới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một</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con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sông</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thấy</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anh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hà</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mã</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dê</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to:</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Bọn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tôi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muốn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về</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làng</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hãy</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đưa</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bọn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tôi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qua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sông</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Hà</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mã</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phật</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ý,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định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bỏ</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Thấy</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vậy</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cún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Chào</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anh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hà</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mã</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anh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giúp</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bọn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em</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qua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sông</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được</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không</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ạ?</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Được</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chứ</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Em</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ngoan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quá</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Hà</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mã</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vui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vẻ</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Cảm</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ơn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anh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Cún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đáp</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rồi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quay sang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nhỏ</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với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dê</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Cậu</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quên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lời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cô</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dặn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rồi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à?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Muốn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đó</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giúp</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phải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hỏi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một</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cách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lịch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sự</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còn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khi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họ</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giúp</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mình</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phải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cảm</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300" b="0" i="0" u="none" strike="noStrike" kern="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ơn</a:t>
              </a: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732644" y="9152"/>
              <a:ext cx="7228852" cy="646197"/>
            </a:xfrm>
            <a:prstGeom prst="rect">
              <a:avLst/>
            </a:prstGeom>
            <a:noFill/>
          </p:spPr>
          <p:txBody>
            <a:bodyPr wrap="square" lIns="91305" tIns="45654" rIns="91305" bIns="45654"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EC8569">
                      <a:lumMod val="75000"/>
                    </a:srgbClr>
                  </a:solidFill>
                  <a:effectLst/>
                  <a:uLnTx/>
                  <a:uFillTx/>
                  <a:latin typeface="Arial"/>
                  <a:ea typeface="Arial-Rounded" panose="020B0500000000000000" pitchFamily="34" charset="0"/>
                  <a:cs typeface="Arial-Rounded" panose="020B0500000000000000" pitchFamily="34" charset="0"/>
                  <a:sym typeface="Arial"/>
                </a:rPr>
                <a:t>CẢM ƠN ANH HÀ MÃ</a:t>
              </a:r>
              <a:endParaRPr kumimoji="0" lang="en-US" sz="3600" b="1" i="0" u="none" strike="noStrike" kern="0" cap="none" spc="0" normalizeH="0" baseline="0" noProof="0" dirty="0">
                <a:ln>
                  <a:noFill/>
                </a:ln>
                <a:solidFill>
                  <a:srgbClr val="EC8569">
                    <a:lumMod val="75000"/>
                  </a:srgbClr>
                </a:solidFill>
                <a:effectLst/>
                <a:uLnTx/>
                <a:uFillTx/>
                <a:latin typeface="Arial"/>
                <a:ea typeface="Arial-Rounded" panose="020B0500000000000000" pitchFamily="34" charset="0"/>
                <a:cs typeface="Arial-Rounded" panose="020B0500000000000000" pitchFamily="34" charset="0"/>
                <a:sym typeface="Arial"/>
              </a:endParaRPr>
            </a:p>
          </p:txBody>
        </p:sp>
      </p:grpSp>
      <p:cxnSp>
        <p:nvCxnSpPr>
          <p:cNvPr id="13" name="Straight Connector 12">
            <a:extLst>
              <a:ext uri="{FF2B5EF4-FFF2-40B4-BE49-F238E27FC236}">
                <a16:creationId xmlns:a16="http://schemas.microsoft.com/office/drawing/2014/main" id="{053F1656-E6B9-4AB0-AF99-5C077FAC59AD}"/>
              </a:ext>
            </a:extLst>
          </p:cNvPr>
          <p:cNvCxnSpPr>
            <a:cxnSpLocks/>
          </p:cNvCxnSpPr>
          <p:nvPr/>
        </p:nvCxnSpPr>
        <p:spPr>
          <a:xfrm>
            <a:off x="2732644" y="2348641"/>
            <a:ext cx="1005167" cy="255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id="{161A4168-D7ED-49A0-8DFE-25B6D2431E41}"/>
              </a:ext>
            </a:extLst>
          </p:cNvPr>
          <p:cNvSpPr/>
          <p:nvPr/>
        </p:nvSpPr>
        <p:spPr>
          <a:xfrm>
            <a:off x="9520925" y="195194"/>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191919"/>
                </a:solidFill>
                <a:effectLst/>
                <a:uLnTx/>
                <a:uFillTx/>
                <a:latin typeface="Arial"/>
                <a:ea typeface="+mn-ea"/>
                <a:cs typeface="+mn-cs"/>
                <a:sym typeface="Arial"/>
              </a:rPr>
              <a:t>Tìm</a:t>
            </a:r>
            <a:r>
              <a:rPr kumimoji="0" lang="en-US" sz="1200" b="0" i="0" u="none" strike="noStrike" kern="0" cap="none" spc="0" normalizeH="0" baseline="0" noProof="0" dirty="0">
                <a:ln>
                  <a:noFill/>
                </a:ln>
                <a:solidFill>
                  <a:srgbClr val="191919"/>
                </a:solidFill>
                <a:effectLst/>
                <a:uLnTx/>
                <a:uFillTx/>
                <a:latin typeface="Arial"/>
                <a:ea typeface="+mn-ea"/>
                <a:cs typeface="+mn-cs"/>
                <a:sym typeface="Arial"/>
              </a:rPr>
              <a:t> </a:t>
            </a:r>
            <a:r>
              <a:rPr kumimoji="0" lang="en-US" sz="1200" b="0" i="0" u="none" strike="noStrike" kern="0" cap="none" spc="0" normalizeH="0" baseline="0" noProof="0" dirty="0" err="1">
                <a:ln>
                  <a:noFill/>
                </a:ln>
                <a:solidFill>
                  <a:srgbClr val="191919"/>
                </a:solidFill>
                <a:effectLst/>
                <a:uLnTx/>
                <a:uFillTx/>
                <a:latin typeface="Arial"/>
                <a:ea typeface="+mn-ea"/>
                <a:cs typeface="+mn-cs"/>
                <a:sym typeface="Arial"/>
              </a:rPr>
              <a:t>từ</a:t>
            </a:r>
            <a:r>
              <a:rPr kumimoji="0" lang="en-US" sz="1200" b="0" i="0" u="none" strike="noStrike" kern="0" cap="none" spc="0" normalizeH="0" baseline="0" noProof="0" dirty="0">
                <a:ln>
                  <a:noFill/>
                </a:ln>
                <a:solidFill>
                  <a:srgbClr val="191919"/>
                </a:solidFill>
                <a:effectLst/>
                <a:uLnTx/>
                <a:uFillTx/>
                <a:latin typeface="Arial"/>
                <a:ea typeface="+mn-ea"/>
                <a:cs typeface="+mn-cs"/>
                <a:sym typeface="Arial"/>
              </a:rPr>
              <a:t> </a:t>
            </a:r>
            <a:r>
              <a:rPr kumimoji="0" lang="en-US" sz="1200" b="0" i="0" u="none" strike="noStrike" kern="0" cap="none" spc="0" normalizeH="0" baseline="0" noProof="0" dirty="0" err="1">
                <a:ln>
                  <a:noFill/>
                </a:ln>
                <a:solidFill>
                  <a:srgbClr val="191919"/>
                </a:solidFill>
                <a:effectLst/>
                <a:uLnTx/>
                <a:uFillTx/>
                <a:latin typeface="Arial"/>
                <a:ea typeface="+mn-ea"/>
                <a:cs typeface="+mn-cs"/>
                <a:sym typeface="Arial"/>
              </a:rPr>
              <a:t>khó</a:t>
            </a:r>
            <a:r>
              <a:rPr kumimoji="0" lang="en-US" sz="1200" b="0" i="0" u="none" strike="noStrike" kern="0" cap="none" spc="0" normalizeH="0" baseline="0" noProof="0" dirty="0">
                <a:ln>
                  <a:noFill/>
                </a:ln>
                <a:solidFill>
                  <a:srgbClr val="191919"/>
                </a:solidFill>
                <a:effectLst/>
                <a:uLnTx/>
                <a:uFillTx/>
                <a:latin typeface="Arial"/>
                <a:ea typeface="+mn-ea"/>
                <a:cs typeface="+mn-cs"/>
                <a:sym typeface="Arial"/>
              </a:rPr>
              <a:t> </a:t>
            </a:r>
            <a:r>
              <a:rPr kumimoji="0" lang="en-US" sz="1200" b="0" i="0" u="none" strike="noStrike" kern="0" cap="none" spc="0" normalizeH="0" baseline="0" noProof="0" dirty="0" err="1">
                <a:ln>
                  <a:noFill/>
                </a:ln>
                <a:solidFill>
                  <a:srgbClr val="191919"/>
                </a:solidFill>
                <a:effectLst/>
                <a:uLnTx/>
                <a:uFillTx/>
                <a:latin typeface="Arial"/>
                <a:ea typeface="+mn-ea"/>
                <a:cs typeface="+mn-cs"/>
                <a:sym typeface="Arial"/>
              </a:rPr>
              <a:t>hiểu</a:t>
            </a:r>
            <a:r>
              <a:rPr kumimoji="0" lang="en-US" sz="1200" b="0" i="0" u="none" strike="noStrike" kern="0" cap="none" spc="0" normalizeH="0" baseline="0" noProof="0" dirty="0">
                <a:ln>
                  <a:noFill/>
                </a:ln>
                <a:solidFill>
                  <a:srgbClr val="191919"/>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191919"/>
                </a:solidFill>
                <a:effectLst/>
                <a:uLnTx/>
                <a:uFillTx/>
                <a:latin typeface="Arial"/>
                <a:ea typeface="+mn-ea"/>
                <a:cs typeface="+mn-cs"/>
                <a:sym typeface="Arial"/>
              </a:rPr>
              <a:t>trong</a:t>
            </a:r>
            <a:r>
              <a:rPr kumimoji="0" lang="en-US" sz="1200" b="0" i="0" u="none" strike="noStrike" kern="0" cap="none" spc="0" normalizeH="0" baseline="0" noProof="0" dirty="0">
                <a:ln>
                  <a:noFill/>
                </a:ln>
                <a:solidFill>
                  <a:srgbClr val="191919"/>
                </a:solidFill>
                <a:effectLst/>
                <a:uLnTx/>
                <a:uFillTx/>
                <a:latin typeface="Arial"/>
                <a:ea typeface="+mn-ea"/>
                <a:cs typeface="+mn-cs"/>
                <a:sym typeface="Arial"/>
              </a:rPr>
              <a:t> </a:t>
            </a:r>
            <a:r>
              <a:rPr kumimoji="0" lang="en-US" sz="1200" b="0" i="0" u="none" strike="noStrike" kern="0" cap="none" spc="0" normalizeH="0" baseline="0" noProof="0" dirty="0" err="1" smtClean="0">
                <a:ln>
                  <a:noFill/>
                </a:ln>
                <a:solidFill>
                  <a:srgbClr val="191919"/>
                </a:solidFill>
                <a:effectLst/>
                <a:uLnTx/>
                <a:uFillTx/>
                <a:latin typeface="Arial"/>
                <a:ea typeface="+mn-ea"/>
                <a:cs typeface="+mn-cs"/>
                <a:sym typeface="Arial"/>
              </a:rPr>
              <a:t>bài</a:t>
            </a:r>
            <a:r>
              <a:rPr kumimoji="0" lang="en-US" sz="1200" b="0" i="0" u="none" strike="noStrike" kern="0" cap="none" spc="0" normalizeH="0" baseline="0" noProof="0" dirty="0" smtClean="0">
                <a:ln>
                  <a:noFill/>
                </a:ln>
                <a:solidFill>
                  <a:srgbClr val="191919"/>
                </a:solidFill>
                <a:effectLst/>
                <a:uLnTx/>
                <a:uFillTx/>
                <a:latin typeface="Arial"/>
                <a:ea typeface="+mn-ea"/>
                <a:cs typeface="+mn-cs"/>
                <a:sym typeface="Arial"/>
              </a:rPr>
              <a:t> + </a:t>
            </a:r>
            <a:r>
              <a:rPr kumimoji="0" lang="en-US" sz="1200" b="0" i="0" u="none" strike="noStrike" kern="0" cap="none" spc="0" normalizeH="0" baseline="0" noProof="0" dirty="0" err="1" smtClean="0">
                <a:ln>
                  <a:noFill/>
                </a:ln>
                <a:solidFill>
                  <a:srgbClr val="191919"/>
                </a:solidFill>
                <a:effectLst/>
                <a:uLnTx/>
                <a:uFillTx/>
                <a:latin typeface="Arial"/>
                <a:ea typeface="+mn-ea"/>
                <a:cs typeface="+mn-cs"/>
                <a:sym typeface="Arial"/>
              </a:rPr>
              <a:t>Câu</a:t>
            </a:r>
            <a:r>
              <a:rPr kumimoji="0" lang="en-US" sz="1200" b="0" i="0" u="none" strike="noStrike" kern="0" cap="none" spc="0" normalizeH="0" noProof="0" dirty="0" smtClean="0">
                <a:ln>
                  <a:noFill/>
                </a:ln>
                <a:solidFill>
                  <a:srgbClr val="191919"/>
                </a:solidFill>
                <a:effectLst/>
                <a:uLnTx/>
                <a:uFillTx/>
                <a:latin typeface="Arial"/>
                <a:ea typeface="+mn-ea"/>
                <a:cs typeface="+mn-cs"/>
                <a:sym typeface="Arial"/>
              </a:rPr>
              <a:t> </a:t>
            </a:r>
            <a:r>
              <a:rPr kumimoji="0" lang="en-US" sz="1200" b="0" i="0" u="none" strike="noStrike" kern="0" cap="none" spc="0" normalizeH="0" noProof="0" dirty="0" err="1" smtClean="0">
                <a:ln>
                  <a:noFill/>
                </a:ln>
                <a:solidFill>
                  <a:srgbClr val="191919"/>
                </a:solidFill>
                <a:effectLst/>
                <a:uLnTx/>
                <a:uFillTx/>
                <a:latin typeface="Arial"/>
                <a:ea typeface="+mn-ea"/>
                <a:cs typeface="+mn-cs"/>
                <a:sym typeface="Arial"/>
              </a:rPr>
              <a:t>dài</a:t>
            </a:r>
            <a:r>
              <a:rPr kumimoji="0" lang="en-US" sz="1200" b="0" i="0" u="none" strike="noStrike" kern="0" cap="none" spc="0" normalizeH="0" noProof="0" dirty="0" smtClean="0">
                <a:ln>
                  <a:noFill/>
                </a:ln>
                <a:solidFill>
                  <a:srgbClr val="191919"/>
                </a:solidFill>
                <a:effectLst/>
                <a:uLnTx/>
                <a:uFillTx/>
                <a:latin typeface="Arial"/>
                <a:ea typeface="+mn-ea"/>
                <a:cs typeface="+mn-cs"/>
                <a:sym typeface="Arial"/>
              </a:rPr>
              <a:t> </a:t>
            </a:r>
            <a:endParaRPr kumimoji="0" lang="en-US" sz="1200" b="0" i="0" u="none" strike="noStrike" kern="0" cap="none" spc="0" normalizeH="0" baseline="0" noProof="0" dirty="0">
              <a:ln>
                <a:noFill/>
              </a:ln>
              <a:solidFill>
                <a:srgbClr val="191919"/>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053F1656-E6B9-4AB0-AF99-5C077FAC59AD}"/>
              </a:ext>
            </a:extLst>
          </p:cNvPr>
          <p:cNvCxnSpPr>
            <a:cxnSpLocks/>
          </p:cNvCxnSpPr>
          <p:nvPr/>
        </p:nvCxnSpPr>
        <p:spPr>
          <a:xfrm flipV="1">
            <a:off x="2380871" y="5422232"/>
            <a:ext cx="1164434" cy="1451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81928" y="856356"/>
            <a:ext cx="689810" cy="641684"/>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rPr>
              <a:t>2</a:t>
            </a:r>
          </a:p>
        </p:txBody>
      </p:sp>
    </p:spTree>
    <p:extLst>
      <p:ext uri="{BB962C8B-B14F-4D97-AF65-F5344CB8AC3E}">
        <p14:creationId xmlns:p14="http://schemas.microsoft.com/office/powerpoint/2010/main" val="12007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1526334" y="1268692"/>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2363256" y="1268692"/>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Phật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ý</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4006434" y="1295384"/>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không hài lòng.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1526334" y="2781320"/>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2363256" y="2781320"/>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Lịch sự </a:t>
            </a:r>
            <a:r>
              <a:rPr lang="en-US" sz="3600" kern="1200">
                <a:latin typeface="+mj-lt"/>
                <a:ea typeface="Arial-Rounded" panose="020B0500000000000000" pitchFamily="34" charset="0"/>
                <a:cs typeface="Arial-Rounded" panose="020B0500000000000000" pitchFamily="34" charset="0"/>
              </a:rPr>
              <a:t>(nghĩa trong bài)</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45EA92B-CA4F-4959-8D88-3D2285B3106D}"/>
              </a:ext>
            </a:extLst>
          </p:cNvPr>
          <p:cNvSpPr txBox="1"/>
          <p:nvPr/>
        </p:nvSpPr>
        <p:spPr>
          <a:xfrm>
            <a:off x="7653171" y="2781319"/>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lễ phép.</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236474" y="479079"/>
            <a:ext cx="11560554" cy="5515341"/>
            <a:chOff x="236474" y="278072"/>
            <a:chExt cx="11560554" cy="5515341"/>
          </a:xfrm>
        </p:grpSpPr>
        <p:sp>
          <p:nvSpPr>
            <p:cNvPr id="289" name="TextBox 288">
              <a:extLst>
                <a:ext uri="{FF2B5EF4-FFF2-40B4-BE49-F238E27FC236}">
                  <a16:creationId xmlns:a16="http://schemas.microsoft.com/office/drawing/2014/main" id="{C03AF8B8-FCB8-4F11-8A0D-E38E00798793}"/>
                </a:ext>
              </a:extLst>
            </p:cNvPr>
            <p:cNvSpPr txBox="1"/>
            <p:nvPr/>
          </p:nvSpPr>
          <p:spPr>
            <a:xfrm>
              <a:off x="236474" y="1392208"/>
              <a:ext cx="11560554" cy="440120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500" b="0" i="0" u="none" strike="noStrike" kern="0" cap="none" spc="0" normalizeH="0" baseline="0" noProof="0" dirty="0" err="1" smtClean="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Dê</a:t>
              </a:r>
              <a:r>
                <a:rPr kumimoji="0" lang="en-US" sz="3500" b="0" i="0" u="none" strike="noStrike" kern="0" cap="none" spc="0" normalizeH="0" baseline="0" noProof="0" dirty="0" smtClean="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con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xấu</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hổ</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Sang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bên</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kia</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sông</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dê</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với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hà</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mã</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Cảm</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ơn</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anh</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đã</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giúp</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Em</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biết</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mình</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sai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rồi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Em</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xin</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lỗi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anh</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ạ!</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Hà</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mã</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mỉm</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cười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Em</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biết</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lỗi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là</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tốt</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rồi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Giờ</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các</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em</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cứ</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theo</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đường</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này</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là</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về</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làng</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0" u="none" strike="noStrike" kern="0" cap="none" spc="0" normalizeH="0" baseline="0" noProof="0" dirty="0" err="1">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thôi</a:t>
              </a:r>
              <a:r>
                <a:rPr kumimoji="0" lang="en-US" sz="3500" b="0" i="0" u="none" strike="noStrike" kern="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(Theo </a:t>
              </a:r>
              <a:r>
                <a:rPr kumimoji="0" lang="en-US" sz="3500" b="0" i="1" u="none" strike="noStrike" kern="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Cùng</a:t>
              </a:r>
              <a:r>
                <a:rPr kumimoji="0" lang="en-US" sz="3500" b="0" i="1"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con </a:t>
              </a:r>
              <a:r>
                <a:rPr kumimoji="0" lang="en-US" sz="3500" b="0" i="1" u="none" strike="noStrike" kern="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rèn</a:t>
              </a:r>
              <a:r>
                <a:rPr kumimoji="0" lang="en-US" sz="3500" b="0" i="1"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1" u="none" strike="noStrike" kern="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thói</a:t>
              </a:r>
              <a:r>
                <a:rPr kumimoji="0" lang="en-US" sz="3500" b="0" i="1"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1" u="none" strike="noStrike" kern="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quen</a:t>
              </a:r>
              <a:r>
                <a:rPr kumimoji="0" lang="en-US" sz="3500" b="0" i="1"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500" b="0" i="1" u="none" strike="noStrike" kern="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tốt</a:t>
              </a:r>
              <a:r>
                <a:rPr kumimoji="0" lang="en-US" sz="3500" b="0" i="0"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292073" y="278072"/>
              <a:ext cx="7228852" cy="646197"/>
            </a:xfrm>
            <a:prstGeom prst="rect">
              <a:avLst/>
            </a:prstGeom>
            <a:noFill/>
          </p:spPr>
          <p:txBody>
            <a:bodyPr wrap="square" lIns="91305" tIns="45654" rIns="91305" bIns="45654"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EC8569">
                      <a:lumMod val="75000"/>
                    </a:srgbClr>
                  </a:solidFill>
                  <a:effectLst/>
                  <a:uLnTx/>
                  <a:uFillTx/>
                  <a:latin typeface="Arial"/>
                  <a:ea typeface="Arial-Rounded" panose="020B0500000000000000" pitchFamily="34" charset="0"/>
                  <a:cs typeface="Arial-Rounded" panose="020B0500000000000000" pitchFamily="34" charset="0"/>
                  <a:sym typeface="Arial"/>
                </a:rPr>
                <a:t>CẢM ƠN ANH HÀ MÃ</a:t>
              </a:r>
            </a:p>
          </p:txBody>
        </p:sp>
      </p:grpSp>
      <p:sp>
        <p:nvSpPr>
          <p:cNvPr id="15" name="Cloud 14">
            <a:extLst>
              <a:ext uri="{FF2B5EF4-FFF2-40B4-BE49-F238E27FC236}">
                <a16:creationId xmlns:a16="http://schemas.microsoft.com/office/drawing/2014/main" id="{161A4168-D7ED-49A0-8DFE-25B6D2431E41}"/>
              </a:ext>
            </a:extLst>
          </p:cNvPr>
          <p:cNvSpPr/>
          <p:nvPr/>
        </p:nvSpPr>
        <p:spPr>
          <a:xfrm>
            <a:off x="9520925" y="459068"/>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191919"/>
                </a:solidFill>
                <a:effectLst/>
                <a:uLnTx/>
                <a:uFillTx/>
                <a:latin typeface="Arial"/>
                <a:ea typeface="+mn-ea"/>
                <a:cs typeface="+mn-cs"/>
                <a:sym typeface="Arial"/>
              </a:rPr>
              <a:t>Tìm từ khó hiểu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191919"/>
                </a:solidFill>
                <a:effectLst/>
                <a:uLnTx/>
                <a:uFillTx/>
                <a:latin typeface="Arial"/>
                <a:ea typeface="+mn-ea"/>
                <a:cs typeface="+mn-cs"/>
                <a:sym typeface="Arial"/>
              </a:rPr>
              <a:t>trong bài</a:t>
            </a:r>
          </a:p>
        </p:txBody>
      </p:sp>
    </p:spTree>
    <p:extLst>
      <p:ext uri="{BB962C8B-B14F-4D97-AF65-F5344CB8AC3E}">
        <p14:creationId xmlns:p14="http://schemas.microsoft.com/office/powerpoint/2010/main" val="480344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40FBB7-1337-4309-9B0B-6C3C9DB6611E}"/>
              </a:ext>
            </a:extLst>
          </p:cNvPr>
          <p:cNvGrpSpPr/>
          <p:nvPr/>
        </p:nvGrpSpPr>
        <p:grpSpPr>
          <a:xfrm>
            <a:off x="300642" y="210159"/>
            <a:ext cx="11560554" cy="6647841"/>
            <a:chOff x="300642" y="9152"/>
            <a:chExt cx="11560554" cy="6647841"/>
          </a:xfrm>
        </p:grpSpPr>
        <p:sp>
          <p:nvSpPr>
            <p:cNvPr id="6" name="TextBox 5">
              <a:extLst>
                <a:ext uri="{FF2B5EF4-FFF2-40B4-BE49-F238E27FC236}">
                  <a16:creationId xmlns:a16="http://schemas.microsoft.com/office/drawing/2014/main" id="{D8607396-411F-4C7D-A961-E8B5FDBD766A}"/>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24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24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Dê con xấu hổ. Sang bên kia sông, dê nói với hà mã:</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7" name="TextBox 6">
              <a:extLst>
                <a:ext uri="{FF2B5EF4-FFF2-40B4-BE49-F238E27FC236}">
                  <a16:creationId xmlns:a16="http://schemas.microsoft.com/office/drawing/2014/main" id="{B6C1603C-3B00-4AAF-9BB7-2FE71F128583}"/>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7" y="286622"/>
            <a:ext cx="11530067" cy="774726"/>
            <a:chOff x="294783" y="915918"/>
            <a:chExt cx="11558663" cy="776648"/>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52801" y="1044632"/>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Hươu đã làm gì khi nghe dê hỏi?</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894833"/>
            <a:ext cx="9946839" cy="2308324"/>
          </a:xfrm>
          <a:prstGeom prst="rect">
            <a:avLst/>
          </a:prstGeom>
          <a:solidFill>
            <a:srgbClr val="FFFFFF"/>
          </a:solidFill>
        </p:spPr>
        <p:txBody>
          <a:bodyPr wrap="square">
            <a:spAutoFit/>
          </a:bodyPr>
          <a:lstStyle/>
          <a:p>
            <a:pPr algn="just"/>
            <a:r>
              <a:rPr lang="en-US" sz="36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36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3600">
                <a:latin typeface="Arial" panose="020B0604020202020204" pitchFamily="34" charset="0"/>
                <a:ea typeface="Arial-Rounded" panose="020B0500000000000000" pitchFamily="34" charset="0"/>
                <a:cs typeface="Arial" panose="020B0604020202020204" pitchFamily="34" charset="0"/>
              </a:rPr>
              <a:t>	- Không biết. – Hươu lắc dầu, bỏ đi.</a:t>
            </a:r>
          </a:p>
        </p:txBody>
      </p:sp>
      <p:sp>
        <p:nvSpPr>
          <p:cNvPr id="12" name="TextBox 11">
            <a:extLst>
              <a:ext uri="{FF2B5EF4-FFF2-40B4-BE49-F238E27FC236}">
                <a16:creationId xmlns:a16="http://schemas.microsoft.com/office/drawing/2014/main" id="{BFAC81BA-82D4-4D74-980E-FC0986F38AE6}"/>
              </a:ext>
            </a:extLst>
          </p:cNvPr>
          <p:cNvSpPr txBox="1"/>
          <p:nvPr/>
        </p:nvSpPr>
        <p:spPr>
          <a:xfrm>
            <a:off x="1240971" y="4761606"/>
            <a:ext cx="9813367" cy="1200329"/>
          </a:xfrm>
          <a:prstGeom prst="rect">
            <a:avLst/>
          </a:prstGeom>
          <a:solidFill>
            <a:schemeClr val="accent1"/>
          </a:solidFill>
        </p:spPr>
        <p:txBody>
          <a:bodyPr wrap="square">
            <a:spAutoFit/>
          </a:bodyPr>
          <a:lstStyle/>
          <a:p>
            <a:pPr algn="just"/>
            <a:r>
              <a:rPr lang="en-US" sz="3600">
                <a:latin typeface="Arial" panose="020B0604020202020204" pitchFamily="34" charset="0"/>
                <a:cs typeface="Arial" panose="020B0604020202020204" pitchFamily="34" charset="0"/>
              </a:rPr>
              <a:t>Khi nghe dê hỏi, </a:t>
            </a:r>
            <a:r>
              <a:rPr lang="en-US" sz="3600">
                <a:solidFill>
                  <a:srgbClr val="FF0000"/>
                </a:solidFill>
                <a:latin typeface="Arial" panose="020B0604020202020204" pitchFamily="34" charset="0"/>
                <a:cs typeface="Arial" panose="020B0604020202020204" pitchFamily="34" charset="0"/>
              </a:rPr>
              <a:t>hươu trả lời “không biết” rồi lắc đầu bỏ đi</a:t>
            </a:r>
            <a:r>
              <a:rPr lang="en-US" sz="3600">
                <a:latin typeface="Arial" panose="020B0604020202020204" pitchFamily="34" charset="0"/>
                <a:cs typeface="Arial" panose="020B0604020202020204" pitchFamily="34" charset="0"/>
              </a:rPr>
              <a:t>.</a:t>
            </a:r>
          </a:p>
        </p:txBody>
      </p:sp>
      <p:cxnSp>
        <p:nvCxnSpPr>
          <p:cNvPr id="13" name="Straight Connector 12">
            <a:extLst>
              <a:ext uri="{FF2B5EF4-FFF2-40B4-BE49-F238E27FC236}">
                <a16:creationId xmlns:a16="http://schemas.microsoft.com/office/drawing/2014/main" id="{BC5555DB-7DE1-4988-AFB9-EB09316FE892}"/>
              </a:ext>
            </a:extLst>
          </p:cNvPr>
          <p:cNvCxnSpPr>
            <a:cxnSpLocks/>
          </p:cNvCxnSpPr>
          <p:nvPr/>
        </p:nvCxnSpPr>
        <p:spPr>
          <a:xfrm>
            <a:off x="2344851" y="4203157"/>
            <a:ext cx="6848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556500" cy="1303479"/>
            <a:chOff x="294783" y="915918"/>
            <a:chExt cx="11585161"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dirty="0">
                  <a:solidFill>
                    <a:srgbClr val="FF0000"/>
                  </a:solidFill>
                  <a:latin typeface="+mj-lt"/>
                  <a:ea typeface="Arial-Rounded" pitchFamily="34" charset="0"/>
                  <a:cs typeface="Arial-Rounded" pitchFamily="34" charset="0"/>
                </a:rPr>
                <a:t>Ý </a:t>
              </a:r>
              <a:r>
                <a:rPr lang="en-US" sz="3600" dirty="0" err="1">
                  <a:solidFill>
                    <a:srgbClr val="FF0000"/>
                  </a:solidFill>
                  <a:latin typeface="+mj-lt"/>
                  <a:ea typeface="Arial-Rounded" pitchFamily="34" charset="0"/>
                  <a:cs typeface="Arial-Rounded" pitchFamily="34" charset="0"/>
                </a:rPr>
                <a:t>nào</a:t>
              </a:r>
              <a:r>
                <a:rPr lang="en-US" sz="3600" dirty="0">
                  <a:solidFill>
                    <a:srgbClr val="FF0000"/>
                  </a:solidFill>
                  <a:latin typeface="+mj-lt"/>
                  <a:ea typeface="Arial-Rounded" pitchFamily="34" charset="0"/>
                  <a:cs typeface="Arial-Rounded" pitchFamily="34" charset="0"/>
                </a:rPr>
                <a:t> </a:t>
              </a:r>
              <a:r>
                <a:rPr lang="en-US" sz="3600" dirty="0" err="1" smtClean="0">
                  <a:solidFill>
                    <a:srgbClr val="FF0000"/>
                  </a:solidFill>
                  <a:latin typeface="+mj-lt"/>
                  <a:ea typeface="Arial-Rounded" pitchFamily="34" charset="0"/>
                  <a:cs typeface="Arial-Rounded" pitchFamily="34" charset="0"/>
                </a:rPr>
                <a:t>sau</a:t>
              </a:r>
              <a:r>
                <a:rPr lang="en-US" sz="3600" dirty="0" smtClean="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đây</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đúng</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với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thái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độ</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của</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hà</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mã</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khi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cún</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nhờ</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đưa</a:t>
              </a:r>
              <a:r>
                <a:rPr lang="en-US" sz="3600" dirty="0">
                  <a:solidFill>
                    <a:srgbClr val="FF0000"/>
                  </a:solidFill>
                  <a:latin typeface="+mj-lt"/>
                  <a:ea typeface="Arial-Rounded" pitchFamily="34" charset="0"/>
                  <a:cs typeface="Arial-Rounded" pitchFamily="34" charset="0"/>
                </a:rPr>
                <a:t> qua </a:t>
              </a:r>
              <a:r>
                <a:rPr lang="en-US" sz="3600" dirty="0" err="1">
                  <a:solidFill>
                    <a:srgbClr val="FF0000"/>
                  </a:solidFill>
                  <a:latin typeface="+mj-lt"/>
                  <a:ea typeface="Arial-Rounded" pitchFamily="34" charset="0"/>
                  <a:cs typeface="Arial-Rounded" pitchFamily="34" charset="0"/>
                </a:rPr>
                <a:t>sông</a:t>
              </a:r>
              <a:r>
                <a:rPr lang="en-US" sz="3600" dirty="0">
                  <a:solidFill>
                    <a:srgbClr val="FF0000"/>
                  </a:solidFill>
                  <a:latin typeface="+mj-lt"/>
                  <a:ea typeface="Arial-Rounded" pitchFamily="34" charset="0"/>
                  <a:cs typeface="Arial-Rounded" pitchFamily="34" charset="0"/>
                </a:rPr>
                <a:t>?</a:t>
              </a:r>
            </a:p>
          </p:txBody>
        </p:sp>
      </p:grpSp>
      <p:sp>
        <p:nvSpPr>
          <p:cNvPr id="14" name="TextBox 13">
            <a:extLst>
              <a:ext uri="{FF2B5EF4-FFF2-40B4-BE49-F238E27FC236}">
                <a16:creationId xmlns:a16="http://schemas.microsoft.com/office/drawing/2014/main" id="{98639F71-ABCF-47AA-95C8-157EB5C05020}"/>
              </a:ext>
            </a:extLst>
          </p:cNvPr>
          <p:cNvSpPr txBox="1"/>
          <p:nvPr/>
        </p:nvSpPr>
        <p:spPr>
          <a:xfrm>
            <a:off x="1058812" y="1533075"/>
            <a:ext cx="10773925" cy="5016758"/>
          </a:xfrm>
          <a:prstGeom prst="rect">
            <a:avLst/>
          </a:prstGeom>
          <a:solidFill>
            <a:srgbClr val="FFFFFF"/>
          </a:solidFill>
        </p:spPr>
        <p:txBody>
          <a:bodyPr wrap="square">
            <a:spAutoFit/>
          </a:bodyPr>
          <a:lstStyle/>
          <a:p>
            <a:pPr algn="just"/>
            <a:r>
              <a:rPr lang="en-US" sz="3200">
                <a:latin typeface="Arial" panose="020B0604020202020204" pitchFamily="34" charset="0"/>
                <a:cs typeface="Arial" panose="020B0604020202020204" pitchFamily="34" charset="0"/>
              </a:rPr>
              <a:t>	</a:t>
            </a:r>
            <a:r>
              <a:rPr lang="en-US" sz="32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32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32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32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32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32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32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p:txBody>
      </p: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1A845-6866-4E25-8015-9AA09A2FD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577" y="1"/>
            <a:ext cx="9111343" cy="6857999"/>
          </a:xfrm>
          <a:prstGeom prst="rect">
            <a:avLst/>
          </a:prstGeom>
        </p:spPr>
      </p:pic>
      <p:sp>
        <p:nvSpPr>
          <p:cNvPr id="3" name="TextBox 2">
            <a:extLst>
              <a:ext uri="{FF2B5EF4-FFF2-40B4-BE49-F238E27FC236}">
                <a16:creationId xmlns:a16="http://schemas.microsoft.com/office/drawing/2014/main" id="{AD0E9CCF-3C6D-48AD-8F32-DC47E50A5870}"/>
              </a:ext>
            </a:extLst>
          </p:cNvPr>
          <p:cNvSpPr txBox="1"/>
          <p:nvPr/>
        </p:nvSpPr>
        <p:spPr>
          <a:xfrm>
            <a:off x="2478738" y="493776"/>
            <a:ext cx="5184239" cy="395416"/>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prstClr val="white"/>
                </a:solidFill>
                <a:effectLst/>
                <a:uLnTx/>
                <a:uFillTx/>
                <a:latin typeface="HP001 4 hàng" panose="020B0603050302020204" pitchFamily="34" charset="0"/>
                <a:cs typeface="Arial"/>
                <a:sym typeface="Arial"/>
              </a:rPr>
              <a:t>Thứ</a:t>
            </a:r>
            <a:r>
              <a:rPr kumimoji="0" lang="en-US" sz="2400"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a:t>
            </a:r>
            <a:r>
              <a:rPr kumimoji="0" lang="en-US" sz="2400" b="1" i="0" u="none" strike="noStrike" kern="0" cap="none" spc="0" normalizeH="0" baseline="0" noProof="0" dirty="0" err="1">
                <a:ln>
                  <a:noFill/>
                </a:ln>
                <a:solidFill>
                  <a:prstClr val="white"/>
                </a:solidFill>
                <a:effectLst/>
                <a:uLnTx/>
                <a:uFillTx/>
                <a:latin typeface="HP001 4 hàng" panose="020B0603050302020204" pitchFamily="34" charset="0"/>
                <a:cs typeface="Arial"/>
                <a:sym typeface="Arial"/>
              </a:rPr>
              <a:t>hai</a:t>
            </a:r>
            <a:r>
              <a:rPr kumimoji="0" lang="en-US" sz="2400"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a:t>
            </a:r>
            <a:r>
              <a:rPr kumimoji="0" lang="en-US" sz="2400" b="1" i="0" u="none" strike="noStrike" kern="0" cap="none" spc="0" normalizeH="0" baseline="0" noProof="0" dirty="0" err="1">
                <a:ln>
                  <a:noFill/>
                </a:ln>
                <a:solidFill>
                  <a:prstClr val="white"/>
                </a:solidFill>
                <a:effectLst/>
                <a:uLnTx/>
                <a:uFillTx/>
                <a:latin typeface="HP001 4 hàng" panose="020B0603050302020204" pitchFamily="34" charset="0"/>
                <a:cs typeface="Arial"/>
                <a:sym typeface="Arial"/>
              </a:rPr>
              <a:t>ngày</a:t>
            </a:r>
            <a:r>
              <a:rPr kumimoji="0" lang="en-US" sz="2400"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a:t>
            </a:r>
            <a:r>
              <a:rPr lang="en-US" sz="2400" b="1" dirty="0">
                <a:solidFill>
                  <a:prstClr val="white"/>
                </a:solidFill>
                <a:latin typeface="HP001 4 hàng" panose="020B0603050302020204" pitchFamily="34" charset="0"/>
              </a:rPr>
              <a:t>4</a:t>
            </a:r>
            <a:r>
              <a:rPr kumimoji="0" lang="en-US" sz="2400" b="1" i="0" u="none" strike="noStrike" kern="0" cap="none" spc="0" normalizeH="0" baseline="0" noProof="0" dirty="0" smtClean="0">
                <a:ln>
                  <a:noFill/>
                </a:ln>
                <a:solidFill>
                  <a:prstClr val="white"/>
                </a:solidFill>
                <a:effectLst/>
                <a:uLnTx/>
                <a:uFillTx/>
                <a:latin typeface="HP001 4 hàng" panose="020B0603050302020204" pitchFamily="34" charset="0"/>
                <a:cs typeface="Arial"/>
                <a:sym typeface="Arial"/>
              </a:rPr>
              <a:t> </a:t>
            </a:r>
            <a:r>
              <a:rPr kumimoji="0" lang="en-US" sz="2400"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a:t>
            </a:r>
            <a:r>
              <a:rPr kumimoji="0" lang="en-US" sz="2400" b="1" i="0" u="none" strike="noStrike" kern="0" cap="none" spc="0" normalizeH="0" baseline="0" noProof="0" dirty="0" smtClean="0">
                <a:ln>
                  <a:noFill/>
                </a:ln>
                <a:solidFill>
                  <a:prstClr val="white"/>
                </a:solidFill>
                <a:effectLst/>
                <a:uLnTx/>
                <a:uFillTx/>
                <a:latin typeface="HP001 4 hàng" panose="020B0603050302020204" pitchFamily="34" charset="0"/>
                <a:cs typeface="Arial"/>
                <a:sym typeface="Arial"/>
              </a:rPr>
              <a:t>4 </a:t>
            </a:r>
            <a:r>
              <a:rPr kumimoji="0" lang="en-US" sz="2400"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- 2022</a:t>
            </a:r>
          </a:p>
        </p:txBody>
      </p:sp>
      <p:sp>
        <p:nvSpPr>
          <p:cNvPr id="4" name="TextBox 3">
            <a:extLst>
              <a:ext uri="{FF2B5EF4-FFF2-40B4-BE49-F238E27FC236}">
                <a16:creationId xmlns:a16="http://schemas.microsoft.com/office/drawing/2014/main" id="{D9838F9B-B3E7-4A2C-AE03-77F84DA6DD79}"/>
              </a:ext>
            </a:extLst>
          </p:cNvPr>
          <p:cNvSpPr txBox="1"/>
          <p:nvPr/>
        </p:nvSpPr>
        <p:spPr>
          <a:xfrm>
            <a:off x="3356289" y="1031547"/>
            <a:ext cx="3305540" cy="395416"/>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prstClr val="white"/>
                </a:solidFill>
                <a:effectLst/>
                <a:uLnTx/>
                <a:uFillTx/>
                <a:latin typeface="HP001 4 hàng" pitchFamily="34" charset="0"/>
                <a:cs typeface="Arial"/>
                <a:sym typeface="Arial"/>
              </a:rPr>
              <a:t>Tiếng</a:t>
            </a:r>
            <a:r>
              <a:rPr kumimoji="0" lang="en-US" sz="2400" b="1" i="0" u="none" strike="noStrike" kern="0" cap="none" spc="0" normalizeH="0" baseline="0" noProof="0" dirty="0">
                <a:ln>
                  <a:noFill/>
                </a:ln>
                <a:solidFill>
                  <a:prstClr val="white"/>
                </a:solidFill>
                <a:effectLst/>
                <a:uLnTx/>
                <a:uFillTx/>
                <a:latin typeface="HP001 4 hàng" pitchFamily="34" charset="0"/>
                <a:cs typeface="Arial"/>
                <a:sym typeface="Arial"/>
              </a:rPr>
              <a:t> </a:t>
            </a:r>
            <a:r>
              <a:rPr kumimoji="0" lang="en-US" sz="2400" b="1" i="0" u="none" strike="noStrike" kern="0" cap="none" spc="0" normalizeH="0" baseline="0" noProof="0" dirty="0" err="1">
                <a:ln>
                  <a:noFill/>
                </a:ln>
                <a:solidFill>
                  <a:prstClr val="white"/>
                </a:solidFill>
                <a:effectLst/>
                <a:uLnTx/>
                <a:uFillTx/>
                <a:latin typeface="HP001 4 hàng" pitchFamily="34" charset="0"/>
                <a:cs typeface="Arial"/>
                <a:sym typeface="Arial"/>
              </a:rPr>
              <a:t>Việt</a:t>
            </a:r>
            <a:endParaRPr kumimoji="0" lang="en-US" sz="2400" b="1" i="0" u="none" strike="noStrike" kern="0" cap="none" spc="0" normalizeH="0" baseline="0" noProof="0" dirty="0">
              <a:ln>
                <a:noFill/>
              </a:ln>
              <a:solidFill>
                <a:prstClr val="white"/>
              </a:solidFill>
              <a:effectLst/>
              <a:uLnTx/>
              <a:uFillTx/>
              <a:latin typeface="HP001 4 hàng" pitchFamily="34" charset="0"/>
              <a:cs typeface="Arial"/>
              <a:sym typeface="Arial"/>
            </a:endParaRPr>
          </a:p>
        </p:txBody>
      </p:sp>
      <p:sp>
        <p:nvSpPr>
          <p:cNvPr id="5" name="TextBox 4">
            <a:extLst>
              <a:ext uri="{FF2B5EF4-FFF2-40B4-BE49-F238E27FC236}">
                <a16:creationId xmlns:a16="http://schemas.microsoft.com/office/drawing/2014/main" id="{6A3477B7-379E-40BF-8FB7-EB5FE3D2BCFA}"/>
              </a:ext>
            </a:extLst>
          </p:cNvPr>
          <p:cNvSpPr txBox="1"/>
          <p:nvPr/>
        </p:nvSpPr>
        <p:spPr>
          <a:xfrm>
            <a:off x="2822170" y="2105536"/>
            <a:ext cx="694579" cy="441583"/>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BAE5E4"/>
                </a:solidFill>
                <a:effectLst/>
                <a:uLnTx/>
                <a:uFillTx/>
                <a:latin typeface="HP001 4 hàng" pitchFamily="34" charset="0"/>
                <a:cs typeface="Arial"/>
                <a:sym typeface="Arial"/>
              </a:rPr>
              <a:t>            </a:t>
            </a:r>
          </a:p>
        </p:txBody>
      </p:sp>
      <p:sp>
        <p:nvSpPr>
          <p:cNvPr id="6" name="TextBox 5">
            <a:extLst>
              <a:ext uri="{FF2B5EF4-FFF2-40B4-BE49-F238E27FC236}">
                <a16:creationId xmlns:a16="http://schemas.microsoft.com/office/drawing/2014/main" id="{C96D72AD-5993-4CF6-8D08-292C725E6977}"/>
              </a:ext>
            </a:extLst>
          </p:cNvPr>
          <p:cNvSpPr txBox="1"/>
          <p:nvPr/>
        </p:nvSpPr>
        <p:spPr>
          <a:xfrm>
            <a:off x="5665836" y="2101396"/>
            <a:ext cx="694579" cy="441583"/>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BAE5E4"/>
                </a:solidFill>
                <a:effectLst/>
                <a:uLnTx/>
                <a:uFillTx/>
                <a:latin typeface="HP001 4 hàng" pitchFamily="34" charset="0"/>
                <a:cs typeface="Arial"/>
                <a:sym typeface="Arial"/>
              </a:rPr>
              <a:t>            </a:t>
            </a:r>
          </a:p>
        </p:txBody>
      </p:sp>
      <p:sp>
        <p:nvSpPr>
          <p:cNvPr id="8" name="TextBox 7">
            <a:extLst>
              <a:ext uri="{FF2B5EF4-FFF2-40B4-BE49-F238E27FC236}">
                <a16:creationId xmlns:a16="http://schemas.microsoft.com/office/drawing/2014/main" id="{CC36B8A2-DD8D-4E12-ABCC-9B79170B83D6}"/>
              </a:ext>
            </a:extLst>
          </p:cNvPr>
          <p:cNvSpPr txBox="1"/>
          <p:nvPr/>
        </p:nvSpPr>
        <p:spPr>
          <a:xfrm>
            <a:off x="2628185" y="1402257"/>
            <a:ext cx="7732617" cy="580082"/>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00"/>
                </a:solidFill>
                <a:effectLst/>
                <a:uLnTx/>
                <a:uFillTx/>
                <a:latin typeface="HP001 4 hàng" pitchFamily="34" charset="0"/>
                <a:cs typeface="Arial"/>
                <a:sym typeface="Arial"/>
              </a:rPr>
              <a:t>Đọc: </a:t>
            </a:r>
            <a:r>
              <a:rPr kumimoji="0" lang="en-US" sz="2400" b="1" i="0" u="none" strike="noStrike" kern="0" cap="none" spc="0" normalizeH="0" baseline="0" noProof="0" dirty="0" err="1" smtClean="0">
                <a:ln>
                  <a:noFill/>
                </a:ln>
                <a:solidFill>
                  <a:srgbClr val="FFFF00"/>
                </a:solidFill>
                <a:effectLst/>
                <a:uLnTx/>
                <a:uFillTx/>
                <a:latin typeface="HP001 4 hàng" pitchFamily="34" charset="0"/>
                <a:cs typeface="Arial"/>
                <a:sym typeface="Arial"/>
              </a:rPr>
              <a:t>Cảm</a:t>
            </a:r>
            <a:r>
              <a:rPr kumimoji="0" lang="en-US" sz="2400" b="1" i="0" u="none" strike="noStrike" kern="0" cap="none" spc="0" normalizeH="0" noProof="0" dirty="0" smtClean="0">
                <a:ln>
                  <a:noFill/>
                </a:ln>
                <a:solidFill>
                  <a:srgbClr val="FFFF00"/>
                </a:solidFill>
                <a:effectLst/>
                <a:uLnTx/>
                <a:uFillTx/>
                <a:latin typeface="HP001 4 hàng" pitchFamily="34" charset="0"/>
                <a:cs typeface="Arial"/>
                <a:sym typeface="Arial"/>
              </a:rPr>
              <a:t> </a:t>
            </a:r>
            <a:r>
              <a:rPr kumimoji="0" lang="en-US" sz="2400" b="1" i="0" u="none" strike="noStrike" kern="0" cap="none" spc="0" normalizeH="0" noProof="0" dirty="0" err="1" smtClean="0">
                <a:ln>
                  <a:noFill/>
                </a:ln>
                <a:solidFill>
                  <a:srgbClr val="FFFF00"/>
                </a:solidFill>
                <a:effectLst/>
                <a:uLnTx/>
                <a:uFillTx/>
                <a:latin typeface="HP001 4 hàng" pitchFamily="34" charset="0"/>
                <a:cs typeface="Arial"/>
                <a:sym typeface="Arial"/>
              </a:rPr>
              <a:t>ơn</a:t>
            </a:r>
            <a:r>
              <a:rPr kumimoji="0" lang="en-US" sz="2400" b="1" i="0" u="none" strike="noStrike" kern="0" cap="none" spc="0" normalizeH="0" noProof="0" dirty="0" smtClean="0">
                <a:ln>
                  <a:noFill/>
                </a:ln>
                <a:solidFill>
                  <a:srgbClr val="FFFF00"/>
                </a:solidFill>
                <a:effectLst/>
                <a:uLnTx/>
                <a:uFillTx/>
                <a:latin typeface="HP001 4 hàng" pitchFamily="34" charset="0"/>
                <a:cs typeface="Arial"/>
                <a:sym typeface="Arial"/>
              </a:rPr>
              <a:t> </a:t>
            </a:r>
            <a:r>
              <a:rPr kumimoji="0" lang="en-US" sz="2400" b="1" i="0" u="none" strike="noStrike" kern="0" cap="none" spc="0" normalizeH="0" noProof="0" dirty="0" err="1" smtClean="0">
                <a:ln>
                  <a:noFill/>
                </a:ln>
                <a:solidFill>
                  <a:srgbClr val="FFFF00"/>
                </a:solidFill>
                <a:effectLst/>
                <a:uLnTx/>
                <a:uFillTx/>
                <a:latin typeface="HP001 4 hàng" pitchFamily="34" charset="0"/>
                <a:cs typeface="Arial"/>
                <a:sym typeface="Arial"/>
              </a:rPr>
              <a:t>anh</a:t>
            </a:r>
            <a:r>
              <a:rPr kumimoji="0" lang="en-US" sz="2400" b="1" i="0" u="none" strike="noStrike" kern="0" cap="none" spc="0" normalizeH="0" noProof="0" dirty="0" smtClean="0">
                <a:ln>
                  <a:noFill/>
                </a:ln>
                <a:solidFill>
                  <a:srgbClr val="FFFF00"/>
                </a:solidFill>
                <a:effectLst/>
                <a:uLnTx/>
                <a:uFillTx/>
                <a:latin typeface="HP001 4 hàng" pitchFamily="34" charset="0"/>
                <a:cs typeface="Arial"/>
                <a:sym typeface="Arial"/>
              </a:rPr>
              <a:t> </a:t>
            </a:r>
            <a:r>
              <a:rPr kumimoji="0" lang="en-US" sz="2400" b="1" i="0" u="none" strike="noStrike" kern="0" cap="none" spc="0" normalizeH="0" noProof="0" dirty="0" err="1" smtClean="0">
                <a:ln>
                  <a:noFill/>
                </a:ln>
                <a:solidFill>
                  <a:srgbClr val="FFFF00"/>
                </a:solidFill>
                <a:effectLst/>
                <a:uLnTx/>
                <a:uFillTx/>
                <a:latin typeface="HP001 4 hàng" pitchFamily="34" charset="0"/>
                <a:cs typeface="Arial"/>
                <a:sym typeface="Arial"/>
              </a:rPr>
              <a:t>hà</a:t>
            </a:r>
            <a:r>
              <a:rPr kumimoji="0" lang="en-US" sz="2400" b="1" i="0" u="none" strike="noStrike" kern="0" cap="none" spc="0" normalizeH="0" noProof="0" dirty="0" smtClean="0">
                <a:ln>
                  <a:noFill/>
                </a:ln>
                <a:solidFill>
                  <a:srgbClr val="FFFF00"/>
                </a:solidFill>
                <a:effectLst/>
                <a:uLnTx/>
                <a:uFillTx/>
                <a:latin typeface="HP001 4 hàng" pitchFamily="34" charset="0"/>
                <a:cs typeface="Arial"/>
                <a:sym typeface="Arial"/>
              </a:rPr>
              <a:t> </a:t>
            </a:r>
            <a:r>
              <a:rPr kumimoji="0" lang="en-US" sz="2400" b="1" i="0" u="none" strike="noStrike" kern="0" cap="none" spc="0" normalizeH="0" noProof="0" dirty="0" err="1" smtClean="0">
                <a:ln>
                  <a:noFill/>
                </a:ln>
                <a:solidFill>
                  <a:srgbClr val="FFFF00"/>
                </a:solidFill>
                <a:effectLst/>
                <a:uLnTx/>
                <a:uFillTx/>
                <a:latin typeface="HP001 4 hàng" pitchFamily="34" charset="0"/>
                <a:cs typeface="Arial"/>
                <a:sym typeface="Arial"/>
              </a:rPr>
              <a:t>mã</a:t>
            </a:r>
            <a:r>
              <a:rPr kumimoji="0" lang="en-US" sz="2400" b="1" i="0" u="none" strike="noStrike" kern="0" cap="none" spc="0" normalizeH="0" noProof="0" dirty="0" smtClean="0">
                <a:ln>
                  <a:noFill/>
                </a:ln>
                <a:solidFill>
                  <a:srgbClr val="FFFF00"/>
                </a:solidFill>
                <a:effectLst/>
                <a:uLnTx/>
                <a:uFillTx/>
                <a:latin typeface="HP001 4 hàng" pitchFamily="34" charset="0"/>
                <a:cs typeface="Arial"/>
                <a:sym typeface="Arial"/>
              </a:rPr>
              <a:t> </a:t>
            </a:r>
            <a:r>
              <a:rPr kumimoji="0" lang="en-US" sz="2400" b="1" i="0" u="none" strike="noStrike" kern="0" cap="none" spc="0" normalizeH="0" baseline="0" noProof="0" dirty="0" smtClean="0">
                <a:ln>
                  <a:noFill/>
                </a:ln>
                <a:solidFill>
                  <a:srgbClr val="FFFF00"/>
                </a:solidFill>
                <a:effectLst/>
                <a:uLnTx/>
                <a:uFillTx/>
                <a:latin typeface="HP001 4 hàng" pitchFamily="34" charset="0"/>
                <a:cs typeface="Arial"/>
                <a:sym typeface="Arial"/>
              </a:rPr>
              <a:t>.</a:t>
            </a:r>
            <a:endParaRPr kumimoji="0" lang="en-US" sz="2400" b="1" i="0" u="none" strike="noStrike" kern="0" cap="none" spc="0" normalizeH="0" baseline="0" noProof="0" dirty="0">
              <a:ln>
                <a:noFill/>
              </a:ln>
              <a:solidFill>
                <a:srgbClr val="FFFF00"/>
              </a:solidFill>
              <a:effectLst/>
              <a:uLnTx/>
              <a:uFillTx/>
              <a:latin typeface="HP001 4 hàng" pitchFamily="34" charset="0"/>
              <a:cs typeface="Arial"/>
              <a:sym typeface="Arial"/>
            </a:endParaRPr>
          </a:p>
        </p:txBody>
      </p:sp>
      <p:sp>
        <p:nvSpPr>
          <p:cNvPr id="9" name="TextBox 8">
            <a:extLst>
              <a:ext uri="{FF2B5EF4-FFF2-40B4-BE49-F238E27FC236}">
                <a16:creationId xmlns:a16="http://schemas.microsoft.com/office/drawing/2014/main" id="{D9838F9B-B3E7-4A2C-AE03-77F84DA6DD79}"/>
              </a:ext>
            </a:extLst>
          </p:cNvPr>
          <p:cNvSpPr txBox="1"/>
          <p:nvPr/>
        </p:nvSpPr>
        <p:spPr>
          <a:xfrm>
            <a:off x="3869915" y="2659974"/>
            <a:ext cx="3305540" cy="395416"/>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prstClr val="white"/>
                </a:solidFill>
                <a:effectLst/>
                <a:uLnTx/>
                <a:uFillTx/>
                <a:latin typeface="HP001 4 hàng" pitchFamily="34" charset="0"/>
                <a:cs typeface="Arial"/>
                <a:sym typeface="Arial"/>
              </a:rPr>
              <a:t>Toán</a:t>
            </a:r>
            <a:endParaRPr kumimoji="0" lang="en-US" sz="2400" b="1" i="0" u="none" strike="noStrike" kern="0" cap="none" spc="0" normalizeH="0" baseline="0" noProof="0" dirty="0">
              <a:ln>
                <a:noFill/>
              </a:ln>
              <a:solidFill>
                <a:prstClr val="white"/>
              </a:solidFill>
              <a:effectLst/>
              <a:uLnTx/>
              <a:uFillTx/>
              <a:latin typeface="HP001 4 hàng" pitchFamily="34" charset="0"/>
              <a:cs typeface="Arial"/>
              <a:sym typeface="Arial"/>
            </a:endParaRPr>
          </a:p>
        </p:txBody>
      </p:sp>
      <p:sp>
        <p:nvSpPr>
          <p:cNvPr id="10" name="TextBox 9">
            <a:extLst>
              <a:ext uri="{FF2B5EF4-FFF2-40B4-BE49-F238E27FC236}">
                <a16:creationId xmlns:a16="http://schemas.microsoft.com/office/drawing/2014/main" id="{CC36B8A2-DD8D-4E12-ABCC-9B79170B83D6}"/>
              </a:ext>
            </a:extLst>
          </p:cNvPr>
          <p:cNvSpPr txBox="1"/>
          <p:nvPr/>
        </p:nvSpPr>
        <p:spPr>
          <a:xfrm>
            <a:off x="2494106" y="3013521"/>
            <a:ext cx="7732617" cy="580082"/>
          </a:xfrm>
          <a:prstGeom prst="rect">
            <a:avLst/>
          </a:prstGeom>
          <a:noFill/>
        </p:spPr>
        <p:txBody>
          <a:bodyPr wrap="square" lIns="25832" tIns="12916" rIns="25832" bIns="12916" rtlCol="0">
            <a:spAutoFit/>
          </a:bodyPr>
          <a:lstStyle/>
          <a:p>
            <a:pPr marL="0" marR="0" lvl="0" indent="0" algn="l" defTabSz="258310" rtl="0" eaLnBrk="1" fontAlgn="auto" latinLnBrk="0" hangingPunct="1">
              <a:lnSpc>
                <a:spcPct val="150000"/>
              </a:lnSpc>
              <a:spcBef>
                <a:spcPts val="0"/>
              </a:spcBef>
              <a:spcAft>
                <a:spcPts val="0"/>
              </a:spcAft>
              <a:buClr>
                <a:srgbClr val="000000"/>
              </a:buClr>
              <a:buSzTx/>
              <a:buFont typeface="Arial"/>
              <a:buNone/>
              <a:tabLst/>
              <a:defRPr/>
            </a:pPr>
            <a:r>
              <a:rPr lang="en-US" sz="2400" b="1" smtClean="0">
                <a:solidFill>
                  <a:srgbClr val="FFFF00"/>
                </a:solidFill>
                <a:latin typeface="HP001 4 hàng" pitchFamily="34" charset="0"/>
              </a:rPr>
              <a:t>Phép cộng (có nhớ)</a:t>
            </a:r>
            <a:r>
              <a:rPr lang="en-US" sz="2400" b="1">
                <a:solidFill>
                  <a:srgbClr val="FFFF00"/>
                </a:solidFill>
                <a:latin typeface="HP001 4 hàng" pitchFamily="34" charset="0"/>
              </a:rPr>
              <a:t> </a:t>
            </a:r>
            <a:r>
              <a:rPr lang="en-US" sz="2400" b="1" smtClean="0">
                <a:solidFill>
                  <a:srgbClr val="FFFF00"/>
                </a:solidFill>
                <a:latin typeface="HP001 4 hàng" pitchFamily="34" charset="0"/>
              </a:rPr>
              <a:t>trong phạm vi 1000 (Tiết 1)</a:t>
            </a:r>
            <a:endParaRPr kumimoji="0" lang="en-US" sz="2400" b="1" i="0" u="none" strike="noStrike" kern="0" cap="none" spc="0" normalizeH="0" baseline="0" noProof="0" dirty="0">
              <a:ln>
                <a:noFill/>
              </a:ln>
              <a:solidFill>
                <a:srgbClr val="FFFF00"/>
              </a:solidFill>
              <a:effectLst/>
              <a:uLnTx/>
              <a:uFillTx/>
              <a:latin typeface="HP001 4 hàng" pitchFamily="34" charset="0"/>
              <a:cs typeface="Arial"/>
              <a:sym typeface="Arial"/>
            </a:endParaRPr>
          </a:p>
        </p:txBody>
      </p:sp>
    </p:spTree>
    <p:extLst>
      <p:ext uri="{BB962C8B-B14F-4D97-AF65-F5344CB8AC3E}">
        <p14:creationId xmlns:p14="http://schemas.microsoft.com/office/powerpoint/2010/main" val="427915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503A302-9C6C-4FBB-97F4-FC7DB65B273F}"/>
              </a:ext>
            </a:extLst>
          </p:cNvPr>
          <p:cNvSpPr/>
          <p:nvPr/>
        </p:nvSpPr>
        <p:spPr>
          <a:xfrm>
            <a:off x="1027333" y="3754486"/>
            <a:ext cx="604157" cy="6041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dirty="0">
                  <a:solidFill>
                    <a:srgbClr val="FF0000"/>
                  </a:solidFill>
                  <a:latin typeface="+mj-lt"/>
                  <a:ea typeface="Arial-Rounded" pitchFamily="34" charset="0"/>
                  <a:cs typeface="Arial-Rounded" pitchFamily="34" charset="0"/>
                </a:rPr>
                <a:t>Ý </a:t>
              </a:r>
              <a:r>
                <a:rPr lang="en-US" sz="3600" dirty="0" err="1">
                  <a:solidFill>
                    <a:srgbClr val="FF0000"/>
                  </a:solidFill>
                  <a:latin typeface="+mj-lt"/>
                  <a:ea typeface="Arial-Rounded" pitchFamily="34" charset="0"/>
                  <a:cs typeface="Arial-Rounded" pitchFamily="34" charset="0"/>
                </a:rPr>
                <a:t>nào</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dưới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đây</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đúng</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với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thái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độ</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của</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hà</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mã</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khi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cún</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nhờ</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đưa</a:t>
              </a:r>
              <a:r>
                <a:rPr lang="en-US" sz="3600" dirty="0">
                  <a:solidFill>
                    <a:srgbClr val="FF0000"/>
                  </a:solidFill>
                  <a:latin typeface="+mj-lt"/>
                  <a:ea typeface="Arial-Rounded" pitchFamily="34" charset="0"/>
                  <a:cs typeface="Arial-Rounded" pitchFamily="34" charset="0"/>
                </a:rPr>
                <a:t> qua </a:t>
              </a:r>
              <a:r>
                <a:rPr lang="en-US" sz="3600" dirty="0" err="1">
                  <a:solidFill>
                    <a:srgbClr val="FF0000"/>
                  </a:solidFill>
                  <a:latin typeface="+mj-lt"/>
                  <a:ea typeface="Arial-Rounded" pitchFamily="34" charset="0"/>
                  <a:cs typeface="Arial-Rounded" pitchFamily="34" charset="0"/>
                </a:rPr>
                <a:t>sông</a:t>
              </a:r>
              <a:r>
                <a:rPr lang="en-US" sz="3600" dirty="0">
                  <a:solidFill>
                    <a:srgbClr val="FF0000"/>
                  </a:solidFill>
                  <a:latin typeface="+mj-lt"/>
                  <a:ea typeface="Arial-Rounded" pitchFamily="34" charset="0"/>
                  <a:cs typeface="Arial-Rounded" pitchFamily="34" charset="0"/>
                </a:rPr>
                <a:t>?</a:t>
              </a:r>
            </a:p>
          </p:txBody>
        </p:sp>
      </p:grpSp>
      <p:sp>
        <p:nvSpPr>
          <p:cNvPr id="14" name="TextBox 13">
            <a:extLst>
              <a:ext uri="{FF2B5EF4-FFF2-40B4-BE49-F238E27FC236}">
                <a16:creationId xmlns:a16="http://schemas.microsoft.com/office/drawing/2014/main" id="{98639F71-ABCF-47AA-95C8-157EB5C05020}"/>
              </a:ext>
            </a:extLst>
          </p:cNvPr>
          <p:cNvSpPr txBox="1"/>
          <p:nvPr/>
        </p:nvSpPr>
        <p:spPr>
          <a:xfrm>
            <a:off x="1085244" y="1875976"/>
            <a:ext cx="10773925" cy="2482667"/>
          </a:xfrm>
          <a:prstGeom prst="rect">
            <a:avLst/>
          </a:prstGeom>
          <a:noFill/>
        </p:spPr>
        <p:txBody>
          <a:bodyPr wrap="square">
            <a:spAutoFit/>
          </a:bodyPr>
          <a:lstStyle/>
          <a:p>
            <a:pPr algn="just">
              <a:lnSpc>
                <a:spcPct val="150000"/>
              </a:lnSpc>
            </a:pPr>
            <a:r>
              <a:rPr lang="en-US" sz="3600">
                <a:latin typeface="Arial" panose="020B0604020202020204" pitchFamily="34" charset="0"/>
                <a:ea typeface="Arial-Rounded" panose="020B0500000000000000" pitchFamily="34" charset="0"/>
                <a:cs typeface="Arial" panose="020B0604020202020204" pitchFamily="34" charset="0"/>
              </a:rPr>
              <a:t>a. bực mình bỏ đi</a:t>
            </a:r>
          </a:p>
          <a:p>
            <a:pPr algn="just">
              <a:lnSpc>
                <a:spcPct val="150000"/>
              </a:lnSpc>
            </a:pPr>
            <a:r>
              <a:rPr lang="en-US" sz="3600">
                <a:latin typeface="Arial" panose="020B0604020202020204" pitchFamily="34" charset="0"/>
                <a:ea typeface="Arial-Rounded" panose="020B0500000000000000" pitchFamily="34" charset="0"/>
                <a:cs typeface="Arial" panose="020B0604020202020204" pitchFamily="34" charset="0"/>
              </a:rPr>
              <a:t>b. bực mình nhưng đồng ý đưa qua sông</a:t>
            </a:r>
          </a:p>
          <a:p>
            <a:pPr algn="just">
              <a:lnSpc>
                <a:spcPct val="150000"/>
              </a:lnSpc>
            </a:pPr>
            <a:r>
              <a:rPr lang="en-US" sz="3600">
                <a:latin typeface="Arial" panose="020B0604020202020204" pitchFamily="34" charset="0"/>
                <a:ea typeface="Arial-Rounded" panose="020B0500000000000000" pitchFamily="34" charset="0"/>
                <a:cs typeface="Arial" panose="020B0604020202020204" pitchFamily="34" charset="0"/>
              </a:rPr>
              <a:t>c. vui vẻ đưa qua sông  </a:t>
            </a:r>
          </a:p>
        </p:txBody>
      </p:sp>
    </p:spTree>
    <p:extLst>
      <p:ext uri="{BB962C8B-B14F-4D97-AF65-F5344CB8AC3E}">
        <p14:creationId xmlns:p14="http://schemas.microsoft.com/office/powerpoint/2010/main" val="21497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49161" y="651713"/>
            <a:ext cx="10866501" cy="729710"/>
            <a:chOff x="294783" y="915918"/>
            <a:chExt cx="10893451"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140492" cy="647934"/>
            </a:xfrm>
            <a:prstGeom prst="rect">
              <a:avLst/>
            </a:prstGeom>
            <a:noFill/>
          </p:spPr>
          <p:txBody>
            <a:bodyPr wrap="square" rtlCol="0">
              <a:spAutoFit/>
            </a:bodyPr>
            <a:lstStyle/>
            <a:p>
              <a:pPr algn="just"/>
              <a:r>
                <a:rPr lang="en-US" sz="3600" dirty="0" err="1">
                  <a:solidFill>
                    <a:srgbClr val="FF0000"/>
                  </a:solidFill>
                  <a:latin typeface="+mj-lt"/>
                  <a:ea typeface="Arial-Rounded" pitchFamily="34" charset="0"/>
                  <a:cs typeface="Arial-Rounded" pitchFamily="34" charset="0"/>
                </a:rPr>
                <a:t>Vì</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sao</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dê</a:t>
              </a:r>
              <a:r>
                <a:rPr lang="en-US" sz="3600" dirty="0">
                  <a:solidFill>
                    <a:srgbClr val="FF0000"/>
                  </a:solidFill>
                  <a:latin typeface="+mj-lt"/>
                  <a:ea typeface="Arial-Rounded" pitchFamily="34" charset="0"/>
                  <a:cs typeface="Arial-Rounded" pitchFamily="34" charset="0"/>
                </a:rPr>
                <a:t> con </a:t>
              </a:r>
              <a:r>
                <a:rPr lang="en-US" sz="3600" dirty="0" err="1">
                  <a:solidFill>
                    <a:srgbClr val="FF0000"/>
                  </a:solidFill>
                  <a:latin typeface="+mj-lt"/>
                  <a:ea typeface="Arial-Rounded" pitchFamily="34" charset="0"/>
                  <a:cs typeface="Arial-Rounded" pitchFamily="34" charset="0"/>
                </a:rPr>
                <a:t>thấy</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xấu</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hổ</a:t>
              </a:r>
              <a:r>
                <a:rPr lang="en-US" sz="3600" dirty="0">
                  <a:solidFill>
                    <a:srgbClr val="FF0000"/>
                  </a:solidFill>
                  <a:latin typeface="+mj-lt"/>
                  <a:ea typeface="Arial-Rounded" pitchFamily="34" charset="0"/>
                  <a:cs typeface="Arial-Rounded" pitchFamily="34" charset="0"/>
                </a:rPr>
                <a:t>?</a:t>
              </a:r>
            </a:p>
          </p:txBody>
        </p:sp>
      </p:grpSp>
      <p:sp>
        <p:nvSpPr>
          <p:cNvPr id="16" name="TextBox 15">
            <a:extLst>
              <a:ext uri="{FF2B5EF4-FFF2-40B4-BE49-F238E27FC236}">
                <a16:creationId xmlns:a16="http://schemas.microsoft.com/office/drawing/2014/main" id="{E31B7B67-0325-4E68-94B0-9380778D8DF5}"/>
              </a:ext>
            </a:extLst>
          </p:cNvPr>
          <p:cNvSpPr txBox="1"/>
          <p:nvPr/>
        </p:nvSpPr>
        <p:spPr>
          <a:xfrm>
            <a:off x="1473825" y="2121496"/>
            <a:ext cx="10115405" cy="1754326"/>
          </a:xfrm>
          <a:prstGeom prst="rect">
            <a:avLst/>
          </a:prstGeom>
          <a:solidFill>
            <a:srgbClr val="FFC000"/>
          </a:solidFill>
        </p:spPr>
        <p:txBody>
          <a:bodyPr wrap="square" rtlCol="0">
            <a:spAutoFit/>
          </a:bodyPr>
          <a:lstStyle/>
          <a:p>
            <a:pPr algn="just"/>
            <a:r>
              <a:rPr lang="en-US" sz="3600">
                <a:latin typeface="+mj-lt"/>
                <a:ea typeface="Arial-Rounded" pitchFamily="34" charset="0"/>
                <a:cs typeface="Arial-Rounded" pitchFamily="34" charset="0"/>
              </a:rPr>
              <a:t>Dê con xấu hổ vì nó nhận ra mình đã không nhớ lời cô dặn, đã không nói năng lịch sự, lễ phép nên không được cô hươu và anh hà mã giúp đỡ.</a:t>
            </a: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36A8A1-E4CD-45CB-80D9-65C149C417CE}"/>
              </a:ext>
            </a:extLst>
          </p:cNvPr>
          <p:cNvGrpSpPr/>
          <p:nvPr/>
        </p:nvGrpSpPr>
        <p:grpSpPr>
          <a:xfrm>
            <a:off x="725670" y="539924"/>
            <a:ext cx="11069727" cy="729710"/>
            <a:chOff x="294783" y="915918"/>
            <a:chExt cx="11097181" cy="731520"/>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10344221" cy="647934"/>
            </a:xfrm>
            <a:prstGeom prst="rect">
              <a:avLst/>
            </a:prstGeom>
            <a:noFill/>
          </p:spPr>
          <p:txBody>
            <a:bodyPr wrap="square" rtlCol="0">
              <a:spAutoFit/>
            </a:bodyPr>
            <a:lstStyle/>
            <a:p>
              <a:pPr algn="just"/>
              <a:r>
                <a:rPr lang="en-US" sz="3600" dirty="0" err="1">
                  <a:solidFill>
                    <a:srgbClr val="FF0000"/>
                  </a:solidFill>
                  <a:latin typeface="+mj-lt"/>
                  <a:ea typeface="Arial-Rounded" pitchFamily="34" charset="0"/>
                  <a:cs typeface="Arial-Rounded" pitchFamily="34" charset="0"/>
                </a:rPr>
                <a:t>Em</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học</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được</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điều</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gì</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từ</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câu</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chuyện</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này</a:t>
              </a:r>
              <a:r>
                <a:rPr lang="en-US" sz="3600" dirty="0">
                  <a:solidFill>
                    <a:srgbClr val="FF0000"/>
                  </a:solidFill>
                  <a:latin typeface="+mj-lt"/>
                  <a:ea typeface="Arial-Rounded" pitchFamily="34" charset="0"/>
                  <a:cs typeface="Arial-Rounded" pitchFamily="34" charset="0"/>
                </a:rPr>
                <a:t>?</a:t>
              </a:r>
            </a:p>
          </p:txBody>
        </p:sp>
      </p:grpSp>
      <p:pic>
        <p:nvPicPr>
          <p:cNvPr id="10" name="Picture 9">
            <a:extLst>
              <a:ext uri="{FF2B5EF4-FFF2-40B4-BE49-F238E27FC236}">
                <a16:creationId xmlns:a16="http://schemas.microsoft.com/office/drawing/2014/main" id="{83F969DA-C7DC-4355-B949-31CD27526E0A}"/>
              </a:ext>
            </a:extLst>
          </p:cNvPr>
          <p:cNvPicPr>
            <a:picLocks noChangeAspect="1"/>
          </p:cNvPicPr>
          <p:nvPr/>
        </p:nvPicPr>
        <p:blipFill>
          <a:blip r:embed="rId3"/>
          <a:stretch>
            <a:fillRect/>
          </a:stretch>
        </p:blipFill>
        <p:spPr>
          <a:xfrm>
            <a:off x="8928719" y="2488893"/>
            <a:ext cx="2327564" cy="2286000"/>
          </a:xfrm>
          <a:prstGeom prst="ellipse">
            <a:avLst/>
          </a:prstGeom>
        </p:spPr>
      </p:pic>
      <p:pic>
        <p:nvPicPr>
          <p:cNvPr id="12" name="Picture 11">
            <a:extLst>
              <a:ext uri="{FF2B5EF4-FFF2-40B4-BE49-F238E27FC236}">
                <a16:creationId xmlns:a16="http://schemas.microsoft.com/office/drawing/2014/main" id="{6ECAAE4A-E850-4969-8446-2EF07D6E723F}"/>
              </a:ext>
            </a:extLst>
          </p:cNvPr>
          <p:cNvPicPr>
            <a:picLocks noChangeAspect="1"/>
          </p:cNvPicPr>
          <p:nvPr/>
        </p:nvPicPr>
        <p:blipFill>
          <a:blip r:embed="rId4"/>
          <a:stretch>
            <a:fillRect/>
          </a:stretch>
        </p:blipFill>
        <p:spPr>
          <a:xfrm>
            <a:off x="587064" y="1393716"/>
            <a:ext cx="3040891" cy="3199618"/>
          </a:xfrm>
          <a:prstGeom prst="ellipse">
            <a:avLst/>
          </a:prstGeom>
        </p:spPr>
      </p:pic>
      <p:pic>
        <p:nvPicPr>
          <p:cNvPr id="16" name="Picture 15">
            <a:extLst>
              <a:ext uri="{FF2B5EF4-FFF2-40B4-BE49-F238E27FC236}">
                <a16:creationId xmlns:a16="http://schemas.microsoft.com/office/drawing/2014/main" id="{F8AA3E10-D4E7-492F-A179-0DA4B7FCC560}"/>
              </a:ext>
            </a:extLst>
          </p:cNvPr>
          <p:cNvPicPr>
            <a:picLocks noChangeAspect="1"/>
          </p:cNvPicPr>
          <p:nvPr/>
        </p:nvPicPr>
        <p:blipFill>
          <a:blip r:embed="rId5"/>
          <a:stretch>
            <a:fillRect/>
          </a:stretch>
        </p:blipFill>
        <p:spPr>
          <a:xfrm>
            <a:off x="3957757" y="2798773"/>
            <a:ext cx="1957928" cy="1838542"/>
          </a:xfrm>
          <a:prstGeom prst="ellipse">
            <a:avLst/>
          </a:prstGeom>
        </p:spPr>
      </p:pic>
      <p:pic>
        <p:nvPicPr>
          <p:cNvPr id="14" name="Picture 13">
            <a:extLst>
              <a:ext uri="{FF2B5EF4-FFF2-40B4-BE49-F238E27FC236}">
                <a16:creationId xmlns:a16="http://schemas.microsoft.com/office/drawing/2014/main" id="{947F66DE-A312-48C7-B25D-39B9883BF6E9}"/>
              </a:ext>
            </a:extLst>
          </p:cNvPr>
          <p:cNvPicPr>
            <a:picLocks noChangeAspect="1"/>
          </p:cNvPicPr>
          <p:nvPr/>
        </p:nvPicPr>
        <p:blipFill>
          <a:blip r:embed="rId6"/>
          <a:stretch>
            <a:fillRect/>
          </a:stretch>
        </p:blipFill>
        <p:spPr>
          <a:xfrm>
            <a:off x="6423976" y="1268627"/>
            <a:ext cx="1668822" cy="2084173"/>
          </a:xfrm>
          <a:prstGeom prst="ellipse">
            <a:avLst/>
          </a:prstGeom>
        </p:spPr>
      </p:pic>
      <p:graphicFrame>
        <p:nvGraphicFramePr>
          <p:cNvPr id="2" name="Table 1"/>
          <p:cNvGraphicFramePr>
            <a:graphicFrameLocks noGrp="1"/>
          </p:cNvGraphicFramePr>
          <p:nvPr>
            <p:extLst>
              <p:ext uri="{D42A27DB-BD31-4B8C-83A1-F6EECF244321}">
                <p14:modId xmlns:p14="http://schemas.microsoft.com/office/powerpoint/2010/main" val="3933126776"/>
              </p:ext>
            </p:extLst>
          </p:nvPr>
        </p:nvGraphicFramePr>
        <p:xfrm>
          <a:off x="249104" y="4926484"/>
          <a:ext cx="11333162" cy="1691640"/>
        </p:xfrm>
        <a:graphic>
          <a:graphicData uri="http://schemas.openxmlformats.org/drawingml/2006/table">
            <a:tbl>
              <a:tblPr/>
              <a:tblGrid>
                <a:gridCol w="11333162">
                  <a:extLst>
                    <a:ext uri="{9D8B030D-6E8A-4147-A177-3AD203B41FA5}">
                      <a16:colId xmlns:a16="http://schemas.microsoft.com/office/drawing/2014/main" val="3715571156"/>
                    </a:ext>
                  </a:extLst>
                </a:gridCol>
              </a:tblGrid>
              <a:tr h="0">
                <a:tc>
                  <a:txBody>
                    <a:bodyPr/>
                    <a:lstStyle/>
                    <a:p>
                      <a:pPr algn="just" fontAlgn="t" latinLnBrk="0"/>
                      <a:r>
                        <a:rPr lang="en-US" sz="3500" b="0" dirty="0" err="1" smtClean="0">
                          <a:solidFill>
                            <a:srgbClr val="333333"/>
                          </a:solidFill>
                          <a:effectLst/>
                        </a:rPr>
                        <a:t>Khi</a:t>
                      </a:r>
                      <a:r>
                        <a:rPr lang="en-US" sz="3500" b="0" dirty="0" smtClean="0">
                          <a:solidFill>
                            <a:srgbClr val="333333"/>
                          </a:solidFill>
                          <a:effectLst/>
                        </a:rPr>
                        <a:t> </a:t>
                      </a:r>
                      <a:r>
                        <a:rPr lang="en-US" sz="3500" b="0" dirty="0" err="1" smtClean="0">
                          <a:solidFill>
                            <a:srgbClr val="333333"/>
                          </a:solidFill>
                          <a:effectLst/>
                        </a:rPr>
                        <a:t>muốn</a:t>
                      </a:r>
                      <a:r>
                        <a:rPr lang="en-US" sz="3500" b="0" baseline="0" dirty="0" smtClean="0">
                          <a:solidFill>
                            <a:srgbClr val="333333"/>
                          </a:solidFill>
                          <a:effectLst/>
                        </a:rPr>
                        <a:t> </a:t>
                      </a:r>
                      <a:r>
                        <a:rPr lang="en-US" sz="3500" b="0" baseline="0" dirty="0" err="1" smtClean="0">
                          <a:solidFill>
                            <a:srgbClr val="333333"/>
                          </a:solidFill>
                          <a:effectLst/>
                        </a:rPr>
                        <a:t>nhờ</a:t>
                      </a:r>
                      <a:r>
                        <a:rPr lang="en-US" sz="3500" b="0" baseline="0" dirty="0" smtClean="0">
                          <a:solidFill>
                            <a:srgbClr val="333333"/>
                          </a:solidFill>
                          <a:effectLst/>
                        </a:rPr>
                        <a:t> </a:t>
                      </a:r>
                      <a:r>
                        <a:rPr lang="en-US" sz="3500" b="0" baseline="0" dirty="0" err="1" smtClean="0">
                          <a:solidFill>
                            <a:srgbClr val="333333"/>
                          </a:solidFill>
                          <a:effectLst/>
                        </a:rPr>
                        <a:t>người</a:t>
                      </a:r>
                      <a:r>
                        <a:rPr lang="en-US" sz="3500" b="0" baseline="0" dirty="0" smtClean="0">
                          <a:solidFill>
                            <a:srgbClr val="333333"/>
                          </a:solidFill>
                          <a:effectLst/>
                        </a:rPr>
                        <a:t> </a:t>
                      </a:r>
                      <a:r>
                        <a:rPr lang="en-US" sz="3500" b="0" baseline="0" dirty="0" err="1" smtClean="0">
                          <a:solidFill>
                            <a:srgbClr val="333333"/>
                          </a:solidFill>
                          <a:effectLst/>
                        </a:rPr>
                        <a:t>khác</a:t>
                      </a:r>
                      <a:r>
                        <a:rPr lang="en-US" sz="3500" b="0" baseline="0" dirty="0" smtClean="0">
                          <a:solidFill>
                            <a:srgbClr val="333333"/>
                          </a:solidFill>
                          <a:effectLst/>
                        </a:rPr>
                        <a:t> </a:t>
                      </a:r>
                      <a:r>
                        <a:rPr lang="en-US" sz="3500" b="0" baseline="0" dirty="0" err="1" smtClean="0">
                          <a:solidFill>
                            <a:srgbClr val="333333"/>
                          </a:solidFill>
                          <a:effectLst/>
                        </a:rPr>
                        <a:t>việc</a:t>
                      </a:r>
                      <a:r>
                        <a:rPr lang="en-US" sz="3500" b="0" baseline="0" dirty="0" smtClean="0">
                          <a:solidFill>
                            <a:srgbClr val="333333"/>
                          </a:solidFill>
                          <a:effectLst/>
                        </a:rPr>
                        <a:t> </a:t>
                      </a:r>
                      <a:r>
                        <a:rPr lang="en-US" sz="3500" b="0" baseline="0" dirty="0" err="1" smtClean="0">
                          <a:solidFill>
                            <a:srgbClr val="333333"/>
                          </a:solidFill>
                          <a:effectLst/>
                        </a:rPr>
                        <a:t>gì</a:t>
                      </a:r>
                      <a:r>
                        <a:rPr lang="en-US" sz="3500" b="0" baseline="0" dirty="0" smtClean="0">
                          <a:solidFill>
                            <a:srgbClr val="333333"/>
                          </a:solidFill>
                          <a:effectLst/>
                        </a:rPr>
                        <a:t> </a:t>
                      </a:r>
                      <a:r>
                        <a:rPr lang="en-US" sz="3500" b="0" baseline="0" dirty="0" err="1" smtClean="0">
                          <a:solidFill>
                            <a:srgbClr val="333333"/>
                          </a:solidFill>
                          <a:effectLst/>
                        </a:rPr>
                        <a:t>đó</a:t>
                      </a:r>
                      <a:r>
                        <a:rPr lang="en-US" sz="3500" b="0" baseline="0" dirty="0" smtClean="0">
                          <a:solidFill>
                            <a:srgbClr val="333333"/>
                          </a:solidFill>
                          <a:effectLst/>
                        </a:rPr>
                        <a:t> </a:t>
                      </a:r>
                      <a:r>
                        <a:rPr lang="en-US" sz="3500" b="0" baseline="0" dirty="0" err="1" smtClean="0">
                          <a:solidFill>
                            <a:srgbClr val="333333"/>
                          </a:solidFill>
                          <a:effectLst/>
                        </a:rPr>
                        <a:t>giúp</a:t>
                      </a:r>
                      <a:r>
                        <a:rPr lang="en-US" sz="3500" b="0" baseline="0" dirty="0" smtClean="0">
                          <a:solidFill>
                            <a:srgbClr val="333333"/>
                          </a:solidFill>
                          <a:effectLst/>
                        </a:rPr>
                        <a:t> </a:t>
                      </a:r>
                      <a:r>
                        <a:rPr lang="en-US" sz="3500" b="0" baseline="0" dirty="0" err="1" smtClean="0">
                          <a:solidFill>
                            <a:srgbClr val="333333"/>
                          </a:solidFill>
                          <a:effectLst/>
                        </a:rPr>
                        <a:t>mình</a:t>
                      </a:r>
                      <a:r>
                        <a:rPr lang="en-US" sz="3500" b="0" baseline="0" dirty="0" smtClean="0">
                          <a:solidFill>
                            <a:srgbClr val="333333"/>
                          </a:solidFill>
                          <a:effectLst/>
                        </a:rPr>
                        <a:t>, </a:t>
                      </a:r>
                      <a:r>
                        <a:rPr lang="en-US" sz="3500" b="0" baseline="0" dirty="0" err="1" smtClean="0">
                          <a:solidFill>
                            <a:srgbClr val="333333"/>
                          </a:solidFill>
                          <a:effectLst/>
                        </a:rPr>
                        <a:t>phải</a:t>
                      </a:r>
                      <a:r>
                        <a:rPr lang="en-US" sz="3500" b="0" baseline="0" dirty="0" smtClean="0">
                          <a:solidFill>
                            <a:srgbClr val="333333"/>
                          </a:solidFill>
                          <a:effectLst/>
                        </a:rPr>
                        <a:t> </a:t>
                      </a:r>
                      <a:r>
                        <a:rPr lang="en-US" sz="3500" b="0" baseline="0" dirty="0" err="1" smtClean="0">
                          <a:solidFill>
                            <a:srgbClr val="333333"/>
                          </a:solidFill>
                          <a:effectLst/>
                        </a:rPr>
                        <a:t>nói</a:t>
                      </a:r>
                      <a:r>
                        <a:rPr lang="en-US" sz="3500" b="0" baseline="0" dirty="0" smtClean="0">
                          <a:solidFill>
                            <a:srgbClr val="333333"/>
                          </a:solidFill>
                          <a:effectLst/>
                        </a:rPr>
                        <a:t> </a:t>
                      </a:r>
                      <a:r>
                        <a:rPr lang="en-US" sz="3500" b="0" baseline="0" dirty="0" err="1" smtClean="0">
                          <a:solidFill>
                            <a:srgbClr val="333333"/>
                          </a:solidFill>
                          <a:effectLst/>
                        </a:rPr>
                        <a:t>lời</a:t>
                      </a:r>
                      <a:r>
                        <a:rPr lang="en-US" sz="3500" b="0" baseline="0" dirty="0" smtClean="0">
                          <a:solidFill>
                            <a:srgbClr val="333333"/>
                          </a:solidFill>
                          <a:effectLst/>
                        </a:rPr>
                        <a:t> </a:t>
                      </a:r>
                      <a:r>
                        <a:rPr lang="en-US" sz="3500" b="0" baseline="0" dirty="0" err="1" smtClean="0">
                          <a:solidFill>
                            <a:srgbClr val="333333"/>
                          </a:solidFill>
                          <a:effectLst/>
                        </a:rPr>
                        <a:t>lịch</a:t>
                      </a:r>
                      <a:r>
                        <a:rPr lang="en-US" sz="3500" b="0" baseline="0" dirty="0" smtClean="0">
                          <a:solidFill>
                            <a:srgbClr val="333333"/>
                          </a:solidFill>
                          <a:effectLst/>
                        </a:rPr>
                        <a:t> </a:t>
                      </a:r>
                      <a:r>
                        <a:rPr lang="en-US" sz="3500" b="0" baseline="0" dirty="0" err="1" smtClean="0">
                          <a:solidFill>
                            <a:srgbClr val="333333"/>
                          </a:solidFill>
                          <a:effectLst/>
                        </a:rPr>
                        <a:t>sự</a:t>
                      </a:r>
                      <a:r>
                        <a:rPr lang="en-US" sz="3500" b="0" baseline="0" dirty="0" smtClean="0">
                          <a:solidFill>
                            <a:srgbClr val="333333"/>
                          </a:solidFill>
                          <a:effectLst/>
                        </a:rPr>
                        <a:t> , </a:t>
                      </a:r>
                      <a:r>
                        <a:rPr lang="en-US" sz="3500" b="0" baseline="0" dirty="0" err="1" smtClean="0">
                          <a:solidFill>
                            <a:srgbClr val="333333"/>
                          </a:solidFill>
                          <a:effectLst/>
                        </a:rPr>
                        <a:t>lễ</a:t>
                      </a:r>
                      <a:r>
                        <a:rPr lang="en-US" sz="3500" b="0" baseline="0" dirty="0" smtClean="0">
                          <a:solidFill>
                            <a:srgbClr val="333333"/>
                          </a:solidFill>
                          <a:effectLst/>
                        </a:rPr>
                        <a:t> </a:t>
                      </a:r>
                      <a:r>
                        <a:rPr lang="en-US" sz="3500" b="0" baseline="0" dirty="0" err="1" smtClean="0">
                          <a:solidFill>
                            <a:srgbClr val="333333"/>
                          </a:solidFill>
                          <a:effectLst/>
                        </a:rPr>
                        <a:t>phép</a:t>
                      </a:r>
                      <a:r>
                        <a:rPr lang="en-US" sz="3500" b="0" baseline="0" dirty="0" smtClean="0">
                          <a:solidFill>
                            <a:srgbClr val="333333"/>
                          </a:solidFill>
                          <a:effectLst/>
                        </a:rPr>
                        <a:t>. </a:t>
                      </a:r>
                      <a:r>
                        <a:rPr lang="en-US" sz="3500" b="0" baseline="0" dirty="0" err="1" smtClean="0">
                          <a:solidFill>
                            <a:srgbClr val="333333"/>
                          </a:solidFill>
                          <a:effectLst/>
                        </a:rPr>
                        <a:t>Khi</a:t>
                      </a:r>
                      <a:r>
                        <a:rPr lang="en-US" sz="3500" b="0" baseline="0" dirty="0" smtClean="0">
                          <a:solidFill>
                            <a:srgbClr val="333333"/>
                          </a:solidFill>
                          <a:effectLst/>
                        </a:rPr>
                        <a:t> </a:t>
                      </a:r>
                      <a:r>
                        <a:rPr lang="en-US" sz="3500" b="0" baseline="0" dirty="0" err="1" smtClean="0">
                          <a:solidFill>
                            <a:srgbClr val="333333"/>
                          </a:solidFill>
                          <a:effectLst/>
                        </a:rPr>
                        <a:t>được</a:t>
                      </a:r>
                      <a:r>
                        <a:rPr lang="en-US" sz="3500" b="0" baseline="0" dirty="0" smtClean="0">
                          <a:solidFill>
                            <a:srgbClr val="333333"/>
                          </a:solidFill>
                          <a:effectLst/>
                        </a:rPr>
                        <a:t> </a:t>
                      </a:r>
                      <a:r>
                        <a:rPr lang="en-US" sz="3500" b="0" baseline="0" dirty="0" err="1" smtClean="0">
                          <a:solidFill>
                            <a:srgbClr val="333333"/>
                          </a:solidFill>
                          <a:effectLst/>
                        </a:rPr>
                        <a:t>người</a:t>
                      </a:r>
                      <a:r>
                        <a:rPr lang="en-US" sz="3500" b="0" baseline="0" dirty="0" smtClean="0">
                          <a:solidFill>
                            <a:srgbClr val="333333"/>
                          </a:solidFill>
                          <a:effectLst/>
                        </a:rPr>
                        <a:t> </a:t>
                      </a:r>
                      <a:r>
                        <a:rPr lang="en-US" sz="3500" b="0" baseline="0" dirty="0" err="1" smtClean="0">
                          <a:solidFill>
                            <a:srgbClr val="333333"/>
                          </a:solidFill>
                          <a:effectLst/>
                        </a:rPr>
                        <a:t>khác</a:t>
                      </a:r>
                      <a:r>
                        <a:rPr lang="en-US" sz="3500" b="0" baseline="0" dirty="0" smtClean="0">
                          <a:solidFill>
                            <a:srgbClr val="333333"/>
                          </a:solidFill>
                          <a:effectLst/>
                        </a:rPr>
                        <a:t> </a:t>
                      </a:r>
                      <a:r>
                        <a:rPr lang="en-US" sz="3500" b="0" baseline="0" dirty="0" err="1" smtClean="0">
                          <a:solidFill>
                            <a:srgbClr val="333333"/>
                          </a:solidFill>
                          <a:effectLst/>
                        </a:rPr>
                        <a:t>giúp</a:t>
                      </a:r>
                      <a:r>
                        <a:rPr lang="en-US" sz="3500" b="0" baseline="0" dirty="0" smtClean="0">
                          <a:solidFill>
                            <a:srgbClr val="333333"/>
                          </a:solidFill>
                          <a:effectLst/>
                        </a:rPr>
                        <a:t> </a:t>
                      </a:r>
                      <a:r>
                        <a:rPr lang="en-US" sz="3500" b="0" baseline="0" dirty="0" err="1" smtClean="0">
                          <a:solidFill>
                            <a:srgbClr val="333333"/>
                          </a:solidFill>
                          <a:effectLst/>
                        </a:rPr>
                        <a:t>đỡ</a:t>
                      </a:r>
                      <a:r>
                        <a:rPr lang="en-US" sz="3500" b="0" baseline="0" dirty="0" smtClean="0">
                          <a:solidFill>
                            <a:srgbClr val="333333"/>
                          </a:solidFill>
                          <a:effectLst/>
                        </a:rPr>
                        <a:t>, </a:t>
                      </a:r>
                      <a:r>
                        <a:rPr lang="en-US" sz="3500" b="0" baseline="0" dirty="0" err="1" smtClean="0">
                          <a:solidFill>
                            <a:srgbClr val="333333"/>
                          </a:solidFill>
                          <a:effectLst/>
                        </a:rPr>
                        <a:t>phải</a:t>
                      </a:r>
                      <a:r>
                        <a:rPr lang="en-US" sz="3500" b="0" baseline="0" dirty="0" smtClean="0">
                          <a:solidFill>
                            <a:srgbClr val="333333"/>
                          </a:solidFill>
                          <a:effectLst/>
                        </a:rPr>
                        <a:t> </a:t>
                      </a:r>
                      <a:r>
                        <a:rPr lang="en-US" sz="3500" b="0" baseline="0" dirty="0" err="1" smtClean="0">
                          <a:solidFill>
                            <a:srgbClr val="333333"/>
                          </a:solidFill>
                          <a:effectLst/>
                        </a:rPr>
                        <a:t>cảm</a:t>
                      </a:r>
                      <a:r>
                        <a:rPr lang="en-US" sz="3500" b="0" baseline="0" dirty="0" smtClean="0">
                          <a:solidFill>
                            <a:srgbClr val="333333"/>
                          </a:solidFill>
                          <a:effectLst/>
                        </a:rPr>
                        <a:t> </a:t>
                      </a:r>
                      <a:r>
                        <a:rPr lang="en-US" sz="3500" b="0" baseline="0" dirty="0" err="1" smtClean="0">
                          <a:solidFill>
                            <a:srgbClr val="333333"/>
                          </a:solidFill>
                          <a:effectLst/>
                        </a:rPr>
                        <a:t>ơn</a:t>
                      </a:r>
                      <a:r>
                        <a:rPr lang="en-US" sz="3500" b="0" baseline="0" dirty="0" smtClean="0">
                          <a:solidFill>
                            <a:srgbClr val="333333"/>
                          </a:solidFill>
                          <a:effectLst/>
                        </a:rPr>
                        <a:t> </a:t>
                      </a:r>
                      <a:r>
                        <a:rPr lang="en-US" sz="3500" b="0" baseline="0" dirty="0" err="1" smtClean="0">
                          <a:solidFill>
                            <a:srgbClr val="333333"/>
                          </a:solidFill>
                          <a:effectLst/>
                        </a:rPr>
                        <a:t>một</a:t>
                      </a:r>
                      <a:r>
                        <a:rPr lang="en-US" sz="3500" b="0" baseline="0" dirty="0" smtClean="0">
                          <a:solidFill>
                            <a:srgbClr val="333333"/>
                          </a:solidFill>
                          <a:effectLst/>
                        </a:rPr>
                        <a:t> </a:t>
                      </a:r>
                      <a:r>
                        <a:rPr lang="en-US" sz="3500" b="0" baseline="0" dirty="0" err="1" smtClean="0">
                          <a:solidFill>
                            <a:srgbClr val="333333"/>
                          </a:solidFill>
                          <a:effectLst/>
                        </a:rPr>
                        <a:t>cách</a:t>
                      </a:r>
                      <a:r>
                        <a:rPr lang="en-US" sz="3500" b="0" baseline="0" dirty="0" smtClean="0">
                          <a:solidFill>
                            <a:srgbClr val="333333"/>
                          </a:solidFill>
                          <a:effectLst/>
                        </a:rPr>
                        <a:t> </a:t>
                      </a:r>
                      <a:r>
                        <a:rPr lang="en-US" sz="3500" b="0" baseline="0" dirty="0" err="1" smtClean="0">
                          <a:solidFill>
                            <a:srgbClr val="333333"/>
                          </a:solidFill>
                          <a:effectLst/>
                        </a:rPr>
                        <a:t>lịch</a:t>
                      </a:r>
                      <a:r>
                        <a:rPr lang="en-US" sz="3500" b="0" baseline="0" dirty="0" smtClean="0">
                          <a:solidFill>
                            <a:srgbClr val="333333"/>
                          </a:solidFill>
                          <a:effectLst/>
                        </a:rPr>
                        <a:t> </a:t>
                      </a:r>
                      <a:r>
                        <a:rPr lang="en-US" sz="3500" b="0" baseline="0" dirty="0" err="1" smtClean="0">
                          <a:solidFill>
                            <a:srgbClr val="333333"/>
                          </a:solidFill>
                          <a:effectLst/>
                        </a:rPr>
                        <a:t>sự</a:t>
                      </a:r>
                      <a:r>
                        <a:rPr lang="en-US" sz="3500" b="0" baseline="0" dirty="0" smtClean="0">
                          <a:solidFill>
                            <a:srgbClr val="333333"/>
                          </a:solidFill>
                          <a:effectLst/>
                        </a:rPr>
                        <a:t>. </a:t>
                      </a:r>
                      <a:endParaRPr lang="vi-VN" sz="3500" b="0" dirty="0">
                        <a:solidFill>
                          <a:srgbClr val="333333"/>
                        </a:solidFill>
                        <a:effectLst/>
                      </a:endParaRPr>
                    </a:p>
                  </a:txBody>
                  <a:tcPr>
                    <a:lnL>
                      <a:noFill/>
                    </a:lnL>
                    <a:lnR>
                      <a:noFill/>
                    </a:lnR>
                    <a:lnT>
                      <a:noFill/>
                    </a:lnT>
                    <a:lnB>
                      <a:noFill/>
                    </a:lnB>
                    <a:solidFill>
                      <a:srgbClr val="EBEB13"/>
                    </a:solidFill>
                  </a:tcPr>
                </a:tc>
                <a:extLst>
                  <a:ext uri="{0D108BD9-81ED-4DB2-BD59-A6C34878D82A}">
                    <a16:rowId xmlns:a16="http://schemas.microsoft.com/office/drawing/2014/main" val="1927289881"/>
                  </a:ext>
                </a:extLst>
              </a:tr>
            </a:tbl>
          </a:graphicData>
        </a:graphic>
      </p:graphicFrame>
    </p:spTree>
    <p:extLst>
      <p:ext uri="{BB962C8B-B14F-4D97-AF65-F5344CB8AC3E}">
        <p14:creationId xmlns:p14="http://schemas.microsoft.com/office/powerpoint/2010/main" val="725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4338" y="3343275"/>
            <a:ext cx="121618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97363370"/>
              </p:ext>
            </p:extLst>
          </p:nvPr>
        </p:nvGraphicFramePr>
        <p:xfrm>
          <a:off x="574759" y="965136"/>
          <a:ext cx="11333162" cy="2377440"/>
        </p:xfrm>
        <a:graphic>
          <a:graphicData uri="http://schemas.openxmlformats.org/drawingml/2006/table">
            <a:tbl>
              <a:tblPr/>
              <a:tblGrid>
                <a:gridCol w="11333162">
                  <a:extLst>
                    <a:ext uri="{9D8B030D-6E8A-4147-A177-3AD203B41FA5}">
                      <a16:colId xmlns:a16="http://schemas.microsoft.com/office/drawing/2014/main" val="331496513"/>
                    </a:ext>
                  </a:extLst>
                </a:gridCol>
              </a:tblGrid>
              <a:tr h="0">
                <a:tc>
                  <a:txBody>
                    <a:bodyPr/>
                    <a:lstStyle/>
                    <a:p>
                      <a:pPr algn="just" fontAlgn="t" latinLnBrk="0"/>
                      <a:r>
                        <a:rPr lang="en-US" sz="3000" b="0" dirty="0" err="1" smtClean="0">
                          <a:solidFill>
                            <a:srgbClr val="FF0000"/>
                          </a:solidFill>
                          <a:effectLst/>
                        </a:rPr>
                        <a:t>Nội</a:t>
                      </a:r>
                      <a:r>
                        <a:rPr lang="en-US" sz="3000" b="0" baseline="0" dirty="0" smtClean="0">
                          <a:solidFill>
                            <a:srgbClr val="FF0000"/>
                          </a:solidFill>
                          <a:effectLst/>
                        </a:rPr>
                        <a:t> dung: </a:t>
                      </a:r>
                      <a:r>
                        <a:rPr lang="vi-VN" sz="3000" b="0" dirty="0" smtClean="0">
                          <a:solidFill>
                            <a:srgbClr val="333333"/>
                          </a:solidFill>
                          <a:effectLst/>
                        </a:rPr>
                        <a:t>Cún </a:t>
                      </a:r>
                      <a:r>
                        <a:rPr lang="vi-VN" sz="3000" b="0" dirty="0">
                          <a:solidFill>
                            <a:srgbClr val="333333"/>
                          </a:solidFill>
                          <a:effectLst/>
                        </a:rPr>
                        <a:t>và dê bị lạc đường. Dê nhờ cô hươu và anh hà mã giúp hai bạn về nhà nhưng nói chuyện chưa lễ phép nên làm phật ý hai người. Cún lễ phép nên được anh hà mà giúp đỡ. Sau chuyến đi, dê hiểu được rằng cần phải nói chuyện lịch sự và lễ phép với </a:t>
                      </a:r>
                      <a:r>
                        <a:rPr lang="en-US" sz="3000" b="0" dirty="0" err="1" smtClean="0">
                          <a:solidFill>
                            <a:srgbClr val="333333"/>
                          </a:solidFill>
                          <a:effectLst/>
                        </a:rPr>
                        <a:t>mọi</a:t>
                      </a:r>
                      <a:r>
                        <a:rPr lang="en-US" sz="3000" b="0" baseline="0" dirty="0" smtClean="0">
                          <a:solidFill>
                            <a:srgbClr val="333333"/>
                          </a:solidFill>
                          <a:effectLst/>
                        </a:rPr>
                        <a:t> </a:t>
                      </a:r>
                      <a:r>
                        <a:rPr lang="vi-VN" sz="3000" b="0" dirty="0" smtClean="0">
                          <a:solidFill>
                            <a:srgbClr val="333333"/>
                          </a:solidFill>
                          <a:effectLst/>
                        </a:rPr>
                        <a:t>người</a:t>
                      </a:r>
                      <a:r>
                        <a:rPr lang="en-US" sz="3000" b="0" dirty="0" smtClean="0">
                          <a:solidFill>
                            <a:srgbClr val="333333"/>
                          </a:solidFill>
                          <a:effectLst/>
                        </a:rPr>
                        <a:t>.</a:t>
                      </a:r>
                      <a:r>
                        <a:rPr lang="en-US" sz="3000" b="0" baseline="0" dirty="0" smtClean="0">
                          <a:solidFill>
                            <a:srgbClr val="333333"/>
                          </a:solidFill>
                          <a:effectLst/>
                        </a:rPr>
                        <a:t> </a:t>
                      </a:r>
                      <a:endParaRPr lang="vi-VN" sz="3000" b="0" dirty="0">
                        <a:solidFill>
                          <a:srgbClr val="333333"/>
                        </a:solidFill>
                        <a:effectLst/>
                      </a:endParaRPr>
                    </a:p>
                  </a:txBody>
                  <a:tcPr>
                    <a:lnL>
                      <a:noFill/>
                    </a:lnL>
                    <a:lnR>
                      <a:noFill/>
                    </a:lnR>
                    <a:lnT>
                      <a:noFill/>
                    </a:lnT>
                    <a:lnB>
                      <a:noFill/>
                    </a:lnB>
                    <a:solidFill>
                      <a:srgbClr val="FEF1C2"/>
                    </a:solidFill>
                  </a:tcPr>
                </a:tc>
                <a:extLst>
                  <a:ext uri="{0D108BD9-81ED-4DB2-BD59-A6C34878D82A}">
                    <a16:rowId xmlns:a16="http://schemas.microsoft.com/office/drawing/2014/main" val="422167138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8122541"/>
              </p:ext>
            </p:extLst>
          </p:nvPr>
        </p:nvGraphicFramePr>
        <p:xfrm>
          <a:off x="574759" y="3796568"/>
          <a:ext cx="11333162" cy="2377440"/>
        </p:xfrm>
        <a:graphic>
          <a:graphicData uri="http://schemas.openxmlformats.org/drawingml/2006/table">
            <a:tbl>
              <a:tblPr/>
              <a:tblGrid>
                <a:gridCol w="11333162">
                  <a:extLst>
                    <a:ext uri="{9D8B030D-6E8A-4147-A177-3AD203B41FA5}">
                      <a16:colId xmlns:a16="http://schemas.microsoft.com/office/drawing/2014/main" val="331496513"/>
                    </a:ext>
                  </a:extLst>
                </a:gridCol>
              </a:tblGrid>
              <a:tr h="0">
                <a:tc>
                  <a:txBody>
                    <a:bodyPr/>
                    <a:lstStyle/>
                    <a:p>
                      <a:pPr algn="just" fontAlgn="t" latinLnBrk="0"/>
                      <a:r>
                        <a:rPr lang="en-US" sz="3000" b="0" dirty="0" err="1" smtClean="0">
                          <a:solidFill>
                            <a:srgbClr val="FF0000"/>
                          </a:solidFill>
                          <a:effectLst/>
                        </a:rPr>
                        <a:t>Giọng</a:t>
                      </a:r>
                      <a:r>
                        <a:rPr lang="en-US" sz="3000" b="0" baseline="0" dirty="0" smtClean="0">
                          <a:solidFill>
                            <a:srgbClr val="FF0000"/>
                          </a:solidFill>
                          <a:effectLst/>
                        </a:rPr>
                        <a:t> </a:t>
                      </a:r>
                      <a:r>
                        <a:rPr lang="en-US" sz="3000" b="0" baseline="0" dirty="0" err="1" smtClean="0">
                          <a:solidFill>
                            <a:srgbClr val="FF0000"/>
                          </a:solidFill>
                          <a:effectLst/>
                        </a:rPr>
                        <a:t>đọc</a:t>
                      </a:r>
                      <a:r>
                        <a:rPr lang="en-US" sz="3000" b="0" baseline="0" dirty="0" smtClean="0">
                          <a:solidFill>
                            <a:srgbClr val="FF0000"/>
                          </a:solidFill>
                          <a:effectLst/>
                        </a:rPr>
                        <a:t>: </a:t>
                      </a:r>
                      <a:r>
                        <a:rPr lang="en-US" sz="3000" b="0" baseline="0" dirty="0" err="1" smtClean="0">
                          <a:solidFill>
                            <a:schemeClr val="tx1"/>
                          </a:solidFill>
                          <a:effectLst/>
                        </a:rPr>
                        <a:t>Đọc</a:t>
                      </a:r>
                      <a:r>
                        <a:rPr lang="en-US" sz="3000" b="0" baseline="0" dirty="0" smtClean="0">
                          <a:solidFill>
                            <a:schemeClr val="tx1"/>
                          </a:solidFill>
                          <a:effectLst/>
                        </a:rPr>
                        <a:t> </a:t>
                      </a:r>
                      <a:r>
                        <a:rPr lang="en-US" sz="3000" b="0" baseline="0" dirty="0" err="1" smtClean="0">
                          <a:solidFill>
                            <a:schemeClr val="tx1"/>
                          </a:solidFill>
                          <a:effectLst/>
                        </a:rPr>
                        <a:t>đúng</a:t>
                      </a:r>
                      <a:r>
                        <a:rPr lang="en-US" sz="3000" b="0" baseline="0" dirty="0" smtClean="0">
                          <a:solidFill>
                            <a:schemeClr val="tx1"/>
                          </a:solidFill>
                          <a:effectLst/>
                        </a:rPr>
                        <a:t> </a:t>
                      </a:r>
                      <a:r>
                        <a:rPr lang="en-US" sz="3000" b="0" baseline="0" dirty="0" err="1" smtClean="0">
                          <a:solidFill>
                            <a:schemeClr val="tx1"/>
                          </a:solidFill>
                          <a:effectLst/>
                        </a:rPr>
                        <a:t>giọng</a:t>
                      </a:r>
                      <a:r>
                        <a:rPr lang="en-US" sz="3000" b="0" baseline="0" dirty="0" smtClean="0">
                          <a:solidFill>
                            <a:schemeClr val="tx1"/>
                          </a:solidFill>
                          <a:effectLst/>
                        </a:rPr>
                        <a:t> </a:t>
                      </a:r>
                      <a:r>
                        <a:rPr lang="en-US" sz="3000" b="0" baseline="0" dirty="0" err="1" smtClean="0">
                          <a:solidFill>
                            <a:schemeClr val="tx1"/>
                          </a:solidFill>
                          <a:effectLst/>
                        </a:rPr>
                        <a:t>nhân</a:t>
                      </a:r>
                      <a:r>
                        <a:rPr lang="en-US" sz="3000" b="0" baseline="0" dirty="0" smtClean="0">
                          <a:solidFill>
                            <a:schemeClr val="tx1"/>
                          </a:solidFill>
                          <a:effectLst/>
                        </a:rPr>
                        <a:t> </a:t>
                      </a:r>
                      <a:r>
                        <a:rPr lang="en-US" sz="3000" b="0" baseline="0" dirty="0" err="1" smtClean="0">
                          <a:solidFill>
                            <a:schemeClr val="tx1"/>
                          </a:solidFill>
                          <a:effectLst/>
                        </a:rPr>
                        <a:t>vật</a:t>
                      </a:r>
                      <a:r>
                        <a:rPr lang="en-US" sz="3000" b="0" baseline="0" dirty="0" smtClean="0">
                          <a:solidFill>
                            <a:schemeClr val="tx1"/>
                          </a:solidFill>
                          <a:effectLst/>
                        </a:rPr>
                        <a:t>: </a:t>
                      </a:r>
                    </a:p>
                    <a:p>
                      <a:pPr algn="just" fontAlgn="t" latinLnBrk="0"/>
                      <a:r>
                        <a:rPr lang="en-US" sz="3000" b="0" baseline="0" dirty="0" err="1" smtClean="0">
                          <a:solidFill>
                            <a:schemeClr val="tx1"/>
                          </a:solidFill>
                          <a:effectLst/>
                        </a:rPr>
                        <a:t>Dê</a:t>
                      </a:r>
                      <a:r>
                        <a:rPr lang="en-US" sz="3000" b="0" baseline="0" dirty="0" smtClean="0">
                          <a:solidFill>
                            <a:schemeClr val="tx1"/>
                          </a:solidFill>
                          <a:effectLst/>
                        </a:rPr>
                        <a:t> : </a:t>
                      </a:r>
                      <a:r>
                        <a:rPr lang="en-US" sz="3000" b="0" baseline="0" dirty="0" err="1" smtClean="0">
                          <a:solidFill>
                            <a:schemeClr val="tx1"/>
                          </a:solidFill>
                          <a:effectLst/>
                        </a:rPr>
                        <a:t>Hách</a:t>
                      </a:r>
                      <a:r>
                        <a:rPr lang="en-US" sz="3000" b="0" baseline="0" dirty="0" smtClean="0">
                          <a:solidFill>
                            <a:schemeClr val="tx1"/>
                          </a:solidFill>
                          <a:effectLst/>
                        </a:rPr>
                        <a:t> </a:t>
                      </a:r>
                      <a:r>
                        <a:rPr lang="en-US" sz="3000" b="0" baseline="0" dirty="0" err="1" smtClean="0">
                          <a:solidFill>
                            <a:schemeClr val="tx1"/>
                          </a:solidFill>
                          <a:effectLst/>
                        </a:rPr>
                        <a:t>dịch</a:t>
                      </a:r>
                      <a:r>
                        <a:rPr lang="en-US" sz="3000" b="0" baseline="0" dirty="0" smtClean="0">
                          <a:solidFill>
                            <a:schemeClr val="tx1"/>
                          </a:solidFill>
                          <a:effectLst/>
                        </a:rPr>
                        <a:t> ( </a:t>
                      </a:r>
                      <a:r>
                        <a:rPr lang="en-US" sz="3000" b="0" baseline="0" dirty="0" err="1" smtClean="0">
                          <a:solidFill>
                            <a:schemeClr val="tx1"/>
                          </a:solidFill>
                          <a:effectLst/>
                        </a:rPr>
                        <a:t>lúc</a:t>
                      </a:r>
                      <a:r>
                        <a:rPr lang="en-US" sz="3000" b="0" baseline="0" dirty="0" smtClean="0">
                          <a:solidFill>
                            <a:schemeClr val="tx1"/>
                          </a:solidFill>
                          <a:effectLst/>
                        </a:rPr>
                        <a:t> </a:t>
                      </a:r>
                      <a:r>
                        <a:rPr lang="en-US" sz="3000" b="0" baseline="0" dirty="0" err="1" smtClean="0">
                          <a:solidFill>
                            <a:schemeClr val="tx1"/>
                          </a:solidFill>
                          <a:effectLst/>
                        </a:rPr>
                        <a:t>đầu</a:t>
                      </a:r>
                      <a:r>
                        <a:rPr lang="en-US" sz="3000" b="0" baseline="0" dirty="0" smtClean="0">
                          <a:solidFill>
                            <a:schemeClr val="tx1"/>
                          </a:solidFill>
                          <a:effectLst/>
                        </a:rPr>
                        <a:t>) ; </a:t>
                      </a:r>
                      <a:r>
                        <a:rPr lang="en-US" sz="3000" b="0" baseline="0" dirty="0" err="1" smtClean="0">
                          <a:solidFill>
                            <a:schemeClr val="tx1"/>
                          </a:solidFill>
                          <a:effectLst/>
                        </a:rPr>
                        <a:t>nhẹ</a:t>
                      </a:r>
                      <a:r>
                        <a:rPr lang="en-US" sz="3000" b="0" baseline="0" dirty="0" smtClean="0">
                          <a:solidFill>
                            <a:schemeClr val="tx1"/>
                          </a:solidFill>
                          <a:effectLst/>
                        </a:rPr>
                        <a:t> </a:t>
                      </a:r>
                      <a:r>
                        <a:rPr lang="en-US" sz="3000" b="0" baseline="0" dirty="0" err="1" smtClean="0">
                          <a:solidFill>
                            <a:schemeClr val="tx1"/>
                          </a:solidFill>
                          <a:effectLst/>
                        </a:rPr>
                        <a:t>nhàng</a:t>
                      </a:r>
                      <a:r>
                        <a:rPr lang="en-US" sz="3000" b="0" baseline="0" dirty="0" smtClean="0">
                          <a:solidFill>
                            <a:schemeClr val="tx1"/>
                          </a:solidFill>
                          <a:effectLst/>
                        </a:rPr>
                        <a:t> </a:t>
                      </a:r>
                      <a:r>
                        <a:rPr lang="en-US" sz="3000" b="0" baseline="0" dirty="0" err="1" smtClean="0">
                          <a:solidFill>
                            <a:schemeClr val="tx1"/>
                          </a:solidFill>
                          <a:effectLst/>
                        </a:rPr>
                        <a:t>lúc</a:t>
                      </a:r>
                      <a:r>
                        <a:rPr lang="en-US" sz="3000" b="0" baseline="0" dirty="0" smtClean="0">
                          <a:solidFill>
                            <a:schemeClr val="tx1"/>
                          </a:solidFill>
                          <a:effectLst/>
                        </a:rPr>
                        <a:t> </a:t>
                      </a:r>
                      <a:r>
                        <a:rPr lang="en-US" sz="3000" b="0" baseline="0" dirty="0" err="1" smtClean="0">
                          <a:solidFill>
                            <a:schemeClr val="tx1"/>
                          </a:solidFill>
                          <a:effectLst/>
                        </a:rPr>
                        <a:t>cuối</a:t>
                      </a:r>
                      <a:r>
                        <a:rPr lang="en-US" sz="3000" b="0" baseline="0" dirty="0" smtClean="0">
                          <a:solidFill>
                            <a:schemeClr val="tx1"/>
                          </a:solidFill>
                          <a:effectLst/>
                        </a:rPr>
                        <a:t>.</a:t>
                      </a:r>
                    </a:p>
                    <a:p>
                      <a:pPr algn="just" fontAlgn="t" latinLnBrk="0"/>
                      <a:r>
                        <a:rPr lang="en-US" sz="3000" b="0" baseline="0" dirty="0" err="1" smtClean="0">
                          <a:solidFill>
                            <a:schemeClr val="tx1"/>
                          </a:solidFill>
                          <a:effectLst/>
                        </a:rPr>
                        <a:t>Cún</a:t>
                      </a:r>
                      <a:r>
                        <a:rPr lang="en-US" sz="3000" b="0" baseline="0" dirty="0" smtClean="0">
                          <a:solidFill>
                            <a:schemeClr val="tx1"/>
                          </a:solidFill>
                          <a:effectLst/>
                        </a:rPr>
                        <a:t>: </a:t>
                      </a:r>
                      <a:r>
                        <a:rPr lang="en-US" sz="3000" b="0" baseline="0" dirty="0" err="1" smtClean="0">
                          <a:solidFill>
                            <a:schemeClr val="tx1"/>
                          </a:solidFill>
                          <a:effectLst/>
                        </a:rPr>
                        <a:t>Nhẹ</a:t>
                      </a:r>
                      <a:r>
                        <a:rPr lang="en-US" sz="3000" b="0" baseline="0" dirty="0" smtClean="0">
                          <a:solidFill>
                            <a:schemeClr val="tx1"/>
                          </a:solidFill>
                          <a:effectLst/>
                        </a:rPr>
                        <a:t> </a:t>
                      </a:r>
                      <a:r>
                        <a:rPr lang="en-US" sz="3000" b="0" baseline="0" dirty="0" err="1" smtClean="0">
                          <a:solidFill>
                            <a:schemeClr val="tx1"/>
                          </a:solidFill>
                          <a:effectLst/>
                        </a:rPr>
                        <a:t>nhàng</a:t>
                      </a:r>
                      <a:r>
                        <a:rPr lang="en-US" sz="3000" b="0" baseline="0" dirty="0" smtClean="0">
                          <a:solidFill>
                            <a:schemeClr val="tx1"/>
                          </a:solidFill>
                          <a:effectLst/>
                        </a:rPr>
                        <a:t> , </a:t>
                      </a:r>
                      <a:r>
                        <a:rPr lang="en-US" sz="3000" b="0" baseline="0" dirty="0" err="1" smtClean="0">
                          <a:solidFill>
                            <a:schemeClr val="tx1"/>
                          </a:solidFill>
                          <a:effectLst/>
                        </a:rPr>
                        <a:t>lịch</a:t>
                      </a:r>
                      <a:r>
                        <a:rPr lang="en-US" sz="3000" b="0" baseline="0" dirty="0" smtClean="0">
                          <a:solidFill>
                            <a:schemeClr val="tx1"/>
                          </a:solidFill>
                          <a:effectLst/>
                        </a:rPr>
                        <a:t> </a:t>
                      </a:r>
                      <a:r>
                        <a:rPr lang="en-US" sz="3000" b="0" baseline="0" dirty="0" err="1" smtClean="0">
                          <a:solidFill>
                            <a:schemeClr val="tx1"/>
                          </a:solidFill>
                          <a:effectLst/>
                        </a:rPr>
                        <a:t>sự</a:t>
                      </a:r>
                      <a:endParaRPr lang="en-US" sz="3000" b="0" baseline="0" dirty="0" smtClean="0">
                        <a:solidFill>
                          <a:schemeClr val="tx1"/>
                        </a:solidFill>
                        <a:effectLst/>
                      </a:endParaRPr>
                    </a:p>
                    <a:p>
                      <a:pPr algn="just" fontAlgn="t" latinLnBrk="0"/>
                      <a:r>
                        <a:rPr lang="en-US" sz="3000" b="0" baseline="0" dirty="0" err="1" smtClean="0">
                          <a:solidFill>
                            <a:schemeClr val="tx1"/>
                          </a:solidFill>
                          <a:effectLst/>
                        </a:rPr>
                        <a:t>Hươu</a:t>
                      </a:r>
                      <a:r>
                        <a:rPr lang="en-US" sz="3000" b="0" baseline="0" dirty="0" smtClean="0">
                          <a:solidFill>
                            <a:schemeClr val="tx1"/>
                          </a:solidFill>
                          <a:effectLst/>
                        </a:rPr>
                        <a:t> : </a:t>
                      </a:r>
                      <a:r>
                        <a:rPr lang="en-US" sz="3000" b="0" baseline="0" dirty="0" err="1" smtClean="0">
                          <a:solidFill>
                            <a:schemeClr val="tx1"/>
                          </a:solidFill>
                          <a:effectLst/>
                        </a:rPr>
                        <a:t>Lạnh</a:t>
                      </a:r>
                      <a:r>
                        <a:rPr lang="en-US" sz="3000" b="0" baseline="0" dirty="0" smtClean="0">
                          <a:solidFill>
                            <a:schemeClr val="tx1"/>
                          </a:solidFill>
                          <a:effectLst/>
                        </a:rPr>
                        <a:t> </a:t>
                      </a:r>
                      <a:r>
                        <a:rPr lang="en-US" sz="3000" b="0" baseline="0" dirty="0" err="1" smtClean="0">
                          <a:solidFill>
                            <a:schemeClr val="tx1"/>
                          </a:solidFill>
                          <a:effectLst/>
                        </a:rPr>
                        <a:t>lùng</a:t>
                      </a:r>
                      <a:endParaRPr lang="en-US" sz="3000" b="0" baseline="0" dirty="0" smtClean="0">
                        <a:solidFill>
                          <a:schemeClr val="tx1"/>
                        </a:solidFill>
                        <a:effectLst/>
                      </a:endParaRPr>
                    </a:p>
                    <a:p>
                      <a:pPr algn="just" fontAlgn="t" latinLnBrk="0"/>
                      <a:r>
                        <a:rPr lang="en-US" sz="3000" b="0" baseline="0" dirty="0" err="1" smtClean="0">
                          <a:solidFill>
                            <a:schemeClr val="tx1"/>
                          </a:solidFill>
                          <a:effectLst/>
                        </a:rPr>
                        <a:t>Hà</a:t>
                      </a:r>
                      <a:r>
                        <a:rPr lang="en-US" sz="3000" b="0" baseline="0" dirty="0" smtClean="0">
                          <a:solidFill>
                            <a:schemeClr val="tx1"/>
                          </a:solidFill>
                          <a:effectLst/>
                        </a:rPr>
                        <a:t> </a:t>
                      </a:r>
                      <a:r>
                        <a:rPr lang="en-US" sz="3000" b="0" baseline="0" dirty="0" err="1" smtClean="0">
                          <a:solidFill>
                            <a:schemeClr val="tx1"/>
                          </a:solidFill>
                          <a:effectLst/>
                        </a:rPr>
                        <a:t>mã</a:t>
                      </a:r>
                      <a:r>
                        <a:rPr lang="en-US" sz="3000" b="0" baseline="0" dirty="0" smtClean="0">
                          <a:solidFill>
                            <a:schemeClr val="tx1"/>
                          </a:solidFill>
                          <a:effectLst/>
                        </a:rPr>
                        <a:t>: </a:t>
                      </a:r>
                      <a:r>
                        <a:rPr lang="en-US" sz="3000" b="0" baseline="0" dirty="0" err="1" smtClean="0">
                          <a:solidFill>
                            <a:schemeClr val="tx1"/>
                          </a:solidFill>
                          <a:effectLst/>
                        </a:rPr>
                        <a:t>Thay</a:t>
                      </a:r>
                      <a:r>
                        <a:rPr lang="en-US" sz="3000" b="0" baseline="0" dirty="0" smtClean="0">
                          <a:solidFill>
                            <a:schemeClr val="tx1"/>
                          </a:solidFill>
                          <a:effectLst/>
                        </a:rPr>
                        <a:t> </a:t>
                      </a:r>
                      <a:r>
                        <a:rPr lang="en-US" sz="3000" b="0" baseline="0" dirty="0" err="1" smtClean="0">
                          <a:solidFill>
                            <a:schemeClr val="tx1"/>
                          </a:solidFill>
                          <a:effectLst/>
                        </a:rPr>
                        <a:t>đổi</a:t>
                      </a:r>
                      <a:r>
                        <a:rPr lang="en-US" sz="3000" b="0" baseline="0" dirty="0" smtClean="0">
                          <a:solidFill>
                            <a:schemeClr val="tx1"/>
                          </a:solidFill>
                          <a:effectLst/>
                        </a:rPr>
                        <a:t> </a:t>
                      </a:r>
                      <a:r>
                        <a:rPr lang="en-US" sz="3000" b="0" baseline="0" dirty="0" err="1" smtClean="0">
                          <a:solidFill>
                            <a:schemeClr val="tx1"/>
                          </a:solidFill>
                          <a:effectLst/>
                        </a:rPr>
                        <a:t>theo</a:t>
                      </a:r>
                      <a:r>
                        <a:rPr lang="en-US" sz="3000" b="0" baseline="0" dirty="0" smtClean="0">
                          <a:solidFill>
                            <a:schemeClr val="tx1"/>
                          </a:solidFill>
                          <a:effectLst/>
                        </a:rPr>
                        <a:t> </a:t>
                      </a:r>
                      <a:r>
                        <a:rPr lang="en-US" sz="3000" b="0" baseline="0" dirty="0" err="1" smtClean="0">
                          <a:solidFill>
                            <a:schemeClr val="tx1"/>
                          </a:solidFill>
                          <a:effectLst/>
                        </a:rPr>
                        <a:t>cách</a:t>
                      </a:r>
                      <a:r>
                        <a:rPr lang="en-US" sz="3000" b="0" baseline="0" dirty="0" smtClean="0">
                          <a:solidFill>
                            <a:schemeClr val="tx1"/>
                          </a:solidFill>
                          <a:effectLst/>
                        </a:rPr>
                        <a:t> </a:t>
                      </a:r>
                      <a:r>
                        <a:rPr lang="en-US" sz="3000" b="0" baseline="0" dirty="0" err="1" smtClean="0">
                          <a:solidFill>
                            <a:schemeClr val="tx1"/>
                          </a:solidFill>
                          <a:effectLst/>
                        </a:rPr>
                        <a:t>nói</a:t>
                      </a:r>
                      <a:r>
                        <a:rPr lang="en-US" sz="3000" b="0" baseline="0" dirty="0" smtClean="0">
                          <a:solidFill>
                            <a:schemeClr val="tx1"/>
                          </a:solidFill>
                          <a:effectLst/>
                        </a:rPr>
                        <a:t> </a:t>
                      </a:r>
                      <a:r>
                        <a:rPr lang="en-US" sz="3000" b="0" baseline="0" dirty="0" err="1" smtClean="0">
                          <a:solidFill>
                            <a:schemeClr val="tx1"/>
                          </a:solidFill>
                          <a:effectLst/>
                        </a:rPr>
                        <a:t>của</a:t>
                      </a:r>
                      <a:r>
                        <a:rPr lang="en-US" sz="3000" b="0" baseline="0" dirty="0" smtClean="0">
                          <a:solidFill>
                            <a:schemeClr val="tx1"/>
                          </a:solidFill>
                          <a:effectLst/>
                        </a:rPr>
                        <a:t> </a:t>
                      </a:r>
                      <a:r>
                        <a:rPr lang="en-US" sz="3000" b="0" baseline="0" dirty="0" err="1" smtClean="0">
                          <a:solidFill>
                            <a:schemeClr val="tx1"/>
                          </a:solidFill>
                          <a:effectLst/>
                        </a:rPr>
                        <a:t>Dê</a:t>
                      </a:r>
                      <a:r>
                        <a:rPr lang="en-US" sz="3000" b="0" baseline="0" dirty="0" smtClean="0">
                          <a:solidFill>
                            <a:schemeClr val="tx1"/>
                          </a:solidFill>
                          <a:effectLst/>
                        </a:rPr>
                        <a:t> </a:t>
                      </a:r>
                      <a:r>
                        <a:rPr lang="en-US" sz="3000" b="0" baseline="0" dirty="0" err="1" smtClean="0">
                          <a:solidFill>
                            <a:schemeClr val="tx1"/>
                          </a:solidFill>
                          <a:effectLst/>
                        </a:rPr>
                        <a:t>và</a:t>
                      </a:r>
                      <a:r>
                        <a:rPr lang="en-US" sz="3000" b="0" baseline="0" dirty="0" smtClean="0">
                          <a:solidFill>
                            <a:schemeClr val="tx1"/>
                          </a:solidFill>
                          <a:effectLst/>
                        </a:rPr>
                        <a:t> </a:t>
                      </a:r>
                      <a:r>
                        <a:rPr lang="en-US" sz="3000" b="0" baseline="0" dirty="0" err="1" smtClean="0">
                          <a:solidFill>
                            <a:schemeClr val="tx1"/>
                          </a:solidFill>
                          <a:effectLst/>
                        </a:rPr>
                        <a:t>Cún</a:t>
                      </a:r>
                      <a:r>
                        <a:rPr lang="en-US" sz="3000" b="0" baseline="0" dirty="0" smtClean="0">
                          <a:solidFill>
                            <a:schemeClr val="tx1"/>
                          </a:solidFill>
                          <a:effectLst/>
                        </a:rPr>
                        <a:t> </a:t>
                      </a:r>
                      <a:endParaRPr lang="vi-VN" sz="3000" b="0" dirty="0">
                        <a:solidFill>
                          <a:schemeClr val="tx1"/>
                        </a:solidFill>
                        <a:effectLst/>
                      </a:endParaRPr>
                    </a:p>
                  </a:txBody>
                  <a:tcPr>
                    <a:lnL>
                      <a:noFill/>
                    </a:lnL>
                    <a:lnR>
                      <a:noFill/>
                    </a:lnR>
                    <a:lnT>
                      <a:noFill/>
                    </a:lnT>
                    <a:lnB>
                      <a:noFill/>
                    </a:lnB>
                    <a:solidFill>
                      <a:srgbClr val="DFF1CB"/>
                    </a:solidFill>
                  </a:tcPr>
                </a:tc>
                <a:extLst>
                  <a:ext uri="{0D108BD9-81ED-4DB2-BD59-A6C34878D82A}">
                    <a16:rowId xmlns:a16="http://schemas.microsoft.com/office/drawing/2014/main" val="4221671381"/>
                  </a:ext>
                </a:extLst>
              </a:tr>
            </a:tbl>
          </a:graphicData>
        </a:graphic>
      </p:graphicFrame>
    </p:spTree>
    <p:extLst>
      <p:ext uri="{BB962C8B-B14F-4D97-AF65-F5344CB8AC3E}">
        <p14:creationId xmlns:p14="http://schemas.microsoft.com/office/powerpoint/2010/main" val="424862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6" name="Group 5">
            <a:extLst>
              <a:ext uri="{FF2B5EF4-FFF2-40B4-BE49-F238E27FC236}">
                <a16:creationId xmlns:a16="http://schemas.microsoft.com/office/drawing/2014/main" id="{0A2B97E2-F950-4BA4-A3FB-C9FFBC52D92B}"/>
              </a:ext>
            </a:extLst>
          </p:cNvPr>
          <p:cNvGrpSpPr/>
          <p:nvPr/>
        </p:nvGrpSpPr>
        <p:grpSpPr>
          <a:xfrm>
            <a:off x="300642" y="210159"/>
            <a:ext cx="11560554" cy="7017173"/>
            <a:chOff x="300642" y="9152"/>
            <a:chExt cx="11560554" cy="7017173"/>
          </a:xfrm>
        </p:grpSpPr>
        <p:sp>
          <p:nvSpPr>
            <p:cNvPr id="7" name="TextBox 6">
              <a:extLst>
                <a:ext uri="{FF2B5EF4-FFF2-40B4-BE49-F238E27FC236}">
                  <a16:creationId xmlns:a16="http://schemas.microsoft.com/office/drawing/2014/main" id="{CC4D04B5-2A3F-495C-BF43-6988CDA10A9B}"/>
                </a:ext>
              </a:extLst>
            </p:cNvPr>
            <p:cNvSpPr txBox="1"/>
            <p:nvPr/>
          </p:nvSpPr>
          <p:spPr>
            <a:xfrm>
              <a:off x="300642" y="655350"/>
              <a:ext cx="11560554" cy="6370975"/>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cún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quay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Gặp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rủ</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Cô</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kia</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lối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nào</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F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00B0F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F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00B0F0"/>
                  </a:solidFill>
                  <a:latin typeface="Arial" panose="020B0604020202020204" pitchFamily="34" charset="0"/>
                  <a:ea typeface="Arial-Rounded" panose="020B0500000000000000" pitchFamily="34" charset="0"/>
                  <a:cs typeface="Arial" panose="020B0604020202020204" pitchFamily="34" charset="0"/>
                </a:rPr>
                <a:t>. </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Hươu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dầu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tiếp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một</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sông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anh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dê</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 to:</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tôi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muốn</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hãy</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đưa</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tôi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phật</a:t>
              </a:r>
              <a:r>
                <a:rPr lang="en-US" sz="2400" dirty="0">
                  <a:latin typeface="Arial" panose="020B0604020202020204" pitchFamily="34" charset="0"/>
                  <a:ea typeface="Arial-Rounded" panose="020B0500000000000000" pitchFamily="34" charset="0"/>
                  <a:cs typeface="Arial" panose="020B0604020202020204" pitchFamily="34" charset="0"/>
                </a:rPr>
                <a:t> ý, </a:t>
              </a:r>
              <a:r>
                <a:rPr lang="en-US" sz="2400" dirty="0" err="1">
                  <a:latin typeface="Arial" panose="020B0604020202020204" pitchFamily="34" charset="0"/>
                  <a:ea typeface="Arial-Rounded" panose="020B0500000000000000" pitchFamily="34" charset="0"/>
                  <a:cs typeface="Arial" panose="020B0604020202020204" pitchFamily="34" charset="0"/>
                </a:rPr>
                <a:t>định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vậy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cún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Chào</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chứ</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ngoan</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quá</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vui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vẻ</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Cún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đáp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quay sang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dê</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quên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lời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cô</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dặn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à?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Muốn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ai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đó</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hỏi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cách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lịch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sự</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khi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họ</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Dê</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xấu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hổ</a:t>
              </a:r>
              <a:r>
                <a:rPr lang="en-US" sz="2400" dirty="0">
                  <a:latin typeface="Arial" panose="020B0604020202020204" pitchFamily="34" charset="0"/>
                  <a:ea typeface="Arial-Rounded" panose="020B0500000000000000" pitchFamily="34" charset="0"/>
                  <a:cs typeface="Arial" panose="020B0604020202020204" pitchFamily="34" charset="0"/>
                </a:rPr>
                <a:t>. Sang </a:t>
              </a:r>
              <a:r>
                <a:rPr lang="en-US" sz="2400" dirty="0" err="1">
                  <a:latin typeface="Arial" panose="020B0604020202020204" pitchFamily="34" charset="0"/>
                  <a:ea typeface="Arial-Rounded" panose="020B0500000000000000" pitchFamily="34" charset="0"/>
                  <a:cs typeface="Arial" panose="020B0604020202020204" pitchFamily="34" charset="0"/>
                </a:rPr>
                <a:t>bên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kia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dê</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mã</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đã</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sai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xin</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lỗi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mỉm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lỗi</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tốt</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Giờ</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các</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cứ</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theo</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đường</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này</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7030A0"/>
                  </a:solidFill>
                  <a:latin typeface="Arial" panose="020B0604020202020204" pitchFamily="34" charset="0"/>
                  <a:ea typeface="Arial-Rounded" panose="020B0500000000000000" pitchFamily="34" charset="0"/>
                  <a:cs typeface="Arial" panose="020B0604020202020204" pitchFamily="34" charset="0"/>
                </a:rPr>
                <a:t>thôi</a:t>
              </a:r>
              <a:r>
                <a:rPr lang="en-US" sz="2400" dirty="0">
                  <a:solidFill>
                    <a:srgbClr val="7030A0"/>
                  </a:solidFill>
                  <a:latin typeface="Arial" panose="020B0604020202020204" pitchFamily="34" charset="0"/>
                  <a:ea typeface="Arial-Rounded" panose="020B0500000000000000" pitchFamily="34" charset="0"/>
                  <a:cs typeface="Arial" panose="020B0604020202020204" pitchFamily="34" charset="0"/>
                </a:rPr>
                <a:t>.</a:t>
              </a:r>
            </a:p>
            <a:p>
              <a:pPr algn="just"/>
              <a:endParaRPr lang="en-US" sz="2400" dirty="0">
                <a:latin typeface="Arial" panose="020B0604020202020204" pitchFamily="34" charset="0"/>
                <a:ea typeface="Arial-Rounded" panose="020B0500000000000000" pitchFamily="34" charset="0"/>
                <a:cs typeface="Arial" panose="020B0604020202020204" pitchFamily="34" charset="0"/>
              </a:endParaRP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err="1">
                  <a:latin typeface="Arial" panose="020B0604020202020204" pitchFamily="34" charset="0"/>
                  <a:ea typeface="Arial-Rounded" panose="020B0500000000000000" pitchFamily="34" charset="0"/>
                  <a:cs typeface="Arial" panose="020B0604020202020204" pitchFamily="34" charset="0"/>
                </a:rPr>
                <a:t>Cùng</a:t>
              </a:r>
              <a:r>
                <a:rPr lang="en-US" sz="2400" i="1" dirty="0">
                  <a:latin typeface="Arial" panose="020B0604020202020204" pitchFamily="34" charset="0"/>
                  <a:ea typeface="Arial-Rounded" panose="020B0500000000000000" pitchFamily="34" charset="0"/>
                  <a:cs typeface="Arial" panose="020B0604020202020204" pitchFamily="34" charset="0"/>
                </a:rPr>
                <a:t> con </a:t>
              </a:r>
              <a:r>
                <a:rPr lang="en-US" sz="2400" i="1" dirty="0" err="1">
                  <a:latin typeface="Arial" panose="020B0604020202020204" pitchFamily="34" charset="0"/>
                  <a:ea typeface="Arial-Rounded" panose="020B0500000000000000" pitchFamily="34" charset="0"/>
                  <a:cs typeface="Arial" panose="020B0604020202020204" pitchFamily="34" charset="0"/>
                </a:rPr>
                <a:t>rèn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thói</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quen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tốt</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8" name="TextBox 7">
              <a:extLst>
                <a:ext uri="{FF2B5EF4-FFF2-40B4-BE49-F238E27FC236}">
                  <a16:creationId xmlns:a16="http://schemas.microsoft.com/office/drawing/2014/main" id="{E3206D68-6A4C-4D02-98B3-7ADB9648D17B}"/>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080768" y="864746"/>
            <a:ext cx="10384023" cy="1391626"/>
            <a:chOff x="292250" y="915918"/>
            <a:chExt cx="10409775" cy="1395078"/>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706751" cy="1326722"/>
            </a:xfrm>
            <a:prstGeom prst="rect">
              <a:avLst/>
            </a:prstGeom>
            <a:noFill/>
          </p:spPr>
          <p:txBody>
            <a:bodyPr wrap="square" rtlCol="0">
              <a:spAutoFit/>
            </a:bodyPr>
            <a:lstStyle/>
            <a:p>
              <a:pPr algn="just"/>
              <a:r>
                <a:rPr lang="en-US" sz="4000" dirty="0" err="1">
                  <a:latin typeface="+mj-lt"/>
                  <a:ea typeface="Arial-Rounded" pitchFamily="34" charset="0"/>
                  <a:cs typeface="Arial-Rounded" pitchFamily="34" charset="0"/>
                </a:rPr>
                <a:t>Tìm</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trong</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bài</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những</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câu</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hỏi</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hoặc</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câu</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đề</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nghị</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lịch</a:t>
              </a:r>
              <a:r>
                <a:rPr lang="en-US" sz="4000" dirty="0">
                  <a:latin typeface="+mj-lt"/>
                  <a:ea typeface="Arial-Rounded" pitchFamily="34" charset="0"/>
                  <a:cs typeface="Arial-Rounded" pitchFamily="34" charset="0"/>
                </a:rPr>
                <a:t> </a:t>
              </a:r>
              <a:r>
                <a:rPr lang="en-US" sz="4000" dirty="0" err="1">
                  <a:latin typeface="+mj-lt"/>
                  <a:ea typeface="Arial-Rounded" pitchFamily="34" charset="0"/>
                  <a:cs typeface="Arial-Rounded" pitchFamily="34" charset="0"/>
                </a:rPr>
                <a:t>sự</a:t>
              </a:r>
              <a:r>
                <a:rPr lang="en-US" sz="4000" dirty="0">
                  <a:latin typeface="+mj-lt"/>
                  <a:ea typeface="Arial-Rounded" pitchFamily="34" charset="0"/>
                  <a:cs typeface="Arial-Rounded" pitchFamily="34" charset="0"/>
                </a:rPr>
                <a:t>.</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21657" y="0"/>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a:extLst>
              <a:ext uri="{FF2B5EF4-FFF2-40B4-BE49-F238E27FC236}">
                <a16:creationId xmlns:a16="http://schemas.microsoft.com/office/drawing/2014/main" id="{15D21771-F48C-4FF8-9C3F-6301DB89CCD7}"/>
              </a:ext>
            </a:extLst>
          </p:cNvPr>
          <p:cNvSpPr txBox="1"/>
          <p:nvPr/>
        </p:nvSpPr>
        <p:spPr>
          <a:xfrm>
            <a:off x="1569572" y="2767280"/>
            <a:ext cx="9682738" cy="1938992"/>
          </a:xfrm>
          <a:prstGeom prst="rect">
            <a:avLst/>
          </a:prstGeom>
          <a:solidFill>
            <a:schemeClr val="accent1"/>
          </a:solidFill>
        </p:spPr>
        <p:txBody>
          <a:bodyPr wrap="square">
            <a:spAutoFit/>
          </a:bodyPr>
          <a:lstStyle/>
          <a:p>
            <a:pPr algn="just"/>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Chào</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anh</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hà</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mã</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anh</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giúp</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bọn</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em</a:t>
            </a:r>
            <a:r>
              <a:rPr lang="en-US" sz="4000" i="1" dirty="0">
                <a:latin typeface="Arial" panose="020B0604020202020204" pitchFamily="34" charset="0"/>
                <a:ea typeface="Arial-Rounded" panose="020B0500000000000000" pitchFamily="34" charset="0"/>
                <a:cs typeface="Arial" panose="020B0604020202020204" pitchFamily="34" charset="0"/>
              </a:rPr>
              <a:t> qua </a:t>
            </a:r>
            <a:r>
              <a:rPr lang="en-US" sz="4000" i="1" dirty="0" err="1">
                <a:latin typeface="Arial" panose="020B0604020202020204" pitchFamily="34" charset="0"/>
                <a:ea typeface="Arial-Rounded" panose="020B0500000000000000" pitchFamily="34" charset="0"/>
                <a:cs typeface="Arial" panose="020B0604020202020204" pitchFamily="34" charset="0"/>
              </a:rPr>
              <a:t>sông</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được</a:t>
            </a:r>
            <a:r>
              <a:rPr lang="en-US" sz="4000" i="1" dirty="0">
                <a:latin typeface="Arial" panose="020B0604020202020204" pitchFamily="34" charset="0"/>
                <a:ea typeface="Arial-Rounded" panose="020B0500000000000000" pitchFamily="34" charset="0"/>
                <a:cs typeface="Arial" panose="020B0604020202020204" pitchFamily="34" charset="0"/>
              </a:rPr>
              <a:t> </a:t>
            </a:r>
            <a:r>
              <a:rPr lang="en-US" sz="4000" i="1" dirty="0" err="1">
                <a:latin typeface="Arial" panose="020B0604020202020204" pitchFamily="34" charset="0"/>
                <a:ea typeface="Arial-Rounded" panose="020B0500000000000000" pitchFamily="34" charset="0"/>
                <a:cs typeface="Arial" panose="020B0604020202020204" pitchFamily="34" charset="0"/>
              </a:rPr>
              <a:t>không</a:t>
            </a:r>
            <a:r>
              <a:rPr lang="en-US" sz="4000" i="1" dirty="0">
                <a:latin typeface="Arial" panose="020B0604020202020204" pitchFamily="34" charset="0"/>
                <a:ea typeface="Arial-Rounded" panose="020B0500000000000000" pitchFamily="34" charset="0"/>
                <a:cs typeface="Arial" panose="020B0604020202020204" pitchFamily="34" charset="0"/>
              </a:rPr>
              <a:t> ạ?</a:t>
            </a:r>
          </a:p>
        </p:txBody>
      </p:sp>
      <p:sp>
        <p:nvSpPr>
          <p:cNvPr id="2" name="TextBox 1"/>
          <p:cNvSpPr txBox="1"/>
          <p:nvPr/>
        </p:nvSpPr>
        <p:spPr>
          <a:xfrm>
            <a:off x="1820240" y="261375"/>
            <a:ext cx="3040518" cy="553998"/>
          </a:xfrm>
          <a:prstGeom prst="rect">
            <a:avLst/>
          </a:prstGeom>
          <a:solidFill>
            <a:srgbClr val="FEF1C2"/>
          </a:solidFill>
        </p:spPr>
        <p:txBody>
          <a:bodyPr wrap="square" rtlCol="0">
            <a:spAutoFit/>
          </a:bodyPr>
          <a:lstStyle/>
          <a:p>
            <a:r>
              <a:rPr lang="en-US" sz="3000" b="1" dirty="0" smtClean="0"/>
              <a:t>LUYỆN TẬP </a:t>
            </a:r>
            <a:endParaRPr lang="en-US" sz="3000" b="1" dirty="0"/>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590320" y="554381"/>
            <a:ext cx="10624460" cy="774725"/>
            <a:chOff x="292250" y="915918"/>
            <a:chExt cx="10650808"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Dựa vào bài đọc, nói tiếp các câu dưới đây:</a:t>
              </a:r>
            </a:p>
          </p:txBody>
        </p:sp>
      </p:grpSp>
      <p:sp>
        <p:nvSpPr>
          <p:cNvPr id="10" name="TextBox 9">
            <a:extLst>
              <a:ext uri="{FF2B5EF4-FFF2-40B4-BE49-F238E27FC236}">
                <a16:creationId xmlns:a16="http://schemas.microsoft.com/office/drawing/2014/main" id="{05B58188-83A8-47AA-8BB6-4E2A2F20562A}"/>
              </a:ext>
            </a:extLst>
          </p:cNvPr>
          <p:cNvSpPr txBox="1"/>
          <p:nvPr/>
        </p:nvSpPr>
        <p:spPr>
          <a:xfrm>
            <a:off x="1317506" y="2065280"/>
            <a:ext cx="9897274" cy="646331"/>
          </a:xfrm>
          <a:prstGeom prst="rect">
            <a:avLst/>
          </a:prstGeom>
          <a:noFill/>
        </p:spPr>
        <p:txBody>
          <a:bodyPr wrap="square" rtlCol="0">
            <a:spAutoFit/>
          </a:bodyPr>
          <a:lstStyle/>
          <a:p>
            <a:pPr algn="just"/>
            <a:r>
              <a:rPr lang="en-US" sz="3600" dirty="0">
                <a:latin typeface="+mj-lt"/>
                <a:ea typeface="Arial-Rounded" pitchFamily="34" charset="0"/>
                <a:cs typeface="Arial-Rounded" pitchFamily="34" charset="0"/>
              </a:rPr>
              <a:t>a. </a:t>
            </a:r>
            <a:r>
              <a:rPr lang="en-US" sz="3600" dirty="0" err="1">
                <a:latin typeface="+mj-lt"/>
                <a:ea typeface="Arial-Rounded" pitchFamily="34" charset="0"/>
                <a:cs typeface="Arial-Rounded" pitchFamily="34" charset="0"/>
              </a:rPr>
              <a:t>Muốn</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ai</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đó</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giúp</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em</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cần</a:t>
            </a:r>
            <a:r>
              <a:rPr lang="en-US" sz="3600" dirty="0">
                <a:latin typeface="+mj-lt"/>
                <a:ea typeface="Arial-Rounded" pitchFamily="34" charset="0"/>
                <a:cs typeface="Arial-Rounded" pitchFamily="34" charset="0"/>
              </a:rPr>
              <a:t> </a:t>
            </a:r>
            <a:r>
              <a:rPr lang="en-US" sz="3600" dirty="0" err="1">
                <a:latin typeface="+mj-lt"/>
                <a:ea typeface="Arial-Rounded" pitchFamily="34" charset="0"/>
                <a:cs typeface="Arial-Rounded" pitchFamily="34" charset="0"/>
              </a:rPr>
              <a:t>phải</a:t>
            </a:r>
            <a:r>
              <a:rPr lang="en-US" sz="3600" dirty="0">
                <a:latin typeface="+mj-lt"/>
                <a:ea typeface="Arial-Rounded" pitchFamily="34" charset="0"/>
                <a:cs typeface="Arial-Rounded" pitchFamily="34" charset="0"/>
              </a:rPr>
              <a:t> (…).</a:t>
            </a:r>
          </a:p>
        </p:txBody>
      </p:sp>
      <p:sp>
        <p:nvSpPr>
          <p:cNvPr id="8" name="TextBox 7">
            <a:extLst>
              <a:ext uri="{FF2B5EF4-FFF2-40B4-BE49-F238E27FC236}">
                <a16:creationId xmlns:a16="http://schemas.microsoft.com/office/drawing/2014/main" id="{29BEF231-D925-4A51-9375-5BBB3DE7B317}"/>
              </a:ext>
            </a:extLst>
          </p:cNvPr>
          <p:cNvSpPr txBox="1"/>
          <p:nvPr/>
        </p:nvSpPr>
        <p:spPr>
          <a:xfrm>
            <a:off x="1317506" y="3095368"/>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Được ai đó giúp, em cần phải (…).</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590320" y="554381"/>
            <a:ext cx="10624460" cy="774725"/>
            <a:chOff x="292250" y="915918"/>
            <a:chExt cx="10650808"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Dựa vào bài đọc, nói tiếp các câu dưới đây:</a:t>
              </a:r>
            </a:p>
          </p:txBody>
        </p:sp>
      </p:grpSp>
      <p:sp>
        <p:nvSpPr>
          <p:cNvPr id="10" name="TextBox 9">
            <a:extLst>
              <a:ext uri="{FF2B5EF4-FFF2-40B4-BE49-F238E27FC236}">
                <a16:creationId xmlns:a16="http://schemas.microsoft.com/office/drawing/2014/main" id="{05B58188-83A8-47AA-8BB6-4E2A2F20562A}"/>
              </a:ext>
            </a:extLst>
          </p:cNvPr>
          <p:cNvSpPr txBox="1"/>
          <p:nvPr/>
        </p:nvSpPr>
        <p:spPr>
          <a:xfrm>
            <a:off x="1317506" y="2065280"/>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Muốn ai đó giúp, em cần phải (…).</a:t>
            </a:r>
          </a:p>
        </p:txBody>
      </p:sp>
      <p:sp>
        <p:nvSpPr>
          <p:cNvPr id="8" name="TextBox 7">
            <a:extLst>
              <a:ext uri="{FF2B5EF4-FFF2-40B4-BE49-F238E27FC236}">
                <a16:creationId xmlns:a16="http://schemas.microsoft.com/office/drawing/2014/main" id="{29BEF231-D925-4A51-9375-5BBB3DE7B317}"/>
              </a:ext>
            </a:extLst>
          </p:cNvPr>
          <p:cNvSpPr txBox="1"/>
          <p:nvPr/>
        </p:nvSpPr>
        <p:spPr>
          <a:xfrm>
            <a:off x="1317506" y="3095368"/>
            <a:ext cx="9897274" cy="1200329"/>
          </a:xfrm>
          <a:prstGeom prst="rect">
            <a:avLst/>
          </a:prstGeom>
          <a:noFill/>
        </p:spPr>
        <p:txBody>
          <a:bodyPr wrap="square" rtlCol="0">
            <a:spAutoFit/>
          </a:bodyPr>
          <a:lstStyle/>
          <a:p>
            <a:pPr algn="just"/>
            <a:r>
              <a:rPr lang="en-US" sz="3600" dirty="0">
                <a:solidFill>
                  <a:srgbClr val="FF0000"/>
                </a:solidFill>
                <a:latin typeface="+mj-lt"/>
                <a:ea typeface="Arial-Rounded" pitchFamily="34" charset="0"/>
                <a:cs typeface="Arial-Rounded" pitchFamily="34" charset="0"/>
              </a:rPr>
              <a:t>a. </a:t>
            </a:r>
            <a:r>
              <a:rPr lang="en-US" sz="3600" dirty="0" err="1">
                <a:solidFill>
                  <a:srgbClr val="FF0000"/>
                </a:solidFill>
                <a:latin typeface="+mj-lt"/>
                <a:ea typeface="Arial-Rounded" pitchFamily="34" charset="0"/>
                <a:cs typeface="Arial-Rounded" pitchFamily="34" charset="0"/>
              </a:rPr>
              <a:t>Muốn</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ai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đó</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giúp</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em</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cần</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phải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hỏi</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hoặc</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yêu</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cầu</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một</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cách</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lịch</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sự</a:t>
            </a:r>
            <a:r>
              <a:rPr lang="en-US" sz="3600" dirty="0">
                <a:solidFill>
                  <a:srgbClr val="FF0000"/>
                </a:solidFill>
                <a:latin typeface="+mj-lt"/>
                <a:ea typeface="Arial-Rounded" pitchFamily="34" charset="0"/>
                <a:cs typeface="Arial-Rounded" pitchFamily="34" charset="0"/>
              </a:rPr>
              <a:t>.</a:t>
            </a:r>
          </a:p>
        </p:txBody>
      </p:sp>
    </p:spTree>
    <p:extLst>
      <p:ext uri="{BB962C8B-B14F-4D97-AF65-F5344CB8AC3E}">
        <p14:creationId xmlns:p14="http://schemas.microsoft.com/office/powerpoint/2010/main" val="31176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590320" y="554381"/>
            <a:ext cx="10624460" cy="774725"/>
            <a:chOff x="292250" y="915918"/>
            <a:chExt cx="10650808"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Dựa vào bài đọc, nói tiếp các câu dưới đây:</a:t>
              </a:r>
            </a:p>
          </p:txBody>
        </p:sp>
      </p:grpSp>
      <p:sp>
        <p:nvSpPr>
          <p:cNvPr id="10" name="TextBox 9">
            <a:extLst>
              <a:ext uri="{FF2B5EF4-FFF2-40B4-BE49-F238E27FC236}">
                <a16:creationId xmlns:a16="http://schemas.microsoft.com/office/drawing/2014/main" id="{05B58188-83A8-47AA-8BB6-4E2A2F20562A}"/>
              </a:ext>
            </a:extLst>
          </p:cNvPr>
          <p:cNvSpPr txBox="1"/>
          <p:nvPr/>
        </p:nvSpPr>
        <p:spPr>
          <a:xfrm>
            <a:off x="1317506" y="2065280"/>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Được ai đó giúp, em cần phải (…).</a:t>
            </a:r>
          </a:p>
        </p:txBody>
      </p:sp>
      <p:sp>
        <p:nvSpPr>
          <p:cNvPr id="8" name="TextBox 7">
            <a:extLst>
              <a:ext uri="{FF2B5EF4-FFF2-40B4-BE49-F238E27FC236}">
                <a16:creationId xmlns:a16="http://schemas.microsoft.com/office/drawing/2014/main" id="{29BEF231-D925-4A51-9375-5BBB3DE7B317}"/>
              </a:ext>
            </a:extLst>
          </p:cNvPr>
          <p:cNvSpPr txBox="1"/>
          <p:nvPr/>
        </p:nvSpPr>
        <p:spPr>
          <a:xfrm>
            <a:off x="1317506" y="3095368"/>
            <a:ext cx="9897274" cy="646331"/>
          </a:xfrm>
          <a:prstGeom prst="rect">
            <a:avLst/>
          </a:prstGeom>
          <a:noFill/>
        </p:spPr>
        <p:txBody>
          <a:bodyPr wrap="square" rtlCol="0">
            <a:spAutoFit/>
          </a:bodyPr>
          <a:lstStyle/>
          <a:p>
            <a:pPr algn="just"/>
            <a:r>
              <a:rPr lang="en-US" sz="3600" dirty="0">
                <a:solidFill>
                  <a:srgbClr val="FF0000"/>
                </a:solidFill>
                <a:ea typeface="Arial-Rounded" pitchFamily="34" charset="0"/>
                <a:cs typeface="Arial-Rounded" pitchFamily="34" charset="0"/>
              </a:rPr>
              <a:t>b. </a:t>
            </a:r>
            <a:r>
              <a:rPr lang="en-US" sz="3600" dirty="0" err="1">
                <a:solidFill>
                  <a:srgbClr val="FF0000"/>
                </a:solidFill>
                <a:ea typeface="Arial-Rounded" pitchFamily="34" charset="0"/>
                <a:cs typeface="Arial-Rounded" pitchFamily="34" charset="0"/>
              </a:rPr>
              <a:t>Được</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ai</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đó</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giúp</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em</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cần</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phải</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nói</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lời</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cảm</a:t>
            </a:r>
            <a:r>
              <a:rPr lang="en-US" sz="3600" dirty="0">
                <a:solidFill>
                  <a:srgbClr val="FF0000"/>
                </a:solidFill>
                <a:ea typeface="Arial-Rounded" pitchFamily="34" charset="0"/>
                <a:cs typeface="Arial-Rounded" pitchFamily="34" charset="0"/>
              </a:rPr>
              <a:t> </a:t>
            </a:r>
            <a:r>
              <a:rPr lang="en-US" sz="3600" dirty="0" err="1">
                <a:solidFill>
                  <a:srgbClr val="FF0000"/>
                </a:solidFill>
                <a:ea typeface="Arial-Rounded" pitchFamily="34" charset="0"/>
                <a:cs typeface="Arial-Rounded" pitchFamily="34" charset="0"/>
              </a:rPr>
              <a:t>ơn</a:t>
            </a:r>
            <a:r>
              <a:rPr lang="en-US" sz="3600" dirty="0">
                <a:solidFill>
                  <a:srgbClr val="FF0000"/>
                </a:solidFill>
                <a:ea typeface="Arial-Rounded" pitchFamily="34" charset="0"/>
                <a:cs typeface="Arial-Rounded" pitchFamily="34" charset="0"/>
              </a:rPr>
              <a:t>.</a:t>
            </a:r>
          </a:p>
        </p:txBody>
      </p:sp>
    </p:spTree>
    <p:extLst>
      <p:ext uri="{BB962C8B-B14F-4D97-AF65-F5344CB8AC3E}">
        <p14:creationId xmlns:p14="http://schemas.microsoft.com/office/powerpoint/2010/main" val="20295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758D7-9693-43E5-8E5D-779F36FC9F32}"/>
              </a:ext>
            </a:extLst>
          </p:cNvPr>
          <p:cNvPicPr>
            <a:picLocks noChangeAspect="1"/>
          </p:cNvPicPr>
          <p:nvPr/>
        </p:nvPicPr>
        <p:blipFill>
          <a:blip r:embed="rId2"/>
          <a:stretch>
            <a:fillRect/>
          </a:stretch>
        </p:blipFill>
        <p:spPr>
          <a:xfrm>
            <a:off x="2407958" y="0"/>
            <a:ext cx="7345922" cy="6858000"/>
          </a:xfrm>
          <a:prstGeom prst="rect">
            <a:avLst/>
          </a:prstGeom>
        </p:spPr>
      </p:pic>
    </p:spTree>
    <p:extLst>
      <p:ext uri="{BB962C8B-B14F-4D97-AF65-F5344CB8AC3E}">
        <p14:creationId xmlns:p14="http://schemas.microsoft.com/office/powerpoint/2010/main" val="3606216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EC88-47FF-45C7-8CCA-9C1F57037EE7}"/>
              </a:ext>
            </a:extLst>
          </p:cNvPr>
          <p:cNvSpPr>
            <a:spLocks noGrp="1"/>
          </p:cNvSpPr>
          <p:nvPr>
            <p:ph type="title"/>
          </p:nvPr>
        </p:nvSpPr>
        <p:spPr>
          <a:xfrm>
            <a:off x="1830463" y="2828686"/>
            <a:ext cx="9011708" cy="763600"/>
          </a:xfrm>
        </p:spPr>
        <p:txBody>
          <a:bodyPr/>
          <a:lstStyle/>
          <a:p>
            <a:r>
              <a:rPr lang="en-US" sz="5400"/>
              <a:t>Đóng vai nói lời đề nghị với bạn và đáp lại sự giúp đỡ của bạn cùng lớp</a:t>
            </a:r>
          </a:p>
        </p:txBody>
      </p:sp>
    </p:spTree>
    <p:extLst>
      <p:ext uri="{BB962C8B-B14F-4D97-AF65-F5344CB8AC3E}">
        <p14:creationId xmlns:p14="http://schemas.microsoft.com/office/powerpoint/2010/main" val="3958435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32051" y="2670216"/>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A. dê và cún</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52697" y="4046737"/>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hươu</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Những nhân vật nào trong bài</a:t>
            </a:r>
          </a:p>
          <a:p>
            <a:pPr algn="ctr"/>
            <a:r>
              <a:rPr lang="en-US" sz="4800" b="1">
                <a:solidFill>
                  <a:schemeClr val="tx1"/>
                </a:solidFill>
                <a:ea typeface="Arial-Rounded" pitchFamily="34" charset="0"/>
                <a:cs typeface="Arial-Rounded" pitchFamily="34" charset="0"/>
              </a:rPr>
              <a:t>bị lạc đường?</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2844339"/>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9054" y="427198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hà mã</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56322" y="4182419"/>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nói lời đề nghị lịch sự</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49849" y="29237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ra lệnh cho người khác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Khi cần sự giúp đỡ, chúng ta nên…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0363" y="434326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313572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im lặng</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2565" y="565627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40673" y="4003241"/>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marL="0" marR="0" lvl="0" indent="0" algn="just" defTabSz="914400" rtl="0" eaLnBrk="1" fontAlgn="auto" latinLnBrk="0" hangingPunct="1">
              <a:lnSpc>
                <a:spcPct val="100000"/>
              </a:lnSpc>
              <a:spcBef>
                <a:spcPts val="0"/>
              </a:spcBef>
              <a:spcAft>
                <a:spcPts val="0"/>
              </a:spcAft>
              <a:buClrTx/>
              <a:buSzTx/>
              <a:buFont typeface="Arial"/>
              <a:buNone/>
              <a:tabLst/>
              <a:defRPr/>
            </a:pPr>
            <a:r>
              <a:rPr lang="en-US" sz="4800" dirty="0" smtClean="0">
                <a:solidFill>
                  <a:srgbClr val="191919"/>
                </a:solidFill>
                <a:ea typeface="Arial-Rounded" pitchFamily="34" charset="0"/>
                <a:cs typeface="Arial-Rounded" pitchFamily="34" charset="0"/>
              </a:rPr>
              <a:t>B. </a:t>
            </a:r>
            <a:r>
              <a:rPr lang="en-US" sz="4800" dirty="0" err="1">
                <a:solidFill>
                  <a:srgbClr val="191919"/>
                </a:solidFill>
                <a:ea typeface="Arial-Rounded" pitchFamily="34" charset="0"/>
                <a:cs typeface="Arial-Rounded" pitchFamily="34" charset="0"/>
              </a:rPr>
              <a:t>n</a:t>
            </a:r>
            <a:r>
              <a:rPr lang="en-US" sz="4800" dirty="0" err="1" smtClean="0">
                <a:solidFill>
                  <a:srgbClr val="191919"/>
                </a:solidFill>
                <a:ea typeface="Arial-Rounded" pitchFamily="34" charset="0"/>
                <a:cs typeface="Arial-Rounded" pitchFamily="34" charset="0"/>
              </a:rPr>
              <a:t>ói</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lời</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cảm</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ơn</a:t>
            </a:r>
            <a:r>
              <a:rPr lang="en-US" sz="4800" dirty="0" smtClean="0">
                <a:solidFill>
                  <a:srgbClr val="191919"/>
                </a:solidFill>
                <a:ea typeface="Arial-Rounded" pitchFamily="34" charset="0"/>
                <a:cs typeface="Arial-Rounded" pitchFamily="34" charset="0"/>
              </a:rPr>
              <a:t> </a:t>
            </a:r>
            <a:endParaRPr kumimoji="0" lang="vi-VN" sz="4800" b="0" i="0" u="none" strike="noStrike" kern="0" cap="none" spc="0" normalizeH="0" baseline="0" noProof="0" dirty="0">
              <a:ln>
                <a:noFill/>
              </a:ln>
              <a:solidFill>
                <a:srgbClr val="191919"/>
              </a:solidFill>
              <a:effectLst/>
              <a:uLnTx/>
              <a:uFillTx/>
              <a:latin typeface="Times New Roman" panose="02020603050405020304" pitchFamily="18" charset="0"/>
              <a:ea typeface="Arial-Rounded" pitchFamily="34" charset="0"/>
              <a:cs typeface="Arial-Rounded" pitchFamily="34" charset="0"/>
              <a:sym typeface="Arial"/>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49849" y="29237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rPr>
              <a:t>A. </a:t>
            </a:r>
            <a:r>
              <a:rPr kumimoji="0" lang="en-US" sz="4800" b="0" i="0" u="none" strike="noStrike" kern="0" cap="none" spc="0" normalizeH="0" baseline="0" noProof="0" dirty="0" err="1">
                <a:ln>
                  <a:noFill/>
                </a:ln>
                <a:solidFill>
                  <a:srgbClr val="191919"/>
                </a:solidFill>
                <a:effectLst/>
                <a:uLnTx/>
                <a:uFillTx/>
                <a:latin typeface="Arial"/>
                <a:ea typeface="Arial-Rounded" pitchFamily="34" charset="0"/>
                <a:cs typeface="Arial-Rounded" pitchFamily="34" charset="0"/>
                <a:sym typeface="Arial"/>
              </a:rPr>
              <a:t>ra</a:t>
            </a:r>
            <a:r>
              <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rPr>
              <a:t> </a:t>
            </a:r>
            <a:r>
              <a:rPr kumimoji="0" lang="en-US" sz="4800" b="0" i="0" u="none" strike="noStrike" kern="0" cap="none" spc="0" normalizeH="0" baseline="0" noProof="0" dirty="0" err="1">
                <a:ln>
                  <a:noFill/>
                </a:ln>
                <a:solidFill>
                  <a:srgbClr val="191919"/>
                </a:solidFill>
                <a:effectLst/>
                <a:uLnTx/>
                <a:uFillTx/>
                <a:latin typeface="Arial"/>
                <a:ea typeface="Arial-Rounded" pitchFamily="34" charset="0"/>
                <a:cs typeface="Arial-Rounded" pitchFamily="34" charset="0"/>
                <a:sym typeface="Arial"/>
              </a:rPr>
              <a:t>lệnh</a:t>
            </a:r>
            <a:r>
              <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rPr>
              <a:t> </a:t>
            </a:r>
            <a:r>
              <a:rPr kumimoji="0" lang="en-US" sz="4800" b="0" i="0" u="none" strike="noStrike" kern="0" cap="none" spc="0" normalizeH="0" baseline="0" noProof="0" dirty="0" err="1">
                <a:ln>
                  <a:noFill/>
                </a:ln>
                <a:solidFill>
                  <a:srgbClr val="191919"/>
                </a:solidFill>
                <a:effectLst/>
                <a:uLnTx/>
                <a:uFillTx/>
                <a:latin typeface="Arial"/>
                <a:ea typeface="Arial-Rounded" pitchFamily="34" charset="0"/>
                <a:cs typeface="Arial-Rounded" pitchFamily="34" charset="0"/>
                <a:sym typeface="Arial"/>
              </a:rPr>
              <a:t>cho</a:t>
            </a:r>
            <a:r>
              <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rPr>
              <a:t> </a:t>
            </a:r>
            <a:r>
              <a:rPr kumimoji="0" lang="en-US" sz="4800" b="0" i="0" u="none" strike="noStrike" kern="0" cap="none" spc="0" normalizeH="0" baseline="0" noProof="0" dirty="0" err="1">
                <a:ln>
                  <a:noFill/>
                </a:ln>
                <a:solidFill>
                  <a:srgbClr val="191919"/>
                </a:solidFill>
                <a:effectLst/>
                <a:uLnTx/>
                <a:uFillTx/>
                <a:latin typeface="Arial"/>
                <a:ea typeface="Arial-Rounded" pitchFamily="34" charset="0"/>
                <a:cs typeface="Arial-Rounded" pitchFamily="34" charset="0"/>
                <a:sym typeface="Arial"/>
              </a:rPr>
              <a:t>người</a:t>
            </a:r>
            <a:r>
              <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rPr>
              <a:t> </a:t>
            </a:r>
            <a:r>
              <a:rPr kumimoji="0" lang="en-US" sz="4800" b="0" i="0" u="none" strike="noStrike" kern="0" cap="none" spc="0" normalizeH="0" baseline="0" noProof="0" dirty="0" err="1">
                <a:ln>
                  <a:noFill/>
                </a:ln>
                <a:solidFill>
                  <a:srgbClr val="191919"/>
                </a:solidFill>
                <a:effectLst/>
                <a:uLnTx/>
                <a:uFillTx/>
                <a:latin typeface="Arial"/>
                <a:ea typeface="Arial-Rounded" pitchFamily="34" charset="0"/>
                <a:cs typeface="Arial-Rounded" pitchFamily="34" charset="0"/>
                <a:sym typeface="Arial"/>
              </a:rPr>
              <a:t>khác</a:t>
            </a:r>
            <a:endPar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507907"/>
          </a:xfrm>
          <a:prstGeom prst="rect">
            <a:avLst/>
          </a:prstGeom>
          <a:solidFill>
            <a:srgbClr val="FFCC99"/>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err="1">
                <a:ln>
                  <a:noFill/>
                </a:ln>
                <a:solidFill>
                  <a:srgbClr val="191919"/>
                </a:solidFill>
                <a:effectLst/>
                <a:uLnTx/>
                <a:uFillTx/>
                <a:ea typeface="Arial-Rounded" pitchFamily="34" charset="0"/>
                <a:cs typeface="Arial-Rounded" pitchFamily="34" charset="0"/>
                <a:sym typeface="Arial"/>
              </a:rPr>
              <a:t>Khi</a:t>
            </a:r>
            <a:r>
              <a:rPr kumimoji="0" lang="en-US" sz="4500" b="1" i="0" u="none" strike="noStrike" kern="0" cap="none" spc="0" normalizeH="0" baseline="0" noProof="0" dirty="0">
                <a:ln>
                  <a:noFill/>
                </a:ln>
                <a:solidFill>
                  <a:srgbClr val="191919"/>
                </a:solidFill>
                <a:effectLst/>
                <a:uLnTx/>
                <a:uFillTx/>
                <a:ea typeface="Arial-Rounded" pitchFamily="34" charset="0"/>
                <a:cs typeface="Arial-Rounded" pitchFamily="34" charset="0"/>
                <a:sym typeface="Arial"/>
              </a:rPr>
              <a:t> </a:t>
            </a:r>
            <a:r>
              <a:rPr lang="en-US" sz="4500" b="1" dirty="0" err="1" smtClean="0">
                <a:solidFill>
                  <a:srgbClr val="191919"/>
                </a:solidFill>
                <a:ea typeface="Arial-Rounded" pitchFamily="34" charset="0"/>
                <a:cs typeface="Arial-Rounded" pitchFamily="34" charset="0"/>
              </a:rPr>
              <a:t>được</a:t>
            </a:r>
            <a:r>
              <a:rPr lang="en-US" sz="4500" b="1" dirty="0" smtClean="0">
                <a:solidFill>
                  <a:srgbClr val="191919"/>
                </a:solidFill>
                <a:ea typeface="Arial-Rounded" pitchFamily="34" charset="0"/>
                <a:cs typeface="Arial-Rounded" pitchFamily="34" charset="0"/>
              </a:rPr>
              <a:t> </a:t>
            </a:r>
            <a:r>
              <a:rPr lang="en-US" sz="4500" b="1" dirty="0" err="1" smtClean="0">
                <a:solidFill>
                  <a:srgbClr val="191919"/>
                </a:solidFill>
                <a:ea typeface="Arial-Rounded" pitchFamily="34" charset="0"/>
                <a:cs typeface="Arial-Rounded" pitchFamily="34" charset="0"/>
              </a:rPr>
              <a:t>ai</a:t>
            </a:r>
            <a:r>
              <a:rPr lang="en-US" sz="4500" b="1" dirty="0" smtClean="0">
                <a:solidFill>
                  <a:srgbClr val="191919"/>
                </a:solidFill>
                <a:ea typeface="Arial-Rounded" pitchFamily="34" charset="0"/>
                <a:cs typeface="Arial-Rounded" pitchFamily="34" charset="0"/>
              </a:rPr>
              <a:t> </a:t>
            </a:r>
            <a:r>
              <a:rPr lang="en-US" sz="4500" b="1" dirty="0" err="1" smtClean="0">
                <a:solidFill>
                  <a:srgbClr val="191919"/>
                </a:solidFill>
                <a:ea typeface="Arial-Rounded" pitchFamily="34" charset="0"/>
                <a:cs typeface="Arial-Rounded" pitchFamily="34" charset="0"/>
              </a:rPr>
              <a:t>giúp</a:t>
            </a:r>
            <a:r>
              <a:rPr lang="en-US" sz="4500" b="1" dirty="0" smtClean="0">
                <a:solidFill>
                  <a:srgbClr val="191919"/>
                </a:solidFill>
                <a:ea typeface="Arial-Rounded" pitchFamily="34" charset="0"/>
                <a:cs typeface="Arial-Rounded" pitchFamily="34" charset="0"/>
              </a:rPr>
              <a:t> </a:t>
            </a:r>
            <a:r>
              <a:rPr lang="en-US" sz="4500" b="1" dirty="0" err="1" smtClean="0">
                <a:solidFill>
                  <a:srgbClr val="191919"/>
                </a:solidFill>
                <a:ea typeface="Arial-Rounded" pitchFamily="34" charset="0"/>
                <a:cs typeface="Arial-Rounded" pitchFamily="34" charset="0"/>
              </a:rPr>
              <a:t>đỡ</a:t>
            </a:r>
            <a:r>
              <a:rPr lang="en-US" sz="4500" b="1" dirty="0" smtClean="0">
                <a:solidFill>
                  <a:srgbClr val="191919"/>
                </a:solidFill>
                <a:ea typeface="Arial-Rounded" pitchFamily="34" charset="0"/>
                <a:cs typeface="Arial-Rounded" pitchFamily="34" charset="0"/>
              </a:rPr>
              <a:t>, </a:t>
            </a:r>
            <a:r>
              <a:rPr lang="en-US" sz="4500" b="1" dirty="0" err="1" smtClean="0">
                <a:solidFill>
                  <a:srgbClr val="191919"/>
                </a:solidFill>
                <a:ea typeface="Arial-Rounded" pitchFamily="34" charset="0"/>
                <a:cs typeface="Arial-Rounded" pitchFamily="34" charset="0"/>
              </a:rPr>
              <a:t>chúng</a:t>
            </a:r>
            <a:r>
              <a:rPr lang="en-US" sz="4500" b="1" dirty="0" smtClean="0">
                <a:solidFill>
                  <a:srgbClr val="191919"/>
                </a:solidFill>
                <a:ea typeface="Arial-Rounded" pitchFamily="34" charset="0"/>
                <a:cs typeface="Arial-Rounded" pitchFamily="34" charset="0"/>
              </a:rPr>
              <a:t> ta </a:t>
            </a:r>
            <a:r>
              <a:rPr lang="en-US" sz="4500" b="1" dirty="0" err="1" smtClean="0">
                <a:solidFill>
                  <a:srgbClr val="191919"/>
                </a:solidFill>
                <a:ea typeface="Arial-Rounded" pitchFamily="34" charset="0"/>
                <a:cs typeface="Arial-Rounded" pitchFamily="34" charset="0"/>
              </a:rPr>
              <a:t>nên</a:t>
            </a:r>
            <a:r>
              <a:rPr lang="en-US" sz="4500" b="1" dirty="0" smtClean="0">
                <a:solidFill>
                  <a:srgbClr val="191919"/>
                </a:solidFill>
                <a:ea typeface="Arial-Rounded" pitchFamily="34" charset="0"/>
                <a:cs typeface="Arial-Rounded" pitchFamily="34" charset="0"/>
              </a:rPr>
              <a:t>…</a:t>
            </a:r>
            <a:endParaRPr kumimoji="0" lang="en-US" sz="4500" b="1" i="0" u="none" strike="noStrike" kern="0" cap="none" spc="0" normalizeH="0" baseline="0" noProof="0" dirty="0">
              <a:ln>
                <a:noFill/>
              </a:ln>
              <a:solidFill>
                <a:srgbClr val="191919"/>
              </a:solidFill>
              <a:effectLst/>
              <a:uLnTx/>
              <a:uFillTx/>
              <a:ea typeface="Arial-Rounded" pitchFamily="34" charset="0"/>
              <a:cs typeface="Arial-Rounded" pitchFamily="34" charset="0"/>
              <a:sym typeface="Arial"/>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8141" y="435183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313572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05732" y="5218133"/>
            <a:ext cx="8500561"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dirty="0">
                <a:solidFill>
                  <a:srgbClr val="191919"/>
                </a:solidFill>
                <a:ea typeface="Arial-Rounded" pitchFamily="34" charset="0"/>
                <a:cs typeface="Arial-Rounded" pitchFamily="34" charset="0"/>
              </a:rPr>
              <a:t>B</a:t>
            </a:r>
            <a:r>
              <a:rPr kumimoji="0" lang="en-US" sz="4800" b="0" i="0" u="none" strike="noStrike" kern="0" cap="none" spc="0" normalizeH="0" baseline="0" noProof="0" dirty="0" smtClean="0">
                <a:ln>
                  <a:noFill/>
                </a:ln>
                <a:solidFill>
                  <a:srgbClr val="191919"/>
                </a:solidFill>
                <a:effectLst/>
                <a:uLnTx/>
                <a:uFillTx/>
                <a:latin typeface="Arial"/>
                <a:ea typeface="Arial-Rounded" pitchFamily="34" charset="0"/>
                <a:cs typeface="Arial-Rounded" pitchFamily="34" charset="0"/>
                <a:sym typeface="Arial"/>
              </a:rPr>
              <a:t>. </a:t>
            </a:r>
            <a:r>
              <a:rPr lang="en-US" sz="4800" noProof="0" dirty="0" err="1">
                <a:solidFill>
                  <a:srgbClr val="191919"/>
                </a:solidFill>
                <a:ea typeface="Arial-Rounded" pitchFamily="34" charset="0"/>
                <a:cs typeface="Arial-Rounded" pitchFamily="34" charset="0"/>
              </a:rPr>
              <a:t>n</a:t>
            </a:r>
            <a:r>
              <a:rPr lang="en-US" sz="4800" dirty="0" err="1" smtClean="0">
                <a:solidFill>
                  <a:srgbClr val="191919"/>
                </a:solidFill>
                <a:ea typeface="Arial-Rounded" pitchFamily="34" charset="0"/>
                <a:cs typeface="Arial-Rounded" pitchFamily="34" charset="0"/>
              </a:rPr>
              <a:t>ói</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lời</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đề</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nghị</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lịch</a:t>
            </a:r>
            <a:r>
              <a:rPr lang="en-US" sz="4800" dirty="0" smtClean="0">
                <a:solidFill>
                  <a:srgbClr val="191919"/>
                </a:solidFill>
                <a:ea typeface="Arial-Rounded" pitchFamily="34" charset="0"/>
                <a:cs typeface="Arial-Rounded" pitchFamily="34" charset="0"/>
              </a:rPr>
              <a:t> </a:t>
            </a:r>
            <a:r>
              <a:rPr lang="en-US" sz="4800" dirty="0" err="1" smtClean="0">
                <a:solidFill>
                  <a:srgbClr val="191919"/>
                </a:solidFill>
                <a:ea typeface="Arial-Rounded" pitchFamily="34" charset="0"/>
                <a:cs typeface="Arial-Rounded" pitchFamily="34" charset="0"/>
              </a:rPr>
              <a:t>sự</a:t>
            </a:r>
            <a:r>
              <a:rPr lang="en-US" sz="4800" dirty="0" smtClean="0">
                <a:solidFill>
                  <a:srgbClr val="191919"/>
                </a:solidFill>
                <a:ea typeface="Arial-Rounded" pitchFamily="34" charset="0"/>
                <a:cs typeface="Arial-Rounded" pitchFamily="34" charset="0"/>
              </a:rPr>
              <a:t> </a:t>
            </a:r>
            <a:endParaRPr kumimoji="0" lang="en-US" sz="4800" b="0" i="0" u="none" strike="noStrike" kern="0" cap="none" spc="0" normalizeH="0" baseline="0" noProof="0" dirty="0">
              <a:ln>
                <a:noFill/>
              </a:ln>
              <a:solidFill>
                <a:srgbClr val="191919"/>
              </a:solidFill>
              <a:effectLst/>
              <a:uLnTx/>
              <a:uFillTx/>
              <a:latin typeface="Arial"/>
              <a:ea typeface="Arial-Rounded" pitchFamily="34" charset="0"/>
              <a:cs typeface="Arial-Rounded" pitchFamily="34" charset="0"/>
              <a:sym typeface="Arial"/>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47585" y="564207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E17011-DEE3-4105-9D93-EE77FD2ED7EE}"/>
              </a:ext>
            </a:extLst>
          </p:cNvPr>
          <p:cNvSpPr txBox="1"/>
          <p:nvPr/>
        </p:nvSpPr>
        <p:spPr>
          <a:xfrm>
            <a:off x="8432134" y="1743508"/>
            <a:ext cx="3200598" cy="3416320"/>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Tớ là mặt cảm xúc may mắn. Chúc mừng bạn đã nhận được một phần quà</a:t>
            </a:r>
            <a:r>
              <a:rPr lang="en-US" sz="3600" i="1">
                <a:solidFill>
                  <a:srgbClr val="002060"/>
                </a:solidFill>
                <a:latin typeface="+mj-lt"/>
                <a:ea typeface="Arial-Rounded" pitchFamily="34" charset="0"/>
                <a:cs typeface="Arial-Rounded" pitchFamily="34" charset="0"/>
              </a:rPr>
              <a:t>.</a:t>
            </a:r>
            <a:endParaRPr lang="en-US" sz="3600">
              <a:solidFill>
                <a:srgbClr val="002060"/>
              </a:solidFill>
              <a:latin typeface="+mj-lt"/>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E51D168E-8F9F-4343-B7B7-5D693AE75063}"/>
              </a:ext>
            </a:extLst>
          </p:cNvPr>
          <p:cNvSpPr txBox="1"/>
          <p:nvPr/>
        </p:nvSpPr>
        <p:spPr>
          <a:xfrm>
            <a:off x="4480619" y="1698171"/>
            <a:ext cx="3200598" cy="3416320"/>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Đọc lại đoạn 1 bài đọc </a:t>
            </a:r>
            <a:r>
              <a:rPr lang="en-US" sz="3600" i="1">
                <a:solidFill>
                  <a:srgbClr val="002060"/>
                </a:solidFill>
                <a:latin typeface="+mj-lt"/>
                <a:ea typeface="Arial-Rounded" pitchFamily="34" charset="0"/>
                <a:cs typeface="Arial-Rounded" pitchFamily="34" charset="0"/>
              </a:rPr>
              <a:t>Thư viện biết đi và trả lời câu hỏi bất kì của giáo viên.</a:t>
            </a:r>
            <a:endParaRPr lang="en-US" sz="3600">
              <a:solidFill>
                <a:srgbClr val="002060"/>
              </a:solidFill>
              <a:latin typeface="+mj-lt"/>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62B67F64-A640-45E8-AE88-C1EB5542E4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1204" b="71389" l="23200" r="82800">
                        <a14:foregroundMark x1="37800" y1="39537" x2="54500" y2="62593"/>
                        <a14:foregroundMark x1="60200" y1="23056" x2="53200" y2="55278"/>
                        <a14:foregroundMark x1="47800" y1="29537" x2="74300" y2="46389"/>
                        <a14:foregroundMark x1="44500" y1="39537" x2="65800" y2="48796"/>
                        <a14:foregroundMark x1="50200" y1="36389" x2="44200" y2="56667"/>
                        <a14:foregroundMark x1="49400" y1="53056" x2="55000" y2="55741"/>
                        <a14:foregroundMark x1="58100" y1="40926" x2="58900" y2="44074"/>
                        <a14:foregroundMark x1="43500" y1="41204" x2="41400" y2="45463"/>
                        <a14:foregroundMark x1="41400" y1="39259" x2="40100" y2="44537"/>
                        <a14:foregroundMark x1="49100" y1="55741" x2="51200" y2="61667"/>
                      </a14:backgroundRemoval>
                    </a14:imgEffect>
                  </a14:imgLayer>
                </a14:imgProps>
              </a:ext>
            </a:extLst>
          </a:blip>
          <a:srcRect l="19809" t="16340" r="17963" b="25952"/>
          <a:stretch/>
        </p:blipFill>
        <p:spPr>
          <a:xfrm>
            <a:off x="4105161" y="1450198"/>
            <a:ext cx="3951515" cy="3957601"/>
          </a:xfrm>
          <a:prstGeom prst="rect">
            <a:avLst/>
          </a:prstGeom>
        </p:spPr>
      </p:pic>
      <p:pic>
        <p:nvPicPr>
          <p:cNvPr id="6" name="Picture 5">
            <a:extLst>
              <a:ext uri="{FF2B5EF4-FFF2-40B4-BE49-F238E27FC236}">
                <a16:creationId xmlns:a16="http://schemas.microsoft.com/office/drawing/2014/main" id="{141CE3FE-7428-465C-80D6-9C5FF13DE95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2222" b="71019" l="20800" r="79400"/>
                    </a14:imgEffect>
                  </a14:imgLayer>
                </a14:imgProps>
              </a:ext>
            </a:extLst>
          </a:blip>
          <a:srcRect l="21303" t="20908" r="20325" b="28615"/>
          <a:stretch/>
        </p:blipFill>
        <p:spPr>
          <a:xfrm>
            <a:off x="8211456" y="1698171"/>
            <a:ext cx="3706586" cy="3461657"/>
          </a:xfrm>
          <a:prstGeom prst="rect">
            <a:avLst/>
          </a:prstGeom>
        </p:spPr>
      </p:pic>
      <p:sp>
        <p:nvSpPr>
          <p:cNvPr id="9" name="TextBox 8">
            <a:extLst>
              <a:ext uri="{FF2B5EF4-FFF2-40B4-BE49-F238E27FC236}">
                <a16:creationId xmlns:a16="http://schemas.microsoft.com/office/drawing/2014/main" id="{913DFA88-1F0C-43F5-A09F-FC756E2DD969}"/>
              </a:ext>
            </a:extLst>
          </p:cNvPr>
          <p:cNvSpPr txBox="1"/>
          <p:nvPr/>
        </p:nvSpPr>
        <p:spPr>
          <a:xfrm>
            <a:off x="827173" y="1997837"/>
            <a:ext cx="2449680" cy="2862322"/>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Kể tên một thư viện xuất hiện trong bài đọc trước.</a:t>
            </a:r>
          </a:p>
        </p:txBody>
      </p:sp>
      <p:pic>
        <p:nvPicPr>
          <p:cNvPr id="8" name="Picture 7">
            <a:extLst>
              <a:ext uri="{FF2B5EF4-FFF2-40B4-BE49-F238E27FC236}">
                <a16:creationId xmlns:a16="http://schemas.microsoft.com/office/drawing/2014/main" id="{12CEB866-394F-4D99-BD08-294FC8FEA14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753" b="78777" l="10000" r="90000"/>
                    </a14:imgEffect>
                  </a14:imgLayer>
                </a14:imgProps>
              </a:ext>
            </a:extLst>
          </a:blip>
          <a:srcRect l="17913" t="16862" r="19859" b="25431"/>
          <a:stretch/>
        </p:blipFill>
        <p:spPr>
          <a:xfrm>
            <a:off x="76256" y="1450198"/>
            <a:ext cx="3951515" cy="3957602"/>
          </a:xfrm>
          <a:prstGeom prst="rect">
            <a:avLst/>
          </a:prstGeom>
        </p:spPr>
      </p:pic>
      <p:sp>
        <p:nvSpPr>
          <p:cNvPr id="12" name="TextBox 11">
            <a:extLst>
              <a:ext uri="{FF2B5EF4-FFF2-40B4-BE49-F238E27FC236}">
                <a16:creationId xmlns:a16="http://schemas.microsoft.com/office/drawing/2014/main" id="{E63BED26-E040-427C-932C-CA11E99415B7}"/>
              </a:ext>
            </a:extLst>
          </p:cNvPr>
          <p:cNvSpPr txBox="1"/>
          <p:nvPr/>
        </p:nvSpPr>
        <p:spPr>
          <a:xfrm>
            <a:off x="1622595" y="344872"/>
            <a:ext cx="9856391" cy="646331"/>
          </a:xfrm>
          <a:prstGeom prst="rect">
            <a:avLst/>
          </a:prstGeom>
          <a:noFill/>
        </p:spPr>
        <p:txBody>
          <a:bodyPr wrap="square" rtlCol="0">
            <a:spAutoFit/>
          </a:bodyPr>
          <a:lstStyle/>
          <a:p>
            <a:pPr algn="just"/>
            <a:r>
              <a:rPr lang="en-US" sz="3600" b="1">
                <a:solidFill>
                  <a:srgbClr val="002060"/>
                </a:solidFill>
                <a:latin typeface="+mj-lt"/>
                <a:ea typeface="Arial-Rounded" pitchFamily="34" charset="0"/>
                <a:cs typeface="Arial-Rounded" pitchFamily="34" charset="0"/>
              </a:rPr>
              <a:t>KHỞI ĐỘNG: MẶT CẢM XÚC MAY MẮN</a:t>
            </a:r>
          </a:p>
        </p:txBody>
      </p:sp>
    </p:spTree>
    <p:extLst>
      <p:ext uri="{BB962C8B-B14F-4D97-AF65-F5344CB8AC3E}">
        <p14:creationId xmlns:p14="http://schemas.microsoft.com/office/powerpoint/2010/main" val="1874672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childTnLst>
        </p:cTn>
      </p:par>
    </p:tnLst>
    <p:bldLst>
      <p:bldP spid="11"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622714" y="2027950"/>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485468"/>
            <a:ext cx="10246588" cy="763600"/>
          </a:xfrm>
          <a:prstGeom prst="rect">
            <a:avLst/>
          </a:prstGeom>
        </p:spPr>
        <p:txBody>
          <a:bodyPr spcFirstLastPara="1" wrap="square" lIns="121404" tIns="121404" rIns="121404" bIns="121404" anchor="ctr" anchorCtr="0">
            <a:noAutofit/>
          </a:bodyPr>
          <a:lstStyle/>
          <a:p>
            <a:r>
              <a:rPr lang="en" sz="4000" dirty="0">
                <a:solidFill>
                  <a:schemeClr val="bg2">
                    <a:lumMod val="75000"/>
                  </a:schemeClr>
                </a:solidFill>
                <a:latin typeface="+mj-lt"/>
                <a:ea typeface="Arial-Rounded" pitchFamily="34" charset="0"/>
                <a:cs typeface="Arial-Rounded" pitchFamily="34" charset="0"/>
              </a:rPr>
              <a:t>Bài 19: </a:t>
            </a:r>
            <a:r>
              <a:rPr lang="en-US" sz="4000" dirty="0">
                <a:solidFill>
                  <a:schemeClr val="bg2">
                    <a:lumMod val="75000"/>
                  </a:schemeClr>
                </a:solidFill>
                <a:latin typeface="+mj-lt"/>
                <a:ea typeface="Arial-Rounded" pitchFamily="34" charset="0"/>
                <a:cs typeface="Arial-Rounded" pitchFamily="34" charset="0"/>
              </a:rPr>
              <a:t>CẢM ƠN ANH HÀ MÃ</a:t>
            </a:r>
            <a:endParaRPr sz="4000" dirty="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9608468" y="4090207"/>
            <a:ext cx="1313177" cy="573705"/>
          </a:xfrm>
          <a:solidFill>
            <a:schemeClr val="accent5">
              <a:lumMod val="40000"/>
              <a:lumOff val="60000"/>
            </a:schemeClr>
          </a:solidFill>
        </p:spPr>
        <p:txBody>
          <a:bodyPr/>
          <a:lstStyle/>
          <a:p>
            <a:pPr marL="139700" indent="0" algn="ctr">
              <a:buNone/>
            </a:pPr>
            <a:r>
              <a:rPr lang="en-US" sz="2800">
                <a:solidFill>
                  <a:schemeClr val="tx1"/>
                </a:solidFill>
                <a:latin typeface="+mj-lt"/>
              </a:rPr>
              <a:t>S/84</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dirty="0" err="1">
                <a:latin typeface="+mj-lt"/>
                <a:ea typeface="Arial-Rounded" pitchFamily="34" charset="0"/>
                <a:cs typeface="Arial-Rounded" pitchFamily="34" charset="0"/>
              </a:rPr>
              <a:t>Thứ</a:t>
            </a:r>
            <a:r>
              <a:rPr lang="en-US" sz="4389" dirty="0">
                <a:latin typeface="+mj-lt"/>
                <a:ea typeface="Arial-Rounded" pitchFamily="34" charset="0"/>
                <a:cs typeface="Arial-Rounded" pitchFamily="34" charset="0"/>
              </a:rPr>
              <a:t> </a:t>
            </a:r>
            <a:r>
              <a:rPr lang="en-US" sz="4389" dirty="0" err="1" smtClean="0">
                <a:latin typeface="+mj-lt"/>
                <a:ea typeface="Arial-Rounded" pitchFamily="34" charset="0"/>
                <a:cs typeface="Arial-Rounded" pitchFamily="34" charset="0"/>
              </a:rPr>
              <a:t>hai</a:t>
            </a:r>
            <a:r>
              <a:rPr lang="en-US" sz="4389" dirty="0" smtClean="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ngày</a:t>
            </a:r>
            <a:r>
              <a:rPr lang="en-US" sz="4389" dirty="0">
                <a:latin typeface="+mj-lt"/>
                <a:ea typeface="Arial-Rounded" pitchFamily="34" charset="0"/>
                <a:cs typeface="Arial-Rounded" pitchFamily="34" charset="0"/>
              </a:rPr>
              <a:t> </a:t>
            </a:r>
            <a:r>
              <a:rPr lang="en-US" sz="4389" dirty="0" smtClean="0">
                <a:latin typeface="+mj-lt"/>
                <a:ea typeface="Arial-Rounded" pitchFamily="34" charset="0"/>
                <a:cs typeface="Arial-Rounded" pitchFamily="34" charset="0"/>
              </a:rPr>
              <a:t>4 </a:t>
            </a:r>
            <a:r>
              <a:rPr lang="en-US" sz="4389" dirty="0" err="1">
                <a:latin typeface="+mj-lt"/>
                <a:ea typeface="Arial-Rounded" pitchFamily="34" charset="0"/>
                <a:cs typeface="Arial-Rounded" pitchFamily="34" charset="0"/>
              </a:rPr>
              <a:t>tháng</a:t>
            </a:r>
            <a:r>
              <a:rPr lang="en-US" sz="4389" dirty="0">
                <a:latin typeface="+mj-lt"/>
                <a:ea typeface="Arial-Rounded" pitchFamily="34" charset="0"/>
                <a:cs typeface="Arial-Rounded" pitchFamily="34" charset="0"/>
              </a:rPr>
              <a:t> </a:t>
            </a:r>
            <a:r>
              <a:rPr lang="en-US" sz="4389" dirty="0" smtClean="0">
                <a:latin typeface="+mj-lt"/>
                <a:ea typeface="Arial-Rounded" pitchFamily="34" charset="0"/>
                <a:cs typeface="Arial-Rounded" pitchFamily="34" charset="0"/>
              </a:rPr>
              <a:t>3 </a:t>
            </a:r>
            <a:r>
              <a:rPr lang="en-US" sz="4389" dirty="0" err="1">
                <a:latin typeface="+mj-lt"/>
                <a:ea typeface="Arial-Rounded" pitchFamily="34" charset="0"/>
                <a:cs typeface="Arial-Rounded" pitchFamily="34" charset="0"/>
              </a:rPr>
              <a:t>năm</a:t>
            </a:r>
            <a:r>
              <a:rPr lang="en-US" sz="4389" dirty="0">
                <a:latin typeface="+mj-lt"/>
                <a:ea typeface="Arial-Rounded" pitchFamily="34" charset="0"/>
                <a:cs typeface="Arial-Rounded" pitchFamily="34" charset="0"/>
              </a:rPr>
              <a:t> 2022</a:t>
            </a:r>
            <a:endParaRPr lang="pl-PL" sz="4389" dirty="0">
              <a:latin typeface="+mj-lt"/>
              <a:ea typeface="Arial-Rounded" pitchFamily="34" charset="0"/>
              <a:cs typeface="Arial-Rounded" pitchFamily="34" charset="0"/>
            </a:endParaRPr>
          </a:p>
        </p:txBody>
      </p:sp>
      <p:pic>
        <p:nvPicPr>
          <p:cNvPr id="7" name="Picture 6">
            <a:extLst>
              <a:ext uri="{FF2B5EF4-FFF2-40B4-BE49-F238E27FC236}">
                <a16:creationId xmlns:a16="http://schemas.microsoft.com/office/drawing/2014/main" id="{67563872-A108-4705-BD4F-91AF2EC72D8B}"/>
              </a:ext>
            </a:extLst>
          </p:cNvPr>
          <p:cNvPicPr>
            <a:picLocks noChangeAspect="1"/>
          </p:cNvPicPr>
          <p:nvPr/>
        </p:nvPicPr>
        <p:blipFill>
          <a:blip r:embed="rId3"/>
          <a:stretch>
            <a:fillRect/>
          </a:stretch>
        </p:blipFill>
        <p:spPr>
          <a:xfrm>
            <a:off x="3233325" y="3926917"/>
            <a:ext cx="2519016" cy="2650503"/>
          </a:xfrm>
          <a:prstGeom prst="ellipse">
            <a:avLst/>
          </a:prstGeom>
        </p:spPr>
      </p:pic>
      <p:pic>
        <p:nvPicPr>
          <p:cNvPr id="8" name="Picture 7">
            <a:extLst>
              <a:ext uri="{FF2B5EF4-FFF2-40B4-BE49-F238E27FC236}">
                <a16:creationId xmlns:a16="http://schemas.microsoft.com/office/drawing/2014/main" id="{D24531FD-21F1-4064-BD4A-3FF9BF8CB8E1}"/>
              </a:ext>
            </a:extLst>
          </p:cNvPr>
          <p:cNvPicPr>
            <a:picLocks noChangeAspect="1"/>
          </p:cNvPicPr>
          <p:nvPr/>
        </p:nvPicPr>
        <p:blipFill>
          <a:blip r:embed="rId4"/>
          <a:stretch>
            <a:fillRect/>
          </a:stretch>
        </p:blipFill>
        <p:spPr>
          <a:xfrm>
            <a:off x="5964613" y="4596736"/>
            <a:ext cx="2173608" cy="2041071"/>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BF15C-C95C-41E3-BC06-6E62B7B35804}"/>
              </a:ext>
            </a:extLst>
          </p:cNvPr>
          <p:cNvSpPr txBox="1"/>
          <p:nvPr/>
        </p:nvSpPr>
        <p:spPr>
          <a:xfrm>
            <a:off x="1191591" y="534196"/>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Em nói lời đáp thế nào trong những tình huống sau?</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7" y="461657"/>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803CE89-D204-4C84-9321-9DCCDCE854F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t="18827" r="48172"/>
          <a:stretch/>
        </p:blipFill>
        <p:spPr>
          <a:xfrm>
            <a:off x="2670190" y="1453241"/>
            <a:ext cx="6020421" cy="4751615"/>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BF15C-C95C-41E3-BC06-6E62B7B35804}"/>
              </a:ext>
            </a:extLst>
          </p:cNvPr>
          <p:cNvSpPr txBox="1"/>
          <p:nvPr/>
        </p:nvSpPr>
        <p:spPr>
          <a:xfrm>
            <a:off x="1191591" y="534196"/>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Em nói lời đáp thế nào trong những tình huống sau?</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7" y="461657"/>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803CE89-D204-4C84-9321-9DCCDCE854F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50745" t="16939" r="-2573" b="1888"/>
          <a:stretch/>
        </p:blipFill>
        <p:spPr>
          <a:xfrm>
            <a:off x="2670190" y="1453241"/>
            <a:ext cx="6020421" cy="4751615"/>
          </a:xfrm>
          <a:prstGeom prst="rect">
            <a:avLst/>
          </a:prstGeom>
        </p:spPr>
      </p:pic>
    </p:spTree>
    <p:extLst>
      <p:ext uri="{BB962C8B-B14F-4D97-AF65-F5344CB8AC3E}">
        <p14:creationId xmlns:p14="http://schemas.microsoft.com/office/powerpoint/2010/main" val="7205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210159"/>
            <a:ext cx="11560554" cy="6647841"/>
            <a:chOff x="300642" y="9152"/>
            <a:chExt cx="11560554" cy="6647841"/>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655350"/>
              <a:ext cx="11560554" cy="6001643"/>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Dê</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cún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rừng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quay </a:t>
              </a:r>
              <a:r>
                <a:rPr lang="en-US" sz="2400" dirty="0" err="1">
                  <a:solidFill>
                    <a:schemeClr val="tx1"/>
                  </a:solidFill>
                  <a:latin typeface="Arial" panose="020B0604020202020204" pitchFamily="34" charset="0"/>
                  <a:cs typeface="Arial" panose="020B0604020202020204" pitchFamily="34" charset="0"/>
                </a:rPr>
                <a:t>về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thì</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bị</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đường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Gặp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cô</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hươu</a:t>
              </a:r>
              <a:r>
                <a:rPr lang="en-US" sz="2400" dirty="0">
                  <a:solidFill>
                    <a:schemeClr val="tx1"/>
                  </a:solidFill>
                  <a:latin typeface="Arial" panose="020B0604020202020204" pitchFamily="34" charset="0"/>
                  <a:cs typeface="Arial" panose="020B0604020202020204" pitchFamily="34" charset="0"/>
                </a:rPr>
                <a:t>, </a:t>
              </a:r>
              <a:r>
                <a:rPr lang="en-US" sz="2400" err="1">
                  <a:solidFill>
                    <a:schemeClr val="tx1"/>
                  </a:solidFill>
                  <a:latin typeface="Arial" panose="020B0604020202020204" pitchFamily="34" charset="0"/>
                  <a:cs typeface="Arial" panose="020B0604020202020204" pitchFamily="34" charset="0"/>
                </a:rPr>
                <a:t>dê</a:t>
              </a:r>
              <a:r>
                <a:rPr lang="en-US" sz="2400">
                  <a:solidFill>
                    <a:schemeClr val="tx1"/>
                  </a:solidFill>
                  <a:latin typeface="Arial" panose="020B0604020202020204" pitchFamily="34" charset="0"/>
                  <a:cs typeface="Arial" panose="020B0604020202020204" pitchFamily="34" charset="0"/>
                </a:rPr>
                <a:t> </a:t>
              </a:r>
              <a:r>
                <a:rPr lang="en-US" sz="2400" smtClean="0">
                  <a:solidFill>
                    <a:schemeClr val="tx1"/>
                  </a:solidFill>
                  <a:latin typeface="Arial" panose="020B0604020202020204" pitchFamily="34" charset="0"/>
                  <a:cs typeface="Arial" panose="020B0604020202020204" pitchFamily="34" charset="0"/>
                </a:rPr>
                <a:t>hỏi</a:t>
              </a:r>
              <a:r>
                <a:rPr lang="en-US" sz="240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Cô</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kia</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lối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nào</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Hươu</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lắc</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dầu</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bỏ</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tiếp</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tới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con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to:</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tôi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muốn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hãy</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đưa</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tôi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phật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ý,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định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bỏ</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vậy</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cún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Chào</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bọn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chứ</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ngoan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quá</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vui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vẻ</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Cún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đáp</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quay sang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nhỏ</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với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quên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lời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cô</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dặn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à?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Muốn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đó</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hỏi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cách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lịch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sự</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khi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họ</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err="1">
                  <a:solidFill>
                    <a:schemeClr val="tx1"/>
                  </a:solidFill>
                  <a:latin typeface="Arial" panose="020B0604020202020204" pitchFamily="34" charset="0"/>
                  <a:ea typeface="Arial-Rounded" panose="020B0500000000000000" pitchFamily="34" charset="0"/>
                  <a:cs typeface="Arial" panose="020B0604020202020204" pitchFamily="34" charset="0"/>
                </a:rPr>
                <a:t>Dê</a:t>
              </a:r>
              <a:r>
                <a:rPr lang="en-US" sz="240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smtClean="0">
                  <a:solidFill>
                    <a:schemeClr val="tx1"/>
                  </a:solidFill>
                  <a:latin typeface="Arial" panose="020B0604020202020204" pitchFamily="34" charset="0"/>
                  <a:ea typeface="Arial-Rounded" panose="020B0500000000000000" pitchFamily="34" charset="0"/>
                  <a:cs typeface="Arial" panose="020B0604020202020204" pitchFamily="34" charset="0"/>
                </a:rPr>
                <a:t>con hơi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xấu</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hổ</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Sang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bên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kia</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sông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dê</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err="1">
                  <a:solidFill>
                    <a:schemeClr val="tx1"/>
                  </a:solidFill>
                  <a:latin typeface="Arial" panose="020B0604020202020204" pitchFamily="34" charset="0"/>
                  <a:ea typeface="Arial-Rounded" panose="020B0500000000000000" pitchFamily="34" charset="0"/>
                  <a:cs typeface="Arial" panose="020B0604020202020204" pitchFamily="34" charset="0"/>
                </a:rPr>
                <a:t>với</a:t>
              </a:r>
              <a:r>
                <a:rPr lang="en-US" sz="240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smtClean="0">
                  <a:solidFill>
                    <a:schemeClr val="tx1"/>
                  </a:solidFill>
                  <a:latin typeface="Arial" panose="020B0604020202020204" pitchFamily="34" charset="0"/>
                  <a:ea typeface="Arial-Rounded" panose="020B0500000000000000" pitchFamily="34" charset="0"/>
                  <a:cs typeface="Arial" panose="020B0604020202020204" pitchFamily="34" charset="0"/>
                </a:rPr>
                <a:t>hà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giúp</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sai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xin</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lỗi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anh</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Hà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mã</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mỉm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lỗi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tốt</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Giờ</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các</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cứ</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theo</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đường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này</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là</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làng</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tx1"/>
                  </a:solidFill>
                  <a:latin typeface="Arial" panose="020B0604020202020204" pitchFamily="34" charset="0"/>
                  <a:ea typeface="Arial-Rounded" panose="020B0500000000000000" pitchFamily="34" charset="0"/>
                  <a:cs typeface="Arial" panose="020B0604020202020204" pitchFamily="34" charset="0"/>
                </a:rPr>
                <a:t>thôi</a:t>
              </a:r>
              <a:r>
                <a:rPr lang="en-US" sz="2400" dirty="0">
                  <a:solidFill>
                    <a:schemeClr val="tx1"/>
                  </a:solidFill>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err="1">
                  <a:latin typeface="Arial" panose="020B0604020202020204" pitchFamily="34" charset="0"/>
                  <a:ea typeface="Arial-Rounded" panose="020B0500000000000000" pitchFamily="34" charset="0"/>
                  <a:cs typeface="Arial" panose="020B0604020202020204" pitchFamily="34" charset="0"/>
                </a:rPr>
                <a:t>Cùng</a:t>
              </a:r>
              <a:r>
                <a:rPr lang="en-US" sz="2400" i="1" dirty="0">
                  <a:latin typeface="Arial" panose="020B0604020202020204" pitchFamily="34" charset="0"/>
                  <a:ea typeface="Arial-Rounded" panose="020B0500000000000000" pitchFamily="34" charset="0"/>
                  <a:cs typeface="Arial" panose="020B0604020202020204" pitchFamily="34" charset="0"/>
                </a:rPr>
                <a:t> con </a:t>
              </a:r>
              <a:r>
                <a:rPr lang="en-US" sz="2400" i="1" dirty="0" err="1">
                  <a:latin typeface="Arial" panose="020B0604020202020204" pitchFamily="34" charset="0"/>
                  <a:ea typeface="Arial-Rounded" panose="020B0500000000000000" pitchFamily="34" charset="0"/>
                  <a:cs typeface="Arial" panose="020B0604020202020204" pitchFamily="34" charset="0"/>
                </a:rPr>
                <a:t>rèn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thói</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quen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tốt</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9347373" y="1237343"/>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3904543" y="2356761"/>
            <a:ext cx="693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2864767" y="5284652"/>
            <a:ext cx="9227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F6BAB-C50B-43CC-83AB-9523C14FE1B5}"/>
              </a:ext>
            </a:extLst>
          </p:cNvPr>
          <p:cNvCxnSpPr>
            <a:cxnSpLocks/>
          </p:cNvCxnSpPr>
          <p:nvPr/>
        </p:nvCxnSpPr>
        <p:spPr>
          <a:xfrm>
            <a:off x="4040177" y="5294086"/>
            <a:ext cx="693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3F1656-E6B9-4AB0-AF99-5C077FAC59AD}"/>
              </a:ext>
            </a:extLst>
          </p:cNvPr>
          <p:cNvCxnSpPr>
            <a:cxnSpLocks/>
          </p:cNvCxnSpPr>
          <p:nvPr/>
        </p:nvCxnSpPr>
        <p:spPr>
          <a:xfrm>
            <a:off x="7838886" y="5653314"/>
            <a:ext cx="7626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76935" y="723996"/>
            <a:ext cx="689810" cy="641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70C0"/>
                </a:solidFill>
              </a:rPr>
              <a:t>1</a:t>
            </a:r>
            <a:endParaRPr lang="en-US" sz="3000" dirty="0">
              <a:solidFill>
                <a:srgbClr val="0070C0"/>
              </a:solidFill>
            </a:endParaRPr>
          </a:p>
        </p:txBody>
      </p:sp>
      <p:sp>
        <p:nvSpPr>
          <p:cNvPr id="11" name="Oval 10"/>
          <p:cNvSpPr/>
          <p:nvPr/>
        </p:nvSpPr>
        <p:spPr>
          <a:xfrm>
            <a:off x="576935" y="1769329"/>
            <a:ext cx="689810" cy="641684"/>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rPr>
              <a:t>2</a:t>
            </a:r>
          </a:p>
        </p:txBody>
      </p:sp>
      <p:sp>
        <p:nvSpPr>
          <p:cNvPr id="14" name="Oval 13"/>
          <p:cNvSpPr/>
          <p:nvPr/>
        </p:nvSpPr>
        <p:spPr>
          <a:xfrm>
            <a:off x="576935" y="4973244"/>
            <a:ext cx="689810" cy="641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70C0"/>
                </a:solidFill>
              </a:rPr>
              <a:t>3</a:t>
            </a:r>
            <a:endParaRPr lang="en-US" sz="3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0"/>
                                        </p:tgtEl>
                                        <p:attrNameLst>
                                          <p:attrName>style.visibility</p:attrName>
                                        </p:attrNameLst>
                                      </p:cBhvr>
                                      <p:to>
                                        <p:strVal val="visible"/>
                                      </p:to>
                                    </p:set>
                                    <p:animEffect transition="in" filter="fade">
                                      <p:cBhvr>
                                        <p:cTn id="25" dur="500"/>
                                        <p:tgtEl>
                                          <p:spTgt spid="3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FAE11F-A892-42C1-B1BC-D5DF74F2AF73}"/>
              </a:ext>
            </a:extLst>
          </p:cNvPr>
          <p:cNvSpPr/>
          <p:nvPr/>
        </p:nvSpPr>
        <p:spPr>
          <a:xfrm>
            <a:off x="1788318" y="1409702"/>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cô hươu</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88318" y="308428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sông</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425633" y="1409702"/>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xấu hổ</a:t>
            </a:r>
            <a:endParaRPr lang="en-US" sz="48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DE3148F-DBD2-4BE4-BA96-A984A87AA6F4}"/>
              </a:ext>
            </a:extLst>
          </p:cNvPr>
          <p:cNvSpPr/>
          <p:nvPr/>
        </p:nvSpPr>
        <p:spPr>
          <a:xfrm>
            <a:off x="6425633" y="306070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sang</a:t>
            </a:r>
            <a:endParaRPr lang="en-US" sz="48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A643681-D4A0-4729-89FB-DAB37C1C6960}"/>
              </a:ext>
            </a:extLst>
          </p:cNvPr>
          <p:cNvSpPr/>
          <p:nvPr/>
        </p:nvSpPr>
        <p:spPr>
          <a:xfrm>
            <a:off x="4106975" y="471170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xin lỗi</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5" grpId="0" animBg="1"/>
      <p:bldP spid="6" grpId="0" animBg="1"/>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1477</Words>
  <Application>Microsoft Office PowerPoint</Application>
  <PresentationFormat>Custom</PresentationFormat>
  <Paragraphs>282</Paragraphs>
  <Slides>34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Scope One</vt:lpstr>
      <vt:lpstr>Arial-Rounded</vt:lpstr>
      <vt:lpstr>Delius Unicase</vt:lpstr>
      <vt:lpstr>HP001 4 hàng</vt:lpstr>
      <vt:lpstr>Arial</vt:lpstr>
      <vt:lpstr>Times New Roman</vt:lpstr>
      <vt:lpstr>Patrick Hand</vt:lpstr>
      <vt:lpstr>Kawaii Doodles Newsletter by Slidesgo</vt:lpstr>
      <vt:lpstr>PowerPoint Presentation</vt:lpstr>
      <vt:lpstr>PowerPoint Presentation</vt:lpstr>
      <vt:lpstr>PowerPoint Presentation</vt:lpstr>
      <vt:lpstr>PowerPoint Presentation</vt:lpstr>
      <vt:lpstr>Bài 19: CẢM ƠN ANH HÀ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Đóng vai nói lời đề nghị với bạn và đáp lại sự giúp đỡ của bạn cùng lớp</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cp:lastModifiedBy>
  <cp:revision>239</cp:revision>
  <dcterms:modified xsi:type="dcterms:W3CDTF">2022-04-04T01:28:56Z</dcterms:modified>
</cp:coreProperties>
</file>