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97" r:id="rId2"/>
  </p:sldMasterIdLst>
  <p:notesMasterIdLst>
    <p:notesMasterId r:id="rId12"/>
  </p:notesMasterIdLst>
  <p:sldIdLst>
    <p:sldId id="313" r:id="rId3"/>
    <p:sldId id="396" r:id="rId4"/>
    <p:sldId id="516" r:id="rId5"/>
    <p:sldId id="524" r:id="rId6"/>
    <p:sldId id="330" r:id="rId7"/>
    <p:sldId id="506" r:id="rId8"/>
    <p:sldId id="507" r:id="rId9"/>
    <p:sldId id="270" r:id="rId10"/>
    <p:sldId id="327" r:id="rId11"/>
  </p:sldIdLst>
  <p:sldSz cx="12161838" cy="6858000"/>
  <p:notesSz cx="6858000" cy="9144000"/>
  <p:embeddedFontLst>
    <p:embeddedFont>
      <p:font typeface="Arial Rounded MT Bold" panose="020F0704030504030204" pitchFamily="34" charset="0"/>
      <p:regular r:id="rId13"/>
    </p:embeddedFont>
    <p:embeddedFont>
      <p:font typeface="Arial-Rounded" panose="020B0500000000000000" charset="0"/>
      <p:regular r:id="rId14"/>
    </p:embeddedFont>
    <p:embeddedFont>
      <p:font typeface="AvantGarde" panose="00000400000000000000" charset="0"/>
      <p:regular r:id="rId15"/>
    </p:embeddedFont>
    <p:embeddedFont>
      <p:font typeface="Bebas Neue" panose="020B0606020202050201" pitchFamily="34" charset="0"/>
      <p:regular r:id="rId16"/>
    </p:embeddedFont>
    <p:embeddedFont>
      <p:font typeface="Dosis" pitchFamily="2" charset="0"/>
      <p:regular r:id="rId17"/>
      <p:bold r:id="rId18"/>
    </p:embeddedFont>
    <p:embeddedFont>
      <p:font typeface="Fira Sans Extra Condensed Medium" panose="020B0604020202020204" charset="0"/>
      <p:regular r:id="rId19"/>
      <p:bold r:id="rId20"/>
      <p:italic r:id="rId21"/>
      <p:boldItalic r:id="rId22"/>
    </p:embeddedFont>
    <p:embeddedFont>
      <p:font typeface="Fredoka One" panose="02000000000000000000" pitchFamily="2" charset="0"/>
      <p:regular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HP001 5 hàng" panose="020B0603050302020204" pitchFamily="34" charset="0"/>
      <p:regular r:id="rId26"/>
      <p:bold r:id="rId27"/>
    </p:embeddedFont>
    <p:embeddedFont>
      <p:font typeface="Quicksand" panose="020B0604020202020204" charset="0"/>
      <p:regular r:id="rId28"/>
      <p:bold r:id="rId29"/>
    </p:embeddedFont>
    <p:embeddedFont>
      <p:font typeface="Quicksand Medium" panose="020B0604020202020204" charset="0"/>
      <p:regular r:id="rId30"/>
      <p:bold r:id="rId31"/>
    </p:embeddedFont>
    <p:embeddedFont>
      <p:font typeface="Source Sans Pro" panose="020B0503030403020204" pitchFamily="34" charset="0"/>
      <p:regular r:id="rId32"/>
      <p:bold r:id="rId33"/>
      <p:italic r:id="rId34"/>
      <p:boldItalic r:id="rId35"/>
    </p:embeddedFont>
    <p:embeddedFont>
      <p:font typeface="Titan One" panose="020B0604020202020204" charset="0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n Thi Linh (FE FSC DN)" initials="PTL(FD" lastIdx="1" clrIdx="0">
    <p:extLst>
      <p:ext uri="{19B8F6BF-5375-455C-9EA6-DF929625EA0E}">
        <p15:presenceInfo xmlns:p15="http://schemas.microsoft.com/office/powerpoint/2012/main" userId="Phan Thi Linh (FE FSC D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EA8F"/>
    <a:srgbClr val="CCFF99"/>
    <a:srgbClr val="FFFFC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6" autoAdjust="0"/>
    <p:restoredTop sz="88766" autoAdjust="0"/>
  </p:normalViewPr>
  <p:slideViewPr>
    <p:cSldViewPr>
      <p:cViewPr varScale="1">
        <p:scale>
          <a:sx n="68" d="100"/>
          <a:sy n="68" d="100"/>
        </p:scale>
        <p:origin x="600" y="64"/>
      </p:cViewPr>
      <p:guideLst>
        <p:guide orient="horz" pos="2160"/>
        <p:guide pos="3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Relationship Id="rId20" Type="http://schemas.openxmlformats.org/officeDocument/2006/relationships/font" Target="fonts/font8.fntdata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</a:t>
            </a:r>
            <a:r>
              <a:rPr lang="en-US" b="1" baseline="0"/>
              <a:t>1</a:t>
            </a:r>
            <a:r>
              <a:rPr lang="vi-VN" b="1" baseline="0"/>
              <a:t>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8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khá dễ nên HS có thể tự nói, người soạn k làm nội dung gợi ý</a:t>
            </a:r>
          </a:p>
        </p:txBody>
      </p:sp>
    </p:spTree>
    <p:extLst>
      <p:ext uri="{BB962C8B-B14F-4D97-AF65-F5344CB8AC3E}">
        <p14:creationId xmlns:p14="http://schemas.microsoft.com/office/powerpoint/2010/main" val="3398690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Văn mẫu do người soạn tự viết ra, k tham khảo tl nào cả. Mn có thể dùng nếu thấy phù hợp, hoặc thay thế nhé!</a:t>
            </a:r>
          </a:p>
        </p:txBody>
      </p:sp>
    </p:spTree>
    <p:extLst>
      <p:ext uri="{BB962C8B-B14F-4D97-AF65-F5344CB8AC3E}">
        <p14:creationId xmlns:p14="http://schemas.microsoft.com/office/powerpoint/2010/main" val="3334587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>
                <a:latin typeface="Arial" pitchFamily="34" charset="0"/>
                <a:cs typeface="Arial" pitchFamily="34" charset="0"/>
              </a:rPr>
              <a:t>Tác</a:t>
            </a:r>
            <a:r>
              <a:rPr lang="en-US" sz="1200" b="0" baseline="0">
                <a:latin typeface="Arial" pitchFamily="34" charset="0"/>
                <a:cs typeface="Arial" pitchFamily="34" charset="0"/>
              </a:rPr>
              <a:t> giả ppt: Phan Linh</a:t>
            </a:r>
            <a:endParaRPr lang="en-US" sz="1200" b="0">
              <a:latin typeface="Arial" pitchFamily="34" charset="0"/>
              <a:cs typeface="Arial" pitchFamily="34" charset="0"/>
            </a:endParaRPr>
          </a:p>
          <a:p>
            <a:r>
              <a:rPr lang="en-US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200" b="0">
                <a:hlinkClick r:id="rId3"/>
              </a:rPr>
              <a:t>https://www.facebook.com/nhilinh.phan/</a:t>
            </a:r>
            <a:endParaRPr lang="en-US" sz="1200" b="0"/>
          </a:p>
          <a:p>
            <a:r>
              <a:rPr lang="en-US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200" b="0">
                <a:hlinkClick r:id="rId4"/>
              </a:rPr>
              <a:t>https://www.facebook.com/groups/443096903751589</a:t>
            </a:r>
            <a:endParaRPr lang="en-US" sz="1200" b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97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</a:t>
            </a:r>
            <a:r>
              <a:rPr lang="en-US" b="1" baseline="0"/>
              <a:t>1</a:t>
            </a:r>
            <a:r>
              <a:rPr lang="vi-VN" b="1" baseline="0"/>
              <a:t>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/>
          <p:nvPr/>
        </p:nvSpPr>
        <p:spPr>
          <a:xfrm flipH="1">
            <a:off x="-4085457" y="1639447"/>
            <a:ext cx="18388106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>
            <a:off x="-1086639" y="3991167"/>
            <a:ext cx="14547620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957625" y="719328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77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8"/>
          <p:cNvGrpSpPr/>
          <p:nvPr/>
        </p:nvGrpSpPr>
        <p:grpSpPr>
          <a:xfrm flipH="1">
            <a:off x="302508" y="2662955"/>
            <a:ext cx="891787" cy="584699"/>
            <a:chOff x="7555450" y="377766"/>
            <a:chExt cx="670499" cy="438524"/>
          </a:xfrm>
        </p:grpSpPr>
        <p:sp>
          <p:nvSpPr>
            <p:cNvPr id="140" name="Google Shape;140;p8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8"/>
          <p:cNvGrpSpPr/>
          <p:nvPr/>
        </p:nvGrpSpPr>
        <p:grpSpPr>
          <a:xfrm>
            <a:off x="5711103" y="5489654"/>
            <a:ext cx="652020" cy="811748"/>
            <a:chOff x="7376250" y="1989890"/>
            <a:chExt cx="490228" cy="608811"/>
          </a:xfrm>
        </p:grpSpPr>
        <p:sp>
          <p:nvSpPr>
            <p:cNvPr id="144" name="Google Shape;144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8"/>
          <p:cNvGrpSpPr/>
          <p:nvPr/>
        </p:nvGrpSpPr>
        <p:grpSpPr>
          <a:xfrm rot="-784911">
            <a:off x="10617727" y="1855914"/>
            <a:ext cx="1484251" cy="2317689"/>
            <a:chOff x="8424000" y="2335625"/>
            <a:chExt cx="981301" cy="1528532"/>
          </a:xfrm>
        </p:grpSpPr>
        <p:sp>
          <p:nvSpPr>
            <p:cNvPr id="148" name="Google Shape;148;p8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8"/>
          <p:cNvSpPr/>
          <p:nvPr/>
        </p:nvSpPr>
        <p:spPr>
          <a:xfrm flipH="1">
            <a:off x="5512049" y="3504735"/>
            <a:ext cx="7561119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 flipH="1">
            <a:off x="5843288" y="3648350"/>
            <a:ext cx="7229888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 flipH="1">
            <a:off x="11092293" y="626238"/>
            <a:ext cx="652020" cy="811748"/>
            <a:chOff x="7376250" y="1989890"/>
            <a:chExt cx="490228" cy="608811"/>
          </a:xfrm>
        </p:grpSpPr>
        <p:sp>
          <p:nvSpPr>
            <p:cNvPr id="159" name="Google Shape;159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2504289" y="1438000"/>
            <a:ext cx="6876147" cy="3372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623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140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59619" y="591433"/>
            <a:ext cx="70565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75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5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613937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4572" y="5640767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93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707796" y="2077761"/>
            <a:ext cx="8746507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707796" y="4092428"/>
            <a:ext cx="8746507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995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10393881" y="5583754"/>
            <a:ext cx="1730639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1" name="Google Shape;3671;p11"/>
          <p:cNvSpPr/>
          <p:nvPr/>
        </p:nvSpPr>
        <p:spPr>
          <a:xfrm>
            <a:off x="7737216" y="3762272"/>
            <a:ext cx="2573138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2" name="Google Shape;3672;p11"/>
          <p:cNvSpPr/>
          <p:nvPr/>
        </p:nvSpPr>
        <p:spPr>
          <a:xfrm>
            <a:off x="9083455" y="2108325"/>
            <a:ext cx="430155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673" name="Google Shape;3673;p11"/>
          <p:cNvSpPr/>
          <p:nvPr/>
        </p:nvSpPr>
        <p:spPr>
          <a:xfrm>
            <a:off x="1779693" y="2061669"/>
            <a:ext cx="965442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10206841" y="5609131"/>
            <a:ext cx="387091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2485143" y="5729029"/>
            <a:ext cx="260001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967291" y="942394"/>
            <a:ext cx="335850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1186671" y="2235820"/>
            <a:ext cx="259997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7871465" y="1591619"/>
            <a:ext cx="153981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505266" y="3607970"/>
            <a:ext cx="158486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9217736" y="761384"/>
            <a:ext cx="1551118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9513598" y="4067094"/>
            <a:ext cx="158486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5325107" y="1120490"/>
            <a:ext cx="153981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2274" y="-11449"/>
            <a:ext cx="12162051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2527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2527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527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27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10488304" y="919703"/>
            <a:ext cx="1643764" cy="1832620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45354" y="3409945"/>
            <a:ext cx="1825300" cy="2573079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1186716" y="5654951"/>
            <a:ext cx="1475479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91332" tIns="91332" rIns="91332" bIns="9133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770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59619" y="591433"/>
            <a:ext cx="70565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75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5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358468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4" r:id="rId2"/>
    <p:sldLayoutId id="2147483669" r:id="rId3"/>
    <p:sldLayoutId id="2147483683" r:id="rId4"/>
    <p:sldLayoutId id="2147483687" r:id="rId5"/>
    <p:sldLayoutId id="2147483688" r:id="rId6"/>
    <p:sldLayoutId id="2147483689" r:id="rId7"/>
    <p:sldLayoutId id="2147483695" r:id="rId8"/>
    <p:sldLayoutId id="214748369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108" y="593367"/>
            <a:ext cx="1025975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108" y="1536633"/>
            <a:ext cx="1025975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4215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427129" y="304800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7D16BF3-4C13-42C5-97CF-AE39D49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765" y="1874308"/>
            <a:ext cx="8746309" cy="1718800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tx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tx1"/>
                </a:solidFill>
                <a:latin typeface="+mj-lt"/>
                <a:ea typeface="AvantGarde" pitchFamily="2" charset="0"/>
                <a:cs typeface="AvantGarde" pitchFamily="2" charset="0"/>
              </a:rPr>
              <a:t>2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AC23930E-A78C-4D35-913D-55EC489B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56" y="41148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1A845-6866-4E25-8015-9AA09A2FD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8" cy="6975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E9CCF-3C6D-48AD-8F32-DC47E50A5870}"/>
              </a:ext>
            </a:extLst>
          </p:cNvPr>
          <p:cNvSpPr txBox="1"/>
          <p:nvPr/>
        </p:nvSpPr>
        <p:spPr>
          <a:xfrm>
            <a:off x="1352195" y="482962"/>
            <a:ext cx="5262124" cy="436518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ngày </a:t>
            </a:r>
            <a:r>
              <a:rPr lang="en-US" sz="2667" b="1" dirty="0">
                <a:solidFill>
                  <a:prstClr val="white"/>
                </a:solidFill>
                <a:latin typeface="HP001 4 hàng" panose="020B0603050302020204" pitchFamily="34" charset="0"/>
              </a:rPr>
              <a:t>8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–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4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- 2022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2492829" y="1077686"/>
            <a:ext cx="3442647" cy="3954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T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iếng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Việt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477B7-379E-40BF-8FB7-EB5FE3D2BCFA}"/>
              </a:ext>
            </a:extLst>
          </p:cNvPr>
          <p:cNvSpPr txBox="1"/>
          <p:nvPr/>
        </p:nvSpPr>
        <p:spPr>
          <a:xfrm>
            <a:off x="2822170" y="2105536"/>
            <a:ext cx="694579" cy="441583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D72AD-5993-4CF6-8D08-292C725E6977}"/>
              </a:ext>
            </a:extLst>
          </p:cNvPr>
          <p:cNvSpPr txBox="1"/>
          <p:nvPr/>
        </p:nvSpPr>
        <p:spPr>
          <a:xfrm>
            <a:off x="5665836" y="2101396"/>
            <a:ext cx="694579" cy="441583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HP001 4 hàng" pitchFamily="34" charset="0"/>
                <a:cs typeface="Arial"/>
                <a:sym typeface="Arial"/>
              </a:rPr>
              <a:t>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6B8A2-DD8D-4E12-ABCC-9B79170B83D6}"/>
              </a:ext>
            </a:extLst>
          </p:cNvPr>
          <p:cNvSpPr txBox="1"/>
          <p:nvPr/>
        </p:nvSpPr>
        <p:spPr>
          <a:xfrm>
            <a:off x="1352195" y="1447284"/>
            <a:ext cx="8273142" cy="5339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Viết</a:t>
            </a:r>
            <a:r>
              <a:rPr lang="en-US" sz="24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đoạn</a:t>
            </a:r>
            <a:r>
              <a:rPr lang="en-US" sz="24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văn</a:t>
            </a:r>
            <a:r>
              <a:rPr lang="en-US" sz="24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tả</a:t>
            </a:r>
            <a:r>
              <a:rPr lang="en-US" sz="24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đồ</a:t>
            </a:r>
            <a:r>
              <a:rPr lang="en-US" sz="24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dùng</a:t>
            </a:r>
            <a:r>
              <a:rPr lang="en-US" sz="24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gia</a:t>
            </a:r>
            <a:r>
              <a:rPr lang="en-US" sz="24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đình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.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76126-1B43-4BCF-B58B-36553E1F1D7E}"/>
              </a:ext>
            </a:extLst>
          </p:cNvPr>
          <p:cNvSpPr txBox="1"/>
          <p:nvPr/>
        </p:nvSpPr>
        <p:spPr>
          <a:xfrm>
            <a:off x="1377798" y="1975088"/>
            <a:ext cx="8273142" cy="533916"/>
          </a:xfrm>
          <a:prstGeom prst="rect">
            <a:avLst/>
          </a:prstGeom>
          <a:noFill/>
        </p:spPr>
        <p:txBody>
          <a:bodyPr wrap="square" lIns="25832" tIns="12916" rIns="25832" bIns="12916" rtlCol="0">
            <a:spAutoFit/>
          </a:bodyPr>
          <a:lstStyle/>
          <a:p>
            <a:pPr marL="0" marR="0" lvl="0" indent="0" algn="l" defTabSz="25830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Đọc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mở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rộng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cs typeface="Arial"/>
                <a:sym typeface="Arial"/>
              </a:rPr>
              <a:t>.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876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06017-7CFD-4D7A-B808-6D10FE6F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a lá mùa xuân (Tập hát theo bài hát mẫu SGK lớp 2 Kết nối tri thức với cuộc sống)">
            <a:hlinkClick r:id="" action="ppaction://media"/>
            <a:extLst>
              <a:ext uri="{FF2B5EF4-FFF2-40B4-BE49-F238E27FC236}">
                <a16:creationId xmlns:a16="http://schemas.microsoft.com/office/drawing/2014/main" id="{32270FE7-878F-4400-826A-734CB197FD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84;p33">
            <a:extLst>
              <a:ext uri="{FF2B5EF4-FFF2-40B4-BE49-F238E27FC236}">
                <a16:creationId xmlns:a16="http://schemas.microsoft.com/office/drawing/2014/main" id="{4570D112-FEDC-4F25-BA62-DF0C7C54C284}"/>
              </a:ext>
            </a:extLst>
          </p:cNvPr>
          <p:cNvSpPr/>
          <p:nvPr/>
        </p:nvSpPr>
        <p:spPr>
          <a:xfrm>
            <a:off x="11465250" y="249985"/>
            <a:ext cx="1427086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7" name="Google Shape;586;p33">
            <a:extLst>
              <a:ext uri="{FF2B5EF4-FFF2-40B4-BE49-F238E27FC236}">
                <a16:creationId xmlns:a16="http://schemas.microsoft.com/office/drawing/2014/main" id="{F7AA931B-41B1-4BF7-81D1-0B4A2F50A29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547519" y="5791200"/>
            <a:ext cx="2773522" cy="65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indent="0"/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Trang 90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oogle Shape;592;p33">
            <a:extLst>
              <a:ext uri="{FF2B5EF4-FFF2-40B4-BE49-F238E27FC236}">
                <a16:creationId xmlns:a16="http://schemas.microsoft.com/office/drawing/2014/main" id="{47B62DF2-55CF-4583-8766-4F925AC85004}"/>
              </a:ext>
            </a:extLst>
          </p:cNvPr>
          <p:cNvGrpSpPr/>
          <p:nvPr/>
        </p:nvGrpSpPr>
        <p:grpSpPr>
          <a:xfrm>
            <a:off x="11139240" y="2366170"/>
            <a:ext cx="652020" cy="811748"/>
            <a:chOff x="7376250" y="1989890"/>
            <a:chExt cx="490228" cy="608811"/>
          </a:xfrm>
        </p:grpSpPr>
        <p:sp>
          <p:nvSpPr>
            <p:cNvPr id="9" name="Google Shape;593;p33">
              <a:extLst>
                <a:ext uri="{FF2B5EF4-FFF2-40B4-BE49-F238E27FC236}">
                  <a16:creationId xmlns:a16="http://schemas.microsoft.com/office/drawing/2014/main" id="{742D83A2-A212-4E4D-84F3-E3D0088DADCF}"/>
                </a:ext>
              </a:extLst>
            </p:cNvPr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594;p33">
              <a:extLst>
                <a:ext uri="{FF2B5EF4-FFF2-40B4-BE49-F238E27FC236}">
                  <a16:creationId xmlns:a16="http://schemas.microsoft.com/office/drawing/2014/main" id="{99E4324A-7E4C-4C19-B432-7C51B7832CB6}"/>
                </a:ext>
              </a:extLst>
            </p:cNvPr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595;p33">
              <a:extLst>
                <a:ext uri="{FF2B5EF4-FFF2-40B4-BE49-F238E27FC236}">
                  <a16:creationId xmlns:a16="http://schemas.microsoft.com/office/drawing/2014/main" id="{BE64D35D-5DAF-4938-818F-56D37C7EED78}"/>
                </a:ext>
              </a:extLst>
            </p:cNvPr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" name="Google Shape;596;p33">
            <a:extLst>
              <a:ext uri="{FF2B5EF4-FFF2-40B4-BE49-F238E27FC236}">
                <a16:creationId xmlns:a16="http://schemas.microsoft.com/office/drawing/2014/main" id="{53FFF7FA-92A1-4623-B807-16FF6A01498A}"/>
              </a:ext>
            </a:extLst>
          </p:cNvPr>
          <p:cNvSpPr/>
          <p:nvPr/>
        </p:nvSpPr>
        <p:spPr>
          <a:xfrm>
            <a:off x="16068758" y="4853678"/>
            <a:ext cx="93" cy="1868"/>
          </a:xfrm>
          <a:custGeom>
            <a:avLst/>
            <a:gdLst/>
            <a:ahLst/>
            <a:cxnLst/>
            <a:rect l="l" t="t" r="r" b="b"/>
            <a:pathLst>
              <a:path w="1" h="20" extrusionOk="0">
                <a:moveTo>
                  <a:pt x="1" y="1"/>
                </a:moveTo>
                <a:lnTo>
                  <a:pt x="1" y="20"/>
                </a:lnTo>
                <a:lnTo>
                  <a:pt x="1" y="1"/>
                </a:lnTo>
                <a:close/>
              </a:path>
            </a:pathLst>
          </a:custGeom>
          <a:solidFill>
            <a:srgbClr val="FDAD00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3" name="Google Shape;597;p33">
            <a:extLst>
              <a:ext uri="{FF2B5EF4-FFF2-40B4-BE49-F238E27FC236}">
                <a16:creationId xmlns:a16="http://schemas.microsoft.com/office/drawing/2014/main" id="{A4554B69-9354-4A8C-A9D7-BE721E1616EC}"/>
              </a:ext>
            </a:extLst>
          </p:cNvPr>
          <p:cNvSpPr/>
          <p:nvPr/>
        </p:nvSpPr>
        <p:spPr>
          <a:xfrm>
            <a:off x="18103777" y="4801638"/>
            <a:ext cx="37652" cy="37839"/>
          </a:xfrm>
          <a:custGeom>
            <a:avLst/>
            <a:gdLst/>
            <a:ahLst/>
            <a:cxnLst/>
            <a:rect l="l" t="t" r="r" b="b"/>
            <a:pathLst>
              <a:path w="404" h="405" extrusionOk="0">
                <a:moveTo>
                  <a:pt x="211" y="1"/>
                </a:moveTo>
                <a:cubicBezTo>
                  <a:pt x="77" y="1"/>
                  <a:pt x="0" y="97"/>
                  <a:pt x="0" y="193"/>
                </a:cubicBezTo>
                <a:cubicBezTo>
                  <a:pt x="0" y="289"/>
                  <a:pt x="58" y="404"/>
                  <a:pt x="192" y="404"/>
                </a:cubicBezTo>
                <a:cubicBezTo>
                  <a:pt x="307" y="404"/>
                  <a:pt x="404" y="346"/>
                  <a:pt x="404" y="231"/>
                </a:cubicBezTo>
                <a:cubicBezTo>
                  <a:pt x="404" y="135"/>
                  <a:pt x="327" y="1"/>
                  <a:pt x="211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4" name="Google Shape;598;p33">
            <a:extLst>
              <a:ext uri="{FF2B5EF4-FFF2-40B4-BE49-F238E27FC236}">
                <a16:creationId xmlns:a16="http://schemas.microsoft.com/office/drawing/2014/main" id="{49D85DA6-377F-4061-A98F-C335DD1DD00F}"/>
              </a:ext>
            </a:extLst>
          </p:cNvPr>
          <p:cNvSpPr/>
          <p:nvPr/>
        </p:nvSpPr>
        <p:spPr>
          <a:xfrm>
            <a:off x="17939093" y="4871616"/>
            <a:ext cx="35882" cy="35971"/>
          </a:xfrm>
          <a:custGeom>
            <a:avLst/>
            <a:gdLst/>
            <a:ahLst/>
            <a:cxnLst/>
            <a:rect l="l" t="t" r="r" b="b"/>
            <a:pathLst>
              <a:path w="385" h="385" extrusionOk="0">
                <a:moveTo>
                  <a:pt x="193" y="1"/>
                </a:moveTo>
                <a:cubicBezTo>
                  <a:pt x="97" y="20"/>
                  <a:pt x="1" y="97"/>
                  <a:pt x="1" y="193"/>
                </a:cubicBezTo>
                <a:cubicBezTo>
                  <a:pt x="1" y="289"/>
                  <a:pt x="77" y="385"/>
                  <a:pt x="193" y="385"/>
                </a:cubicBezTo>
                <a:cubicBezTo>
                  <a:pt x="289" y="385"/>
                  <a:pt x="385" y="308"/>
                  <a:pt x="385" y="193"/>
                </a:cubicBezTo>
                <a:cubicBezTo>
                  <a:pt x="385" y="97"/>
                  <a:pt x="327" y="1"/>
                  <a:pt x="193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15" name="Google Shape;599;p33">
            <a:extLst>
              <a:ext uri="{FF2B5EF4-FFF2-40B4-BE49-F238E27FC236}">
                <a16:creationId xmlns:a16="http://schemas.microsoft.com/office/drawing/2014/main" id="{10F94882-FC1E-4D0C-94EF-9D361CA9E21D}"/>
              </a:ext>
            </a:extLst>
          </p:cNvPr>
          <p:cNvGrpSpPr/>
          <p:nvPr/>
        </p:nvGrpSpPr>
        <p:grpSpPr>
          <a:xfrm>
            <a:off x="3182109" y="392672"/>
            <a:ext cx="891787" cy="584699"/>
            <a:chOff x="7555450" y="377766"/>
            <a:chExt cx="670499" cy="438524"/>
          </a:xfrm>
        </p:grpSpPr>
        <p:sp>
          <p:nvSpPr>
            <p:cNvPr id="16" name="Google Shape;600;p33">
              <a:extLst>
                <a:ext uri="{FF2B5EF4-FFF2-40B4-BE49-F238E27FC236}">
                  <a16:creationId xmlns:a16="http://schemas.microsoft.com/office/drawing/2014/main" id="{728C5A08-E04B-4EBA-A646-8F1ED99B3DAE}"/>
                </a:ext>
              </a:extLst>
            </p:cNvPr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601;p33">
              <a:extLst>
                <a:ext uri="{FF2B5EF4-FFF2-40B4-BE49-F238E27FC236}">
                  <a16:creationId xmlns:a16="http://schemas.microsoft.com/office/drawing/2014/main" id="{DECB94B6-7DF3-4373-8766-9F6A9BC59974}"/>
                </a:ext>
              </a:extLst>
            </p:cNvPr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602;p33">
              <a:extLst>
                <a:ext uri="{FF2B5EF4-FFF2-40B4-BE49-F238E27FC236}">
                  <a16:creationId xmlns:a16="http://schemas.microsoft.com/office/drawing/2014/main" id="{713229BD-C022-44BE-964C-BAFDE2155BBB}"/>
                </a:ext>
              </a:extLst>
            </p:cNvPr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" name="Google Shape;745;p33">
            <a:extLst>
              <a:ext uri="{FF2B5EF4-FFF2-40B4-BE49-F238E27FC236}">
                <a16:creationId xmlns:a16="http://schemas.microsoft.com/office/drawing/2014/main" id="{C6A246AD-8F90-4AE5-AA69-587D8849CCF2}"/>
              </a:ext>
            </a:extLst>
          </p:cNvPr>
          <p:cNvGrpSpPr/>
          <p:nvPr/>
        </p:nvGrpSpPr>
        <p:grpSpPr>
          <a:xfrm>
            <a:off x="1242203" y="357068"/>
            <a:ext cx="1305143" cy="712529"/>
            <a:chOff x="816462" y="899275"/>
            <a:chExt cx="981285" cy="534397"/>
          </a:xfrm>
        </p:grpSpPr>
        <p:sp>
          <p:nvSpPr>
            <p:cNvPr id="20" name="Google Shape;746;p33">
              <a:extLst>
                <a:ext uri="{FF2B5EF4-FFF2-40B4-BE49-F238E27FC236}">
                  <a16:creationId xmlns:a16="http://schemas.microsoft.com/office/drawing/2014/main" id="{A4DFB021-EBDE-4D50-8D70-D92AC993544A}"/>
                </a:ext>
              </a:extLst>
            </p:cNvPr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47;p33">
              <a:extLst>
                <a:ext uri="{FF2B5EF4-FFF2-40B4-BE49-F238E27FC236}">
                  <a16:creationId xmlns:a16="http://schemas.microsoft.com/office/drawing/2014/main" id="{97873EBD-6A62-4DFE-A72F-D4898DE25DB1}"/>
                </a:ext>
              </a:extLst>
            </p:cNvPr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2" name="Google Shape;748;p33">
            <a:extLst>
              <a:ext uri="{FF2B5EF4-FFF2-40B4-BE49-F238E27FC236}">
                <a16:creationId xmlns:a16="http://schemas.microsoft.com/office/drawing/2014/main" id="{939F34E5-DC93-407B-8E7C-5D01943786DA}"/>
              </a:ext>
            </a:extLst>
          </p:cNvPr>
          <p:cNvGrpSpPr/>
          <p:nvPr/>
        </p:nvGrpSpPr>
        <p:grpSpPr>
          <a:xfrm>
            <a:off x="10674142" y="1162416"/>
            <a:ext cx="652034" cy="474539"/>
            <a:chOff x="8787625" y="134475"/>
            <a:chExt cx="838586" cy="608799"/>
          </a:xfrm>
        </p:grpSpPr>
        <p:sp>
          <p:nvSpPr>
            <p:cNvPr id="23" name="Google Shape;749;p33">
              <a:extLst>
                <a:ext uri="{FF2B5EF4-FFF2-40B4-BE49-F238E27FC236}">
                  <a16:creationId xmlns:a16="http://schemas.microsoft.com/office/drawing/2014/main" id="{E9CF9AC1-116F-4680-8E1E-6938FE625F08}"/>
                </a:ext>
              </a:extLst>
            </p:cNvPr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750;p33">
              <a:extLst>
                <a:ext uri="{FF2B5EF4-FFF2-40B4-BE49-F238E27FC236}">
                  <a16:creationId xmlns:a16="http://schemas.microsoft.com/office/drawing/2014/main" id="{94E23A07-380E-400F-9441-A6F352B0DEAC}"/>
                </a:ext>
              </a:extLst>
            </p:cNvPr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6" name="Google Shape;585;p33">
            <a:extLst>
              <a:ext uri="{FF2B5EF4-FFF2-40B4-BE49-F238E27FC236}">
                <a16:creationId xmlns:a16="http://schemas.microsoft.com/office/drawing/2014/main" id="{BD3C4A11-217B-4897-ADD7-3D57F675362C}"/>
              </a:ext>
            </a:extLst>
          </p:cNvPr>
          <p:cNvSpPr txBox="1">
            <a:spLocks/>
          </p:cNvSpPr>
          <p:nvPr/>
        </p:nvSpPr>
        <p:spPr>
          <a:xfrm>
            <a:off x="1077547" y="1986109"/>
            <a:ext cx="10006612" cy="2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6650" b="1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788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spcAft>
                <a:spcPts val="1331"/>
              </a:spcAft>
            </a:pPr>
            <a:r>
              <a:rPr lang="vi-VN" sz="5400">
                <a:solidFill>
                  <a:srgbClr val="000000"/>
                </a:solidFill>
                <a:latin typeface="Arial" panose="020B0604020202020204" pitchFamily="34" charset="0"/>
                <a:ea typeface="Frankfurter" pitchFamily="2" charset="0"/>
                <a:cs typeface="Arial" panose="020B0604020202020204" pitchFamily="34" charset="0"/>
              </a:rPr>
              <a:t>Bài 20: </a:t>
            </a:r>
            <a:endParaRPr lang="en-US" sz="5400">
              <a:solidFill>
                <a:srgbClr val="000000"/>
              </a:solidFill>
              <a:latin typeface="Arial" panose="020B0604020202020204" pitchFamily="34" charset="0"/>
              <a:ea typeface="Frankfurter" pitchFamily="2" charset="0"/>
              <a:cs typeface="Arial" panose="020B0604020202020204" pitchFamily="34" charset="0"/>
            </a:endParaRPr>
          </a:p>
          <a:p>
            <a:pPr>
              <a:spcAft>
                <a:spcPts val="1331"/>
              </a:spcAft>
            </a:pPr>
            <a:br>
              <a:rPr lang="vi-VN" sz="5400">
                <a:solidFill>
                  <a:srgbClr val="000000"/>
                </a:solidFill>
                <a:latin typeface="Arial" panose="020B0604020202020204" pitchFamily="34" charset="0"/>
                <a:ea typeface="Frankfurter" pitchFamily="2" charset="0"/>
                <a:cs typeface="Arial" panose="020B0604020202020204" pitchFamily="34" charset="0"/>
              </a:rPr>
            </a:b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Frankfurter" pitchFamily="2" charset="0"/>
                <a:cs typeface="Arial" panose="020B0604020202020204" pitchFamily="34" charset="0"/>
              </a:rPr>
              <a:t>TỪ CHÚ BỒ CÂU </a:t>
            </a:r>
          </a:p>
          <a:p>
            <a:pPr>
              <a:spcAft>
                <a:spcPts val="1331"/>
              </a:spcAft>
            </a:pPr>
            <a:r>
              <a:rPr lang="en-US" sz="5400">
                <a:solidFill>
                  <a:srgbClr val="000000"/>
                </a:solidFill>
                <a:latin typeface="Arial" panose="020B0604020202020204" pitchFamily="34" charset="0"/>
                <a:ea typeface="Frankfurter" pitchFamily="2" charset="0"/>
                <a:cs typeface="Arial" panose="020B0604020202020204" pitchFamily="34" charset="0"/>
              </a:rPr>
              <a:t>ĐẾN IN-TƠ-NÉT</a:t>
            </a:r>
            <a:endParaRPr lang="vi-VN" sz="5400">
              <a:solidFill>
                <a:srgbClr val="000000"/>
              </a:solidFill>
              <a:latin typeface="Arial" panose="020B0604020202020204" pitchFamily="34" charset="0"/>
              <a:ea typeface="Frankfurt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0825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E82DDF8-A7F0-4696-93E6-44F8F2E07B60}"/>
              </a:ext>
            </a:extLst>
          </p:cNvPr>
          <p:cNvGrpSpPr/>
          <p:nvPr/>
        </p:nvGrpSpPr>
        <p:grpSpPr>
          <a:xfrm>
            <a:off x="594519" y="370582"/>
            <a:ext cx="10972800" cy="1077218"/>
            <a:chOff x="265201" y="837856"/>
            <a:chExt cx="14594206" cy="143628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4C76B4-C84E-46F2-ADAF-BE80904E60DB}"/>
                </a:ext>
              </a:extLst>
            </p:cNvPr>
            <p:cNvGrpSpPr/>
            <p:nvPr/>
          </p:nvGrpSpPr>
          <p:grpSpPr>
            <a:xfrm>
              <a:off x="265201" y="915918"/>
              <a:ext cx="731519" cy="640080"/>
              <a:chOff x="3017205" y="1727884"/>
              <a:chExt cx="1196998" cy="1040130"/>
            </a:xfrm>
          </p:grpSpPr>
          <p:sp>
            <p:nvSpPr>
              <p:cNvPr id="21" name="Google Shape;418;p36">
                <a:extLst>
                  <a:ext uri="{FF2B5EF4-FFF2-40B4-BE49-F238E27FC236}">
                    <a16:creationId xmlns:a16="http://schemas.microsoft.com/office/drawing/2014/main" id="{2EF5ADF8-D3EE-4E95-8D7B-41DA7D972CDA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400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2" name="Google Shape;423;p36">
                <a:extLst>
                  <a:ext uri="{FF2B5EF4-FFF2-40B4-BE49-F238E27FC236}">
                    <a16:creationId xmlns:a16="http://schemas.microsoft.com/office/drawing/2014/main" id="{CFC656D9-2A43-4AAC-9029-B38D2B5544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5" y="1822331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36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D03D41-B52E-4549-9627-4097D2EF49D7}"/>
                </a:ext>
              </a:extLst>
            </p:cNvPr>
            <p:cNvSpPr txBox="1"/>
            <p:nvPr/>
          </p:nvSpPr>
          <p:spPr>
            <a:xfrm>
              <a:off x="1011787" y="837856"/>
              <a:ext cx="13847620" cy="1436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Kể tên các đồ vật được vẽ trong tranh và nêu công dụng của chúng.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B158907-E83D-4A17-AC5D-297A823E2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319" y="1447800"/>
            <a:ext cx="9387840" cy="4886457"/>
          </a:xfrm>
          <a:prstGeom prst="rect">
            <a:avLst/>
          </a:prstGeom>
        </p:spPr>
      </p:pic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553A0463-D9F4-4D59-9B8C-420CB00EF2A4}"/>
              </a:ext>
            </a:extLst>
          </p:cNvPr>
          <p:cNvSpPr/>
          <p:nvPr/>
        </p:nvSpPr>
        <p:spPr>
          <a:xfrm>
            <a:off x="1737519" y="3669142"/>
            <a:ext cx="885305" cy="503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vi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7BEE9E46-5A25-40AD-9ABE-C452973B0C80}"/>
              </a:ext>
            </a:extLst>
          </p:cNvPr>
          <p:cNvSpPr/>
          <p:nvPr/>
        </p:nvSpPr>
        <p:spPr>
          <a:xfrm>
            <a:off x="1372795" y="1799313"/>
            <a:ext cx="1614751" cy="503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F016E250-92CE-4060-8488-09194B0DA100}"/>
              </a:ext>
            </a:extLst>
          </p:cNvPr>
          <p:cNvSpPr/>
          <p:nvPr/>
        </p:nvSpPr>
        <p:spPr>
          <a:xfrm>
            <a:off x="2945866" y="2801213"/>
            <a:ext cx="1083197" cy="503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Quạt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4F67E132-9AD4-4142-B4D5-88084D1F350F}"/>
              </a:ext>
            </a:extLst>
          </p:cNvPr>
          <p:cNvSpPr/>
          <p:nvPr/>
        </p:nvSpPr>
        <p:spPr>
          <a:xfrm>
            <a:off x="4767275" y="4322365"/>
            <a:ext cx="1083197" cy="503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Ghế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2D56B19E-6241-4E8A-AD10-756DB80E7D08}"/>
              </a:ext>
            </a:extLst>
          </p:cNvPr>
          <p:cNvSpPr/>
          <p:nvPr/>
        </p:nvSpPr>
        <p:spPr>
          <a:xfrm>
            <a:off x="4404519" y="5410200"/>
            <a:ext cx="1083197" cy="503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Bàn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07660F51-A918-417A-8938-88F44D4B6A6B}"/>
              </a:ext>
            </a:extLst>
          </p:cNvPr>
          <p:cNvSpPr/>
          <p:nvPr/>
        </p:nvSpPr>
        <p:spPr>
          <a:xfrm>
            <a:off x="6080919" y="2925525"/>
            <a:ext cx="1605744" cy="503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Máy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31D4EE11-752D-400B-86A2-5BF966AD58C2}"/>
              </a:ext>
            </a:extLst>
          </p:cNvPr>
          <p:cNvSpPr/>
          <p:nvPr/>
        </p:nvSpPr>
        <p:spPr>
          <a:xfrm>
            <a:off x="8356066" y="2876732"/>
            <a:ext cx="1382453" cy="503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Tủ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lạnh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E0BC48E6-C8A2-4C15-A734-6A4D42A16F4B}"/>
              </a:ext>
            </a:extLst>
          </p:cNvPr>
          <p:cNvSpPr/>
          <p:nvPr/>
        </p:nvSpPr>
        <p:spPr>
          <a:xfrm>
            <a:off x="9738519" y="2799656"/>
            <a:ext cx="1605744" cy="75521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Nồi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cơm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điện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BD110B74-68F8-419D-9AD1-D4E6E08BB6F6}"/>
              </a:ext>
            </a:extLst>
          </p:cNvPr>
          <p:cNvSpPr/>
          <p:nvPr/>
        </p:nvSpPr>
        <p:spPr>
          <a:xfrm>
            <a:off x="7625005" y="4825840"/>
            <a:ext cx="1605744" cy="73675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Điện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thoại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9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66B0EA6-36E5-40DC-895F-3CAB3603D3E5}"/>
              </a:ext>
            </a:extLst>
          </p:cNvPr>
          <p:cNvGrpSpPr/>
          <p:nvPr/>
        </p:nvGrpSpPr>
        <p:grpSpPr>
          <a:xfrm>
            <a:off x="670719" y="608461"/>
            <a:ext cx="10809074" cy="586586"/>
            <a:chOff x="265202" y="915918"/>
            <a:chExt cx="14376444" cy="78211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27CF7A2-2240-4084-9A54-0447CDAF5F8E}"/>
                </a:ext>
              </a:extLst>
            </p:cNvPr>
            <p:cNvGrpSpPr/>
            <p:nvPr/>
          </p:nvGrpSpPr>
          <p:grpSpPr>
            <a:xfrm>
              <a:off x="265202" y="915918"/>
              <a:ext cx="731519" cy="640080"/>
              <a:chOff x="3017207" y="1727884"/>
              <a:chExt cx="1196998" cy="1040130"/>
            </a:xfrm>
          </p:grpSpPr>
          <p:sp>
            <p:nvSpPr>
              <p:cNvPr id="25" name="Google Shape;418;p36">
                <a:extLst>
                  <a:ext uri="{FF2B5EF4-FFF2-40B4-BE49-F238E27FC236}">
                    <a16:creationId xmlns:a16="http://schemas.microsoft.com/office/drawing/2014/main" id="{E4099C8D-B6C5-45F9-BB83-A9064FBF2D93}"/>
                  </a:ext>
                </a:extLst>
              </p:cNvPr>
              <p:cNvSpPr/>
              <p:nvPr/>
            </p:nvSpPr>
            <p:spPr>
              <a:xfrm>
                <a:off x="3041858" y="1727884"/>
                <a:ext cx="1047375" cy="104013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6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6" name="Google Shape;423;p36">
                <a:extLst>
                  <a:ext uri="{FF2B5EF4-FFF2-40B4-BE49-F238E27FC236}">
                    <a16:creationId xmlns:a16="http://schemas.microsoft.com/office/drawing/2014/main" id="{99D39A21-CC6F-44FC-9979-B08F41CE9A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17207" y="1822329"/>
                <a:ext cx="1196998" cy="770401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0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99E357-2A41-44F3-97D7-B3CDF3FCA4C4}"/>
                </a:ext>
              </a:extLst>
            </p:cNvPr>
            <p:cNvSpPr txBox="1"/>
            <p:nvPr/>
          </p:nvSpPr>
          <p:spPr>
            <a:xfrm>
              <a:off x="1011788" y="918333"/>
              <a:ext cx="13629858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Viết 4 – 5 câu tả một đồ dùng trong gia đình em.</a:t>
              </a:r>
              <a:endPara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5CC26F0-DC78-448C-BED9-345AA477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788" y="1562608"/>
            <a:ext cx="11350261" cy="468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21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4ADC4-872C-48D1-A82D-95EE5BD61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DA950-899C-4C56-9002-83330AA0B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11501" r="4251" b="19817"/>
          <a:stretch/>
        </p:blipFill>
        <p:spPr>
          <a:xfrm>
            <a:off x="-243683" y="-131801"/>
            <a:ext cx="12572999" cy="7121602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AB4E5841-930C-4657-BEAC-6DB921F4B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836" y="167390"/>
            <a:ext cx="10464443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8" tIns="45673" rIns="91348" bIns="45673"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9"/>
              </a:spcAft>
              <a:defRPr/>
            </a:pPr>
            <a:endParaRPr lang="en-US" altLang="en-US" sz="2800" b="1" i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49"/>
              </a:spcAft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49"/>
              </a:spcAft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49"/>
              </a:spcAft>
              <a:defRPr/>
            </a:pPr>
            <a:endParaRPr lang="en-US" altLang="en-US" sz="2800" b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2800" b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2800" b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2800" b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spcAft>
                <a:spcPts val="749"/>
              </a:spcAft>
              <a:defRPr/>
            </a:pPr>
            <a:endParaRPr lang="en-US" altLang="en-US" sz="2800" b="1" dirty="0">
              <a:solidFill>
                <a:srgbClr val="FFFFFF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Thứ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sáu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HP001 4 hàng" pitchFamily="34" charset="0"/>
              </a:rPr>
              <a:t>w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gày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8 </a:t>
            </a:r>
            <a:r>
              <a:rPr lang="en-US" sz="2800" b="1" dirty="0" err="1">
                <a:solidFill>
                  <a:srgbClr val="FFFFFF"/>
                </a:solidFill>
                <a:latin typeface="HP001 4 hàng" pitchFamily="34" charset="0"/>
                <a:ea typeface="Calibri"/>
              </a:rPr>
              <a:t>Ǉ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háng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4 </a:t>
            </a:r>
            <a:r>
              <a:rPr lang="en-US" sz="2800" b="1" dirty="0" err="1">
                <a:solidFill>
                  <a:srgbClr val="FFFFFF"/>
                </a:solidFill>
                <a:latin typeface="HP001 4 hàng" pitchFamily="34" charset="0"/>
              </a:rPr>
              <a:t>w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ăm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2022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7088EA1-B66E-4805-B802-FCC27BF32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875" y="1031840"/>
            <a:ext cx="3051175" cy="49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8" tIns="45673" rIns="91348" bIns="45673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9"/>
              </a:spcAft>
              <a:defRPr/>
            </a:pPr>
            <a:r>
              <a:rPr lang="en-US" altLang="en-US" sz="2800" b="1">
                <a:solidFill>
                  <a:srgbClr val="FFFFFF"/>
                </a:solidFill>
                <a:latin typeface="HP001 4 hàng" pitchFamily="34" charset="0"/>
              </a:rPr>
              <a:t> T</a:t>
            </a:r>
            <a:r>
              <a:rPr lang="el-GR" altLang="en-US" sz="2800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en-US" altLang="en-US" sz="2800" b="1">
                <a:solidFill>
                  <a:srgbClr val="FFFFFF"/>
                </a:solidFill>
                <a:latin typeface="HP001 4 hàng" pitchFamily="34" charset="0"/>
              </a:rPr>
              <a:t>Ğng V</a:t>
            </a:r>
            <a:r>
              <a:rPr lang="el-GR" altLang="en-US" sz="2800" b="1">
                <a:solidFill>
                  <a:srgbClr val="FFFFFF"/>
                </a:solidFill>
                <a:latin typeface="HP001 4 hàng" pitchFamily="34" charset="0"/>
              </a:rPr>
              <a:t>Η</a:t>
            </a:r>
            <a:r>
              <a:rPr lang="en-US" altLang="en-US" sz="2800" b="1">
                <a:solidFill>
                  <a:srgbClr val="FFFFFF"/>
                </a:solidFill>
                <a:latin typeface="HP001 4 hàng" pitchFamily="34" charset="0"/>
              </a:rPr>
              <a:t>İ</a:t>
            </a:r>
            <a:r>
              <a:rPr lang="el-GR" altLang="en-US" sz="2800" b="1">
                <a:solidFill>
                  <a:srgbClr val="FFFFFF"/>
                </a:solidFill>
                <a:latin typeface="HP001 4 hàng" pitchFamily="34" charset="0"/>
              </a:rPr>
              <a:t>Ι </a:t>
            </a:r>
            <a:endParaRPr lang="en-US" altLang="en-US" sz="2800" b="1" dirty="0">
              <a:solidFill>
                <a:srgbClr val="FFFFFF"/>
              </a:solidFill>
              <a:latin typeface="HP001 4 hàng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52CEB8E-1136-493F-874E-11C24BFEB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720" y="1601013"/>
            <a:ext cx="8065366" cy="49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8" tIns="45673" rIns="91348" bIns="45673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49"/>
              </a:spcAft>
              <a:defRPr/>
            </a:pP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Viết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đoạn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văn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tả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một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đồ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dùng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trong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gia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 </a:t>
            </a:r>
            <a:r>
              <a:rPr lang="en-US" altLang="en-US" sz="2800" b="1" dirty="0" err="1">
                <a:solidFill>
                  <a:srgbClr val="FFFFFF"/>
                </a:solidFill>
                <a:latin typeface="HP001 4 hàng" pitchFamily="34" charset="0"/>
              </a:rPr>
              <a:t>đình</a:t>
            </a:r>
            <a:r>
              <a:rPr lang="en-US" altLang="en-US" sz="2800" b="1" dirty="0">
                <a:solidFill>
                  <a:srgbClr val="FFFFFF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97EDC7-64BB-45B4-8B74-A5CD7661525A}"/>
              </a:ext>
            </a:extLst>
          </p:cNvPr>
          <p:cNvSpPr/>
          <p:nvPr/>
        </p:nvSpPr>
        <p:spPr>
          <a:xfrm>
            <a:off x="594520" y="2201977"/>
            <a:ext cx="10820399" cy="4247222"/>
          </a:xfrm>
          <a:prstGeom prst="rect">
            <a:avLst/>
          </a:prstGeom>
        </p:spPr>
        <p:txBody>
          <a:bodyPr wrap="square" lIns="91348" tIns="45673" rIns="91348" bIns="45673">
            <a:spAutoFit/>
          </a:bodyPr>
          <a:lstStyle/>
          <a:p>
            <a:pPr algn="just"/>
            <a:r>
              <a:rPr lang="en-US" sz="2700" b="1" dirty="0">
                <a:solidFill>
                  <a:srgbClr val="FFFFFF"/>
                </a:solidFill>
                <a:latin typeface="HP001 4 hàng" panose="020B0603050302020204" pitchFamily="34" charset="0"/>
              </a:rPr>
              <a:t>2.					</a:t>
            </a:r>
            <a:r>
              <a:rPr lang="en-US" sz="27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Bài</a:t>
            </a:r>
            <a:r>
              <a:rPr lang="en-US" sz="27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làm</a:t>
            </a:r>
            <a:endParaRPr lang="en-US" sz="27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  <a:p>
            <a:pPr algn="just"/>
            <a:r>
              <a:rPr lang="en-US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 em 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λΰϐ 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 lġ 1, 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Ű dị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χϚζ Ζ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</a:t>
            </a:r>
            <a:r>
              <a:rPr lang="en-US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 đư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ϑ 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Ǉƞ ǇrưŊg jà 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hǌ Ǉrực Ǉu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cùng vƞ cô và các bạn. C</a:t>
            </a:r>
            <a:r>
              <a:rPr lang="en-US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Ű vậy jà bố 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Ε− 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jua 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em jŎ 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Ğc Łpad. </a:t>
            </a:r>
            <a:r>
              <a:rPr lang="lv-LV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Ipad có hì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</a:t>
            </a:r>
            <a:r>
              <a:rPr lang="lv-LV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 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lv-LV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ật, cỡ bằng Ǖ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ίΐϜ</a:t>
            </a:r>
            <a:r>
              <a:rPr lang="lv-LV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vở ô li của em. Nó đư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ϑ </a:t>
            </a:r>
            <a:r>
              <a:rPr lang="lv-LV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bǌ ļ jàu xa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em cŜ </a:t>
            </a:r>
            <a:r>
              <a:rPr lang="en-US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lv-LV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 Ǉrang Ǉrí 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lv-LV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 </a:t>
            </a:r>
            <a:r>
              <a:rPr lang="el-GR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lv-LV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Ĺn wg</a:t>
            </a:r>
            <a:r>
              <a:rPr lang="en-US" sz="27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oà</a:t>
            </a:r>
            <a:r>
              <a:rPr lang="lv-LV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wữa</a:t>
            </a:r>
            <a:r>
              <a:rPr lang="en-US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Suō jŎ hǌ kì, </a:t>
            </a:r>
            <a:r>
              <a:rPr lang="en-US" sz="27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ηư wgưƟ bạn κân κΗĞt cùng em hǌ Ǉập và giải Ǉrí</a:t>
            </a:r>
            <a:r>
              <a:rPr lang="en-US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em đã đưϑ đi hǌ ở ǇrưŊ</a:t>
            </a:r>
            <a:r>
              <a:rPr lang="en-US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g. H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ằng wgày em vẫn dàζ δ</a:t>
            </a:r>
            <a:r>
              <a:rPr lang="en-US" sz="2700" b="1" dirty="0" err="1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ỏa</a:t>
            </a:r>
            <a:r>
              <a:rPr lang="vi-VN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30 ιút Α˘ hǌ Ǉập Λłn jáy và Κ΄m ιim κư giãn. Em κấy νίi và hạζ ιúc δi có εΗĞc Łpad χĹn cạζ em</a:t>
            </a:r>
            <a:r>
              <a:rPr lang="en-US" sz="2700" b="1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7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81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719" y="2172524"/>
            <a:ext cx="10039650" cy="1013259"/>
          </a:xfrm>
          <a:prstGeom prst="rect">
            <a:avLst/>
          </a:prstGeom>
          <a:noFill/>
        </p:spPr>
        <p:txBody>
          <a:bodyPr wrap="square" lIns="91348" tIns="45673" rIns="91348" bIns="45673" rtlCol="0">
            <a:spAutoFit/>
          </a:bodyPr>
          <a:lstStyle/>
          <a:p>
            <a:pPr algn="ctr"/>
            <a:r>
              <a:rPr lang="en-US" sz="5985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947491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542784" y="18288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661581" y="3002777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ll Vibes Stickers fo Marketing by Slidesgo">
  <a:themeElements>
    <a:clrScheme name="Simple Light">
      <a:dk1>
        <a:srgbClr val="78302E"/>
      </a:dk1>
      <a:lt1>
        <a:srgbClr val="FFFFFF"/>
      </a:lt1>
      <a:dk2>
        <a:srgbClr val="FFD7B5"/>
      </a:dk2>
      <a:lt2>
        <a:srgbClr val="A3376C"/>
      </a:lt2>
      <a:accent1>
        <a:srgbClr val="C25F7F"/>
      </a:accent1>
      <a:accent2>
        <a:srgbClr val="FF9E00"/>
      </a:accent2>
      <a:accent3>
        <a:srgbClr val="FDAD00"/>
      </a:accent3>
      <a:accent4>
        <a:srgbClr val="F01526"/>
      </a:accent4>
      <a:accent5>
        <a:srgbClr val="5C9495"/>
      </a:accent5>
      <a:accent6>
        <a:srgbClr val="7ABEAE"/>
      </a:accent6>
      <a:hlink>
        <a:srgbClr val="7830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571</Words>
  <Application>Microsoft Office PowerPoint</Application>
  <PresentationFormat>Custom</PresentationFormat>
  <Paragraphs>62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UTM Avo</vt:lpstr>
      <vt:lpstr>Titan One</vt:lpstr>
      <vt:lpstr>Fredoka One</vt:lpstr>
      <vt:lpstr>Arial-Rounded</vt:lpstr>
      <vt:lpstr>AvantGarde</vt:lpstr>
      <vt:lpstr>Bebas Neue</vt:lpstr>
      <vt:lpstr>Source Sans Pro</vt:lpstr>
      <vt:lpstr>HP001 5 hàng</vt:lpstr>
      <vt:lpstr>Arial</vt:lpstr>
      <vt:lpstr>HP001 4 hàng</vt:lpstr>
      <vt:lpstr>Fira Sans Extra Condensed Medium</vt:lpstr>
      <vt:lpstr>Times New Roman</vt:lpstr>
      <vt:lpstr>Quicksand</vt:lpstr>
      <vt:lpstr>Arial Rounded MT Bold</vt:lpstr>
      <vt:lpstr>Quicksand Medium</vt:lpstr>
      <vt:lpstr>Dosis</vt:lpstr>
      <vt:lpstr>Pre-K for Christian Schools: God Created Families to Love One Another by Slidesgo</vt:lpstr>
      <vt:lpstr>Fall Vibes Stickers fo Marketing by Slidesgo</vt:lpstr>
      <vt:lpstr>TIẾNG VIỆT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Thơm Nguyễn</cp:lastModifiedBy>
  <cp:revision>135</cp:revision>
  <dcterms:modified xsi:type="dcterms:W3CDTF">2022-04-06T16:27:59Z</dcterms:modified>
</cp:coreProperties>
</file>