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  <p:sldMasterId id="2147483720" r:id="rId3"/>
  </p:sldMasterIdLst>
  <p:notesMasterIdLst>
    <p:notesMasterId r:id="rId25"/>
  </p:notesMasterIdLst>
  <p:sldIdLst>
    <p:sldId id="322" r:id="rId4"/>
    <p:sldId id="376" r:id="rId5"/>
    <p:sldId id="341" r:id="rId6"/>
    <p:sldId id="333" r:id="rId7"/>
    <p:sldId id="334" r:id="rId8"/>
    <p:sldId id="335" r:id="rId9"/>
    <p:sldId id="372" r:id="rId10"/>
    <p:sldId id="336" r:id="rId11"/>
    <p:sldId id="360" r:id="rId12"/>
    <p:sldId id="353" r:id="rId13"/>
    <p:sldId id="368" r:id="rId14"/>
    <p:sldId id="377" r:id="rId15"/>
    <p:sldId id="342" r:id="rId16"/>
    <p:sldId id="344" r:id="rId17"/>
    <p:sldId id="406" r:id="rId18"/>
    <p:sldId id="354" r:id="rId19"/>
    <p:sldId id="375" r:id="rId20"/>
    <p:sldId id="407" r:id="rId21"/>
    <p:sldId id="316" r:id="rId22"/>
    <p:sldId id="408" r:id="rId23"/>
    <p:sldId id="409" r:id="rId24"/>
  </p:sldIdLst>
  <p:sldSz cx="6858000" cy="5143500"/>
  <p:notesSz cx="6858000" cy="9144000"/>
  <p:embeddedFontLst>
    <p:embeddedFont>
      <p:font typeface="HP001 5 hàng" panose="020B0603050302020204" pitchFamily="3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HP001 4 hàng" panose="020B0603050302020204" pitchFamily="34" charset="0"/>
      <p:regular r:id="rId32"/>
      <p:bold r:id="rId33"/>
    </p:embeddedFont>
    <p:embeddedFont>
      <p:font typeface="Montserrat" panose="02000505000000020004" pitchFamily="2" charset="0"/>
      <p:regular r:id="rId34"/>
      <p:bold r:id="rId35"/>
      <p:italic r:id="rId36"/>
      <p:boldItalic r:id="rId37"/>
    </p:embeddedFont>
    <p:embeddedFont>
      <p:font typeface="Kalam" panose="020B060402020202020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574"/>
    <a:srgbClr val="DF3C7E"/>
    <a:srgbClr val="000000"/>
    <a:srgbClr val="BEE7FB"/>
    <a:srgbClr val="E6F7F9"/>
    <a:srgbClr val="ED3D6C"/>
    <a:srgbClr val="E2F7E2"/>
    <a:srgbClr val="C7F1C6"/>
    <a:srgbClr val="BED096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392"/>
    <p:restoredTop sz="91311"/>
  </p:normalViewPr>
  <p:slideViewPr>
    <p:cSldViewPr snapToGrid="0">
      <p:cViewPr varScale="1">
        <p:scale>
          <a:sx n="106" d="100"/>
          <a:sy n="106" d="100"/>
        </p:scale>
        <p:origin x="125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Hướng dẫn chơi: HS chọn mỗi cột 1 từ, GV ấn vào các từ để từ bay xuống khung xanh </a:t>
            </a:r>
            <a:r>
              <a:rPr lang="en-VN" dirty="0">
                <a:sym typeface="Wingdings" pitchFamily="2" charset="2"/>
              </a:rPr>
              <a:t></a:t>
            </a:r>
            <a:r>
              <a:rPr lang="en-VN" dirty="0"/>
              <a:t> ghép thành câu.</a:t>
            </a:r>
          </a:p>
          <a:p>
            <a:r>
              <a:rPr lang="en-VN" dirty="0"/>
              <a:t>Để các từ trở về vị trí cũ, GV ấn lại vào từ trong khung xanh.</a:t>
            </a:r>
          </a:p>
          <a:p>
            <a:r>
              <a:rPr lang="en-VN" dirty="0"/>
              <a:t>Tương tự với các lượt khác.</a:t>
            </a:r>
          </a:p>
        </p:txBody>
      </p:sp>
    </p:spTree>
    <p:extLst>
      <p:ext uri="{BB962C8B-B14F-4D97-AF65-F5344CB8AC3E}">
        <p14:creationId xmlns:p14="http://schemas.microsoft.com/office/powerpoint/2010/main" val="186378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0616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63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365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8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8700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97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5554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293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46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935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57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42788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7.png"/><Relationship Id="rId18" Type="http://schemas.microsoft.com/office/2007/relationships/hdphoto" Target="../media/hdphoto9.wdp"/><Relationship Id="rId3" Type="http://schemas.openxmlformats.org/officeDocument/2006/relationships/image" Target="../media/image22.png"/><Relationship Id="rId21" Type="http://schemas.openxmlformats.org/officeDocument/2006/relationships/image" Target="../media/image31.png"/><Relationship Id="rId7" Type="http://schemas.openxmlformats.org/officeDocument/2006/relationships/image" Target="../media/image24.png"/><Relationship Id="rId12" Type="http://schemas.microsoft.com/office/2007/relationships/hdphoto" Target="../media/hdphoto6.wdp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11" Type="http://schemas.openxmlformats.org/officeDocument/2006/relationships/image" Target="../media/image26.png"/><Relationship Id="rId24" Type="http://schemas.microsoft.com/office/2007/relationships/hdphoto" Target="../media/hdphoto12.wdp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10" Type="http://schemas.microsoft.com/office/2007/relationships/hdphoto" Target="../media/hdphoto5.wdp"/><Relationship Id="rId19" Type="http://schemas.openxmlformats.org/officeDocument/2006/relationships/image" Target="../media/image30.png"/><Relationship Id="rId4" Type="http://schemas.microsoft.com/office/2007/relationships/hdphoto" Target="../media/hdphoto2.wdp"/><Relationship Id="rId9" Type="http://schemas.openxmlformats.org/officeDocument/2006/relationships/image" Target="../media/image25.png"/><Relationship Id="rId14" Type="http://schemas.microsoft.com/office/2007/relationships/hdphoto" Target="../media/hdphoto7.wdp"/><Relationship Id="rId22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9.png"/><Relationship Id="rId18" Type="http://schemas.microsoft.com/office/2007/relationships/hdphoto" Target="../media/hdphoto15.wdp"/><Relationship Id="rId26" Type="http://schemas.microsoft.com/office/2007/relationships/hdphoto" Target="../media/hdphoto11.wdp"/><Relationship Id="rId3" Type="http://schemas.openxmlformats.org/officeDocument/2006/relationships/image" Target="../media/image23.png"/><Relationship Id="rId21" Type="http://schemas.openxmlformats.org/officeDocument/2006/relationships/image" Target="../media/image26.png"/><Relationship Id="rId7" Type="http://schemas.openxmlformats.org/officeDocument/2006/relationships/image" Target="../media/image24.png"/><Relationship Id="rId12" Type="http://schemas.microsoft.com/office/2007/relationships/hdphoto" Target="../media/hdphoto8.wdp"/><Relationship Id="rId17" Type="http://schemas.openxmlformats.org/officeDocument/2006/relationships/image" Target="../media/image3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microsoft.com/office/2007/relationships/hdphoto" Target="../media/hdphoto12.wdp"/><Relationship Id="rId20" Type="http://schemas.microsoft.com/office/2007/relationships/hdphoto" Target="../media/hdphoto5.wdp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4.wdp"/><Relationship Id="rId11" Type="http://schemas.openxmlformats.org/officeDocument/2006/relationships/image" Target="../media/image28.png"/><Relationship Id="rId24" Type="http://schemas.microsoft.com/office/2007/relationships/hdphoto" Target="../media/hdphoto10.wdp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30.png"/><Relationship Id="rId28" Type="http://schemas.microsoft.com/office/2007/relationships/hdphoto" Target="../media/hdphoto16.wdp"/><Relationship Id="rId10" Type="http://schemas.microsoft.com/office/2007/relationships/hdphoto" Target="../media/hdphoto7.wdp"/><Relationship Id="rId19" Type="http://schemas.openxmlformats.org/officeDocument/2006/relationships/image" Target="../media/image25.png"/><Relationship Id="rId4" Type="http://schemas.microsoft.com/office/2007/relationships/hdphoto" Target="../media/hdphoto13.wdp"/><Relationship Id="rId9" Type="http://schemas.openxmlformats.org/officeDocument/2006/relationships/image" Target="../media/image27.png"/><Relationship Id="rId14" Type="http://schemas.microsoft.com/office/2007/relationships/hdphoto" Target="../media/hdphoto9.wdp"/><Relationship Id="rId22" Type="http://schemas.microsoft.com/office/2007/relationships/hdphoto" Target="../media/hdphoto6.wdp"/><Relationship Id="rId27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5.png"/><Relationship Id="rId18" Type="http://schemas.microsoft.com/office/2007/relationships/hdphoto" Target="../media/hdphoto10.wdp"/><Relationship Id="rId26" Type="http://schemas.microsoft.com/office/2007/relationships/hdphoto" Target="../media/hdphoto13.wdp"/><Relationship Id="rId3" Type="http://schemas.openxmlformats.org/officeDocument/2006/relationships/image" Target="../media/image24.png"/><Relationship Id="rId21" Type="http://schemas.openxmlformats.org/officeDocument/2006/relationships/image" Target="../media/image22.png"/><Relationship Id="rId7" Type="http://schemas.openxmlformats.org/officeDocument/2006/relationships/image" Target="../media/image28.png"/><Relationship Id="rId12" Type="http://schemas.microsoft.com/office/2007/relationships/hdphoto" Target="../media/hdphoto12.wdp"/><Relationship Id="rId17" Type="http://schemas.openxmlformats.org/officeDocument/2006/relationships/image" Target="../media/image30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microsoft.com/office/2007/relationships/hdphoto" Target="../media/hdphoto6.wdp"/><Relationship Id="rId20" Type="http://schemas.microsoft.com/office/2007/relationships/hdphoto" Target="../media/hdphoto11.wdp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7.wdp"/><Relationship Id="rId11" Type="http://schemas.openxmlformats.org/officeDocument/2006/relationships/image" Target="../media/image32.png"/><Relationship Id="rId24" Type="http://schemas.microsoft.com/office/2007/relationships/hdphoto" Target="../media/hdphoto15.wdp"/><Relationship Id="rId5" Type="http://schemas.openxmlformats.org/officeDocument/2006/relationships/image" Target="../media/image27.png"/><Relationship Id="rId15" Type="http://schemas.openxmlformats.org/officeDocument/2006/relationships/image" Target="../media/image26.png"/><Relationship Id="rId23" Type="http://schemas.openxmlformats.org/officeDocument/2006/relationships/image" Target="../media/image33.png"/><Relationship Id="rId28" Type="http://schemas.microsoft.com/office/2007/relationships/hdphoto" Target="../media/hdphoto16.wdp"/><Relationship Id="rId10" Type="http://schemas.microsoft.com/office/2007/relationships/hdphoto" Target="../media/hdphoto9.wdp"/><Relationship Id="rId19" Type="http://schemas.openxmlformats.org/officeDocument/2006/relationships/image" Target="../media/image31.png"/><Relationship Id="rId4" Type="http://schemas.microsoft.com/office/2007/relationships/hdphoto" Target="../media/hdphoto4.wdp"/><Relationship Id="rId9" Type="http://schemas.openxmlformats.org/officeDocument/2006/relationships/image" Target="../media/image29.png"/><Relationship Id="rId14" Type="http://schemas.microsoft.com/office/2007/relationships/hdphoto" Target="../media/hdphoto5.wdp"/><Relationship Id="rId22" Type="http://schemas.microsoft.com/office/2007/relationships/hdphoto" Target="../media/hdphoto14.wdp"/><Relationship Id="rId27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369481" y="1794029"/>
            <a:ext cx="170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487BF-D82D-3341-96DD-F8C157F107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922978" y="445748"/>
            <a:ext cx="531156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Chọn a hoặc b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1" y="507635"/>
            <a:ext cx="353714" cy="3537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5991B2-32D7-2D4C-B927-082A670A87A4}"/>
              </a:ext>
            </a:extLst>
          </p:cNvPr>
          <p:cNvSpPr txBox="1"/>
          <p:nvPr/>
        </p:nvSpPr>
        <p:spPr>
          <a:xfrm>
            <a:off x="765178" y="961542"/>
            <a:ext cx="4801663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a) </a:t>
            </a:r>
            <a:r>
              <a:rPr lang="vi-VN" sz="1800" dirty="0">
                <a:latin typeface="UTM Avo" panose="02040603050506020204" pitchFamily="18" charset="0"/>
              </a:rPr>
              <a:t>Chọn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l </a:t>
            </a:r>
            <a:r>
              <a:rPr lang="vi-VN" sz="1800" dirty="0">
                <a:latin typeface="UTM Avo" panose="02040603050506020204" pitchFamily="18" charset="0"/>
              </a:rPr>
              <a:t>hoặc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r>
              <a:rPr lang="vi-VN" sz="1800" dirty="0">
                <a:latin typeface="UTM Avo" panose="02040603050506020204" pitchFamily="18" charset="0"/>
              </a:rPr>
              <a:t> thay cho ô vuông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3FAC21-B224-DC48-9C2F-3D971B7C3D60}"/>
              </a:ext>
            </a:extLst>
          </p:cNvPr>
          <p:cNvGrpSpPr/>
          <p:nvPr/>
        </p:nvGrpSpPr>
        <p:grpSpPr>
          <a:xfrm>
            <a:off x="1360260" y="1701264"/>
            <a:ext cx="4697874" cy="2343398"/>
            <a:chOff x="1344110" y="1720042"/>
            <a:chExt cx="4697874" cy="234339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5184D0-493B-9D40-A318-071FD9BE94D2}"/>
                </a:ext>
              </a:extLst>
            </p:cNvPr>
            <p:cNvSpPr/>
            <p:nvPr/>
          </p:nvSpPr>
          <p:spPr>
            <a:xfrm>
              <a:off x="1344110" y="1720042"/>
              <a:ext cx="4697874" cy="2343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Những hạt mưa li ti</a:t>
              </a:r>
            </a:p>
            <a:p>
              <a:pPr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Dịu dàng và mềm mại</a:t>
              </a:r>
            </a:p>
            <a:p>
              <a:pPr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Gọi mùa xuân ở          ại</a:t>
              </a:r>
            </a:p>
            <a:p>
              <a:pPr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Trên mắt chồi xanh          on</a:t>
              </a:r>
            </a:p>
            <a:p>
              <a:pPr algn="r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	(Theo Nguyễn Lâm Thắng)</a:t>
              </a:r>
              <a:endParaRPr lang="en-VN" sz="20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35F31D-A660-EC4F-A857-E45C695F9CB5}"/>
                </a:ext>
              </a:extLst>
            </p:cNvPr>
            <p:cNvSpPr/>
            <p:nvPr/>
          </p:nvSpPr>
          <p:spPr>
            <a:xfrm>
              <a:off x="3198255" y="2691647"/>
              <a:ext cx="452415" cy="4403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30764F5-1AB2-3F4F-A869-7A3C3A574181}"/>
                </a:ext>
              </a:extLst>
            </p:cNvPr>
            <p:cNvSpPr/>
            <p:nvPr/>
          </p:nvSpPr>
          <p:spPr>
            <a:xfrm>
              <a:off x="3560925" y="3193328"/>
              <a:ext cx="507950" cy="4587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31D589B-090D-E04B-866B-25163C768CDC}"/>
              </a:ext>
            </a:extLst>
          </p:cNvPr>
          <p:cNvSpPr/>
          <p:nvPr/>
        </p:nvSpPr>
        <p:spPr>
          <a:xfrm>
            <a:off x="3165547" y="2671941"/>
            <a:ext cx="543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B29845-35C7-EA4C-9266-3748D8196E9F}"/>
              </a:ext>
            </a:extLst>
          </p:cNvPr>
          <p:cNvSpPr/>
          <p:nvPr/>
        </p:nvSpPr>
        <p:spPr>
          <a:xfrm>
            <a:off x="3559225" y="3119966"/>
            <a:ext cx="543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4098" name="Picture 2" descr="Blue Cute Cartoon Clouds And Raindrops | Cartoon clouds, Rain cartoon,  Cloud drawing">
            <a:extLst>
              <a:ext uri="{FF2B5EF4-FFF2-40B4-BE49-F238E27FC236}">
                <a16:creationId xmlns:a16="http://schemas.microsoft.com/office/drawing/2014/main" id="{7F22436B-B4D3-974F-9171-3F816DA84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4"/>
          <a:stretch/>
        </p:blipFill>
        <p:spPr bwMode="auto">
          <a:xfrm>
            <a:off x="4375913" y="1208116"/>
            <a:ext cx="2275954" cy="197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1 Cartoon clouds ideas in 2021 | فانوس ورقي, قماش اللباد, بطاقات تعليمية">
            <a:extLst>
              <a:ext uri="{FF2B5EF4-FFF2-40B4-BE49-F238E27FC236}">
                <a16:creationId xmlns:a16="http://schemas.microsoft.com/office/drawing/2014/main" id="{AE13EB36-27D8-6443-9027-677B3B148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39" y="3821500"/>
            <a:ext cx="1736091" cy="115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4E123E-802F-634C-BDB8-04C4E9E2376F}"/>
              </a:ext>
            </a:extLst>
          </p:cNvPr>
          <p:cNvSpPr txBox="1"/>
          <p:nvPr/>
        </p:nvSpPr>
        <p:spPr>
          <a:xfrm>
            <a:off x="599064" y="518441"/>
            <a:ext cx="6010080" cy="495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b) </a:t>
            </a: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iêt</a:t>
            </a: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hoặc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iêc</a:t>
            </a: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thay cho ô vuông.</a:t>
            </a:r>
            <a:r>
              <a:rPr lang="en-VN" sz="2000" dirty="0"/>
              <a:t> </a:t>
            </a:r>
            <a:endParaRPr lang="vi-VN" sz="2000" dirty="0"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F6982D-336F-344B-A4F2-B2CC49871EC3}"/>
              </a:ext>
            </a:extLst>
          </p:cNvPr>
          <p:cNvGrpSpPr/>
          <p:nvPr/>
        </p:nvGrpSpPr>
        <p:grpSpPr>
          <a:xfrm>
            <a:off x="1653687" y="1228336"/>
            <a:ext cx="4697874" cy="2343398"/>
            <a:chOff x="1653687" y="1228336"/>
            <a:chExt cx="4697874" cy="234339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FE01631-28FC-6D42-9979-5B4BD52327AB}"/>
                </a:ext>
              </a:extLst>
            </p:cNvPr>
            <p:cNvGrpSpPr/>
            <p:nvPr/>
          </p:nvGrpSpPr>
          <p:grpSpPr>
            <a:xfrm>
              <a:off x="1653687" y="1228336"/>
              <a:ext cx="4697874" cy="2343398"/>
              <a:chOff x="1255167" y="1305974"/>
              <a:chExt cx="4697874" cy="234339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E925AFF-CD9F-624B-BE96-FA6D1F1499ED}"/>
                  </a:ext>
                </a:extLst>
              </p:cNvPr>
              <p:cNvGrpSpPr/>
              <p:nvPr/>
            </p:nvGrpSpPr>
            <p:grpSpPr>
              <a:xfrm>
                <a:off x="1255167" y="1305974"/>
                <a:ext cx="4697874" cy="2343398"/>
                <a:chOff x="1344110" y="1720042"/>
                <a:chExt cx="4697874" cy="2343398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F744B1DA-7408-FC4F-89D9-A1B8C67E568E}"/>
                    </a:ext>
                  </a:extLst>
                </p:cNvPr>
                <p:cNvSpPr/>
                <p:nvPr/>
              </p:nvSpPr>
              <p:spPr>
                <a:xfrm>
                  <a:off x="1344110" y="1720042"/>
                  <a:ext cx="4697874" cy="23433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Bé đi dưới hàng cây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Chỉ thấy vòm lá b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Nhạc công vẫn mê say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Điệu bổng trầm tha th</a:t>
                  </a:r>
                </a:p>
                <a:p>
                  <a:pPr algn="r">
                    <a:lnSpc>
                      <a:spcPct val="150000"/>
                    </a:lnSpc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	(Theo Nguyễn Lâm Thắng)</a:t>
                  </a:r>
                  <a:endParaRPr lang="en-VN" sz="2000" dirty="0"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2108762-A1AB-FD4F-90FB-4AEB814F7B0C}"/>
                    </a:ext>
                  </a:extLst>
                </p:cNvPr>
                <p:cNvSpPr/>
                <p:nvPr/>
              </p:nvSpPr>
              <p:spPr>
                <a:xfrm>
                  <a:off x="3675795" y="2263901"/>
                  <a:ext cx="767000" cy="36389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VN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FF734DE-E0C7-AE46-90B2-2A6742A9257F}"/>
                  </a:ext>
                </a:extLst>
              </p:cNvPr>
              <p:cNvSpPr/>
              <p:nvPr/>
            </p:nvSpPr>
            <p:spPr>
              <a:xfrm>
                <a:off x="4110187" y="2792996"/>
                <a:ext cx="767000" cy="3638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VN" sz="1400" b="0" i="0" u="none" strike="noStrike" kern="0" cap="none" spc="0" normalizeH="0" baseline="0" noProof="0">
                  <a:ln>
                    <a:noFill/>
                  </a:ln>
                  <a:solidFill>
                    <a:srgbClr val="BAE5E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4798785-6DCF-8541-B215-5F5FF4D0F2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5924" y="1612680"/>
              <a:ext cx="97536" cy="10288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BDE02D-737B-D844-B3B0-0532467521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00629" y="2532826"/>
              <a:ext cx="97536" cy="10288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B17E09E-C427-904F-A191-11ACBA9CEA1E}"/>
              </a:ext>
            </a:extLst>
          </p:cNvPr>
          <p:cNvSpPr/>
          <p:nvPr/>
        </p:nvSpPr>
        <p:spPr>
          <a:xfrm>
            <a:off x="3883811" y="1734195"/>
            <a:ext cx="766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</a:rPr>
              <a:t>iêc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35A793-4C80-C245-B849-55715585549E}"/>
              </a:ext>
            </a:extLst>
          </p:cNvPr>
          <p:cNvSpPr/>
          <p:nvPr/>
        </p:nvSpPr>
        <p:spPr>
          <a:xfrm>
            <a:off x="4478652" y="2645947"/>
            <a:ext cx="614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5122" name="Picture 2" descr="Vector Illustration Of Happy Child Girl Laughing And Swinging.. Royalty  Free Cliparts, Vectors, And Stock Illustration. Image 99637047.">
            <a:extLst>
              <a:ext uri="{FF2B5EF4-FFF2-40B4-BE49-F238E27FC236}">
                <a16:creationId xmlns:a16="http://schemas.microsoft.com/office/drawing/2014/main" id="{08B9BE91-CFD8-984F-843E-E5828276C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9" y="3156890"/>
            <a:ext cx="2682329" cy="189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1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C1A845-6866-4E25-8015-9AA09A2FD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2"/>
            <a:ext cx="6833507" cy="51692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0E9CCF-3C6D-48AD-8F32-DC47E50A5870}"/>
              </a:ext>
            </a:extLst>
          </p:cNvPr>
          <p:cNvSpPr txBox="1"/>
          <p:nvPr/>
        </p:nvSpPr>
        <p:spPr>
          <a:xfrm>
            <a:off x="775312" y="406833"/>
            <a:ext cx="2974652" cy="252742"/>
          </a:xfrm>
          <a:prstGeom prst="rect">
            <a:avLst/>
          </a:prstGeom>
          <a:noFill/>
        </p:spPr>
        <p:txBody>
          <a:bodyPr wrap="square" lIns="21699" tIns="10849" rIns="21699" bIns="10849" rtlCol="0">
            <a:spAutoFit/>
          </a:bodyPr>
          <a:lstStyle/>
          <a:p>
            <a:pPr marL="0" marR="0" lvl="0" indent="0" algn="l" defTabSz="216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Thứ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năm</a:t>
            </a:r>
            <a:r>
              <a:rPr kumimoji="0" lang="vi-V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ngày 1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7</a:t>
            </a:r>
            <a:r>
              <a:rPr kumimoji="0" lang="vi-V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– 2 - 2022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1396815" y="801609"/>
            <a:ext cx="2096127" cy="252742"/>
          </a:xfrm>
          <a:prstGeom prst="rect">
            <a:avLst/>
          </a:prstGeom>
          <a:noFill/>
        </p:spPr>
        <p:txBody>
          <a:bodyPr wrap="square" lIns="21699" tIns="10849" rIns="21699" bIns="10849" rtlCol="0">
            <a:spAutoFit/>
          </a:bodyPr>
          <a:lstStyle/>
          <a:p>
            <a:pPr marL="0" marR="0" lvl="0" indent="0" algn="l" defTabSz="216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Tiếng Việt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477B7-379E-40BF-8FB7-EB5FE3D2BCFA}"/>
              </a:ext>
            </a:extLst>
          </p:cNvPr>
          <p:cNvSpPr txBox="1"/>
          <p:nvPr/>
        </p:nvSpPr>
        <p:spPr>
          <a:xfrm>
            <a:off x="984938" y="1248287"/>
            <a:ext cx="520934" cy="375853"/>
          </a:xfrm>
          <a:prstGeom prst="rect">
            <a:avLst/>
          </a:prstGeom>
          <a:noFill/>
        </p:spPr>
        <p:txBody>
          <a:bodyPr wrap="square" lIns="21699" tIns="10849" rIns="21699" bIns="10849" rtlCol="0">
            <a:spAutoFit/>
          </a:bodyPr>
          <a:lstStyle/>
          <a:p>
            <a:pPr marL="0" marR="0" lvl="0" indent="0" algn="l" defTabSz="216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D72AD-5993-4CF6-8D08-292C725E6977}"/>
              </a:ext>
            </a:extLst>
          </p:cNvPr>
          <p:cNvSpPr txBox="1"/>
          <p:nvPr/>
        </p:nvSpPr>
        <p:spPr>
          <a:xfrm>
            <a:off x="3117688" y="1244147"/>
            <a:ext cx="520934" cy="375853"/>
          </a:xfrm>
          <a:prstGeom prst="rect">
            <a:avLst/>
          </a:prstGeom>
          <a:noFill/>
        </p:spPr>
        <p:txBody>
          <a:bodyPr wrap="square" lIns="21699" tIns="10849" rIns="21699" bIns="10849" rtlCol="0">
            <a:spAutoFit/>
          </a:bodyPr>
          <a:lstStyle/>
          <a:p>
            <a:pPr marL="0" marR="0" lvl="0" indent="0" algn="l" defTabSz="216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36B8A2-DD8D-4E12-ABCC-9B79170B83D6}"/>
              </a:ext>
            </a:extLst>
          </p:cNvPr>
          <p:cNvSpPr txBox="1"/>
          <p:nvPr/>
        </p:nvSpPr>
        <p:spPr>
          <a:xfrm>
            <a:off x="775312" y="1086304"/>
            <a:ext cx="5577362" cy="339304"/>
          </a:xfrm>
          <a:prstGeom prst="rect">
            <a:avLst/>
          </a:prstGeom>
          <a:noFill/>
        </p:spPr>
        <p:txBody>
          <a:bodyPr wrap="square" lIns="21699" tIns="10849" rIns="21699" bIns="10849" rtlCol="0">
            <a:spAutoFit/>
          </a:bodyPr>
          <a:lstStyle/>
          <a:p>
            <a:pPr marL="0" marR="0" lvl="0" indent="0" algn="l" defTabSz="21698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500" b="1" kern="1200" dirty="0" err="1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Luyện</a:t>
            </a:r>
            <a:r>
              <a:rPr lang="en-US" sz="1500" b="1" kern="1200" dirty="0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 </a:t>
            </a:r>
            <a:r>
              <a:rPr lang="en-US" sz="1500" b="1" kern="1200" dirty="0" err="1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tập</a:t>
            </a:r>
            <a:r>
              <a:rPr lang="en-US" sz="1500" b="1" kern="1200" dirty="0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: </a:t>
            </a:r>
            <a:r>
              <a:rPr lang="en-US" sz="1500" b="1" kern="1200" dirty="0" err="1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Mở</a:t>
            </a:r>
            <a:r>
              <a:rPr lang="en-US" sz="1500" b="1" kern="1200" dirty="0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 </a:t>
            </a:r>
            <a:r>
              <a:rPr lang="en-US" sz="1500" b="1" kern="1200" dirty="0" err="1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rộng</a:t>
            </a:r>
            <a:r>
              <a:rPr lang="en-US" sz="1500" b="1" kern="1200" dirty="0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 </a:t>
            </a:r>
            <a:r>
              <a:rPr lang="en-US" sz="1500" b="1" kern="1200" dirty="0" err="1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vốn</a:t>
            </a:r>
            <a:r>
              <a:rPr lang="en-US" sz="1500" b="1" kern="1200" dirty="0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 </a:t>
            </a:r>
            <a:r>
              <a:rPr lang="en-US" sz="1500" b="1" kern="1200" dirty="0" err="1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từ</a:t>
            </a:r>
            <a:r>
              <a:rPr lang="en-US" sz="1500" b="1" kern="1200" dirty="0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 </a:t>
            </a:r>
            <a:r>
              <a:rPr lang="en-US" sz="1500" b="1" kern="1200" dirty="0" err="1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về</a:t>
            </a:r>
            <a:r>
              <a:rPr lang="en-US" sz="1500" b="1" kern="1200" dirty="0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 </a:t>
            </a:r>
            <a:r>
              <a:rPr lang="en-US" sz="1500" b="1" kern="1200" dirty="0" err="1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thiên</a:t>
            </a:r>
            <a:r>
              <a:rPr lang="en-US" sz="1500" b="1" kern="1200" dirty="0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 </a:t>
            </a:r>
            <a:r>
              <a:rPr lang="en-US" sz="1500" b="1" kern="1200" dirty="0" err="1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nhiên</a:t>
            </a:r>
            <a:r>
              <a:rPr lang="en-US" sz="1500" b="1" kern="1200" dirty="0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97F2D9-0DD7-4B8A-A68F-646A363BFB13}"/>
              </a:ext>
            </a:extLst>
          </p:cNvPr>
          <p:cNvSpPr txBox="1"/>
          <p:nvPr/>
        </p:nvSpPr>
        <p:spPr>
          <a:xfrm>
            <a:off x="1770499" y="1486305"/>
            <a:ext cx="5577362" cy="339304"/>
          </a:xfrm>
          <a:prstGeom prst="rect">
            <a:avLst/>
          </a:prstGeom>
          <a:noFill/>
        </p:spPr>
        <p:txBody>
          <a:bodyPr wrap="square" lIns="21699" tIns="10849" rIns="21699" bIns="10849" rtlCol="0">
            <a:spAutoFit/>
          </a:bodyPr>
          <a:lstStyle/>
          <a:p>
            <a:pPr marL="0" marR="0" lvl="0" indent="0" algn="l" defTabSz="21698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500" b="1" kern="1200" dirty="0" err="1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Câu</a:t>
            </a:r>
            <a:r>
              <a:rPr lang="en-US" sz="1500" b="1" kern="1200" dirty="0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 </a:t>
            </a:r>
            <a:r>
              <a:rPr lang="en-US" sz="1500" b="1" kern="1200" dirty="0" err="1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nêu</a:t>
            </a:r>
            <a:r>
              <a:rPr lang="en-US" sz="1500" b="1" kern="1200" dirty="0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 </a:t>
            </a:r>
            <a:r>
              <a:rPr lang="en-US" sz="1500" b="1" kern="1200" dirty="0" err="1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đặc</a:t>
            </a:r>
            <a:r>
              <a:rPr lang="en-US" sz="1500" b="1" kern="1200" dirty="0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 </a:t>
            </a:r>
            <a:r>
              <a:rPr lang="en-US" sz="1500" b="1" kern="1200" dirty="0" err="1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điểm</a:t>
            </a:r>
            <a:r>
              <a:rPr lang="en-US" sz="1500" b="1" kern="1200" dirty="0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020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CA984BF-DA54-2643-8636-B7CB81D84C8D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LUỸ TRE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0B4FBB-0AD6-C54D-80ED-6F7FAAC39889}"/>
              </a:ext>
            </a:extLst>
          </p:cNvPr>
          <p:cNvGrpSpPr/>
          <p:nvPr/>
        </p:nvGrpSpPr>
        <p:grpSpPr>
          <a:xfrm>
            <a:off x="386192" y="578414"/>
            <a:ext cx="1631953" cy="742615"/>
            <a:chOff x="360464" y="617893"/>
            <a:chExt cx="1631953" cy="7426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D7B322-E687-FF4A-9C75-C621C931CF14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E70C77-28D7-514D-BB22-D7E3EC927CC6}"/>
                </a:ext>
              </a:extLst>
            </p:cNvPr>
            <p:cNvSpPr txBox="1"/>
            <p:nvPr/>
          </p:nvSpPr>
          <p:spPr>
            <a:xfrm>
              <a:off x="360464" y="65262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339579" y="196963"/>
            <a:ext cx="6178841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Xếp các từ ngữ dưới đây vào nhóm thích hợp: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3756CA-A21C-344F-A3F1-F0CADEDB8E65}"/>
              </a:ext>
            </a:extLst>
          </p:cNvPr>
          <p:cNvGrpSpPr/>
          <p:nvPr/>
        </p:nvGrpSpPr>
        <p:grpSpPr>
          <a:xfrm>
            <a:off x="920601" y="3089945"/>
            <a:ext cx="2364384" cy="1906117"/>
            <a:chOff x="975360" y="2895482"/>
            <a:chExt cx="2794914" cy="210058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6B94145-764E-874D-8B7A-4CF3005BF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ADC5E1-D824-474B-BB3C-2E2F93AE5EAD}"/>
                </a:ext>
              </a:extLst>
            </p:cNvPr>
            <p:cNvSpPr txBox="1"/>
            <p:nvPr/>
          </p:nvSpPr>
          <p:spPr>
            <a:xfrm>
              <a:off x="1529044" y="3895555"/>
              <a:ext cx="1681537" cy="71227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800" dirty="0"/>
                <a:t>Từ ngữ chỉ </a:t>
              </a:r>
            </a:p>
            <a:p>
              <a:pPr algn="ctr"/>
              <a:r>
                <a:rPr lang="en-VN" sz="1800" dirty="0"/>
                <a:t>sự vật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97C7B78-BBDF-7440-A0F6-B11F5D81959F}"/>
              </a:ext>
            </a:extLst>
          </p:cNvPr>
          <p:cNvGrpSpPr/>
          <p:nvPr/>
        </p:nvGrpSpPr>
        <p:grpSpPr>
          <a:xfrm>
            <a:off x="3428999" y="2897792"/>
            <a:ext cx="2311384" cy="1995495"/>
            <a:chOff x="3428999" y="2897792"/>
            <a:chExt cx="2311384" cy="199549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A25BAFA-926F-984A-8CD8-DA40FF9C5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28999" y="2897792"/>
              <a:ext cx="2311384" cy="199549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A41022-2670-CE47-85C2-BE49DAA020A8}"/>
                </a:ext>
              </a:extLst>
            </p:cNvPr>
            <p:cNvSpPr txBox="1"/>
            <p:nvPr/>
          </p:nvSpPr>
          <p:spPr>
            <a:xfrm>
              <a:off x="3867679" y="3953477"/>
              <a:ext cx="1369512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800" dirty="0"/>
                <a:t>Từ ngữ chỉ </a:t>
              </a:r>
            </a:p>
            <a:p>
              <a:pPr algn="ctr"/>
              <a:r>
                <a:rPr lang="en-US" sz="1800" dirty="0" err="1"/>
                <a:t>đ</a:t>
              </a:r>
              <a:r>
                <a:rPr lang="en-VN" sz="1800" dirty="0"/>
                <a:t>ặc điểm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DA3CD9B-F76C-4142-AD94-9065A57958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2503" y="2264865"/>
            <a:ext cx="1731275" cy="6559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FF5EDA-A064-6743-861D-28117C15BA0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9833" y="2245708"/>
            <a:ext cx="1835757" cy="652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D07BDE-9DC3-7145-9C56-C1ECD572CC2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372" y="2190158"/>
            <a:ext cx="1702564" cy="7190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CB7235-98D0-234F-9BA7-D47AA3145AB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1536" y="1569203"/>
            <a:ext cx="1832242" cy="6517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4D378E-8D39-D643-A1EC-F212A34DB09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9833" y="1558865"/>
            <a:ext cx="1835757" cy="623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623E7E-4EB2-2048-82DE-15960BC912F5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036" y="1512925"/>
            <a:ext cx="1835757" cy="6107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CE02DA-C3B3-4846-87C6-37A4581F338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>
            <a:off x="4855515" y="883935"/>
            <a:ext cx="1639586" cy="597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FED6BE-C803-5741-B14C-8B1434A8B4C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9564" y="866857"/>
            <a:ext cx="1778871" cy="5862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6A006D-0BCA-124A-8961-1D4B6E12F67E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214" y="847916"/>
            <a:ext cx="1719402" cy="5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1.7284E-6 L -0.14422 0.48179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24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4.93827E-6 L 0.11342 0.37067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1" y="1851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2.46914E-7 L -0.16782 0.34506 " pathEditMode="relative" rAng="0" ptsTypes="AA">
                                      <p:cBhvr>
                                        <p:cTn id="7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1725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1.23457E-7 L -0.50671 0.33704 " pathEditMode="relative" rAng="0" ptsTypes="AA">
                                      <p:cBhvr>
                                        <p:cTn id="8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47" y="1685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9.87654E-7 L 0.48541 0.21605 " pathEditMode="relative" rAng="0" ptsTypes="AA">
                                      <p:cBhvr>
                                        <p:cTn id="8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9" y="1080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0 L 0.18796 0.21173 " pathEditMode="relative" rAng="0" ptsTypes="AA">
                                      <p:cBhvr>
                                        <p:cTn id="9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8" y="1058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-2.34568E-6 L -0.51412 0.20309 " pathEditMode="relative" rAng="0" ptsTypes="AA">
                                      <p:cBhvr>
                                        <p:cTn id="10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8" y="1015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925" y="431375"/>
            <a:ext cx="6082145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 - Con hiểu gì về từ chỉ sự vật ?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016" y="1193341"/>
            <a:ext cx="6247961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- Từ chỉ sự vật là các từ chỉ người, đồ vật, cây cối, con vật...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2E2AC8-2CDE-430F-995A-A1173C972B75}"/>
              </a:ext>
            </a:extLst>
          </p:cNvPr>
          <p:cNvSpPr txBox="1"/>
          <p:nvPr/>
        </p:nvSpPr>
        <p:spPr>
          <a:xfrm>
            <a:off x="131320" y="2447750"/>
            <a:ext cx="6595354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 - </a:t>
            </a:r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biết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về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chỉ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đặc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điểm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 ?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521245-2516-424B-8B18-6FC1D7A989D9}"/>
              </a:ext>
            </a:extLst>
          </p:cNvPr>
          <p:cNvSpPr txBox="1"/>
          <p:nvPr/>
        </p:nvSpPr>
        <p:spPr>
          <a:xfrm>
            <a:off x="540325" y="3209716"/>
            <a:ext cx="5929745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0070C0"/>
                </a:solidFill>
              </a:rPr>
              <a:t>-</a:t>
            </a:r>
            <a:r>
              <a:rPr lang="en-US" sz="3200" dirty="0" err="1">
                <a:solidFill>
                  <a:srgbClr val="0070C0"/>
                </a:solidFill>
              </a:rPr>
              <a:t>Từ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chỉ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đặc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điểm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là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từ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chỉ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màu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sắc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hình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dáng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tính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tình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en-US" sz="3200" dirty="0" err="1">
                <a:solidFill>
                  <a:srgbClr val="0070C0"/>
                </a:solidFill>
              </a:rPr>
              <a:t>tính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chất</a:t>
            </a:r>
            <a:r>
              <a:rPr lang="en-US" sz="3200" dirty="0">
                <a:solidFill>
                  <a:srgbClr val="0070C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7225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9B45371-50B2-CE4E-8AF6-CAC86E2F5F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667" y1="33977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</a14:backgroundRemoval>
                    </a14:imgEffect>
                  </a14:imgLayer>
                </a14:imgProps>
              </a:ext>
            </a:extLst>
          </a:blip>
          <a:srcRect l="4786" r="1" b="54456"/>
          <a:stretch/>
        </p:blipFill>
        <p:spPr>
          <a:xfrm>
            <a:off x="5455540" y="3446195"/>
            <a:ext cx="1995215" cy="8239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EC9DAE-14AF-6F42-8653-A6BBF40332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23" b="96653" l="9748" r="89937">
                        <a14:foregroundMark x1="25472" y1="52720" x2="66038" y2="71130"/>
                        <a14:foregroundMark x1="66038" y1="70711" x2="29560" y2="68201"/>
                        <a14:foregroundMark x1="29560" y1="68201" x2="27358" y2="80753"/>
                        <a14:foregroundMark x1="26730" y1="69456" x2="30818" y2="79916"/>
                        <a14:foregroundMark x1="30818" y1="96234" x2="49371" y2="96653"/>
                        <a14:foregroundMark x1="49371" y1="96653" x2="53774" y2="96234"/>
                      </a14:backgroundRemoval>
                    </a14:imgEffect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rcRect b="63133"/>
          <a:stretch/>
        </p:blipFill>
        <p:spPr>
          <a:xfrm>
            <a:off x="-590151" y="3501370"/>
            <a:ext cx="2143551" cy="6370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5545A2-C7B4-8B40-804E-940F820A0F66}"/>
              </a:ext>
            </a:extLst>
          </p:cNvPr>
          <p:cNvSpPr txBox="1"/>
          <p:nvPr/>
        </p:nvSpPr>
        <p:spPr>
          <a:xfrm>
            <a:off x="339578" y="99322"/>
            <a:ext cx="6178841" cy="694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Ghép từ ngữ chỉ sự vật với từ ngữ chỉ đặc điểm ở bài 1 để tạo 3 câu.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DE3E6A9-99F4-144B-92E7-B4B43234B3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39057">
            <a:off x="-765695" y="3589429"/>
            <a:ext cx="1540795" cy="5987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AE2B27-AC5A-9348-A810-24FBA18D9F7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01368">
            <a:off x="-114549" y="3538602"/>
            <a:ext cx="1665675" cy="5924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AE26A1-4A99-274B-B342-9872193C3AE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27976">
            <a:off x="-664413" y="3469913"/>
            <a:ext cx="1743034" cy="5916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2FB146-9545-E544-A7C3-F07387600E2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458629">
            <a:off x="-18366" y="3738307"/>
            <a:ext cx="1817145" cy="6045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52655EC-028B-1E46-B559-848206EEE75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560631">
            <a:off x="-327783" y="3567369"/>
            <a:ext cx="1719402" cy="5349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6F80501-6219-FF4E-A3B6-EB35B9EE5B07}"/>
              </a:ext>
            </a:extLst>
          </p:cNvPr>
          <p:cNvGrpSpPr/>
          <p:nvPr/>
        </p:nvGrpSpPr>
        <p:grpSpPr>
          <a:xfrm>
            <a:off x="-587846" y="3972157"/>
            <a:ext cx="2143551" cy="1295854"/>
            <a:chOff x="975360" y="3420883"/>
            <a:chExt cx="2794914" cy="15751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487AAF-B5F4-0943-A5D9-0623FEDAD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  <a14:backgroundMark x1="23899" y1="30962" x2="50629" y2="30544"/>
                          <a14:backgroundMark x1="50629" y1="30126" x2="73899" y2="29707"/>
                          <a14:backgroundMark x1="73899" y1="29707" x2="74214" y2="29707"/>
                          <a14:backgroundMark x1="75157" y1="29289" x2="80503" y2="28452"/>
                          <a14:backgroundMark x1="80503" y1="28033" x2="19182" y2="28033"/>
                          <a14:backgroundMark x1="18239" y1="28870" x2="19182" y2="30962"/>
                          <a14:backgroundMark x1="21069" y1="31381" x2="17925" y2="25523"/>
                          <a14:backgroundMark x1="82390" y1="25941" x2="85535" y2="26360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t="25012"/>
            <a:stretch/>
          </p:blipFill>
          <p:spPr>
            <a:xfrm>
              <a:off x="975360" y="3420883"/>
              <a:ext cx="2794914" cy="15751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5FAFC7-9B7F-2B4F-A9DD-FD28ECD725A5}"/>
                </a:ext>
              </a:extLst>
            </p:cNvPr>
            <p:cNvSpPr txBox="1"/>
            <p:nvPr/>
          </p:nvSpPr>
          <p:spPr>
            <a:xfrm>
              <a:off x="1529044" y="3897600"/>
              <a:ext cx="1681537" cy="63425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Từ ngữ chỉ </a:t>
              </a:r>
            </a:p>
            <a:p>
              <a:pPr algn="ctr"/>
              <a:r>
                <a:rPr lang="en-VN" dirty="0"/>
                <a:t>sự vật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73E35E7-2496-8B45-AEDE-D9968C91B0A3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516996">
            <a:off x="5660359" y="3684326"/>
            <a:ext cx="1835757" cy="6520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17B89AD-B760-2748-AE66-5DFF13942C1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923663">
            <a:off x="5998542" y="3699941"/>
            <a:ext cx="1702564" cy="71901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7AF3CEA-61BD-0540-9056-B984677C3A7A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14231660">
            <a:off x="5001498" y="3632227"/>
            <a:ext cx="1639586" cy="5977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00DEF9A-694A-7841-9043-0EB8D6875C5C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345533">
            <a:off x="5228371" y="3579573"/>
            <a:ext cx="1778871" cy="5862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7D2BA3-F363-184F-895D-BF7A478CF77C}"/>
              </a:ext>
            </a:extLst>
          </p:cNvPr>
          <p:cNvGrpSpPr/>
          <p:nvPr/>
        </p:nvGrpSpPr>
        <p:grpSpPr>
          <a:xfrm>
            <a:off x="5366361" y="4083280"/>
            <a:ext cx="2095501" cy="1184731"/>
            <a:chOff x="3428999" y="3586501"/>
            <a:chExt cx="2311384" cy="130678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49974BB-7851-5E40-844C-BCCF958C0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75" b="98842" l="9667" r="92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87333" y1="40541" x2="92000" y2="37838"/>
                          <a14:backgroundMark x1="42667" y1="38610" x2="80333" y2="39768"/>
                          <a14:backgroundMark x1="80333" y1="39382" x2="88606" y2="37540"/>
                          <a14:backgroundMark x1="28000" y1="36293" x2="28000" y2="36293"/>
                          <a14:backgroundMark x1="28000" y1="36293" x2="25667" y2="35521"/>
                          <a14:backgroundMark x1="26667" y1="35135" x2="30333" y2="36293"/>
                          <a14:backgroundMark x1="28333" y1="35521" x2="18667" y2="34749"/>
                          <a14:backgroundMark x1="29667" y1="37452" x2="29667" y2="37452"/>
                          <a14:backgroundMark x1="76667" y1="11197" x2="76667" y2="11197"/>
                        </a14:backgroundRemoval>
                      </a14:imgEffect>
                    </a14:imgLayer>
                  </a14:imgProps>
                </a:ext>
              </a:extLst>
            </a:blip>
            <a:srcRect t="34513"/>
            <a:stretch/>
          </p:blipFill>
          <p:spPr>
            <a:xfrm>
              <a:off x="3428999" y="3586501"/>
              <a:ext cx="2311384" cy="130678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6AA568-F18D-2E42-B907-40E0A0460642}"/>
                </a:ext>
              </a:extLst>
            </p:cNvPr>
            <p:cNvSpPr txBox="1"/>
            <p:nvPr/>
          </p:nvSpPr>
          <p:spPr>
            <a:xfrm>
              <a:off x="3821537" y="3991070"/>
              <a:ext cx="1369512" cy="57554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Từ ngữ chỉ </a:t>
              </a:r>
            </a:p>
            <a:p>
              <a:pPr algn="ctr"/>
              <a:r>
                <a:rPr lang="en-US" dirty="0" err="1"/>
                <a:t>đ</a:t>
              </a:r>
              <a:r>
                <a:rPr lang="en-VN" dirty="0"/>
                <a:t>ặc điểm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449A9B0D-98F4-3C43-AE74-C17B747657D8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556" y1="36209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  <a14:foregroundMark x1="24333" y1="39382" x2="24333" y2="39382"/>
                        <a14:foregroundMark x1="11667" y1="36293" x2="36000" y2="45946"/>
                        <a14:foregroundMark x1="35333" y1="42471" x2="35333" y2="33977"/>
                        <a14:foregroundMark x1="42667" y1="41699" x2="42667" y2="41699"/>
                        <a14:foregroundMark x1="42667" y1="41699" x2="43667" y2="44015"/>
                        <a14:foregroundMark x1="43667" y1="43629" x2="43667" y2="44788"/>
                        <a14:foregroundMark x1="43667" y1="44402" x2="43667" y2="45946"/>
                        <a14:foregroundMark x1="43333" y1="42857" x2="43333" y2="41313"/>
                        <a14:backgroundMark x1="42667" y1="33977" x2="45333" y2="32432"/>
                        <a14:backgroundMark x1="45333" y1="31660" x2="44437" y2="40748"/>
                        <a14:backgroundMark x1="44000" y1="35521" x2="44000" y2="24710"/>
                        <a14:backgroundMark x1="16072" y1="31516" x2="23667" y2="30888"/>
                        <a14:backgroundMark x1="14333" y1="31660" x2="14924" y2="31611"/>
                        <a14:backgroundMark x1="23667" y1="30116" x2="2333" y2="30888"/>
                        <a14:backgroundMark x1="28000" y1="28185" x2="28333" y2="31660"/>
                        <a14:backgroundMark x1="46000" y1="26255" x2="48667" y2="31274"/>
                        <a14:backgroundMark x1="48667" y1="38610" x2="48667" y2="38610"/>
                      </a14:backgroundRemoval>
                    </a14:imgEffect>
                  </a14:imgLayer>
                </a14:imgProps>
              </a:ext>
            </a:extLst>
          </a:blip>
          <a:srcRect r="50276" b="54456"/>
          <a:stretch/>
        </p:blipFill>
        <p:spPr>
          <a:xfrm>
            <a:off x="5371001" y="3446195"/>
            <a:ext cx="1041961" cy="82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7037E-7 L 0.01088 -0.515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" y="-257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1.23457E-6 L 0.08542 -0.35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9" y="-178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278 L 0.10602 -0.232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1" y="-117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3.7037E-7 L 0.27338 -0.515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57" y="-2577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82716E-6 L 0.20949 -0.401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3" y="-2006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2.46914E-6 L -0.19398 -0.5185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99" y="-2592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2.22222E-6 L -0.24097 -0.356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0" y="-1784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3.7037E-7 L -0.0787 -0.531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5" y="-2657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2.46914E-6 L -0.1125 -0.3969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-198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DF12E19-F8D1-BC4B-9729-8436484D5307}"/>
              </a:ext>
            </a:extLst>
          </p:cNvPr>
          <p:cNvSpPr/>
          <p:nvPr/>
        </p:nvSpPr>
        <p:spPr>
          <a:xfrm>
            <a:off x="1600129" y="3508033"/>
            <a:ext cx="3722362" cy="1167612"/>
          </a:xfrm>
          <a:prstGeom prst="roundRect">
            <a:avLst/>
          </a:prstGeom>
          <a:solidFill>
            <a:schemeClr val="accent2"/>
          </a:solidFill>
          <a:ln>
            <a:solidFill>
              <a:srgbClr val="92D05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D314AE-E9DB-EC47-8B86-3FD1B6D58C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82748">
            <a:off x="-52111" y="2404129"/>
            <a:ext cx="1540795" cy="598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2E3FFA-32E7-A545-A515-5E7B571CFDC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91588">
            <a:off x="-46883" y="894511"/>
            <a:ext cx="1665675" cy="592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5A2B65-60AB-0F4D-AF91-80D8960F1AB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8369" y="1650913"/>
            <a:ext cx="1743034" cy="591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E28B7C-128D-854E-B57F-2B211B91E5F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4434" y="1679308"/>
            <a:ext cx="1817145" cy="6045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3F3116-5547-9245-A8E0-453085847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16892">
            <a:off x="1553542" y="914250"/>
            <a:ext cx="1719402" cy="5349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10ABBC-1A7F-EB44-9F65-3A9FC146A91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04636">
            <a:off x="5125138" y="947533"/>
            <a:ext cx="1835757" cy="6520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688A34-ED0A-8344-AFEF-6326B765115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0331" y="1662198"/>
            <a:ext cx="1702564" cy="719011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8F013C-F06C-B740-858A-0D745D18A09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21434387">
            <a:off x="3666525" y="955739"/>
            <a:ext cx="1639586" cy="5977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775083-2837-1D48-96E7-D1658ACBA711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74351">
            <a:off x="3579630" y="1747145"/>
            <a:ext cx="1778871" cy="5862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4AE32F-6354-924A-9765-C89EF4998DB0}"/>
              </a:ext>
            </a:extLst>
          </p:cNvPr>
          <p:cNvSpPr txBox="1"/>
          <p:nvPr/>
        </p:nvSpPr>
        <p:spPr>
          <a:xfrm>
            <a:off x="339578" y="99322"/>
            <a:ext cx="6178841" cy="694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Ghép từ ngữ chỉ sự vật với từ ngữ chỉ đặc điểm ở bài 1 để tạo 3 câu.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041D4FB-03B3-4F41-B4D4-9E8AC5A6DD6D}"/>
              </a:ext>
            </a:extLst>
          </p:cNvPr>
          <p:cNvGrpSpPr/>
          <p:nvPr/>
        </p:nvGrpSpPr>
        <p:grpSpPr>
          <a:xfrm>
            <a:off x="-590151" y="3501370"/>
            <a:ext cx="2145856" cy="1766641"/>
            <a:chOff x="-590151" y="3501370"/>
            <a:chExt cx="2145856" cy="176664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5D6C80C-1F2B-2A45-BB7A-6960CBB77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b="63133"/>
            <a:stretch/>
          </p:blipFill>
          <p:spPr>
            <a:xfrm>
              <a:off x="-590151" y="3501370"/>
              <a:ext cx="2143551" cy="63708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5F17809-F589-CF4C-86EA-8D090DF38FFE}"/>
                </a:ext>
              </a:extLst>
            </p:cNvPr>
            <p:cNvGrpSpPr/>
            <p:nvPr/>
          </p:nvGrpSpPr>
          <p:grpSpPr>
            <a:xfrm>
              <a:off x="-587846" y="3972157"/>
              <a:ext cx="2143551" cy="1295854"/>
              <a:chOff x="975360" y="3420883"/>
              <a:chExt cx="2794914" cy="157517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E753B49-CDBA-294D-A00D-6F3FF7EB72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9623" b="96653" l="9748" r="89937">
                            <a14:foregroundMark x1="25472" y1="52720" x2="66038" y2="71130"/>
                            <a14:foregroundMark x1="66038" y1="70711" x2="29560" y2="68201"/>
                            <a14:foregroundMark x1="29560" y1="68201" x2="27358" y2="80753"/>
                            <a14:foregroundMark x1="26730" y1="69456" x2="30818" y2="79916"/>
                            <a14:foregroundMark x1="30818" y1="96234" x2="49371" y2="96653"/>
                            <a14:foregroundMark x1="49371" y1="96653" x2="53774" y2="96234"/>
                            <a14:backgroundMark x1="23899" y1="30962" x2="50629" y2="30544"/>
                            <a14:backgroundMark x1="50629" y1="30126" x2="73899" y2="29707"/>
                            <a14:backgroundMark x1="73899" y1="29707" x2="74214" y2="29707"/>
                            <a14:backgroundMark x1="75157" y1="29289" x2="80503" y2="28452"/>
                            <a14:backgroundMark x1="80503" y1="28033" x2="19182" y2="28033"/>
                            <a14:backgroundMark x1="18239" y1="28870" x2="19182" y2="30962"/>
                            <a14:backgroundMark x1="21069" y1="31381" x2="17925" y2="25523"/>
                            <a14:backgroundMark x1="82390" y1="25941" x2="85535" y2="26360"/>
                          </a14:backgroundRemoval>
                        </a14:imgEffect>
                        <a14:imgEffect>
                          <a14:sharpenSoften amount="35000"/>
                        </a14:imgEffect>
                      </a14:imgLayer>
                    </a14:imgProps>
                  </a:ext>
                </a:extLst>
              </a:blip>
              <a:srcRect t="25012"/>
              <a:stretch/>
            </p:blipFill>
            <p:spPr>
              <a:xfrm>
                <a:off x="975360" y="3420883"/>
                <a:ext cx="2794914" cy="1575179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A95777B-AF8D-824A-A579-60C8AEA96D74}"/>
                  </a:ext>
                </a:extLst>
              </p:cNvPr>
              <p:cNvSpPr txBox="1"/>
              <p:nvPr/>
            </p:nvSpPr>
            <p:spPr>
              <a:xfrm>
                <a:off x="1529044" y="3897600"/>
                <a:ext cx="1681537" cy="634259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Từ ngữ chỉ </a:t>
                </a:r>
              </a:p>
              <a:p>
                <a:pPr algn="ctr"/>
                <a:r>
                  <a:rPr lang="en-VN" dirty="0"/>
                  <a:t>sự vật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BB2A2F-3807-B04B-BAC5-39368BD3979D}"/>
              </a:ext>
            </a:extLst>
          </p:cNvPr>
          <p:cNvGrpSpPr/>
          <p:nvPr/>
        </p:nvGrpSpPr>
        <p:grpSpPr>
          <a:xfrm>
            <a:off x="5366361" y="3446195"/>
            <a:ext cx="2095501" cy="1821816"/>
            <a:chOff x="5366361" y="3446195"/>
            <a:chExt cx="2095501" cy="182181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7D90F15-2F2E-BF40-85D0-C1A59DE61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rcRect l="4786" r="1" b="54456"/>
            <a:stretch/>
          </p:blipFill>
          <p:spPr>
            <a:xfrm>
              <a:off x="5455540" y="3446195"/>
              <a:ext cx="1995215" cy="823964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B64737D-8EC5-DB40-92CF-0EC024E7F5E9}"/>
                </a:ext>
              </a:extLst>
            </p:cNvPr>
            <p:cNvGrpSpPr/>
            <p:nvPr/>
          </p:nvGrpSpPr>
          <p:grpSpPr>
            <a:xfrm>
              <a:off x="5366361" y="4083280"/>
              <a:ext cx="2095501" cy="1184731"/>
              <a:chOff x="3428999" y="3586501"/>
              <a:chExt cx="2311384" cy="130678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5553129-9D88-FB4B-9AF7-F1069862C3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3475" b="98842" l="9667" r="92000">
                            <a14:foregroundMark x1="10667" y1="33977" x2="9667" y2="54054"/>
                            <a14:foregroundMark x1="30000" y1="90734" x2="46667" y2="91506"/>
                            <a14:foregroundMark x1="46667" y1="91506" x2="56333" y2="90734"/>
                            <a14:foregroundMark x1="56333" y1="90347" x2="60333" y2="98842"/>
                            <a14:foregroundMark x1="67667" y1="92278" x2="87000" y2="66023"/>
                            <a14:foregroundMark x1="87000" y1="66023" x2="89000" y2="67181"/>
                            <a14:foregroundMark x1="37333" y1="6178" x2="51000" y2="3861"/>
                            <a14:foregroundMark x1="51000" y1="3861" x2="51667" y2="3861"/>
                            <a14:foregroundMark x1="87333" y1="40541" x2="92000" y2="37838"/>
                            <a14:backgroundMark x1="42667" y1="38610" x2="80333" y2="39768"/>
                            <a14:backgroundMark x1="80333" y1="39382" x2="88606" y2="37540"/>
                            <a14:backgroundMark x1="28000" y1="36293" x2="28000" y2="36293"/>
                            <a14:backgroundMark x1="28000" y1="36293" x2="25667" y2="35521"/>
                            <a14:backgroundMark x1="26667" y1="35135" x2="30333" y2="36293"/>
                            <a14:backgroundMark x1="28333" y1="35521" x2="18667" y2="34749"/>
                            <a14:backgroundMark x1="29667" y1="37452" x2="29667" y2="37452"/>
                            <a14:backgroundMark x1="76667" y1="11197" x2="76667" y2="11197"/>
                          </a14:backgroundRemoval>
                        </a14:imgEffect>
                      </a14:imgLayer>
                    </a14:imgProps>
                  </a:ext>
                </a:extLst>
              </a:blip>
              <a:srcRect t="34513"/>
              <a:stretch/>
            </p:blipFill>
            <p:spPr>
              <a:xfrm>
                <a:off x="3428999" y="3586501"/>
                <a:ext cx="2311384" cy="1306785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1D4301-A846-CF4A-BAC8-213752FCF8CF}"/>
                  </a:ext>
                </a:extLst>
              </p:cNvPr>
              <p:cNvSpPr txBox="1"/>
              <p:nvPr/>
            </p:nvSpPr>
            <p:spPr>
              <a:xfrm>
                <a:off x="3821537" y="3991070"/>
                <a:ext cx="1369512" cy="575542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Từ ngữ chỉ </a:t>
                </a:r>
              </a:p>
              <a:p>
                <a:pPr algn="ctr"/>
                <a:r>
                  <a:rPr lang="en-US" dirty="0" err="1"/>
                  <a:t>đ</a:t>
                </a:r>
                <a:r>
                  <a:rPr lang="en-VN" dirty="0"/>
                  <a:t>ặc điểm</a:t>
                </a: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0E22102-3546-704C-8453-6BB4D5504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556" y1="36209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24333" y1="39382" x2="24333" y2="39382"/>
                          <a14:foregroundMark x1="11667" y1="36293" x2="36000" y2="45946"/>
                          <a14:foregroundMark x1="35333" y1="42471" x2="35333" y2="33977"/>
                          <a14:foregroundMark x1="42667" y1="41699" x2="42667" y2="41699"/>
                          <a14:foregroundMark x1="42667" y1="41699" x2="43667" y2="44015"/>
                          <a14:foregroundMark x1="43667" y1="43629" x2="43667" y2="44788"/>
                          <a14:foregroundMark x1="43667" y1="44402" x2="43667" y2="45946"/>
                          <a14:foregroundMark x1="43333" y1="42857" x2="43333" y2="41313"/>
                          <a14:backgroundMark x1="42667" y1="33977" x2="45333" y2="32432"/>
                          <a14:backgroundMark x1="45333" y1="31660" x2="44437" y2="40748"/>
                          <a14:backgroundMark x1="44000" y1="35521" x2="44000" y2="24710"/>
                          <a14:backgroundMark x1="16072" y1="31516" x2="23667" y2="30888"/>
                          <a14:backgroundMark x1="14333" y1="31660" x2="14924" y2="31611"/>
                          <a14:backgroundMark x1="23667" y1="30116" x2="2333" y2="30888"/>
                          <a14:backgroundMark x1="28000" y1="28185" x2="28333" y2="31660"/>
                          <a14:backgroundMark x1="46000" y1="26255" x2="48667" y2="31274"/>
                          <a14:backgroundMark x1="48667" y1="38610" x2="48667" y2="38610"/>
                        </a14:backgroundRemoval>
                      </a14:imgEffect>
                    </a14:imgLayer>
                  </a14:imgProps>
                </a:ext>
              </a:extLst>
            </a:blip>
            <a:srcRect r="50276" b="54456"/>
            <a:stretch/>
          </p:blipFill>
          <p:spPr>
            <a:xfrm>
              <a:off x="5371001" y="3446195"/>
              <a:ext cx="1041961" cy="823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56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2544 0.562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4 0.56235 L -3.33333E-6 4.6913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1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23457E-6 L -0.24375 0.4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99" y="2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75 0.40093 L -3.7037E-6 -3.9506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7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6 3.7037E-7 L 0.01621 0.56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" y="2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3 0.5642 L -3.33333E-6 -9.87654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4.93827E-6 L 0.25394 0.4154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5" y="20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86 0.41543 L -4.81481E-6 1.2345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20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4.81481E-6 L 0.0294 0.408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20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2 0.40864 L 3.7037E-6 -3.95062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2.71605E-6 L 0.26505 0.268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1" y="13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35 0.26821 L 4.81481E-6 3.20988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8.64198E-7 L -0.23681 0.546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2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96 0.5463 L -1.11111E-6 2.71605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-2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3951E-6 L -0.00973 0.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55 L 3.7037E-7 -9.87654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" y="-2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4.93827E-6 L -0.00787 0.397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19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6 0.39723 L -4.44444E-6 -3.9506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147" y="990325"/>
            <a:ext cx="6543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về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câu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đặc điểm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4152" y="2149653"/>
            <a:ext cx="5929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Câu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văn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đặc điểm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đặc điểm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sự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vật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36657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51" y="255995"/>
            <a:ext cx="6310873" cy="815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 – đáp về đặc điểm của các sư vật ngôi sao, dòng sông, nương lúa, bầu trời.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B56005-E777-F64F-A7A1-CEA72BBDA1F4}"/>
              </a:ext>
            </a:extLst>
          </p:cNvPr>
          <p:cNvGrpSpPr/>
          <p:nvPr/>
        </p:nvGrpSpPr>
        <p:grpSpPr>
          <a:xfrm>
            <a:off x="708286" y="1386030"/>
            <a:ext cx="5621393" cy="3530069"/>
            <a:chOff x="708286" y="1386030"/>
            <a:chExt cx="5621393" cy="35300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C1736A-BFBA-E042-BB3D-3ED9B92EA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41" b="96503" l="9977" r="94664">
                          <a14:foregroundMark x1="25754" y1="17483" x2="34339" y2="89161"/>
                          <a14:foregroundMark x1="34339" y1="88811" x2="36891" y2="55944"/>
                          <a14:foregroundMark x1="36891" y1="55594" x2="14849" y2="69580"/>
                          <a14:foregroundMark x1="14849" y1="69231" x2="22970" y2="54895"/>
                          <a14:foregroundMark x1="22970" y1="54545" x2="36891" y2="55944"/>
                          <a14:foregroundMark x1="36891" y1="55944" x2="45708" y2="70979"/>
                          <a14:foregroundMark x1="45708" y1="70979" x2="52668" y2="51049"/>
                          <a14:foregroundMark x1="52668" y1="51049" x2="52668" y2="51049"/>
                          <a14:foregroundMark x1="33411" y1="72378" x2="28538" y2="80769"/>
                          <a14:foregroundMark x1="28538" y1="80070" x2="28538" y2="65035"/>
                          <a14:foregroundMark x1="63341" y1="76923" x2="73086" y2="58392"/>
                          <a14:foregroundMark x1="73086" y1="58042" x2="73086" y2="80070"/>
                          <a14:foregroundMark x1="73086" y1="79720" x2="81206" y2="62587"/>
                          <a14:foregroundMark x1="81206" y1="61888" x2="80278" y2="54196"/>
                          <a14:foregroundMark x1="81671" y1="60490" x2="84223" y2="65734"/>
                          <a14:foregroundMark x1="84223" y1="65385" x2="78886" y2="75524"/>
                          <a14:foregroundMark x1="94664" y1="88112" x2="94664" y2="86014"/>
                          <a14:foregroundMark x1="75870" y1="80769" x2="75870" y2="96503"/>
                          <a14:foregroundMark x1="67053" y1="65385" x2="72390" y2="76224"/>
                          <a14:foregroundMark x1="33875" y1="45105" x2="33875" y2="42308"/>
                          <a14:foregroundMark x1="69838" y1="75175" x2="69838" y2="82168"/>
                          <a14:foregroundMark x1="61485" y1="21329" x2="61717" y2="24126"/>
                          <a14:foregroundMark x1="70998" y1="9441" x2="70998" y2="9441"/>
                          <a14:foregroundMark x1="68213" y1="10839" x2="75638" y2="1049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412240" y="2456147"/>
              <a:ext cx="3707130" cy="2459952"/>
            </a:xfrm>
            <a:prstGeom prst="rect">
              <a:avLst/>
            </a:prstGeom>
          </p:spPr>
        </p:pic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598EC7C8-A8AE-D442-A924-11DE5B70D2B4}"/>
                </a:ext>
              </a:extLst>
            </p:cNvPr>
            <p:cNvSpPr/>
            <p:nvPr/>
          </p:nvSpPr>
          <p:spPr>
            <a:xfrm>
              <a:off x="4053839" y="1386030"/>
              <a:ext cx="2275840" cy="999970"/>
            </a:xfrm>
            <a:prstGeom prst="wedgeRoundRectCallout">
              <a:avLst>
                <a:gd name="adj1" fmla="val -31547"/>
                <a:gd name="adj2" fmla="val 80541"/>
                <a:gd name="adj3" fmla="val 16667"/>
              </a:avLst>
            </a:prstGeom>
            <a:solidFill>
              <a:schemeClr val="accent2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FFF8D2-37AF-8042-8546-E3AB46225467}"/>
                </a:ext>
              </a:extLst>
            </p:cNvPr>
            <p:cNvSpPr txBox="1"/>
            <p:nvPr/>
          </p:nvSpPr>
          <p:spPr>
            <a:xfrm>
              <a:off x="4233805" y="1470517"/>
              <a:ext cx="19159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400" dirty="0">
                  <a:latin typeface="UTM Avo" panose="02040603050506020204" pitchFamily="18" charset="0"/>
                </a:rPr>
                <a:t>Bầu trời </a:t>
              </a:r>
            </a:p>
            <a:p>
              <a:pPr algn="ctr"/>
              <a:r>
                <a:rPr lang="en-VN" sz="2400" dirty="0">
                  <a:latin typeface="UTM Avo" panose="02040603050506020204" pitchFamily="18" charset="0"/>
                </a:rPr>
                <a:t>cao vời vợi.</a:t>
              </a:r>
            </a:p>
          </p:txBody>
        </p:sp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id="{FBB44938-6173-0544-8906-AD86A45CD187}"/>
                </a:ext>
              </a:extLst>
            </p:cNvPr>
            <p:cNvSpPr/>
            <p:nvPr/>
          </p:nvSpPr>
          <p:spPr>
            <a:xfrm>
              <a:off x="708286" y="1421104"/>
              <a:ext cx="2275840" cy="999970"/>
            </a:xfrm>
            <a:prstGeom prst="wedgeRoundRectCallout">
              <a:avLst>
                <a:gd name="adj1" fmla="val 24703"/>
                <a:gd name="adj2" fmla="val 71397"/>
                <a:gd name="adj3" fmla="val 16667"/>
              </a:avLst>
            </a:prstGeom>
            <a:solidFill>
              <a:schemeClr val="accent2"/>
            </a:solidFill>
            <a:ln>
              <a:solidFill>
                <a:srgbClr val="DF3C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6465D3-7A4F-AD41-9EBF-16D3EE808A14}"/>
                </a:ext>
              </a:extLst>
            </p:cNvPr>
            <p:cNvSpPr txBox="1"/>
            <p:nvPr/>
          </p:nvSpPr>
          <p:spPr>
            <a:xfrm>
              <a:off x="1075001" y="1505590"/>
              <a:ext cx="15424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400" dirty="0">
                  <a:latin typeface="UTM Avo" panose="02040603050506020204" pitchFamily="18" charset="0"/>
                </a:rPr>
                <a:t>Bầu trời </a:t>
              </a:r>
            </a:p>
            <a:p>
              <a:pPr algn="ctr"/>
              <a:r>
                <a:rPr lang="en-US" sz="2400" dirty="0">
                  <a:latin typeface="UTM Avo" panose="02040603050506020204" pitchFamily="18" charset="0"/>
                </a:rPr>
                <a:t>t</a:t>
              </a:r>
              <a:r>
                <a:rPr lang="en-VN" sz="2400" dirty="0">
                  <a:latin typeface="UTM Avo" panose="02040603050506020204" pitchFamily="18" charset="0"/>
                </a:rPr>
                <a:t>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C1A845-6866-4E25-8015-9AA09A2FD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2"/>
            <a:ext cx="6833507" cy="51692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0E9CCF-3C6D-48AD-8F32-DC47E50A5870}"/>
              </a:ext>
            </a:extLst>
          </p:cNvPr>
          <p:cNvSpPr txBox="1"/>
          <p:nvPr/>
        </p:nvSpPr>
        <p:spPr>
          <a:xfrm>
            <a:off x="775312" y="406833"/>
            <a:ext cx="2974652" cy="252742"/>
          </a:xfrm>
          <a:prstGeom prst="rect">
            <a:avLst/>
          </a:prstGeom>
          <a:noFill/>
        </p:spPr>
        <p:txBody>
          <a:bodyPr wrap="square" lIns="21699" tIns="10849" rIns="21699" bIns="10849" rtlCol="0">
            <a:spAutoFit/>
          </a:bodyPr>
          <a:lstStyle/>
          <a:p>
            <a:pPr marL="0" marR="0" lvl="0" indent="0" algn="l" defTabSz="216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Thứ </a:t>
            </a:r>
            <a:r>
              <a:rPr lang="en-US" sz="1500" b="1" kern="1200" dirty="0" err="1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năm</a:t>
            </a:r>
            <a:r>
              <a:rPr kumimoji="0" lang="vi-V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ngày 1</a:t>
            </a:r>
            <a:r>
              <a:rPr lang="en-US" sz="1500" b="1" kern="1200" dirty="0">
                <a:solidFill>
                  <a:prstClr val="white"/>
                </a:solidFill>
                <a:latin typeface="HP001 4 hàng" panose="020B0603050302020204" pitchFamily="34" charset="0"/>
                <a:ea typeface="+mn-ea"/>
              </a:rPr>
              <a:t>7</a:t>
            </a:r>
            <a:r>
              <a:rPr kumimoji="0" lang="vi-V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– 2 - 2022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1396815" y="801609"/>
            <a:ext cx="2096127" cy="252742"/>
          </a:xfrm>
          <a:prstGeom prst="rect">
            <a:avLst/>
          </a:prstGeom>
          <a:noFill/>
        </p:spPr>
        <p:txBody>
          <a:bodyPr wrap="square" lIns="21699" tIns="10849" rIns="21699" bIns="10849" rtlCol="0">
            <a:spAutoFit/>
          </a:bodyPr>
          <a:lstStyle/>
          <a:p>
            <a:pPr marL="0" marR="0" lvl="0" indent="0" algn="l" defTabSz="216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Tiếng Việt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477B7-379E-40BF-8FB7-EB5FE3D2BCFA}"/>
              </a:ext>
            </a:extLst>
          </p:cNvPr>
          <p:cNvSpPr txBox="1"/>
          <p:nvPr/>
        </p:nvSpPr>
        <p:spPr>
          <a:xfrm>
            <a:off x="984938" y="1248287"/>
            <a:ext cx="520934" cy="375853"/>
          </a:xfrm>
          <a:prstGeom prst="rect">
            <a:avLst/>
          </a:prstGeom>
          <a:noFill/>
        </p:spPr>
        <p:txBody>
          <a:bodyPr wrap="square" lIns="21699" tIns="10849" rIns="21699" bIns="10849" rtlCol="0">
            <a:spAutoFit/>
          </a:bodyPr>
          <a:lstStyle/>
          <a:p>
            <a:pPr marL="0" marR="0" lvl="0" indent="0" algn="l" defTabSz="216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D72AD-5993-4CF6-8D08-292C725E6977}"/>
              </a:ext>
            </a:extLst>
          </p:cNvPr>
          <p:cNvSpPr txBox="1"/>
          <p:nvPr/>
        </p:nvSpPr>
        <p:spPr>
          <a:xfrm>
            <a:off x="3117688" y="1244147"/>
            <a:ext cx="520934" cy="375853"/>
          </a:xfrm>
          <a:prstGeom prst="rect">
            <a:avLst/>
          </a:prstGeom>
          <a:noFill/>
        </p:spPr>
        <p:txBody>
          <a:bodyPr wrap="square" lIns="21699" tIns="10849" rIns="21699" bIns="10849" rtlCol="0">
            <a:spAutoFit/>
          </a:bodyPr>
          <a:lstStyle/>
          <a:p>
            <a:pPr marL="0" marR="0" lvl="0" indent="0" algn="l" defTabSz="2169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36B8A2-DD8D-4E12-ABCC-9B79170B83D6}"/>
              </a:ext>
            </a:extLst>
          </p:cNvPr>
          <p:cNvSpPr txBox="1"/>
          <p:nvPr/>
        </p:nvSpPr>
        <p:spPr>
          <a:xfrm>
            <a:off x="1396815" y="1092769"/>
            <a:ext cx="4608932" cy="339304"/>
          </a:xfrm>
          <a:prstGeom prst="rect">
            <a:avLst/>
          </a:prstGeom>
          <a:noFill/>
        </p:spPr>
        <p:txBody>
          <a:bodyPr wrap="square" lIns="21699" tIns="10849" rIns="21699" bIns="10849" rtlCol="0">
            <a:spAutoFit/>
          </a:bodyPr>
          <a:lstStyle/>
          <a:p>
            <a:pPr marL="0" marR="0" lvl="0" indent="0" algn="l" defTabSz="21698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500" b="1" kern="1200" dirty="0" err="1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Viết</a:t>
            </a:r>
            <a:r>
              <a:rPr lang="en-US" sz="1500" b="1" kern="1200" dirty="0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: </a:t>
            </a:r>
            <a:r>
              <a:rPr lang="en-US" sz="1500" b="1" kern="1200" dirty="0" err="1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Lũy</a:t>
            </a:r>
            <a:r>
              <a:rPr lang="en-US" sz="1500" b="1" kern="1200" dirty="0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 </a:t>
            </a:r>
            <a:r>
              <a:rPr lang="en-US" sz="1500" b="1" kern="1200" dirty="0" err="1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tre</a:t>
            </a:r>
            <a:endParaRPr kumimoji="0" lang="vi-VN" sz="1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19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462" y="515937"/>
            <a:ext cx="6543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Để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hỏi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về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đặc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điểm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sự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vật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ta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dùng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câu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hỏi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thế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127" y="2342158"/>
            <a:ext cx="5929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dirty="0">
                <a:solidFill>
                  <a:srgbClr val="002060"/>
                </a:solidFill>
              </a:rPr>
              <a:t>-</a:t>
            </a:r>
            <a:r>
              <a:rPr lang="en-US" sz="3200" dirty="0" err="1">
                <a:solidFill>
                  <a:srgbClr val="002060"/>
                </a:solidFill>
              </a:rPr>
              <a:t>Dùng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hỏi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thế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nào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-C</a:t>
            </a:r>
            <a:r>
              <a:rPr lang="en-US" sz="3200" dirty="0" err="1">
                <a:solidFill>
                  <a:srgbClr val="002060"/>
                </a:solidFill>
              </a:rPr>
              <a:t>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lời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nêu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được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đặc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điểm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của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sự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vật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17227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585" y="756569"/>
            <a:ext cx="6543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</a:rPr>
              <a:t>Tiết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học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hôm</a:t>
            </a:r>
            <a:r>
              <a:rPr lang="en-US" sz="3200" dirty="0">
                <a:solidFill>
                  <a:srgbClr val="FF0000"/>
                </a:solidFill>
              </a:rPr>
              <a:t> nay </a:t>
            </a:r>
            <a:r>
              <a:rPr lang="en-US" sz="3200" dirty="0" err="1">
                <a:solidFill>
                  <a:srgbClr val="FF0000"/>
                </a:solidFill>
              </a:rPr>
              <a:t>củng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con </a:t>
            </a:r>
            <a:r>
              <a:rPr lang="en-US" sz="3200" dirty="0" err="1">
                <a:solidFill>
                  <a:srgbClr val="FF0000"/>
                </a:solidFill>
              </a:rPr>
              <a:t>kiến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thức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127" y="2342158"/>
            <a:ext cx="6094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Mở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rộng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vốn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về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 </a:t>
            </a:r>
            <a:r>
              <a:rPr lang="en-US" sz="3200" dirty="0">
                <a:solidFill>
                  <a:srgbClr val="002060"/>
                </a:solidFill>
              </a:rPr>
              <a:t>C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âu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đặc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điểm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8461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FE1E5A2-C1D4-D645-B572-68EAFDFB0BFD}"/>
              </a:ext>
            </a:extLst>
          </p:cNvPr>
          <p:cNvSpPr txBox="1"/>
          <p:nvPr/>
        </p:nvSpPr>
        <p:spPr>
          <a:xfrm>
            <a:off x="1485846" y="362970"/>
            <a:ext cx="4620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accent2"/>
                </a:solidFill>
                <a:latin typeface="UTM Cookies" panose="02040603050506020204" pitchFamily="18" charset="0"/>
              </a:rPr>
              <a:t>LUỸ TRE</a:t>
            </a:r>
            <a:endParaRPr lang="en-US" sz="5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D89A10-165D-9147-97A9-7B9E5FA116D8}"/>
              </a:ext>
            </a:extLst>
          </p:cNvPr>
          <p:cNvGrpSpPr/>
          <p:nvPr/>
        </p:nvGrpSpPr>
        <p:grpSpPr>
          <a:xfrm>
            <a:off x="386192" y="578414"/>
            <a:ext cx="1631953" cy="742615"/>
            <a:chOff x="360464" y="617893"/>
            <a:chExt cx="1631953" cy="7426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DD507E2-6449-6D4E-8782-60C0B90C50A0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4E931A-B148-FA4E-BB8A-F117F515CCC3}"/>
                </a:ext>
              </a:extLst>
            </p:cNvPr>
            <p:cNvSpPr txBox="1"/>
            <p:nvPr/>
          </p:nvSpPr>
          <p:spPr>
            <a:xfrm>
              <a:off x="360464" y="65262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1443071" y="54594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NGHE- VIẾT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A6EFB-CB7A-094B-AC9D-B222BDD328B2}"/>
              </a:ext>
            </a:extLst>
          </p:cNvPr>
          <p:cNvSpPr txBox="1"/>
          <p:nvPr/>
        </p:nvSpPr>
        <p:spPr>
          <a:xfrm>
            <a:off x="2805879" y="1808285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LUỸ TRE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24853-01FC-A946-88A2-4E5CEA158308}"/>
              </a:ext>
            </a:extLst>
          </p:cNvPr>
          <p:cNvSpPr txBox="1"/>
          <p:nvPr/>
        </p:nvSpPr>
        <p:spPr>
          <a:xfrm>
            <a:off x="1217493" y="241803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59E4D-45DE-054A-857C-47437CB55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92" y="2572603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AA5F57-8D3B-5343-A7FB-8D8509DE1F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62" y="3243456"/>
            <a:ext cx="288000" cy="28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43BCB4-7CDF-1743-B06E-85D66E7CF6B8}"/>
              </a:ext>
            </a:extLst>
          </p:cNvPr>
          <p:cNvSpPr txBox="1"/>
          <p:nvPr/>
        </p:nvSpPr>
        <p:spPr>
          <a:xfrm>
            <a:off x="1217493" y="308424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 chính tả: uynh/ uych.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A1E3D-E4D2-8C42-B66F-F1851A550471}"/>
              </a:ext>
            </a:extLst>
          </p:cNvPr>
          <p:cNvSpPr txBox="1"/>
          <p:nvPr/>
        </p:nvSpPr>
        <p:spPr>
          <a:xfrm>
            <a:off x="1217493" y="375046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 lựa chọn.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D9C22-4E90-3C46-94B3-C5F4245B4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4" y="3905039"/>
            <a:ext cx="288000" cy="288000"/>
          </a:xfrm>
          <a:prstGeom prst="rect">
            <a:avLst/>
          </a:prstGeom>
        </p:spPr>
      </p:pic>
      <p:pic>
        <p:nvPicPr>
          <p:cNvPr id="12" name="Picture 11" descr="Transparent Bamboo Stick Png - Cartoon Bamboo, Png Download - kindpng">
            <a:extLst>
              <a:ext uri="{FF2B5EF4-FFF2-40B4-BE49-F238E27FC236}">
                <a16:creationId xmlns:a16="http://schemas.microsoft.com/office/drawing/2014/main" id="{9762E75B-5CD4-4746-B5AD-CC73169DF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" y="235863"/>
            <a:ext cx="1761380" cy="13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8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9508E3A-EC7A-D745-A4D1-01DED357C6A3}"/>
              </a:ext>
            </a:extLst>
          </p:cNvPr>
          <p:cNvGrpSpPr/>
          <p:nvPr/>
        </p:nvGrpSpPr>
        <p:grpSpPr>
          <a:xfrm>
            <a:off x="413290" y="472879"/>
            <a:ext cx="6009410" cy="3862698"/>
            <a:chOff x="413290" y="472879"/>
            <a:chExt cx="6009410" cy="386269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395E7E-5241-C34F-908D-9AAF0FD6AF90}"/>
                </a:ext>
              </a:extLst>
            </p:cNvPr>
            <p:cNvSpPr txBox="1"/>
            <p:nvPr/>
          </p:nvSpPr>
          <p:spPr>
            <a:xfrm>
              <a:off x="2394621" y="472879"/>
              <a:ext cx="2068758" cy="494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Luỹ tre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AFECD2-73B7-DD4A-8374-071BA3F4E498}"/>
                </a:ext>
              </a:extLst>
            </p:cNvPr>
            <p:cNvSpPr txBox="1"/>
            <p:nvPr/>
          </p:nvSpPr>
          <p:spPr>
            <a:xfrm>
              <a:off x="697837" y="1054412"/>
              <a:ext cx="3087540" cy="1517338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Mỗi sớm mai thức dậy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Lũy tre xanh rì rào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Ngọn tre cong gọng vó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Kéo mặt trời lên cao.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703EF6-FCCB-2247-9793-0A01F5E1075D}"/>
                </a:ext>
              </a:extLst>
            </p:cNvPr>
            <p:cNvSpPr txBox="1"/>
            <p:nvPr/>
          </p:nvSpPr>
          <p:spPr>
            <a:xfrm>
              <a:off x="692269" y="2818239"/>
              <a:ext cx="3087540" cy="1517338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Những trưa đồng đầy nắng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Trâu nằm nhai bóng râm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Tre bần thần nhớ gió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Chợt về đầy tiếng chim.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E2136F-CD81-C24B-8360-19330DA40E41}"/>
                </a:ext>
              </a:extLst>
            </p:cNvPr>
            <p:cNvSpPr txBox="1"/>
            <p:nvPr/>
          </p:nvSpPr>
          <p:spPr>
            <a:xfrm>
              <a:off x="3661823" y="1054412"/>
              <a:ext cx="2760877" cy="1569660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Mặt trời xuống núi ngủ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Tre nâng vầng trăng lên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Sao, sao treo </a:t>
              </a:r>
              <a:r>
                <a:rPr kumimoji="0" lang="vi-VN" sz="160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đầy </a:t>
              </a:r>
              <a:r>
                <a:rPr kumimoji="0" lang="vi-VN" sz="160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</a:t>
              </a:r>
              <a:r>
                <a:rPr lang="en-US" sz="1600">
                  <a:latin typeface="UTM Avo" panose="02040603050506020204" pitchFamily="18" charset="0"/>
                </a:rPr>
                <a:t>à</a:t>
              </a:r>
              <a:r>
                <a:rPr kumimoji="0" lang="vi-VN" sz="1600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nh</a:t>
              </a:r>
              <a:endPara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Suốt đêm dài thắp sáng.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33E115A-6EB8-6642-BF72-72816AA6E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90" y="1164314"/>
              <a:ext cx="304770" cy="28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ECF3018-FC8E-FB44-AB2A-DC4C51868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72" y="2908491"/>
              <a:ext cx="288000" cy="288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9A0045A-654E-0E40-9C04-8F8F82D96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32" y="1155054"/>
              <a:ext cx="257529" cy="288000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4C6444-6C93-BF45-B1C3-D4A014078C78}"/>
              </a:ext>
            </a:extLst>
          </p:cNvPr>
          <p:cNvCxnSpPr>
            <a:cxnSpLocks/>
          </p:cNvCxnSpPr>
          <p:nvPr/>
        </p:nvCxnSpPr>
        <p:spPr>
          <a:xfrm>
            <a:off x="2957547" y="966989"/>
            <a:ext cx="5204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02C3C9-A326-274C-8CA8-74D8353AD7BB}"/>
              </a:ext>
            </a:extLst>
          </p:cNvPr>
          <p:cNvCxnSpPr>
            <a:cxnSpLocks/>
          </p:cNvCxnSpPr>
          <p:nvPr/>
        </p:nvCxnSpPr>
        <p:spPr>
          <a:xfrm>
            <a:off x="802369" y="1452314"/>
            <a:ext cx="4731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2AD7F17-2368-2F46-9C9C-28D81A6AF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439175"/>
            <a:ext cx="346873" cy="32778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8746E-20C0-B74C-8556-5A9A1ECA4885}"/>
              </a:ext>
            </a:extLst>
          </p:cNvPr>
          <p:cNvCxnSpPr>
            <a:cxnSpLocks/>
          </p:cNvCxnSpPr>
          <p:nvPr/>
        </p:nvCxnSpPr>
        <p:spPr>
          <a:xfrm>
            <a:off x="823403" y="1839863"/>
            <a:ext cx="3554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F3943F-2941-5E4E-B96B-8055ECAD4CA0}"/>
              </a:ext>
            </a:extLst>
          </p:cNvPr>
          <p:cNvCxnSpPr>
            <a:cxnSpLocks/>
          </p:cNvCxnSpPr>
          <p:nvPr/>
        </p:nvCxnSpPr>
        <p:spPr>
          <a:xfrm>
            <a:off x="823403" y="2197554"/>
            <a:ext cx="572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9C6208-5EF8-074D-9B12-1F4EAC437D4F}"/>
              </a:ext>
            </a:extLst>
          </p:cNvPr>
          <p:cNvCxnSpPr>
            <a:cxnSpLocks/>
          </p:cNvCxnSpPr>
          <p:nvPr/>
        </p:nvCxnSpPr>
        <p:spPr>
          <a:xfrm>
            <a:off x="847068" y="2555894"/>
            <a:ext cx="391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E80F239-AA34-DA4D-B682-AFD06FC6E159}"/>
              </a:ext>
            </a:extLst>
          </p:cNvPr>
          <p:cNvCxnSpPr>
            <a:cxnSpLocks/>
          </p:cNvCxnSpPr>
          <p:nvPr/>
        </p:nvCxnSpPr>
        <p:spPr>
          <a:xfrm>
            <a:off x="810856" y="3196491"/>
            <a:ext cx="5935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5D3347-9CF7-2F4B-AB5A-5960B490760C}"/>
              </a:ext>
            </a:extLst>
          </p:cNvPr>
          <p:cNvCxnSpPr>
            <a:cxnSpLocks/>
          </p:cNvCxnSpPr>
          <p:nvPr/>
        </p:nvCxnSpPr>
        <p:spPr>
          <a:xfrm>
            <a:off x="831890" y="3584040"/>
            <a:ext cx="3554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334DCF-022E-E944-96B6-14F565C85A7B}"/>
              </a:ext>
            </a:extLst>
          </p:cNvPr>
          <p:cNvCxnSpPr>
            <a:cxnSpLocks/>
          </p:cNvCxnSpPr>
          <p:nvPr/>
        </p:nvCxnSpPr>
        <p:spPr>
          <a:xfrm>
            <a:off x="831890" y="3941731"/>
            <a:ext cx="281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DA09F64-4259-AC42-B4D8-28C864D43663}"/>
              </a:ext>
            </a:extLst>
          </p:cNvPr>
          <p:cNvCxnSpPr>
            <a:cxnSpLocks/>
          </p:cNvCxnSpPr>
          <p:nvPr/>
        </p:nvCxnSpPr>
        <p:spPr>
          <a:xfrm>
            <a:off x="837449" y="4300071"/>
            <a:ext cx="540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DA0EB8-90FE-C745-ACE5-FEDDCD30798A}"/>
              </a:ext>
            </a:extLst>
          </p:cNvPr>
          <p:cNvCxnSpPr>
            <a:cxnSpLocks/>
          </p:cNvCxnSpPr>
          <p:nvPr/>
        </p:nvCxnSpPr>
        <p:spPr>
          <a:xfrm>
            <a:off x="3806968" y="1436251"/>
            <a:ext cx="4085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9C866CB-A034-584E-8487-BF429A7CFB3D}"/>
              </a:ext>
            </a:extLst>
          </p:cNvPr>
          <p:cNvCxnSpPr>
            <a:cxnSpLocks/>
          </p:cNvCxnSpPr>
          <p:nvPr/>
        </p:nvCxnSpPr>
        <p:spPr>
          <a:xfrm>
            <a:off x="3800843" y="1823800"/>
            <a:ext cx="3554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1FA57F-CAF3-3C40-8F26-8B4BC2CB0E97}"/>
              </a:ext>
            </a:extLst>
          </p:cNvPr>
          <p:cNvCxnSpPr>
            <a:cxnSpLocks/>
          </p:cNvCxnSpPr>
          <p:nvPr/>
        </p:nvCxnSpPr>
        <p:spPr>
          <a:xfrm>
            <a:off x="3800843" y="2181491"/>
            <a:ext cx="4146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DBEF3A-12B5-8D4A-9950-68DD5E1E811A}"/>
              </a:ext>
            </a:extLst>
          </p:cNvPr>
          <p:cNvCxnSpPr>
            <a:cxnSpLocks/>
          </p:cNvCxnSpPr>
          <p:nvPr/>
        </p:nvCxnSpPr>
        <p:spPr>
          <a:xfrm>
            <a:off x="3824508" y="2539831"/>
            <a:ext cx="391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0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789990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rì rào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789990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gọng vó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89990" y="311589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nhai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335958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207175-DBBC-5B47-9626-791F4B16E07A}"/>
              </a:ext>
            </a:extLst>
          </p:cNvPr>
          <p:cNvSpPr/>
          <p:nvPr/>
        </p:nvSpPr>
        <p:spPr>
          <a:xfrm>
            <a:off x="789990" y="250919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thắp sáng</a:t>
            </a:r>
            <a:endParaRPr lang="vi-VN" sz="2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6FFE91-FD4E-EE41-A780-5D30A5D67AE4}"/>
              </a:ext>
            </a:extLst>
          </p:cNvPr>
          <p:cNvSpPr/>
          <p:nvPr/>
        </p:nvSpPr>
        <p:spPr>
          <a:xfrm>
            <a:off x="903104" y="275288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99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C1A845-6866-4E25-8015-9AA09A2FD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" y="0"/>
            <a:ext cx="683350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838F9B-B3E7-4A2C-AE03-77F84DA6DD79}"/>
              </a:ext>
            </a:extLst>
          </p:cNvPr>
          <p:cNvSpPr txBox="1"/>
          <p:nvPr/>
        </p:nvSpPr>
        <p:spPr>
          <a:xfrm>
            <a:off x="1447896" y="333276"/>
            <a:ext cx="2096127" cy="296562"/>
          </a:xfrm>
          <a:prstGeom prst="rect">
            <a:avLst/>
          </a:prstGeom>
          <a:noFill/>
        </p:spPr>
        <p:txBody>
          <a:bodyPr wrap="square" lIns="19374" tIns="9687" rIns="19374" bIns="9687" rtlCol="0">
            <a:spAutoFit/>
          </a:bodyPr>
          <a:lstStyle/>
          <a:p>
            <a:pPr marL="0" marR="0" lvl="0" indent="0" algn="l" defTabSz="1937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Tiếng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Việt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3477B7-379E-40BF-8FB7-EB5FE3D2BCFA}"/>
              </a:ext>
            </a:extLst>
          </p:cNvPr>
          <p:cNvSpPr txBox="1"/>
          <p:nvPr/>
        </p:nvSpPr>
        <p:spPr>
          <a:xfrm>
            <a:off x="984938" y="1579152"/>
            <a:ext cx="520934" cy="331187"/>
          </a:xfrm>
          <a:prstGeom prst="rect">
            <a:avLst/>
          </a:prstGeom>
          <a:noFill/>
        </p:spPr>
        <p:txBody>
          <a:bodyPr wrap="square" lIns="19374" tIns="9687" rIns="19374" bIns="9687" rtlCol="0">
            <a:spAutoFit/>
          </a:bodyPr>
          <a:lstStyle/>
          <a:p>
            <a:pPr marL="0" marR="0" lvl="0" indent="0" algn="l" defTabSz="1937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25" b="1" i="0" u="none" strike="noStrike" kern="120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D72AD-5993-4CF6-8D08-292C725E6977}"/>
              </a:ext>
            </a:extLst>
          </p:cNvPr>
          <p:cNvSpPr txBox="1"/>
          <p:nvPr/>
        </p:nvSpPr>
        <p:spPr>
          <a:xfrm>
            <a:off x="3117688" y="1576047"/>
            <a:ext cx="520934" cy="331187"/>
          </a:xfrm>
          <a:prstGeom prst="rect">
            <a:avLst/>
          </a:prstGeom>
          <a:noFill/>
        </p:spPr>
        <p:txBody>
          <a:bodyPr wrap="square" lIns="19374" tIns="9687" rIns="19374" bIns="9687" rtlCol="0">
            <a:spAutoFit/>
          </a:bodyPr>
          <a:lstStyle/>
          <a:p>
            <a:pPr marL="0" marR="0" lvl="0" indent="0" algn="l" defTabSz="1937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25" b="1" i="0" u="none" strike="noStrike" kern="120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/>
                <a:sym typeface="Arial"/>
              </a:rPr>
              <a:t>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36B8A2-DD8D-4E12-ABCC-9B79170B83D6}"/>
              </a:ext>
            </a:extLst>
          </p:cNvPr>
          <p:cNvSpPr txBox="1"/>
          <p:nvPr/>
        </p:nvSpPr>
        <p:spPr>
          <a:xfrm>
            <a:off x="1447896" y="629838"/>
            <a:ext cx="5712202" cy="400437"/>
          </a:xfrm>
          <a:prstGeom prst="rect">
            <a:avLst/>
          </a:prstGeom>
          <a:noFill/>
        </p:spPr>
        <p:txBody>
          <a:bodyPr wrap="square" lIns="19374" tIns="9687" rIns="19374" bIns="9687" rtlCol="0">
            <a:spAutoFit/>
          </a:bodyPr>
          <a:lstStyle/>
          <a:p>
            <a:pPr marL="0" marR="0" lvl="0" indent="0" algn="l" defTabSz="19373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Arial"/>
                <a:sym typeface="Arial"/>
              </a:rPr>
              <a:t>Viết: </a:t>
            </a:r>
            <a:r>
              <a:rPr lang="en-US" sz="1800" b="1" kern="1200" dirty="0" err="1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Lũy</a:t>
            </a:r>
            <a:r>
              <a:rPr lang="en-US" sz="1800" b="1" kern="1200" dirty="0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 </a:t>
            </a:r>
            <a:r>
              <a:rPr lang="en-US" sz="1800" b="1" kern="1200" dirty="0" err="1">
                <a:solidFill>
                  <a:srgbClr val="FFFF00"/>
                </a:solidFill>
                <a:latin typeface="HP001 5 hàng" panose="020B0603050302020204" pitchFamily="34" charset="0"/>
                <a:ea typeface="+mn-ea"/>
              </a:rPr>
              <a:t>tre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E766BC-2275-4A3E-8F85-B71D4FE1F068}"/>
              </a:ext>
            </a:extLst>
          </p:cNvPr>
          <p:cNvSpPr txBox="1"/>
          <p:nvPr/>
        </p:nvSpPr>
        <p:spPr>
          <a:xfrm>
            <a:off x="175160" y="1059457"/>
            <a:ext cx="6532171" cy="400437"/>
          </a:xfrm>
          <a:prstGeom prst="rect">
            <a:avLst/>
          </a:prstGeom>
          <a:noFill/>
        </p:spPr>
        <p:txBody>
          <a:bodyPr wrap="square" lIns="19374" tIns="9687" rIns="19374" bIns="9687" rtlCol="0">
            <a:spAutoFit/>
          </a:bodyPr>
          <a:lstStyle/>
          <a:p>
            <a:pPr marL="7938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  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Mỗi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sớm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mai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thức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dậy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			  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523C6-1BFD-4E83-94BF-9EC261A9E327}"/>
              </a:ext>
            </a:extLst>
          </p:cNvPr>
          <p:cNvSpPr txBox="1"/>
          <p:nvPr/>
        </p:nvSpPr>
        <p:spPr>
          <a:xfrm>
            <a:off x="464315" y="4654143"/>
            <a:ext cx="5712202" cy="400437"/>
          </a:xfrm>
          <a:prstGeom prst="rect">
            <a:avLst/>
          </a:prstGeom>
          <a:noFill/>
        </p:spPr>
        <p:txBody>
          <a:bodyPr wrap="square" lIns="19374" tIns="9687" rIns="19374" bIns="9687" rtlCol="0">
            <a:spAutoFit/>
          </a:bodyPr>
          <a:lstStyle/>
          <a:p>
            <a:pPr marL="0" marR="0" lvl="0" indent="0" algn="l" defTabSz="19373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Arial"/>
                <a:sym typeface="Arial"/>
              </a:rPr>
              <a:t>Số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Arial"/>
                <a:sym typeface="Arial"/>
              </a:rPr>
              <a:t>lỗi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Arial"/>
                <a:sym typeface="Arial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0CAAE1-E9D1-4571-90B7-E74AC9D9613F}"/>
              </a:ext>
            </a:extLst>
          </p:cNvPr>
          <p:cNvSpPr txBox="1"/>
          <p:nvPr/>
        </p:nvSpPr>
        <p:spPr>
          <a:xfrm>
            <a:off x="175160" y="1443851"/>
            <a:ext cx="6532171" cy="400437"/>
          </a:xfrm>
          <a:prstGeom prst="rect">
            <a:avLst/>
          </a:prstGeom>
          <a:noFill/>
        </p:spPr>
        <p:txBody>
          <a:bodyPr wrap="square" lIns="19374" tIns="9687" rIns="19374" bIns="9687" rtlCol="0">
            <a:spAutoFit/>
          </a:bodyPr>
          <a:lstStyle/>
          <a:p>
            <a:pPr marL="7938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  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Lũy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xanh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rì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rào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			  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8A9FC1-5841-42ED-B2DF-8E87BE11F310}"/>
              </a:ext>
            </a:extLst>
          </p:cNvPr>
          <p:cNvSpPr txBox="1"/>
          <p:nvPr/>
        </p:nvSpPr>
        <p:spPr>
          <a:xfrm>
            <a:off x="175160" y="1870516"/>
            <a:ext cx="6532171" cy="400437"/>
          </a:xfrm>
          <a:prstGeom prst="rect">
            <a:avLst/>
          </a:prstGeom>
          <a:noFill/>
        </p:spPr>
        <p:txBody>
          <a:bodyPr wrap="square" lIns="19374" tIns="9687" rIns="19374" bIns="9687" rtlCol="0">
            <a:spAutoFit/>
          </a:bodyPr>
          <a:lstStyle/>
          <a:p>
            <a:pPr marL="7938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  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Ngọn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tre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cong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gọng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vó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			  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1CB3CA-4CA2-4CBA-8F27-FE395F71610A}"/>
              </a:ext>
            </a:extLst>
          </p:cNvPr>
          <p:cNvSpPr txBox="1"/>
          <p:nvPr/>
        </p:nvSpPr>
        <p:spPr>
          <a:xfrm>
            <a:off x="175159" y="2254209"/>
            <a:ext cx="6532171" cy="400437"/>
          </a:xfrm>
          <a:prstGeom prst="rect">
            <a:avLst/>
          </a:prstGeom>
          <a:noFill/>
        </p:spPr>
        <p:txBody>
          <a:bodyPr wrap="square" lIns="19374" tIns="9687" rIns="19374" bIns="9687" rtlCol="0">
            <a:spAutoFit/>
          </a:bodyPr>
          <a:lstStyle/>
          <a:p>
            <a:pPr marL="7938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  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Kéo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mặt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trời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lên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cao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.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			  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F84119-383A-4863-B53C-FBC43AC25D03}"/>
              </a:ext>
            </a:extLst>
          </p:cNvPr>
          <p:cNvSpPr txBox="1"/>
          <p:nvPr/>
        </p:nvSpPr>
        <p:spPr>
          <a:xfrm>
            <a:off x="112069" y="3067139"/>
            <a:ext cx="6532171" cy="400437"/>
          </a:xfrm>
          <a:prstGeom prst="rect">
            <a:avLst/>
          </a:prstGeom>
          <a:noFill/>
        </p:spPr>
        <p:txBody>
          <a:bodyPr wrap="square" lIns="19374" tIns="9687" rIns="19374" bIns="9687" rtlCol="0">
            <a:spAutoFit/>
          </a:bodyPr>
          <a:lstStyle/>
          <a:p>
            <a:pPr marL="7938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  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Những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trưa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đồng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đầy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nắng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			  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BD467F-C438-4F48-9EEA-4BFECD741C6A}"/>
              </a:ext>
            </a:extLst>
          </p:cNvPr>
          <p:cNvSpPr txBox="1"/>
          <p:nvPr/>
        </p:nvSpPr>
        <p:spPr>
          <a:xfrm>
            <a:off x="112069" y="3476730"/>
            <a:ext cx="6532171" cy="400437"/>
          </a:xfrm>
          <a:prstGeom prst="rect">
            <a:avLst/>
          </a:prstGeom>
          <a:noFill/>
        </p:spPr>
        <p:txBody>
          <a:bodyPr wrap="square" lIns="19374" tIns="9687" rIns="19374" bIns="9687" rtlCol="0">
            <a:spAutoFit/>
          </a:bodyPr>
          <a:lstStyle/>
          <a:p>
            <a:pPr marL="7938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  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Trâu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nằm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nhai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bóng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râm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			  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629D01-F317-4F17-9B12-3F1026B111B0}"/>
              </a:ext>
            </a:extLst>
          </p:cNvPr>
          <p:cNvSpPr txBox="1"/>
          <p:nvPr/>
        </p:nvSpPr>
        <p:spPr>
          <a:xfrm>
            <a:off x="112069" y="3858515"/>
            <a:ext cx="6532171" cy="400437"/>
          </a:xfrm>
          <a:prstGeom prst="rect">
            <a:avLst/>
          </a:prstGeom>
          <a:noFill/>
        </p:spPr>
        <p:txBody>
          <a:bodyPr wrap="square" lIns="19374" tIns="9687" rIns="19374" bIns="9687" rtlCol="0">
            <a:spAutoFit/>
          </a:bodyPr>
          <a:lstStyle/>
          <a:p>
            <a:pPr marL="7938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   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Tre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bần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thần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nhớ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gió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			  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68CE57-9467-49C8-9A7A-729163ED7744}"/>
              </a:ext>
            </a:extLst>
          </p:cNvPr>
          <p:cNvSpPr txBox="1"/>
          <p:nvPr/>
        </p:nvSpPr>
        <p:spPr>
          <a:xfrm>
            <a:off x="162914" y="4277929"/>
            <a:ext cx="6532171" cy="400437"/>
          </a:xfrm>
          <a:prstGeom prst="rect">
            <a:avLst/>
          </a:prstGeom>
          <a:noFill/>
        </p:spPr>
        <p:txBody>
          <a:bodyPr wrap="square" lIns="19374" tIns="9687" rIns="19374" bIns="9687" rtlCol="0">
            <a:spAutoFit/>
          </a:bodyPr>
          <a:lstStyle/>
          <a:p>
            <a:pPr marL="7938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  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Chợt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về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đầy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tiếng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chim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.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			  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32EC54-CB45-462B-8B90-37A9100D5649}"/>
              </a:ext>
            </a:extLst>
          </p:cNvPr>
          <p:cNvSpPr txBox="1"/>
          <p:nvPr/>
        </p:nvSpPr>
        <p:spPr>
          <a:xfrm>
            <a:off x="3441245" y="1039759"/>
            <a:ext cx="3143854" cy="815935"/>
          </a:xfrm>
          <a:prstGeom prst="rect">
            <a:avLst/>
          </a:prstGeom>
          <a:noFill/>
        </p:spPr>
        <p:txBody>
          <a:bodyPr wrap="square" lIns="19374" tIns="9687" rIns="19374" bIns="9687" rtlCol="0">
            <a:spAutoFit/>
          </a:bodyPr>
          <a:lstStyle/>
          <a:p>
            <a:pPr marL="7938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  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Mặt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trời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xuống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núi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ngủ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			  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4D8BE6-942F-45C3-B2F1-EA76C32023FA}"/>
              </a:ext>
            </a:extLst>
          </p:cNvPr>
          <p:cNvSpPr txBox="1"/>
          <p:nvPr/>
        </p:nvSpPr>
        <p:spPr>
          <a:xfrm>
            <a:off x="3437296" y="1461981"/>
            <a:ext cx="3143854" cy="815935"/>
          </a:xfrm>
          <a:prstGeom prst="rect">
            <a:avLst/>
          </a:prstGeom>
          <a:noFill/>
        </p:spPr>
        <p:txBody>
          <a:bodyPr wrap="square" lIns="19374" tIns="9687" rIns="19374" bIns="9687" rtlCol="0">
            <a:spAutoFit/>
          </a:bodyPr>
          <a:lstStyle/>
          <a:p>
            <a:pPr marL="7938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Tre n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âng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vầng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trăng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lên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			  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316289-69CC-4C8A-A7D2-0931987F7D57}"/>
              </a:ext>
            </a:extLst>
          </p:cNvPr>
          <p:cNvSpPr txBox="1"/>
          <p:nvPr/>
        </p:nvSpPr>
        <p:spPr>
          <a:xfrm>
            <a:off x="3437295" y="1867089"/>
            <a:ext cx="3143854" cy="815935"/>
          </a:xfrm>
          <a:prstGeom prst="rect">
            <a:avLst/>
          </a:prstGeom>
          <a:noFill/>
        </p:spPr>
        <p:txBody>
          <a:bodyPr wrap="square" lIns="19374" tIns="9687" rIns="19374" bIns="9687" rtlCol="0">
            <a:spAutoFit/>
          </a:bodyPr>
          <a:lstStyle/>
          <a:p>
            <a:pPr marL="7938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Sao,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sao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treo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đầy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cánh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			  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7B8BD1-A960-4CB4-BB8B-DC7AA5504412}"/>
              </a:ext>
            </a:extLst>
          </p:cNvPr>
          <p:cNvSpPr txBox="1"/>
          <p:nvPr/>
        </p:nvSpPr>
        <p:spPr>
          <a:xfrm>
            <a:off x="3437295" y="2280984"/>
            <a:ext cx="3143854" cy="815935"/>
          </a:xfrm>
          <a:prstGeom prst="rect">
            <a:avLst/>
          </a:prstGeom>
          <a:noFill/>
        </p:spPr>
        <p:txBody>
          <a:bodyPr wrap="square" lIns="19374" tIns="9687" rIns="19374" bIns="9687" rtlCol="0">
            <a:spAutoFit/>
          </a:bodyPr>
          <a:lstStyle/>
          <a:p>
            <a:pPr marL="7938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  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Suốt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đêm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dài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thắp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sáng</a:t>
            </a:r>
            <a:r>
              <a:rPr lang="en-US" sz="1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.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			  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79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40E177-70F0-4448-85FE-DA7F0F77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0" y="575498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D29BEC-04F4-6A40-90D7-EEE793C9FEE0}"/>
              </a:ext>
            </a:extLst>
          </p:cNvPr>
          <p:cNvSpPr txBox="1"/>
          <p:nvPr/>
        </p:nvSpPr>
        <p:spPr>
          <a:xfrm>
            <a:off x="745282" y="512266"/>
            <a:ext cx="5791332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Chọn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uynh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uych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thay cho ô vuông.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75EFEA-A3F3-C84B-B2F5-8FEE838EED2B}"/>
              </a:ext>
            </a:extLst>
          </p:cNvPr>
          <p:cNvSpPr/>
          <p:nvPr/>
        </p:nvSpPr>
        <p:spPr>
          <a:xfrm>
            <a:off x="2004587" y="1634585"/>
            <a:ext cx="1275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</a:rPr>
              <a:t>uynh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764737-0A8E-7740-B92E-A5CA1D85AC22}"/>
              </a:ext>
            </a:extLst>
          </p:cNvPr>
          <p:cNvSpPr/>
          <p:nvPr/>
        </p:nvSpPr>
        <p:spPr>
          <a:xfrm>
            <a:off x="3288622" y="1655391"/>
            <a:ext cx="923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uych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77D1ED-200D-2F49-B435-1CBA2F408414}"/>
              </a:ext>
            </a:extLst>
          </p:cNvPr>
          <p:cNvGrpSpPr/>
          <p:nvPr/>
        </p:nvGrpSpPr>
        <p:grpSpPr>
          <a:xfrm>
            <a:off x="345770" y="1346400"/>
            <a:ext cx="5791332" cy="2628789"/>
            <a:chOff x="425757" y="1414272"/>
            <a:chExt cx="5791332" cy="396960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5A67977-2A2B-2349-B4A4-A0CDC6EDA37C}"/>
                </a:ext>
              </a:extLst>
            </p:cNvPr>
            <p:cNvGrpSpPr/>
            <p:nvPr/>
          </p:nvGrpSpPr>
          <p:grpSpPr>
            <a:xfrm>
              <a:off x="425757" y="1414272"/>
              <a:ext cx="5791332" cy="3969606"/>
              <a:chOff x="425757" y="1414272"/>
              <a:chExt cx="5791332" cy="396960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0F5C1CE-5D69-A34F-A998-7A729CD09BF1}"/>
                  </a:ext>
                </a:extLst>
              </p:cNvPr>
              <p:cNvGrpSpPr/>
              <p:nvPr/>
            </p:nvGrpSpPr>
            <p:grpSpPr>
              <a:xfrm>
                <a:off x="425757" y="1979854"/>
                <a:ext cx="5791332" cy="3404024"/>
                <a:chOff x="-727295" y="2403413"/>
                <a:chExt cx="5791332" cy="3404024"/>
              </a:xfrm>
              <a:noFill/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3A00893-BE8B-5B41-BEEC-11F2E7ED6F7E}"/>
                    </a:ext>
                  </a:extLst>
                </p:cNvPr>
                <p:cNvSpPr/>
                <p:nvPr/>
              </p:nvSpPr>
              <p:spPr>
                <a:xfrm>
                  <a:off x="-727295" y="2741213"/>
                  <a:ext cx="5791332" cy="3066224"/>
                </a:xfrm>
                <a:prstGeom prst="rect">
                  <a:avLst/>
                </a:prstGeom>
                <a:grpFill/>
                <a:ln w="19050">
                  <a:noFill/>
                  <a:extLst>
                    <a:ext uri="{C807C97D-BFC1-408E-A445-0C87EB9F89A2}">
                      <ask:lineSketchStyleProps xmlns:ask="http://schemas.microsoft.com/office/drawing/2018/sketchyshapes" xmlns="" sd="86837363">
                        <a:custGeom>
                          <a:avLst/>
                          <a:gdLst>
                            <a:gd name="connsiteX0" fmla="*/ 0 w 5791332"/>
                            <a:gd name="connsiteY0" fmla="*/ 0 h 3066224"/>
                            <a:gd name="connsiteX1" fmla="*/ 5791332 w 5791332"/>
                            <a:gd name="connsiteY1" fmla="*/ 0 h 3066224"/>
                            <a:gd name="connsiteX2" fmla="*/ 5791332 w 5791332"/>
                            <a:gd name="connsiteY2" fmla="*/ 3066224 h 3066224"/>
                            <a:gd name="connsiteX3" fmla="*/ 0 w 5791332"/>
                            <a:gd name="connsiteY3" fmla="*/ 3066224 h 3066224"/>
                            <a:gd name="connsiteX4" fmla="*/ 0 w 5791332"/>
                            <a:gd name="connsiteY4" fmla="*/ 0 h 306622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791332" h="3066224" fill="none" extrusionOk="0">
                              <a:moveTo>
                                <a:pt x="0" y="0"/>
                              </a:moveTo>
                              <a:cubicBezTo>
                                <a:pt x="1443153" y="106216"/>
                                <a:pt x="3002411" y="-142119"/>
                                <a:pt x="5791332" y="0"/>
                              </a:cubicBezTo>
                              <a:cubicBezTo>
                                <a:pt x="5790821" y="1098859"/>
                                <a:pt x="5790562" y="1749720"/>
                                <a:pt x="5791332" y="3066224"/>
                              </a:cubicBezTo>
                              <a:cubicBezTo>
                                <a:pt x="3246532" y="3036996"/>
                                <a:pt x="653525" y="3050530"/>
                                <a:pt x="0" y="3066224"/>
                              </a:cubicBezTo>
                              <a:cubicBezTo>
                                <a:pt x="-56229" y="2395705"/>
                                <a:pt x="-65128" y="830806"/>
                                <a:pt x="0" y="0"/>
                              </a:cubicBezTo>
                              <a:close/>
                            </a:path>
                            <a:path w="5791332" h="3066224" stroke="0" extrusionOk="0">
                              <a:moveTo>
                                <a:pt x="0" y="0"/>
                              </a:moveTo>
                              <a:cubicBezTo>
                                <a:pt x="1722119" y="-71603"/>
                                <a:pt x="3698439" y="126493"/>
                                <a:pt x="5791332" y="0"/>
                              </a:cubicBezTo>
                              <a:cubicBezTo>
                                <a:pt x="5702142" y="854751"/>
                                <a:pt x="5947116" y="2644159"/>
                                <a:pt x="5791332" y="3066224"/>
                              </a:cubicBezTo>
                              <a:cubicBezTo>
                                <a:pt x="4169013" y="3111068"/>
                                <a:pt x="680256" y="2909337"/>
                                <a:pt x="0" y="3066224"/>
                              </a:cubicBezTo>
                              <a:cubicBezTo>
                                <a:pt x="-31925" y="2026275"/>
                                <a:pt x="67210" y="103509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 wrap="square" anchor="b">
                  <a:spAutoFit/>
                </a:bodyPr>
                <a:lstStyle/>
                <a:p>
                  <a:pPr lvl="0">
                    <a:lnSpc>
                      <a:spcPct val="200000"/>
                    </a:lnSpc>
                    <a:defRPr/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 Các bạn chạy h                 h                 trên sân bóng.</a:t>
                  </a:r>
                </a:p>
                <a:p>
                  <a:pPr lvl="0">
                    <a:lnSpc>
                      <a:spcPct val="200000"/>
                    </a:lnSpc>
                    <a:defRPr/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 Nhà trường tổ chức họp phụ h                vào chủ nhật.</a:t>
                  </a:r>
                </a:p>
                <a:p>
                  <a:pPr marL="342900" lvl="0" indent="-342900">
                    <a:lnSpc>
                      <a:spcPct val="200000"/>
                    </a:lnSpc>
                    <a:buFontTx/>
                    <a:buChar char="-"/>
                    <a:defRPr/>
                  </a:pPr>
                  <a:endParaRPr kumimoji="0" lang="vi-V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1FFB1E92-CFF9-E147-B911-E623B6E48522}"/>
                    </a:ext>
                  </a:extLst>
                </p:cNvPr>
                <p:cNvSpPr/>
                <p:nvPr/>
              </p:nvSpPr>
              <p:spPr>
                <a:xfrm>
                  <a:off x="1144511" y="2403413"/>
                  <a:ext cx="883664" cy="36389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VN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8600C9E-429F-0547-A61E-1698C59A51EA}"/>
                    </a:ext>
                  </a:extLst>
                </p:cNvPr>
                <p:cNvSpPr/>
                <p:nvPr/>
              </p:nvSpPr>
              <p:spPr>
                <a:xfrm>
                  <a:off x="2207390" y="2425612"/>
                  <a:ext cx="865673" cy="36389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VN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6DF43C2-45A3-0D4C-8220-C3918D8D1FD9}"/>
                  </a:ext>
                </a:extLst>
              </p:cNvPr>
              <p:cNvCxnSpPr/>
              <p:nvPr/>
            </p:nvCxnSpPr>
            <p:spPr>
              <a:xfrm flipH="1" flipV="1">
                <a:off x="3145536" y="1414272"/>
                <a:ext cx="97536" cy="102887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F638DA8-E8F2-9349-A8DF-AB826ABA1AA3}"/>
                  </a:ext>
                </a:extLst>
              </p:cNvPr>
              <p:cNvSpPr/>
              <p:nvPr/>
            </p:nvSpPr>
            <p:spPr>
              <a:xfrm>
                <a:off x="4547616" y="2069714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F78107-D102-8040-B1AD-AF36BC32D894}"/>
                </a:ext>
              </a:extLst>
            </p:cNvPr>
            <p:cNvSpPr/>
            <p:nvPr/>
          </p:nvSpPr>
          <p:spPr>
            <a:xfrm>
              <a:off x="3967987" y="2947900"/>
              <a:ext cx="806400" cy="4229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3E8B07D-6D2B-B54A-88B8-7949C2D655AC}"/>
              </a:ext>
            </a:extLst>
          </p:cNvPr>
          <p:cNvSpPr/>
          <p:nvPr/>
        </p:nvSpPr>
        <p:spPr>
          <a:xfrm>
            <a:off x="3653266" y="2263591"/>
            <a:ext cx="1275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</a:rPr>
              <a:t>uynh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076" name="Picture 4" descr="Premium Vector | Happy kid boy train run marathon jogging">
            <a:extLst>
              <a:ext uri="{FF2B5EF4-FFF2-40B4-BE49-F238E27FC236}">
                <a16:creationId xmlns:a16="http://schemas.microsoft.com/office/drawing/2014/main" id="{69D5E766-A17C-CF44-9DFF-8887FF10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51" y="3577426"/>
            <a:ext cx="1708152" cy="17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remium Vector | Happy kid girl train run marathon jogging">
            <a:extLst>
              <a:ext uri="{FF2B5EF4-FFF2-40B4-BE49-F238E27FC236}">
                <a16:creationId xmlns:a16="http://schemas.microsoft.com/office/drawing/2014/main" id="{D73324F7-7444-A549-9FF9-9F704FC0C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998" y="3577426"/>
            <a:ext cx="1605215" cy="160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61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6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5062</TotalTime>
  <Words>712</Words>
  <Application>Microsoft Office PowerPoint</Application>
  <PresentationFormat>Custom</PresentationFormat>
  <Paragraphs>125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UTM Cookies</vt:lpstr>
      <vt:lpstr>HP001 5 hàng</vt:lpstr>
      <vt:lpstr>Calibri</vt:lpstr>
      <vt:lpstr>Wingdings</vt:lpstr>
      <vt:lpstr>HP001 4 hàng</vt:lpstr>
      <vt:lpstr>Montserrat</vt:lpstr>
      <vt:lpstr>Arial</vt:lpstr>
      <vt:lpstr>Times New Roman</vt:lpstr>
      <vt:lpstr>UTM Avo</vt:lpstr>
      <vt:lpstr>Kalam</vt:lpstr>
      <vt:lpstr>Doodle Sketchbook by Slidesgo</vt:lpstr>
      <vt:lpstr>1_Doodle Sketchbook by Slidesgo</vt:lpstr>
      <vt:lpstr>3_Doodle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281</cp:revision>
  <dcterms:modified xsi:type="dcterms:W3CDTF">2022-02-17T04:08:03Z</dcterms:modified>
</cp:coreProperties>
</file>