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74" r:id="rId2"/>
    <p:sldId id="275" r:id="rId3"/>
    <p:sldId id="282" r:id="rId4"/>
    <p:sldId id="280" r:id="rId5"/>
    <p:sldId id="279" r:id="rId6"/>
    <p:sldId id="278" r:id="rId7"/>
    <p:sldId id="277" r:id="rId8"/>
    <p:sldId id="276" r:id="rId9"/>
    <p:sldId id="281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FF00"/>
    <a:srgbClr val="FF0066"/>
    <a:srgbClr val="F3FBA3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>
      <p:cViewPr varScale="1">
        <p:scale>
          <a:sx n="63" d="100"/>
          <a:sy n="63" d="100"/>
        </p:scale>
        <p:origin x="1508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1452D297-015F-4D76-8B4F-AE12D738E8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DF8CFCB-B922-4709-B2BB-42CA502EC7A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ADAB7D4-F454-4062-A5BF-6FF1353D00B2}" type="datetimeFigureOut">
              <a:rPr lang="en-US"/>
              <a:pPr>
                <a:defRPr/>
              </a:pPr>
              <a:t>4/26/2022</a:t>
            </a:fld>
            <a:endParaRPr 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1A2AB91D-79C5-4E9C-8793-AEA53CB5885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9B4887E8-6FEB-464F-84AB-BF80B333E13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A2AC8694-E56A-43B0-AA48-D42E0BD40F5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B08DB175-1318-4E3B-9C09-F4C5789F15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5D4311-F31E-45FC-B9E4-9BD758B4036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438A26-13B3-450A-BF33-8F2D16E670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77AC9-4E26-474A-98D3-400BB2DD006C}" type="datetimeFigureOut">
              <a:rPr lang="en-US"/>
              <a:pPr>
                <a:defRPr/>
              </a:pPr>
              <a:t>4/26/2022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1B6C7A1-E4B5-4D31-A442-A1700E006F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393E25-8E58-4DA2-A2BF-85042DE2A8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328B5-6156-4B46-BB31-EC47191AAE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85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7A5704-1A57-4A58-A23A-FAF8D58565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400AA-42D3-437B-BC57-2B1239ABF836}" type="datetimeFigureOut">
              <a:rPr lang="en-US"/>
              <a:pPr>
                <a:defRPr/>
              </a:pPr>
              <a:t>4/26/2022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6843DC-8342-4857-83B1-2C144F81E2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A83AAD-ED5C-4831-A679-64E8428124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1EA4F7-46D9-4E69-883E-58F129A9F8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451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5EB7DB-A5F3-4BA8-845A-49DE9258F3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323BD-3536-47B2-AFBB-1425466220B8}" type="datetimeFigureOut">
              <a:rPr lang="en-US"/>
              <a:pPr>
                <a:defRPr/>
              </a:pPr>
              <a:t>4/26/2022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CBC928-BB72-476F-B314-C31FE16183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D31512-1A3D-46A7-95EB-3696A0DEA0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656A03-E968-402F-8F94-9D1165E65C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31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F8B915-03C0-47A7-9E8B-9D09726CA2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6F868-114D-4C5E-8E10-C0BB04A88846}" type="datetimeFigureOut">
              <a:rPr lang="en-US"/>
              <a:pPr>
                <a:defRPr/>
              </a:pPr>
              <a:t>4/26/2022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94CD9C-D800-4206-AC4E-D57106551B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40B757-536E-4B22-8BA8-6FC8E77368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E5A07A-AF47-4C05-B712-334080AD98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5366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DFB93C-9589-47C5-9E82-1BD4E2E4B4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CE451-2924-43AD-A8D3-8536E728F23F}" type="datetimeFigureOut">
              <a:rPr lang="en-US"/>
              <a:pPr>
                <a:defRPr/>
              </a:pPr>
              <a:t>4/26/2022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FB6AA1-BC44-4AD6-827B-C4F6693B60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A5D640-0723-4CD4-85D0-8923EA80FE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5C0B0E-3071-43CF-95D5-979F9E4895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307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3CD544-6DED-4F9C-BF7D-583D0EE5D1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7D914-44D0-4426-A87F-4506FE6DE727}" type="datetimeFigureOut">
              <a:rPr lang="en-US"/>
              <a:pPr>
                <a:defRPr/>
              </a:pPr>
              <a:t>4/26/2022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D6E1AC-8044-418F-A790-AE62951F4A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CE27C0-CF63-423F-AAD3-37A4848C67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11873-95AB-4EB6-BE63-119562E2F3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238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85D3140-FE75-4B63-9E45-E8927D4397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8EC28-8435-4694-B1D0-017EE7F84479}" type="datetimeFigureOut">
              <a:rPr lang="en-US"/>
              <a:pPr>
                <a:defRPr/>
              </a:pPr>
              <a:t>4/26/2022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40CE08D-2687-47A5-8974-D8F7A1241B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7D81954-1E01-4CCD-9677-9A0EC38E42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32C487-EDD2-4B2C-BC07-B43F1CCBA7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8050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60A18B3-5B9E-4D66-B557-631E34F0E2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3582D-6849-448E-87CF-03A201BD84DB}" type="datetimeFigureOut">
              <a:rPr lang="en-US"/>
              <a:pPr>
                <a:defRPr/>
              </a:pPr>
              <a:t>4/26/2022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CF0278E-F985-4DA7-A015-F105128334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5FAE253-66EE-4856-8CB0-49B7B1A524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7C941C-D8ED-4854-8499-A90B5B8149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769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1D2378A-E4AC-48A9-8398-035606C3CB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4CACD-8505-435D-8000-6BE65A9E3EC9}" type="datetimeFigureOut">
              <a:rPr lang="en-US"/>
              <a:pPr>
                <a:defRPr/>
              </a:pPr>
              <a:t>4/26/2022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3758F80-0F3F-4012-BC4A-36F56CBCA3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390942E-F3CD-4D3D-BB8C-CC3FA07A70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84363-4C3C-429E-93D5-2E834448AE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101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42ECDA-E11A-4AB8-AD71-1E0D3D0C46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BAB75-4834-4960-90B7-E0CF48884BC2}" type="datetimeFigureOut">
              <a:rPr lang="en-US"/>
              <a:pPr>
                <a:defRPr/>
              </a:pPr>
              <a:t>4/26/2022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BDCD12-AB48-4105-9E89-95EFD11D6B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4BAE2F-3698-4AA7-97C8-AF6A0A2482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F6A353-41FF-440E-8FB5-6C359FCCD5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694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83495D-6FAF-4505-BEAF-1C705E4DD0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54CA7-4A5F-4E4D-87F2-369E4547A8A5}" type="datetimeFigureOut">
              <a:rPr lang="en-US"/>
              <a:pPr>
                <a:defRPr/>
              </a:pPr>
              <a:t>4/26/2022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0D51B3-6BAE-4C32-998E-F33DC5BA5F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885A09-10C2-47B8-A0B8-528567638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526D63-1BF5-490B-8E8E-00C420CA6A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0397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734553C-D45E-4C30-979F-48158EEDBC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7474C31-F689-4201-8F55-8A459BCE69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C39B2078-BF5A-4DF3-859A-169564444D3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2BB01F2-36C6-4CB2-B7C4-913B45CB550E}" type="datetimeFigureOut">
              <a:rPr lang="en-US"/>
              <a:pPr>
                <a:defRPr/>
              </a:pPr>
              <a:t>4/26/2022</a:t>
            </a:fld>
            <a:endParaRPr lang="en-US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64B3C05B-C89D-438D-B53B-C1B6C61415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47946841-579C-4421-BCC3-2A9F0FDBF80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93176D2-D7B5-48C3-BF4F-6F0D7674D9A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>
            <a:extLst>
              <a:ext uri="{FF2B5EF4-FFF2-40B4-BE49-F238E27FC236}">
                <a16:creationId xmlns:a16="http://schemas.microsoft.com/office/drawing/2014/main" id="{F5E53CDD-0B5C-494D-8A30-A831B6AF4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79388" y="6237288"/>
            <a:ext cx="87852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3" descr="4737fa2d_blumen-pflanzen139">
            <a:extLst>
              <a:ext uri="{FF2B5EF4-FFF2-40B4-BE49-F238E27FC236}">
                <a16:creationId xmlns:a16="http://schemas.microsoft.com/office/drawing/2014/main" id="{5FC53300-6CD9-41AA-B984-6C8456AEDFC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48518">
            <a:off x="8032750" y="157163"/>
            <a:ext cx="12065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8" descr="Picture15">
            <a:extLst>
              <a:ext uri="{FF2B5EF4-FFF2-40B4-BE49-F238E27FC236}">
                <a16:creationId xmlns:a16="http://schemas.microsoft.com/office/drawing/2014/main" id="{8499B396-9123-450E-9C9A-635C7AB903E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2888"/>
            <a:ext cx="1655763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Box 6">
            <a:extLst>
              <a:ext uri="{FF2B5EF4-FFF2-40B4-BE49-F238E27FC236}">
                <a16:creationId xmlns:a16="http://schemas.microsoft.com/office/drawing/2014/main" id="{8C21505C-6931-48F2-A648-016190B76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260350"/>
            <a:ext cx="57356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 ba ngày 26 tháng 4 năm 2022</a:t>
            </a:r>
          </a:p>
          <a:p>
            <a:pPr algn="ctr" eaLnBrk="1" hangingPunct="1"/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Toán:</a:t>
            </a:r>
          </a:p>
        </p:txBody>
      </p:sp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669D8B72-D7ED-46D0-A40F-1EFB46BAA04A}"/>
              </a:ext>
            </a:extLst>
          </p:cNvPr>
          <p:cNvSpPr/>
          <p:nvPr/>
        </p:nvSpPr>
        <p:spPr>
          <a:xfrm>
            <a:off x="2555776" y="1394773"/>
            <a:ext cx="4248472" cy="1728192"/>
          </a:xfrm>
          <a:prstGeom prst="cloud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InflateTop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D4FB23-2043-4BBC-879E-7D91B37FA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500438"/>
            <a:ext cx="2679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0,8 x 12,5 = </a:t>
            </a:r>
            <a:endParaRPr lang="en-US" altLang="en-US" sz="28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0F0F30-93D6-4776-B2E9-A317F6055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4067175"/>
            <a:ext cx="2679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1,5 : 0,5 = </a:t>
            </a: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9F8B80-A83B-455B-9D88-145E3161E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463" y="4665663"/>
            <a:ext cx="26781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0,25 x 400 = 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CAF286-BB2E-4B89-9AC8-EA569F928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3500438"/>
            <a:ext cx="863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E289ED-6FC4-476D-9E07-960B48D55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5063" y="4083050"/>
            <a:ext cx="865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520D8F-4CFE-4982-BE08-8B4419792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2238" y="4648200"/>
            <a:ext cx="865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XMASCA~1">
            <a:extLst>
              <a:ext uri="{FF2B5EF4-FFF2-40B4-BE49-F238E27FC236}">
                <a16:creationId xmlns:a16="http://schemas.microsoft.com/office/drawing/2014/main" id="{FB095632-755D-4E3F-BC56-09B54F381CF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5589588"/>
            <a:ext cx="19812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0" descr="XMASCA~1">
            <a:extLst>
              <a:ext uri="{FF2B5EF4-FFF2-40B4-BE49-F238E27FC236}">
                <a16:creationId xmlns:a16="http://schemas.microsoft.com/office/drawing/2014/main" id="{42404B3F-824F-4940-B26D-462421DD88B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702300"/>
            <a:ext cx="19812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3" descr="WhitecornerFlower">
            <a:hlinkClick r:id="" action="ppaction://noaction"/>
            <a:extLst>
              <a:ext uri="{FF2B5EF4-FFF2-40B4-BE49-F238E27FC236}">
                <a16:creationId xmlns:a16="http://schemas.microsoft.com/office/drawing/2014/main" id="{F97C28E3-12CC-4E3A-92D0-E7E092270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0"/>
            <a:ext cx="20304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4" descr="WhitecornerFlower">
            <a:hlinkClick r:id="" action="ppaction://noaction"/>
            <a:extLst>
              <a:ext uri="{FF2B5EF4-FFF2-40B4-BE49-F238E27FC236}">
                <a16:creationId xmlns:a16="http://schemas.microsoft.com/office/drawing/2014/main" id="{940C17E4-6281-4109-B874-8333008974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025" y="0"/>
            <a:ext cx="180022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Box 5">
            <a:extLst>
              <a:ext uri="{FF2B5EF4-FFF2-40B4-BE49-F238E27FC236}">
                <a16:creationId xmlns:a16="http://schemas.microsoft.com/office/drawing/2014/main" id="{AA4282B6-6CBF-4162-8EF2-EBB6F34A8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413" y="260350"/>
            <a:ext cx="66167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 - tiết 154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/>
            <a:r>
              <a:rPr lang="en-US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223E06B-636C-4FDF-81F6-B3A2906CD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954213"/>
            <a:ext cx="72739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1: </a:t>
            </a: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Tìm tỉ số phần trăm của:	</a:t>
            </a:r>
          </a:p>
          <a:p>
            <a:pPr eaLnBrk="1" hangingPunct="1"/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  a)  2 và 5 	              b) 2 và 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8E14A6-579F-4C8C-80B4-C02916BB5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9675" y="3275013"/>
            <a:ext cx="5064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 số phần trăm của 2 và 5 là: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12407A-2ED5-4AE9-BC1A-D62B0A623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2038" y="3797300"/>
            <a:ext cx="1990725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: 5 = 0,4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0,4 = 40%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A16CAC-86AD-481B-9513-07A8556C7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4865688"/>
            <a:ext cx="5064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 số phần trăm của 2 và 3 là: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2AA2FE-168A-4FDA-ACBE-8C3F95CE1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5532438"/>
            <a:ext cx="5014912" cy="117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: 3 = 0,6666…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0,6666 = 66,66%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XMASCA~1">
            <a:extLst>
              <a:ext uri="{FF2B5EF4-FFF2-40B4-BE49-F238E27FC236}">
                <a16:creationId xmlns:a16="http://schemas.microsoft.com/office/drawing/2014/main" id="{3120A94B-7178-4C44-8E61-8C844F54EE8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5589588"/>
            <a:ext cx="19812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0" descr="XMASCA~1">
            <a:extLst>
              <a:ext uri="{FF2B5EF4-FFF2-40B4-BE49-F238E27FC236}">
                <a16:creationId xmlns:a16="http://schemas.microsoft.com/office/drawing/2014/main" id="{FB9D4DB8-BD82-4DF3-B1D1-F6E6F610531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702300"/>
            <a:ext cx="19812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3" descr="WhitecornerFlower">
            <a:hlinkClick r:id="" action="ppaction://noaction"/>
            <a:extLst>
              <a:ext uri="{FF2B5EF4-FFF2-40B4-BE49-F238E27FC236}">
                <a16:creationId xmlns:a16="http://schemas.microsoft.com/office/drawing/2014/main" id="{1C091D95-D2E8-438C-B852-8649D54B7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0"/>
            <a:ext cx="20304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4" descr="WhitecornerFlower">
            <a:hlinkClick r:id="" action="ppaction://noaction"/>
            <a:extLst>
              <a:ext uri="{FF2B5EF4-FFF2-40B4-BE49-F238E27FC236}">
                <a16:creationId xmlns:a16="http://schemas.microsoft.com/office/drawing/2014/main" id="{36BAFD09-983E-4785-BD3A-188A9EA98B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025" y="0"/>
            <a:ext cx="180022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Box 5">
            <a:extLst>
              <a:ext uri="{FF2B5EF4-FFF2-40B4-BE49-F238E27FC236}">
                <a16:creationId xmlns:a16="http://schemas.microsoft.com/office/drawing/2014/main" id="{0F7379C1-0997-4638-AC45-2A7D37F0A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413" y="260350"/>
            <a:ext cx="66167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 - tiết 154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/>
            <a:r>
              <a:rPr lang="en-US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50E6EEB-5B1E-4B42-8CB1-55D0554B7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954213"/>
            <a:ext cx="72739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1: </a:t>
            </a: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Tìm tỉ số phần trăm của:	</a:t>
            </a:r>
          </a:p>
          <a:p>
            <a:pPr eaLnBrk="1" hangingPunct="1"/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  c)  3,2 và 4 	              d) 7,2 và 3,2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73D1C9-9FBB-4C71-B894-405CB43DB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9675" y="3543300"/>
            <a:ext cx="53721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 số phần trăm của 3,2 và 4 là: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C54F65-DC6E-4DB8-AD6C-64F70EC7B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4129088"/>
            <a:ext cx="34559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3,2 : 4 = 0,8 = 80%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1D7480-22AF-49AE-AEE6-412AAB8CC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4865688"/>
            <a:ext cx="5680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 số phần trăm của 7,2 và 3,2 là: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12AAAC-EC7E-459B-86C8-1C3228124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5532438"/>
            <a:ext cx="4572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7,2 : 3,2 = 2,25 = 225%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A7442AF1-8C5A-45E6-9A32-0415B4BF6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8" y="1709738"/>
            <a:ext cx="8964612" cy="19383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tỉ số phần trăm của hai số gồm hai bước:</a:t>
            </a:r>
          </a:p>
          <a:p>
            <a:pPr algn="just" eaLnBrk="1" hangingPunct="1"/>
            <a:r>
              <a:rPr lang="en-US" altLang="en-US" sz="3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1:Tìm thương của hai số.</a:t>
            </a:r>
          </a:p>
          <a:p>
            <a:pPr algn="just" eaLnBrk="1" hangingPunct="1"/>
            <a:r>
              <a:rPr lang="en-US" altLang="en-US" sz="3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2:Nhân nhẩm thương đó với 100 và viết thêm kí hiệu phần trăm vào bên phải tích vừa tìm được. </a:t>
            </a: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2390EA24-437E-47E4-ADC7-6B8023746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" y="1879600"/>
            <a:ext cx="8610600" cy="10763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2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Muốn tìm tỉ số phần trăm của hai số ta thực hiện theo mấy bước? Đó là những bước nào?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10" grpId="0"/>
      <p:bldP spid="11" grpId="0"/>
      <p:bldP spid="12" grpId="0"/>
      <p:bldP spid="13" grpId="0" animBg="1"/>
      <p:bldP spid="14" grpId="0" animBg="1"/>
      <p:bldP spid="1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 descr="XMASCA~1">
            <a:extLst>
              <a:ext uri="{FF2B5EF4-FFF2-40B4-BE49-F238E27FC236}">
                <a16:creationId xmlns:a16="http://schemas.microsoft.com/office/drawing/2014/main" id="{C10CA316-9A12-49FD-8326-13ED6420FA7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5589588"/>
            <a:ext cx="19812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0" descr="XMASCA~1">
            <a:extLst>
              <a:ext uri="{FF2B5EF4-FFF2-40B4-BE49-F238E27FC236}">
                <a16:creationId xmlns:a16="http://schemas.microsoft.com/office/drawing/2014/main" id="{BE0ADB43-62DE-4096-AAB1-FE5343623A2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702300"/>
            <a:ext cx="19812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3" descr="WhitecornerFlower">
            <a:hlinkClick r:id="" action="ppaction://noaction"/>
            <a:extLst>
              <a:ext uri="{FF2B5EF4-FFF2-40B4-BE49-F238E27FC236}">
                <a16:creationId xmlns:a16="http://schemas.microsoft.com/office/drawing/2014/main" id="{836B61F5-AC08-46C5-BD65-DAEEE2E85B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7938"/>
            <a:ext cx="203041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4" descr="WhitecornerFlower">
            <a:hlinkClick r:id="" action="ppaction://noaction"/>
            <a:extLst>
              <a:ext uri="{FF2B5EF4-FFF2-40B4-BE49-F238E27FC236}">
                <a16:creationId xmlns:a16="http://schemas.microsoft.com/office/drawing/2014/main" id="{FB86CF1E-478A-457E-B908-AB9B593F61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025" y="0"/>
            <a:ext cx="180022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">
            <a:extLst>
              <a:ext uri="{FF2B5EF4-FFF2-40B4-BE49-F238E27FC236}">
                <a16:creationId xmlns:a16="http://schemas.microsoft.com/office/drawing/2014/main" id="{03B1469E-6EE6-475B-8B41-AB1376241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13" y="1812925"/>
            <a:ext cx="1928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2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. Tính: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36F8B4E5-CCF1-430D-8B1A-F13D7FAE1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313" y="2462213"/>
            <a:ext cx="33670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2,5%  +  10,34%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E1B862B0-7B78-409C-A462-2D506046C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313" y="3395663"/>
            <a:ext cx="3500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56,9%  -  34,25%</a:t>
            </a: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D6A4E570-001B-4967-BD1F-81464191C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4325938"/>
            <a:ext cx="44672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100%  -  23%  -  47,5%</a:t>
            </a: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4F32F155-B537-4F2E-BA87-69079A001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9400" y="2462213"/>
            <a:ext cx="18859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12,84%</a:t>
            </a:r>
          </a:p>
        </p:txBody>
      </p:sp>
      <p:sp>
        <p:nvSpPr>
          <p:cNvPr id="12" name="Text Box 9">
            <a:extLst>
              <a:ext uri="{FF2B5EF4-FFF2-40B4-BE49-F238E27FC236}">
                <a16:creationId xmlns:a16="http://schemas.microsoft.com/office/drawing/2014/main" id="{CDA557B5-22E3-48D2-8C03-B5B50B447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175" y="3395663"/>
            <a:ext cx="1885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22,65%</a:t>
            </a:r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B3CCA43E-EE90-4B91-B2B0-66BE98917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75" y="4359275"/>
            <a:ext cx="27733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77% - 47,5%</a:t>
            </a: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B97C0CBC-0DCA-4D52-9A80-2CD3107A8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0788" y="4937125"/>
            <a:ext cx="16811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29,5%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E116122-BE9C-4FCC-A21C-D9374F1E8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5462588"/>
            <a:ext cx="50419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vi-V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ý: 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 ( trừ) như số tự nhiên, số thập phân sau đó viết thêm kí hiệu phần trăm vào bên phải  kết quả tìm đ</a:t>
            </a:r>
            <a:r>
              <a:rPr lang="vi-VN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 </a:t>
            </a:r>
          </a:p>
        </p:txBody>
      </p:sp>
      <p:sp>
        <p:nvSpPr>
          <p:cNvPr id="5135" name="TextBox 5">
            <a:extLst>
              <a:ext uri="{FF2B5EF4-FFF2-40B4-BE49-F238E27FC236}">
                <a16:creationId xmlns:a16="http://schemas.microsoft.com/office/drawing/2014/main" id="{6D6AEEC8-281D-4B0D-B835-1FB9D4E77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413" y="260350"/>
            <a:ext cx="66167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 - tiết 154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/>
            <a:r>
              <a:rPr lang="en-US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WhitecornerFlower">
            <a:hlinkClick r:id="" action="ppaction://noaction"/>
            <a:extLst>
              <a:ext uri="{FF2B5EF4-FFF2-40B4-BE49-F238E27FC236}">
                <a16:creationId xmlns:a16="http://schemas.microsoft.com/office/drawing/2014/main" id="{5243EEE6-D376-441B-9FEF-B6F8D232B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0"/>
            <a:ext cx="20304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4" descr="WhitecornerFlower">
            <a:hlinkClick r:id="" action="ppaction://noaction"/>
            <a:extLst>
              <a:ext uri="{FF2B5EF4-FFF2-40B4-BE49-F238E27FC236}">
                <a16:creationId xmlns:a16="http://schemas.microsoft.com/office/drawing/2014/main" id="{F58C7E48-917F-4A7F-8A7A-8CD179A19B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025" y="0"/>
            <a:ext cx="180022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">
            <a:extLst>
              <a:ext uri="{FF2B5EF4-FFF2-40B4-BE49-F238E27FC236}">
                <a16:creationId xmlns:a16="http://schemas.microsoft.com/office/drawing/2014/main" id="{BBB4E1BD-2991-4A9D-A4C7-B28B9D765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00225"/>
            <a:ext cx="8569325" cy="2654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3.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Một huyện có 320 ha đất trồng cây cà phê và 480 ha đất trồng cây cao su. Hỏi:</a:t>
            </a:r>
          </a:p>
          <a:p>
            <a:pPr algn="just" eaLnBrk="1" hangingPunct="1">
              <a:buFontTx/>
              <a:buAutoNum type="alphaLcParenR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trồng cây cao su bằng bao nhiêu phần trăm diện tích trồng cây cà phê ?</a:t>
            </a:r>
          </a:p>
          <a:p>
            <a:pPr algn="just"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b) Diện tích trồng cây cà phê bằng bao nhiêu diện tích trồng cây cao su 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025FC4-D7CE-456C-8CEC-CC7F8066F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587875"/>
            <a:ext cx="29416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 cà phê: 320 ha 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C88687-AC6E-4610-871B-AA7E5242C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938" y="5089525"/>
            <a:ext cx="2922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 cao su: 480 ha </a:t>
            </a:r>
            <a:endParaRPr lang="en-US" altLang="en-US" sz="2800">
              <a:solidFill>
                <a:srgbClr val="0000FF"/>
              </a:solidFill>
            </a:endParaRPr>
          </a:p>
        </p:txBody>
      </p:sp>
      <p:sp>
        <p:nvSpPr>
          <p:cNvPr id="6151" name="TextBox 5">
            <a:extLst>
              <a:ext uri="{FF2B5EF4-FFF2-40B4-BE49-F238E27FC236}">
                <a16:creationId xmlns:a16="http://schemas.microsoft.com/office/drawing/2014/main" id="{7B3E4103-F60F-4225-9CC2-E4C390907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413" y="260350"/>
            <a:ext cx="66167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 - tiết 154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/>
            <a:r>
              <a:rPr lang="en-US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9" descr="XMASCA~1">
            <a:extLst>
              <a:ext uri="{FF2B5EF4-FFF2-40B4-BE49-F238E27FC236}">
                <a16:creationId xmlns:a16="http://schemas.microsoft.com/office/drawing/2014/main" id="{BFE41B76-B4DD-4E8A-8DBE-C3C16623673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5589588"/>
            <a:ext cx="19812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10" descr="XMASCA~1">
            <a:extLst>
              <a:ext uri="{FF2B5EF4-FFF2-40B4-BE49-F238E27FC236}">
                <a16:creationId xmlns:a16="http://schemas.microsoft.com/office/drawing/2014/main" id="{569BA014-0AF9-420C-AB07-A950FD19369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702300"/>
            <a:ext cx="19812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3" descr="WhitecornerFlower">
            <a:hlinkClick r:id="" action="ppaction://noaction"/>
            <a:extLst>
              <a:ext uri="{FF2B5EF4-FFF2-40B4-BE49-F238E27FC236}">
                <a16:creationId xmlns:a16="http://schemas.microsoft.com/office/drawing/2014/main" id="{F1D1A8B3-B573-4F19-837E-331A0EB176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0"/>
            <a:ext cx="20304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4" descr="WhitecornerFlower">
            <a:hlinkClick r:id="" action="ppaction://noaction"/>
            <a:extLst>
              <a:ext uri="{FF2B5EF4-FFF2-40B4-BE49-F238E27FC236}">
                <a16:creationId xmlns:a16="http://schemas.microsoft.com/office/drawing/2014/main" id="{D39EEB93-0A52-47BE-9C1C-3025283914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025" y="0"/>
            <a:ext cx="180022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">
            <a:extLst>
              <a:ext uri="{FF2B5EF4-FFF2-40B4-BE49-F238E27FC236}">
                <a16:creationId xmlns:a16="http://schemas.microsoft.com/office/drawing/2014/main" id="{1586B825-334F-40F3-92F2-83CA6EAF3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00225"/>
            <a:ext cx="8424862" cy="1816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3.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Một huyện có 320ha đất trồng cây cà phê và 480ha đất trồng cây cao su. Hỏi:</a:t>
            </a:r>
          </a:p>
          <a:p>
            <a:pPr algn="just" eaLnBrk="1" hangingPunct="1">
              <a:buFontTx/>
              <a:buAutoNum type="alphaLcParenR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trồng cây cao su bằng bao nhiêu phần trăm diện tích trồng cây cà phê 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38D34F-A63B-45EB-9749-5F8157DE616F}"/>
              </a:ext>
            </a:extLst>
          </p:cNvPr>
          <p:cNvSpPr txBox="1"/>
          <p:nvPr/>
        </p:nvSpPr>
        <p:spPr>
          <a:xfrm>
            <a:off x="3203848" y="3632917"/>
            <a:ext cx="223224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0BA5BE-6FF6-424E-A0F7-41D4EA257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143375"/>
            <a:ext cx="84248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trồng cây cao su so với diện tích đất trồng cây cà phê chiếm: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AD5E53-328F-438D-A053-744C3E24B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5049838"/>
            <a:ext cx="3349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480 : 320 = 1,5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07D5D1-C15E-4C55-8B6F-33DCB60D9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2150" y="5553075"/>
            <a:ext cx="22320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1,5 = 150%</a:t>
            </a:r>
          </a:p>
        </p:txBody>
      </p:sp>
      <p:sp>
        <p:nvSpPr>
          <p:cNvPr id="7179" name="TextBox 5">
            <a:extLst>
              <a:ext uri="{FF2B5EF4-FFF2-40B4-BE49-F238E27FC236}">
                <a16:creationId xmlns:a16="http://schemas.microsoft.com/office/drawing/2014/main" id="{33EFE1DB-C87E-4C57-BD4C-992D3669D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413" y="260350"/>
            <a:ext cx="66167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 - tiết 154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/>
            <a:r>
              <a:rPr lang="en-US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9" descr="XMASCA~1">
            <a:extLst>
              <a:ext uri="{FF2B5EF4-FFF2-40B4-BE49-F238E27FC236}">
                <a16:creationId xmlns:a16="http://schemas.microsoft.com/office/drawing/2014/main" id="{B0FB9E13-180F-4661-B4D7-E50B8031BA8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5589588"/>
            <a:ext cx="19812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10" descr="XMASCA~1">
            <a:extLst>
              <a:ext uri="{FF2B5EF4-FFF2-40B4-BE49-F238E27FC236}">
                <a16:creationId xmlns:a16="http://schemas.microsoft.com/office/drawing/2014/main" id="{26106142-3ADA-4647-950B-58B9AA208D5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702300"/>
            <a:ext cx="19812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3" descr="WhitecornerFlower">
            <a:hlinkClick r:id="" action="ppaction://noaction"/>
            <a:extLst>
              <a:ext uri="{FF2B5EF4-FFF2-40B4-BE49-F238E27FC236}">
                <a16:creationId xmlns:a16="http://schemas.microsoft.com/office/drawing/2014/main" id="{768113AF-142D-4DF9-969B-6A5DBF919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0"/>
            <a:ext cx="20304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4" descr="WhitecornerFlower">
            <a:hlinkClick r:id="" action="ppaction://noaction"/>
            <a:extLst>
              <a:ext uri="{FF2B5EF4-FFF2-40B4-BE49-F238E27FC236}">
                <a16:creationId xmlns:a16="http://schemas.microsoft.com/office/drawing/2014/main" id="{623655F2-075E-4765-89F0-C4A6D2D1D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025" y="0"/>
            <a:ext cx="180022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4875185F-3A4E-4445-98B0-B138160D5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00225"/>
            <a:ext cx="8426450" cy="1816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3.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Một huyện có 320ha đất trồng cây cà phê và 480ha đất trồng cây cao su. Hỏi:</a:t>
            </a:r>
          </a:p>
          <a:p>
            <a:pPr algn="just"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b) Diện tích trồng cây cà phê bằng bao nhiêu diện tích trồng cây cao su 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5CAC2C-8FF4-4E54-92F2-BE4F1F69BC43}"/>
              </a:ext>
            </a:extLst>
          </p:cNvPr>
          <p:cNvSpPr txBox="1"/>
          <p:nvPr/>
        </p:nvSpPr>
        <p:spPr>
          <a:xfrm>
            <a:off x="3203848" y="3632917"/>
            <a:ext cx="223224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dirty="0">
              <a:solidFill>
                <a:srgbClr val="0000FF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C972CA-5F8E-45A9-8545-8BA48703F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143375"/>
            <a:ext cx="84248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trồng cây cà phê so với diện tích đất trồng cây cao su chiếm: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4C5647-3CDF-4F5B-91A9-5AA2F8008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5049838"/>
            <a:ext cx="3349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320 : 480 = 0,6666…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36CF56-901F-4605-9BD0-6FF60F641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5541963"/>
            <a:ext cx="37988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0,6666 = 66,66%</a:t>
            </a:r>
          </a:p>
        </p:txBody>
      </p:sp>
      <p:sp>
        <p:nvSpPr>
          <p:cNvPr id="8203" name="TextBox 5">
            <a:extLst>
              <a:ext uri="{FF2B5EF4-FFF2-40B4-BE49-F238E27FC236}">
                <a16:creationId xmlns:a16="http://schemas.microsoft.com/office/drawing/2014/main" id="{77591CA3-CC22-4B8B-B1E7-299CE10B8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9369" y="207963"/>
            <a:ext cx="66167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 - tiết 154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/>
            <a:r>
              <a:rPr lang="en-US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9" descr="XMASCA~1">
            <a:extLst>
              <a:ext uri="{FF2B5EF4-FFF2-40B4-BE49-F238E27FC236}">
                <a16:creationId xmlns:a16="http://schemas.microsoft.com/office/drawing/2014/main" id="{88E463BA-D964-48E4-B7F8-4695056EC4A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5589588"/>
            <a:ext cx="19812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10" descr="XMASCA~1">
            <a:extLst>
              <a:ext uri="{FF2B5EF4-FFF2-40B4-BE49-F238E27FC236}">
                <a16:creationId xmlns:a16="http://schemas.microsoft.com/office/drawing/2014/main" id="{E170EC9E-B08E-4357-A639-C02521DDB5D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702300"/>
            <a:ext cx="19812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3" descr="WhitecornerFlower">
            <a:hlinkClick r:id="" action="ppaction://noaction"/>
            <a:extLst>
              <a:ext uri="{FF2B5EF4-FFF2-40B4-BE49-F238E27FC236}">
                <a16:creationId xmlns:a16="http://schemas.microsoft.com/office/drawing/2014/main" id="{E7D3F56D-CF80-4A61-B6CA-77AD86A56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0"/>
            <a:ext cx="20304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4" descr="WhitecornerFlower">
            <a:hlinkClick r:id="" action="ppaction://noaction"/>
            <a:extLst>
              <a:ext uri="{FF2B5EF4-FFF2-40B4-BE49-F238E27FC236}">
                <a16:creationId xmlns:a16="http://schemas.microsoft.com/office/drawing/2014/main" id="{AA9CFAB9-BAEC-4A8C-9D1E-4E6BDF9E4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025" y="0"/>
            <a:ext cx="180022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">
            <a:extLst>
              <a:ext uri="{FF2B5EF4-FFF2-40B4-BE49-F238E27FC236}">
                <a16:creationId xmlns:a16="http://schemas.microsoft.com/office/drawing/2014/main" id="{4F8FC059-37FF-4925-9CED-5877C5B10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" y="1752600"/>
            <a:ext cx="8550275" cy="1385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4.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Lớp 5A dự định trồng 180 cây, đến nay đã trồng được 45% số cây. Hỏi theo dự định, lớp 5A còn phải trồng bao nhiêu cây nữa?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702FAF02-EB1E-4F44-A0A5-2A0849148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698875"/>
            <a:ext cx="44942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cây lớp 5A đã trồng được: 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7EBC1771-2A38-4F97-808E-4463B01E0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3088" y="4311650"/>
            <a:ext cx="39163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 : 100 x 45 = 81 (cây)</a:t>
            </a: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4333EE39-4729-4C07-831F-399399CEE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0" y="4792663"/>
            <a:ext cx="6629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cây lớp 5A còn phải trồng thêm số cây là:</a:t>
            </a: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1B09E516-4F3B-48EC-8783-DACC2B4D6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575" y="5337175"/>
            <a:ext cx="3219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  -  81 =  99 (cây)</a:t>
            </a:r>
          </a:p>
        </p:txBody>
      </p:sp>
      <p:sp>
        <p:nvSpPr>
          <p:cNvPr id="12" name="Text Box 9">
            <a:extLst>
              <a:ext uri="{FF2B5EF4-FFF2-40B4-BE49-F238E27FC236}">
                <a16:creationId xmlns:a16="http://schemas.microsoft.com/office/drawing/2014/main" id="{7D5305F9-16DF-4C9A-B50B-3EE2DFA5C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975" y="5861050"/>
            <a:ext cx="2416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số: 99 cây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D51A6826-49E9-4E59-B4AE-D306C67E1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6313" y="3227388"/>
            <a:ext cx="1470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giải:</a:t>
            </a:r>
          </a:p>
        </p:txBody>
      </p:sp>
      <p:sp>
        <p:nvSpPr>
          <p:cNvPr id="9229" name="TextBox 5">
            <a:extLst>
              <a:ext uri="{FF2B5EF4-FFF2-40B4-BE49-F238E27FC236}">
                <a16:creationId xmlns:a16="http://schemas.microsoft.com/office/drawing/2014/main" id="{78FB8FDC-8322-4E60-A1B2-345093DEE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413" y="260350"/>
            <a:ext cx="66167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 - tiết 154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/>
            <a:r>
              <a:rPr lang="en-US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9" descr="XMASCA~1">
            <a:extLst>
              <a:ext uri="{FF2B5EF4-FFF2-40B4-BE49-F238E27FC236}">
                <a16:creationId xmlns:a16="http://schemas.microsoft.com/office/drawing/2014/main" id="{887FDE3E-9F5E-4049-841D-DCCDD857EB9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5589588"/>
            <a:ext cx="19812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10" descr="XMASCA~1">
            <a:extLst>
              <a:ext uri="{FF2B5EF4-FFF2-40B4-BE49-F238E27FC236}">
                <a16:creationId xmlns:a16="http://schemas.microsoft.com/office/drawing/2014/main" id="{2FECA3E3-26C5-4D10-A517-6D994051B8B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702300"/>
            <a:ext cx="19812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3" descr="WhitecornerFlower">
            <a:hlinkClick r:id="" action="ppaction://noaction"/>
            <a:extLst>
              <a:ext uri="{FF2B5EF4-FFF2-40B4-BE49-F238E27FC236}">
                <a16:creationId xmlns:a16="http://schemas.microsoft.com/office/drawing/2014/main" id="{CDD2DFB3-6AC7-4AED-8AAC-C44C4D7A37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0"/>
            <a:ext cx="20304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4" descr="WhitecornerFlower">
            <a:hlinkClick r:id="" action="ppaction://noaction"/>
            <a:extLst>
              <a:ext uri="{FF2B5EF4-FFF2-40B4-BE49-F238E27FC236}">
                <a16:creationId xmlns:a16="http://schemas.microsoft.com/office/drawing/2014/main" id="{2EF71054-3E13-49D1-BC7F-12BEED0EEC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025" y="0"/>
            <a:ext cx="180022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3">
            <a:extLst>
              <a:ext uri="{FF2B5EF4-FFF2-40B4-BE49-F238E27FC236}">
                <a16:creationId xmlns:a16="http://schemas.microsoft.com/office/drawing/2014/main" id="{2A51C6A9-5E8B-45A8-A8A9-AA4E28CEE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2759075"/>
            <a:ext cx="67722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Số cây lớp 5A còn phải trồng số phần trăm là: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030A8851-E726-4177-975F-246B10704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4418013"/>
            <a:ext cx="41862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180 : 100  x  55  =  99 (cây)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9E51BC1F-452A-4E07-AD61-A5BFA14F9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1475" y="3876675"/>
            <a:ext cx="5307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Số cây lớp 5A còn phải trồng thêm:</a:t>
            </a: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FDFAC078-3581-4188-AE16-0607432BB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5338" y="3343275"/>
            <a:ext cx="3590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100%  -   45%  =  55%</a:t>
            </a: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8D82AA15-8C6A-46EF-A23B-18D4172FE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4957763"/>
            <a:ext cx="2416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Đáp số: 99 cây</a:t>
            </a:r>
          </a:p>
        </p:txBody>
      </p:sp>
      <p:sp>
        <p:nvSpPr>
          <p:cNvPr id="10251" name="Text Box 4">
            <a:extLst>
              <a:ext uri="{FF2B5EF4-FFF2-40B4-BE49-F238E27FC236}">
                <a16:creationId xmlns:a16="http://schemas.microsoft.com/office/drawing/2014/main" id="{C3FA6CA6-3073-4B6F-9F3B-41BD3419B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7763" y="2033588"/>
            <a:ext cx="1457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giải:</a:t>
            </a:r>
          </a:p>
        </p:txBody>
      </p:sp>
      <p:sp>
        <p:nvSpPr>
          <p:cNvPr id="10252" name="Text Box 4">
            <a:extLst>
              <a:ext uri="{FF2B5EF4-FFF2-40B4-BE49-F238E27FC236}">
                <a16:creationId xmlns:a16="http://schemas.microsoft.com/office/drawing/2014/main" id="{77D6B304-2C14-43C2-BD83-07C6C1CEDC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775" y="1916113"/>
            <a:ext cx="17954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Cách khác</a:t>
            </a:r>
          </a:p>
        </p:txBody>
      </p:sp>
      <p:sp>
        <p:nvSpPr>
          <p:cNvPr id="10253" name="TextBox 5">
            <a:extLst>
              <a:ext uri="{FF2B5EF4-FFF2-40B4-BE49-F238E27FC236}">
                <a16:creationId xmlns:a16="http://schemas.microsoft.com/office/drawing/2014/main" id="{D0D3250A-7656-4B66-AA87-7FD8BD230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413" y="260350"/>
            <a:ext cx="66167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 - tiết 154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/>
            <a:r>
              <a:rPr lang="en-US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3&quot;/&gt;&lt;property id=&quot;20307&quot; value=&quot;256&quot;/&gt;&lt;/object&gt;&lt;object type=&quot;3&quot; unique_id=&quot;10029&quot;&gt;&lt;property id=&quot;20148&quot; value=&quot;5&quot;/&gt;&lt;property id=&quot;20300&quot; value=&quot;Slide 4&quot;/&gt;&lt;property id=&quot;20307&quot; value=&quot;257&quot;/&gt;&lt;/object&gt;&lt;object type=&quot;3&quot; unique_id=&quot;10030&quot;&gt;&lt;property id=&quot;20148&quot; value=&quot;5&quot;/&gt;&lt;property id=&quot;20300&quot; value=&quot;Slide 5&quot;/&gt;&lt;property id=&quot;20307&quot; value=&quot;258&quot;/&gt;&lt;/object&gt;&lt;object type=&quot;3&quot; unique_id=&quot;10046&quot;&gt;&lt;property id=&quot;20148&quot; value=&quot;5&quot;/&gt;&lt;property id=&quot;20300&quot; value=&quot;Slide 6&quot;/&gt;&lt;property id=&quot;20307&quot; value=&quot;259&quot;/&gt;&lt;/object&gt;&lt;object type=&quot;3&quot; unique_id=&quot;10071&quot;&gt;&lt;property id=&quot;20148&quot; value=&quot;5&quot;/&gt;&lt;property id=&quot;20300&quot; value=&quot;Slide 7&quot;/&gt;&lt;property id=&quot;20307&quot; value=&quot;261&quot;/&gt;&lt;/object&gt;&lt;object type=&quot;3&quot; unique_id=&quot;10072&quot;&gt;&lt;property id=&quot;20148&quot; value=&quot;5&quot;/&gt;&lt;property id=&quot;20300&quot; value=&quot;Slide 8&quot;/&gt;&lt;property id=&quot;20307&quot; value=&quot;260&quot;/&gt;&lt;/object&gt;&lt;object type=&quot;3&quot; unique_id=&quot;10089&quot;&gt;&lt;property id=&quot;20148&quot; value=&quot;5&quot;/&gt;&lt;property id=&quot;20300&quot; value=&quot;Slide 1&quot;/&gt;&lt;property id=&quot;20307&quot; value=&quot;262&quot;/&gt;&lt;/object&gt;&lt;object type=&quot;3&quot; unique_id=&quot;10090&quot;&gt;&lt;property id=&quot;20148&quot; value=&quot;5&quot;/&gt;&lt;property id=&quot;20300&quot; value=&quot;Slide 2&quot;/&gt;&lt;property id=&quot;20307&quot; value=&quot;26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691</Words>
  <Application>Microsoft Office PowerPoint</Application>
  <PresentationFormat>On-screen Show (4:3)</PresentationFormat>
  <Paragraphs>83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&lt;arabianhorse&gt;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Microsoft</dc:creator>
  <cp:lastModifiedBy>Bui Thao</cp:lastModifiedBy>
  <cp:revision>37</cp:revision>
  <dcterms:created xsi:type="dcterms:W3CDTF">2016-04-15T23:10:52Z</dcterms:created>
  <dcterms:modified xsi:type="dcterms:W3CDTF">2022-04-26T00:36:10Z</dcterms:modified>
</cp:coreProperties>
</file>