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71" r:id="rId4"/>
    <p:sldId id="256" r:id="rId5"/>
    <p:sldId id="257" r:id="rId6"/>
    <p:sldId id="258" r:id="rId7"/>
    <p:sldId id="260" r:id="rId8"/>
    <p:sldId id="261" r:id="rId9"/>
    <p:sldId id="272" r:id="rId10"/>
    <p:sldId id="259" r:id="rId11"/>
    <p:sldId id="263" r:id="rId12"/>
    <p:sldId id="264" r:id="rId13"/>
    <p:sldId id="270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D95A-205E-4E69-9BBC-6156723DA890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719A-3B2A-4812-9414-1D96807E8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5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D95A-205E-4E69-9BBC-6156723DA890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719A-3B2A-4812-9414-1D96807E8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8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D95A-205E-4E69-9BBC-6156723DA890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719A-3B2A-4812-9414-1D96807E8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0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D95A-205E-4E69-9BBC-6156723DA890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719A-3B2A-4812-9414-1D96807E8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0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D95A-205E-4E69-9BBC-6156723DA890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719A-3B2A-4812-9414-1D96807E8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0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D95A-205E-4E69-9BBC-6156723DA890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719A-3B2A-4812-9414-1D96807E8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6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D95A-205E-4E69-9BBC-6156723DA890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719A-3B2A-4812-9414-1D96807E8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7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D95A-205E-4E69-9BBC-6156723DA890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719A-3B2A-4812-9414-1D96807E8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05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D95A-205E-4E69-9BBC-6156723DA890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719A-3B2A-4812-9414-1D96807E8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85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D95A-205E-4E69-9BBC-6156723DA890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719A-3B2A-4812-9414-1D96807E8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D95A-205E-4E69-9BBC-6156723DA890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5719A-3B2A-4812-9414-1D96807E8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3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DD95A-205E-4E69-9BBC-6156723DA890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5719A-3B2A-4812-9414-1D96807E8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2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Van%20ach\baycaotienghatuocmo.MP3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2438400" y="2667000"/>
            <a:ext cx="495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752600"/>
            <a:ext cx="8382000" cy="44196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CHÀO MỪNG QUÝ THẦY CÔ GIÁO VỀ DỰ </a:t>
            </a:r>
            <a:r>
              <a:rPr lang="en-US" sz="4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GiỜ</a:t>
            </a:r>
            <a:endParaRPr lang="en-US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8" name="Picture 21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77187">
            <a:off x="8323820" y="6037820"/>
            <a:ext cx="8001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3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8458200" y="5638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8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312731">
            <a:off x="8552570" y="5199771"/>
            <a:ext cx="4191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9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6438900"/>
            <a:ext cx="4191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0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0591276">
            <a:off x="7479930" y="6426571"/>
            <a:ext cx="4191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2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6858000" y="6248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3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3900" y="4419600"/>
            <a:ext cx="8001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1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77187">
            <a:off x="20078" y="20079"/>
            <a:ext cx="8001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3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838200" y="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3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219200" y="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3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838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2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1219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2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600200" y="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2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8382000" y="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3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7924800" y="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3" descr="flower_smiles_md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8686800" y="609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51788" y="381000"/>
            <a:ext cx="33672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nhẩm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52400" y="2463225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   </a:t>
            </a:r>
            <a:endParaRPr lang="en-US" sz="36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75847" y="1905000"/>
            <a:ext cx="7681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>
              <a:solidFill>
                <a:srgbClr val="FF0000"/>
              </a:solidFill>
            </a:endParaRPr>
          </a:p>
          <a:p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2006025"/>
            <a:ext cx="1444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4 =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" y="2691825"/>
            <a:ext cx="1444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3377625"/>
            <a:ext cx="13420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8 =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8400" y="1981200"/>
            <a:ext cx="1444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1 =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38400" y="2667000"/>
            <a:ext cx="1444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3 =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38400" y="3352800"/>
            <a:ext cx="1444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5 =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2006025"/>
            <a:ext cx="1444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9 =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0" y="2691825"/>
            <a:ext cx="1444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24400" y="3301425"/>
            <a:ext cx="1444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7 =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47800" y="20060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57600" y="26670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19800" y="20060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54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1600" y="26918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33800" y="33528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9800" y="33014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33800" y="19812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371600" y="33776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19800" y="26918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34200" y="2006025"/>
            <a:ext cx="1649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10 =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934200" y="2691825"/>
            <a:ext cx="1444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 x 6 =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934200" y="3301425"/>
            <a:ext cx="14446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458200" y="2006025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458200" y="33014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458200" y="2691825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38400" y="1899791"/>
            <a:ext cx="1828800" cy="69100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972300" y="1981200"/>
            <a:ext cx="2019300" cy="1981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200" y="4876800"/>
            <a:ext cx="922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7164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5" grpId="0"/>
      <p:bldP spid="16" grpId="0"/>
      <p:bldP spid="17" grpId="0"/>
      <p:bldP spid="12" grpId="0"/>
      <p:bldP spid="13" grpId="0"/>
      <p:bldP spid="21" grpId="0"/>
      <p:bldP spid="22" grpId="0"/>
      <p:bldP spid="23" grpId="0"/>
      <p:bldP spid="24" grpId="0"/>
      <p:bldP spid="26" grpId="0"/>
      <p:bldP spid="27" grpId="0"/>
      <p:bldP spid="29" grpId="0"/>
      <p:bldP spid="30" grpId="0"/>
      <p:bldP spid="31" grpId="0"/>
      <p:bldP spid="43" grpId="0"/>
      <p:bldP spid="44" grpId="0"/>
      <p:bldP spid="46" grpId="0"/>
      <p:bldP spid="47" grpId="0"/>
      <p:bldP spid="48" grpId="0"/>
      <p:bldP spid="2" grpId="0" animBg="1"/>
      <p:bldP spid="49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962400" y="3505199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" y="41148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tất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cả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sô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6 x 5 = 30 (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)                           </a:t>
            </a: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30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" y="587497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Mỗi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33600" y="1828800"/>
            <a:ext cx="1494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0" y="2362200"/>
            <a:ext cx="3058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:  6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0" y="2819400"/>
            <a:ext cx="37641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:  ….  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752600" y="1126106"/>
            <a:ext cx="3241649" cy="16894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867400" y="1149927"/>
            <a:ext cx="10668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99051" y="1630079"/>
            <a:ext cx="4100089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26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35189" y="620397"/>
            <a:ext cx="76514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93507" y="2268681"/>
            <a:ext cx="7664693" cy="838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555507" y="2268681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17507" y="2268681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79507" y="2268681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848434" y="2268681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365507" y="22860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611444" y="22860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29527" y="22860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891527" y="2268681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653527" y="22860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65798" y="2412712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00779" y="2412712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346194" y="2412712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79507" y="2421081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48434" y="2421081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337798" y="2421081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91527" y="242108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653527" y="2395393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60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27507" y="2421081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648200" y="2438400"/>
            <a:ext cx="601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36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0102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2057400"/>
            <a:ext cx="64159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thỏ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1" descr="flower_smiles_md_cl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77187">
            <a:off x="8323821" y="6037821"/>
            <a:ext cx="8001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2" descr="flower_smiles_md_cl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8486775" y="76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3" descr="flower_smiles_md_cl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8458200" y="5638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28" descr="flower_smiles_md_cl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312731">
            <a:off x="8552570" y="5199771"/>
            <a:ext cx="4191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29" descr="flower_smiles_md_cl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6438900"/>
            <a:ext cx="4191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30" descr="flower_smiles_md_cl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0591276">
            <a:off x="7479930" y="6426571"/>
            <a:ext cx="4191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40" descr="flower_smiles_md_cl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" y="85725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41" descr="flower_smiles_md_cl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1500" y="-1362075"/>
            <a:ext cx="4191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42" descr="flower_smiles_md_cl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6858000" y="6248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43" descr="flower_smiles_md_cl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3900" y="4419600"/>
            <a:ext cx="8001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3" name="Picture 44" descr="flower_smiles_md_cl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0591276">
            <a:off x="8534400" y="1295400"/>
            <a:ext cx="4191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46" name="baycaotienghatuocmo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6400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838200" y="2362199"/>
            <a:ext cx="7391400" cy="4495801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762975"/>
              </a:avLst>
            </a:prstTxWarp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KÍNH CHÚC CÁC THẦY CÔ GIÁO MẠNH KHỎE</a:t>
            </a:r>
          </a:p>
          <a:p>
            <a:pPr algn="ctr"/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CHÚC CÁC CON HỌC </a:t>
            </a:r>
            <a:r>
              <a:rPr lang="en-US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GiỎI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1" dur="500" autoRev="1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autoRev="1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814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58913"/>
            <a:ext cx="1297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6002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5 x 9 = 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770908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x ? = 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4059382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 x ? = 28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800" y="160019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x 7 = 21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7800" y="274319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18 = 3 x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8027" y="1278624"/>
            <a:ext cx="27879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4899" y="6096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61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81000"/>
            <a:ext cx="1219200" cy="9144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" y="473939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304800" y="1676400"/>
            <a:ext cx="1219200" cy="9144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ight Brace 82"/>
          <p:cNvSpPr/>
          <p:nvPr/>
        </p:nvSpPr>
        <p:spPr>
          <a:xfrm>
            <a:off x="1600200" y="457200"/>
            <a:ext cx="72321" cy="838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ight Brace 83"/>
          <p:cNvSpPr/>
          <p:nvPr/>
        </p:nvSpPr>
        <p:spPr>
          <a:xfrm>
            <a:off x="1676400" y="1676400"/>
            <a:ext cx="155448" cy="1981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1828800" y="304800"/>
            <a:ext cx="43974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6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được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lấy</a:t>
            </a:r>
            <a:r>
              <a:rPr lang="en-US" sz="3200" b="1" dirty="0" smtClean="0"/>
              <a:t> 1 </a:t>
            </a:r>
            <a:r>
              <a:rPr lang="en-US" sz="3200" b="1" dirty="0" err="1" smtClean="0"/>
              <a:t>lần</a:t>
            </a:r>
            <a:r>
              <a:rPr lang="en-US" sz="3200" b="1" dirty="0" smtClean="0"/>
              <a:t>, ta </a:t>
            </a:r>
            <a:r>
              <a:rPr lang="en-US" sz="3200" b="1" dirty="0" err="1" smtClean="0"/>
              <a:t>viết</a:t>
            </a:r>
            <a:r>
              <a:rPr lang="en-US" sz="3200" b="1" dirty="0" smtClean="0"/>
              <a:t>: </a:t>
            </a:r>
            <a:endParaRPr lang="en-US" sz="32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1905000" y="2209800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</a:rPr>
              <a:t> x 2 =  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895600" y="8382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</a:rPr>
              <a:t> x 1 =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828800" y="1676400"/>
            <a:ext cx="41466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6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được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lấy</a:t>
            </a:r>
            <a:r>
              <a:rPr lang="en-US" sz="3200" b="1" dirty="0" smtClean="0"/>
              <a:t> 2 </a:t>
            </a:r>
            <a:r>
              <a:rPr lang="en-US" sz="3200" b="1" dirty="0" err="1" smtClean="0"/>
              <a:t>lần</a:t>
            </a:r>
            <a:r>
              <a:rPr lang="en-US" sz="3200" b="1" dirty="0" smtClean="0"/>
              <a:t>, ta </a:t>
            </a:r>
            <a:r>
              <a:rPr lang="en-US" sz="3200" b="1" dirty="0" err="1" smtClean="0"/>
              <a:t>có</a:t>
            </a:r>
            <a:r>
              <a:rPr lang="en-US" sz="3200" b="1" dirty="0" smtClean="0"/>
              <a:t>: </a:t>
            </a:r>
            <a:endParaRPr lang="en-US" sz="3200" b="1" dirty="0"/>
          </a:p>
        </p:txBody>
      </p:sp>
      <p:sp>
        <p:nvSpPr>
          <p:cNvPr id="92" name="Rounded Rectangle 91"/>
          <p:cNvSpPr/>
          <p:nvPr/>
        </p:nvSpPr>
        <p:spPr>
          <a:xfrm>
            <a:off x="6172200" y="152400"/>
            <a:ext cx="2590800" cy="564471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191000" y="838200"/>
            <a:ext cx="4860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6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343400" y="2209800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12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477000" y="2057400"/>
            <a:ext cx="175240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x 4 =</a:t>
            </a:r>
            <a:b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 x 5 =</a:t>
            </a: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x 6 =</a:t>
            </a: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x 7 =</a:t>
            </a: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x 8 =</a:t>
            </a: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x 9 =</a:t>
            </a: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x 10 =  </a:t>
            </a:r>
            <a:endParaRPr lang="en-US" sz="3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763779" y="2082225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24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772400" y="2514600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30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772400" y="3072825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36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772400" y="3530025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42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772400" y="4038600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48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772400" y="4520625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54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924800" y="4977825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</a:rPr>
              <a:t>0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286000" y="2743200"/>
            <a:ext cx="2578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B0F0"/>
                </a:solidFill>
              </a:rPr>
              <a:t>Vậy</a:t>
            </a:r>
            <a:r>
              <a:rPr lang="en-US" sz="3200" b="1" dirty="0" smtClean="0">
                <a:solidFill>
                  <a:srgbClr val="00B0F0"/>
                </a:solidFill>
              </a:rPr>
              <a:t> 6 x </a:t>
            </a:r>
            <a:r>
              <a:rPr lang="en-US" sz="3200" b="1" dirty="0">
                <a:solidFill>
                  <a:srgbClr val="00B0F0"/>
                </a:solidFill>
              </a:rPr>
              <a:t>2</a:t>
            </a:r>
            <a:r>
              <a:rPr lang="en-US" sz="3200" b="1" dirty="0" smtClean="0">
                <a:solidFill>
                  <a:srgbClr val="00B0F0"/>
                </a:solidFill>
              </a:rPr>
              <a:t> = 12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124200" y="2209800"/>
            <a:ext cx="1569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</a:rPr>
              <a:t> + 6 =  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304800" y="2743200"/>
            <a:ext cx="1219200" cy="9144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762000" y="444787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143000" y="4572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32510" y="17526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143000" y="1759527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13509" y="17526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74073" y="2883187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1143000" y="2883187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62000" y="28956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ounded Rectangle 54"/>
          <p:cNvSpPr/>
          <p:nvPr/>
        </p:nvSpPr>
        <p:spPr>
          <a:xfrm>
            <a:off x="304800" y="3886200"/>
            <a:ext cx="1219200" cy="9144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304800" y="4876800"/>
            <a:ext cx="1219200" cy="9144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332510" y="5888181"/>
            <a:ext cx="1219199" cy="831273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46366" y="3949987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1156854" y="39624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762000" y="39624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408709" y="4921248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1149927" y="4940587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762000" y="4940587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381000" y="59436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Oval 61"/>
          <p:cNvSpPr/>
          <p:nvPr/>
        </p:nvSpPr>
        <p:spPr>
          <a:xfrm>
            <a:off x="1143000" y="59436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Oval 62"/>
          <p:cNvSpPr/>
          <p:nvPr/>
        </p:nvSpPr>
        <p:spPr>
          <a:xfrm>
            <a:off x="762000" y="59436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ight Brace 63"/>
          <p:cNvSpPr/>
          <p:nvPr/>
        </p:nvSpPr>
        <p:spPr>
          <a:xfrm>
            <a:off x="1676400" y="3886200"/>
            <a:ext cx="155448" cy="2743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1905000" y="4114800"/>
            <a:ext cx="4061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6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được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lấy</a:t>
            </a:r>
            <a:r>
              <a:rPr lang="en-US" sz="3200" b="1" dirty="0" smtClean="0"/>
              <a:t> 3 </a:t>
            </a:r>
            <a:r>
              <a:rPr lang="en-US" sz="3200" b="1" dirty="0" err="1" smtClean="0"/>
              <a:t>lần</a:t>
            </a:r>
            <a:r>
              <a:rPr lang="en-US" sz="3200" b="1" dirty="0" smtClean="0"/>
              <a:t>, ta có:</a:t>
            </a:r>
            <a:endParaRPr lang="en-US" sz="32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2057400" y="4724400"/>
            <a:ext cx="12747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</a:rPr>
              <a:t> x 3 =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352800" y="4724400"/>
            <a:ext cx="2400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</a:rPr>
              <a:t> + 6 + 6 = 18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590800" y="5410200"/>
            <a:ext cx="2585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B0F0"/>
                </a:solidFill>
              </a:rPr>
              <a:t>Vậy</a:t>
            </a:r>
            <a:r>
              <a:rPr lang="en-US" sz="3200" b="1" dirty="0" smtClean="0">
                <a:solidFill>
                  <a:srgbClr val="00B0F0"/>
                </a:solidFill>
              </a:rPr>
              <a:t> 6 x  3 = 18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477000" y="304800"/>
            <a:ext cx="1752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x 1=   6</a:t>
            </a:r>
            <a:endParaRPr lang="en-US" sz="3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477000" y="914400"/>
            <a:ext cx="19575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x 2 =  12</a:t>
            </a:r>
            <a:endParaRPr lang="en-US" sz="3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528295" y="1536412"/>
            <a:ext cx="18549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x 3 = 18</a:t>
            </a:r>
            <a:endParaRPr lang="en-US" sz="3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Oval 74"/>
          <p:cNvSpPr/>
          <p:nvPr/>
        </p:nvSpPr>
        <p:spPr>
          <a:xfrm>
            <a:off x="381000" y="917284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762000" y="931139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1143000" y="904871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332511" y="2169678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685800" y="2169678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143000" y="2155823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374073" y="3279483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1149927" y="3298823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762000" y="3298823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346366" y="4394774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1156854" y="4407187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/>
          <p:cNvSpPr/>
          <p:nvPr/>
        </p:nvSpPr>
        <p:spPr>
          <a:xfrm>
            <a:off x="762000" y="4407187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/>
          <p:nvPr/>
        </p:nvSpPr>
        <p:spPr>
          <a:xfrm>
            <a:off x="394855" y="5353623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/>
          <p:cNvSpPr/>
          <p:nvPr/>
        </p:nvSpPr>
        <p:spPr>
          <a:xfrm>
            <a:off x="1136073" y="5372962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/>
          <p:cNvSpPr/>
          <p:nvPr/>
        </p:nvSpPr>
        <p:spPr>
          <a:xfrm>
            <a:off x="748146" y="5372962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Oval 100"/>
          <p:cNvSpPr/>
          <p:nvPr/>
        </p:nvSpPr>
        <p:spPr>
          <a:xfrm>
            <a:off x="381000" y="63246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1143000" y="63246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/>
          <p:nvPr/>
        </p:nvSpPr>
        <p:spPr>
          <a:xfrm>
            <a:off x="762000" y="6324600"/>
            <a:ext cx="304800" cy="3048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0849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5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7" grpId="0" animBg="1"/>
      <p:bldP spid="83" grpId="0" animBg="1"/>
      <p:bldP spid="84" grpId="0" animBg="1"/>
      <p:bldP spid="86" grpId="0"/>
      <p:bldP spid="87" grpId="0"/>
      <p:bldP spid="88" grpId="0"/>
      <p:bldP spid="89" grpId="0"/>
      <p:bldP spid="94" grpId="0"/>
      <p:bldP spid="96" grpId="0"/>
      <p:bldP spid="100" grpId="0"/>
      <p:bldP spid="102" grpId="0"/>
      <p:bldP spid="104" grpId="0"/>
      <p:bldP spid="105" grpId="0"/>
      <p:bldP spid="106" grpId="0"/>
      <p:bldP spid="107" grpId="0"/>
      <p:bldP spid="109" grpId="0"/>
      <p:bldP spid="111" grpId="0"/>
      <p:bldP spid="82" grpId="0" animBg="1"/>
      <p:bldP spid="39" grpId="0" animBg="1"/>
      <p:bldP spid="40" grpId="0" animBg="1"/>
      <p:bldP spid="41" grpId="0" animBg="1"/>
      <p:bldP spid="42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61" grpId="0" animBg="1"/>
      <p:bldP spid="43" grpId="0" animBg="1"/>
      <p:bldP spid="44" grpId="0" animBg="1"/>
      <p:bldP spid="45" grpId="0" animBg="1"/>
      <p:bldP spid="49" grpId="0" animBg="1"/>
      <p:bldP spid="50" grpId="0" animBg="1"/>
      <p:bldP spid="58" grpId="0" animBg="1"/>
      <p:bldP spid="59" grpId="0" animBg="1"/>
      <p:bldP spid="62" grpId="0" animBg="1"/>
      <p:bldP spid="63" grpId="0" animBg="1"/>
      <p:bldP spid="64" grpId="0" animBg="1"/>
      <p:bldP spid="67" grpId="0"/>
      <p:bldP spid="68" grpId="0"/>
      <p:bldP spid="69" grpId="0"/>
      <p:bldP spid="65" grpId="0"/>
      <p:bldP spid="70" grpId="0"/>
      <p:bldP spid="72" grpId="0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5" grpId="0" animBg="1"/>
      <p:bldP spid="90" grpId="0" animBg="1"/>
      <p:bldP spid="91" grpId="0" animBg="1"/>
      <p:bldP spid="93" grpId="0" animBg="1"/>
      <p:bldP spid="95" grpId="0" animBg="1"/>
      <p:bldP spid="97" grpId="0" animBg="1"/>
      <p:bldP spid="98" grpId="0" animBg="1"/>
      <p:bldP spid="99" grpId="0" animBg="1"/>
      <p:bldP spid="101" grpId="0" animBg="1"/>
      <p:bldP spid="110" grpId="0" animBg="1"/>
      <p:bldP spid="1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5791200" y="756085"/>
            <a:ext cx="2590800" cy="526371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34100" y="862396"/>
            <a:ext cx="381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666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6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endParaRPr lang="en-US" sz="3200" b="1" dirty="0" smtClean="0">
              <a:solidFill>
                <a:srgbClr val="00B0F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77000" y="856681"/>
            <a:ext cx="38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x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x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x</a:t>
            </a:r>
            <a:endParaRPr lang="en-US" sz="3200" dirty="0" smtClean="0"/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81800" y="879564"/>
            <a:ext cx="60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1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2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3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4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5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6</a:t>
            </a:r>
            <a:endParaRPr lang="en-US" sz="3200" dirty="0" smtClean="0"/>
          </a:p>
          <a:p>
            <a:r>
              <a:rPr lang="en-US" sz="3200" b="1" dirty="0">
                <a:solidFill>
                  <a:srgbClr val="00B0F0"/>
                </a:solidFill>
              </a:rPr>
              <a:t>7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8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9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10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162800" y="856681"/>
            <a:ext cx="53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=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=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=</a:t>
            </a:r>
            <a:endParaRPr lang="en-US" sz="3200" dirty="0" smtClean="0"/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 =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429500" y="879564"/>
            <a:ext cx="4860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 </a:t>
            </a:r>
            <a:r>
              <a:rPr lang="en-US" sz="3200" b="1" dirty="0" smtClean="0">
                <a:solidFill>
                  <a:srgbClr val="00B0F0"/>
                </a:solidFill>
              </a:rPr>
              <a:t>6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391977" y="1336346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12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75507" y="1853625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18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391400" y="2316864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24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421995" y="2825439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30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421995" y="3282639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36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421995" y="3739839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42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421995" y="4221864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48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21749" y="4755263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 54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316827" y="5257183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 60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57200" y="587176"/>
            <a:ext cx="5203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/>
              <a:t>Nhận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xét</a:t>
            </a:r>
            <a:r>
              <a:rPr lang="en-US" sz="3200" b="1" dirty="0" smtClean="0"/>
              <a:t> : </a:t>
            </a:r>
            <a:r>
              <a:rPr lang="en-US" sz="3200" dirty="0" err="1" smtClean="0"/>
              <a:t>Trong</a:t>
            </a:r>
            <a:r>
              <a:rPr lang="en-US" sz="3200" dirty="0" smtClean="0"/>
              <a:t> </a:t>
            </a:r>
            <a:r>
              <a:rPr lang="en-US" sz="3200" dirty="0" err="1" smtClean="0"/>
              <a:t>bảng</a:t>
            </a:r>
            <a:r>
              <a:rPr lang="en-US" sz="3200" dirty="0" smtClean="0"/>
              <a:t> </a:t>
            </a:r>
            <a:r>
              <a:rPr lang="en-US" sz="3200" dirty="0" err="1" smtClean="0"/>
              <a:t>nhân</a:t>
            </a:r>
            <a:r>
              <a:rPr lang="en-US" sz="3200" dirty="0" smtClean="0"/>
              <a:t> 6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649823" y="1447800"/>
            <a:ext cx="4074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- </a:t>
            </a:r>
            <a:r>
              <a:rPr lang="en-US" sz="3200" dirty="0" err="1" smtClean="0"/>
              <a:t>Thừa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thứ</a:t>
            </a:r>
            <a:r>
              <a:rPr lang="en-US" sz="3200" dirty="0" smtClean="0"/>
              <a:t> </a:t>
            </a:r>
            <a:r>
              <a:rPr lang="en-US" sz="3200" dirty="0" err="1" smtClean="0"/>
              <a:t>nhất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6.</a:t>
            </a:r>
            <a:endParaRPr lang="en-US" sz="3200" dirty="0"/>
          </a:p>
        </p:txBody>
      </p:sp>
      <p:sp>
        <p:nvSpPr>
          <p:cNvPr id="59" name="TextBox 58"/>
          <p:cNvSpPr txBox="1"/>
          <p:nvPr/>
        </p:nvSpPr>
        <p:spPr>
          <a:xfrm>
            <a:off x="762000" y="2438400"/>
            <a:ext cx="430438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- </a:t>
            </a:r>
            <a:r>
              <a:rPr lang="en-US" sz="3200" dirty="0" err="1" smtClean="0"/>
              <a:t>Thừa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thứ</a:t>
            </a:r>
            <a:r>
              <a:rPr lang="en-US" sz="3200" dirty="0" smtClean="0"/>
              <a:t> </a:t>
            </a:r>
            <a:r>
              <a:rPr lang="en-US" sz="3200" dirty="0" err="1" smtClean="0"/>
              <a:t>hai</a:t>
            </a:r>
            <a:r>
              <a:rPr lang="en-US" sz="3200" dirty="0" smtClean="0"/>
              <a:t>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tự</a:t>
            </a:r>
            <a:r>
              <a:rPr lang="en-US" sz="3200" dirty="0" smtClean="0"/>
              <a:t>  </a:t>
            </a:r>
            <a:r>
              <a:rPr lang="en-US" sz="3200" dirty="0" err="1" smtClean="0"/>
              <a:t>nhiên</a:t>
            </a:r>
            <a:r>
              <a:rPr lang="en-US" sz="3200" dirty="0" smtClean="0"/>
              <a:t> </a:t>
            </a:r>
            <a:r>
              <a:rPr lang="en-US" sz="3200" dirty="0" err="1" smtClean="0"/>
              <a:t>từ</a:t>
            </a:r>
            <a:r>
              <a:rPr lang="en-US" sz="3200" dirty="0" smtClean="0"/>
              <a:t> 1 </a:t>
            </a:r>
            <a:r>
              <a:rPr lang="en-US" sz="3200" dirty="0" err="1" smtClean="0"/>
              <a:t>đến</a:t>
            </a:r>
            <a:r>
              <a:rPr lang="en-US" sz="3200" dirty="0" smtClean="0"/>
              <a:t> 10.</a:t>
            </a:r>
            <a:endParaRPr lang="en-US" sz="3200" dirty="0"/>
          </a:p>
        </p:txBody>
      </p:sp>
      <p:sp>
        <p:nvSpPr>
          <p:cNvPr id="60" name="TextBox 59"/>
          <p:cNvSpPr txBox="1"/>
          <p:nvPr/>
        </p:nvSpPr>
        <p:spPr>
          <a:xfrm>
            <a:off x="773536" y="3810000"/>
            <a:ext cx="40270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- </a:t>
            </a:r>
            <a:r>
              <a:rPr lang="en-US" sz="3200" dirty="0" err="1" smtClean="0"/>
              <a:t>Tích</a:t>
            </a:r>
            <a:r>
              <a:rPr lang="en-US" sz="3200" dirty="0" smtClean="0"/>
              <a:t> </a:t>
            </a:r>
            <a:r>
              <a:rPr lang="en-US" sz="3200" dirty="0" err="1" smtClean="0"/>
              <a:t>liền</a:t>
            </a:r>
            <a:r>
              <a:rPr lang="en-US" sz="3200" dirty="0" smtClean="0"/>
              <a:t> </a:t>
            </a:r>
            <a:r>
              <a:rPr lang="en-US" sz="3200" dirty="0" err="1" smtClean="0"/>
              <a:t>sau</a:t>
            </a:r>
            <a:r>
              <a:rPr lang="en-US" sz="3200" dirty="0" smtClean="0"/>
              <a:t> </a:t>
            </a:r>
            <a:r>
              <a:rPr lang="en-US" sz="3200" dirty="0" err="1" smtClean="0"/>
              <a:t>hơn</a:t>
            </a:r>
            <a:r>
              <a:rPr lang="en-US" sz="3200" dirty="0" smtClean="0"/>
              <a:t> </a:t>
            </a:r>
            <a:r>
              <a:rPr lang="en-US" sz="3200" dirty="0" err="1" smtClean="0"/>
              <a:t>tích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err="1" smtClean="0"/>
              <a:t>liền</a:t>
            </a:r>
            <a:r>
              <a:rPr lang="en-US" sz="3200" dirty="0" smtClean="0"/>
              <a:t> </a:t>
            </a:r>
            <a:r>
              <a:rPr lang="en-US" sz="3200" dirty="0" err="1" smtClean="0"/>
              <a:t>trước</a:t>
            </a:r>
            <a:r>
              <a:rPr lang="en-US" sz="3200" dirty="0" smtClean="0"/>
              <a:t> 6 </a:t>
            </a:r>
            <a:r>
              <a:rPr lang="en-US" sz="3200" dirty="0" err="1" smtClean="0"/>
              <a:t>đơn</a:t>
            </a:r>
            <a:r>
              <a:rPr lang="en-US" sz="3200" dirty="0" smtClean="0"/>
              <a:t> </a:t>
            </a:r>
            <a:r>
              <a:rPr lang="en-US" sz="3200" dirty="0" err="1" smtClean="0"/>
              <a:t>vị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30849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0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0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5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0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1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2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46" grpId="0" build="allAtOnce"/>
      <p:bldP spid="47" grpId="0" build="allAtOnce"/>
      <p:bldP spid="48" grpId="0" build="allAtOnce"/>
      <p:bldP spid="49" grpId="0" build="allAtOnce"/>
      <p:bldP spid="50" grpId="0" build="allAtOnce"/>
      <p:bldP spid="51" grpId="0" build="allAtOnce"/>
      <p:bldP spid="52" grpId="0" build="allAtOnce"/>
      <p:bldP spid="53" grpId="0" build="allAtOnce"/>
      <p:bldP spid="54" grpId="0" build="allAtOnce"/>
      <p:bldP spid="55" grpId="0" build="allAtOnce"/>
      <p:bldP spid="57" grpId="0"/>
      <p:bldP spid="58" grpId="0"/>
      <p:bldP spid="59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85800"/>
            <a:ext cx="2590800" cy="526371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2600" y="762000"/>
            <a:ext cx="38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762000"/>
            <a:ext cx="38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x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x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x</a:t>
            </a:r>
            <a:endParaRPr lang="en-US" sz="3200" dirty="0" smtClean="0"/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53200" y="786396"/>
            <a:ext cx="53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=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=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=</a:t>
            </a:r>
            <a:endParaRPr lang="en-US" sz="3200" dirty="0" smtClean="0"/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 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0" y="762000"/>
            <a:ext cx="5854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1800" y="1255979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12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1800" y="1777425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18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1800" y="2246579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24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12395" y="2755154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30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12395" y="3212354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36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12395" y="3669554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42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12395" y="4151579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48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81800" y="4684979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 54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12395" y="5142179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 60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" y="609600"/>
            <a:ext cx="37016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* </a:t>
            </a:r>
            <a:r>
              <a:rPr lang="en-US" sz="3200" b="1" dirty="0" err="1" smtClean="0"/>
              <a:t>Thuộc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bảng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nhân</a:t>
            </a:r>
            <a:r>
              <a:rPr lang="en-US" sz="3200" b="1" dirty="0" smtClean="0"/>
              <a:t> 6</a:t>
            </a:r>
            <a:endParaRPr lang="en-US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248400" y="7620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72200" y="1219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6000" y="1752600"/>
            <a:ext cx="68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96000" y="2209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72200" y="26670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72200" y="32004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72200" y="3657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48400" y="41910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4648200"/>
            <a:ext cx="492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72200" y="51816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56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85800"/>
            <a:ext cx="2590800" cy="526371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24500" y="792111"/>
            <a:ext cx="38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6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786396"/>
            <a:ext cx="38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x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x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x</a:t>
            </a:r>
            <a:endParaRPr lang="en-US" sz="3200" dirty="0" smtClean="0"/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72200" y="809279"/>
            <a:ext cx="60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1</a:t>
            </a:r>
          </a:p>
          <a:p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3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4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5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endParaRPr lang="en-US" sz="3200" dirty="0" smtClean="0"/>
          </a:p>
          <a:p>
            <a:r>
              <a:rPr lang="en-US" sz="3200" b="1" dirty="0">
                <a:solidFill>
                  <a:srgbClr val="00B0F0"/>
                </a:solidFill>
              </a:rPr>
              <a:t>7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8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53200" y="786396"/>
            <a:ext cx="53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=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=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=</a:t>
            </a:r>
            <a:endParaRPr lang="en-US" sz="3200" dirty="0" smtClean="0"/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 =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739631" y="809279"/>
            <a:ext cx="922538" cy="4957096"/>
            <a:chOff x="6739631" y="809279"/>
            <a:chExt cx="922538" cy="4957096"/>
          </a:xfrm>
        </p:grpSpPr>
        <p:sp>
          <p:nvSpPr>
            <p:cNvPr id="9" name="TextBox 8"/>
            <p:cNvSpPr txBox="1"/>
            <p:nvPr/>
          </p:nvSpPr>
          <p:spPr>
            <a:xfrm>
              <a:off x="6896100" y="809279"/>
              <a:ext cx="57900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00B0F0"/>
                  </a:solidFill>
                </a:rPr>
                <a:t> 6</a:t>
              </a:r>
              <a:r>
                <a:rPr lang="en-US" sz="3200" b="1" dirty="0" smtClean="0">
                  <a:solidFill>
                    <a:srgbClr val="00B0F0"/>
                  </a:solidFill>
                </a:rPr>
                <a:t> </a:t>
              </a:r>
              <a:endParaRPr lang="en-US" sz="3200" b="1" dirty="0">
                <a:solidFill>
                  <a:srgbClr val="00B0F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58000" y="1255979"/>
              <a:ext cx="7873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00B0F0"/>
                  </a:solidFill>
                </a:rPr>
                <a:t> 12 </a:t>
              </a:r>
              <a:endParaRPr lang="en-US" sz="3200" b="1" dirty="0">
                <a:solidFill>
                  <a:srgbClr val="00B0F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781800" y="1713179"/>
              <a:ext cx="7873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00B0F0"/>
                  </a:solidFill>
                </a:rPr>
                <a:t> 18 </a:t>
              </a:r>
              <a:endParaRPr lang="en-US" sz="3200" b="1" dirty="0">
                <a:solidFill>
                  <a:srgbClr val="00B0F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781800" y="2224923"/>
              <a:ext cx="7873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FFFF00"/>
                  </a:solidFill>
                </a:rPr>
                <a:t> </a:t>
              </a:r>
              <a:r>
                <a:rPr lang="en-US" sz="3200" b="1" dirty="0" smtClean="0">
                  <a:solidFill>
                    <a:srgbClr val="00B0F0"/>
                  </a:solidFill>
                </a:rPr>
                <a:t>24 </a:t>
              </a:r>
              <a:endParaRPr lang="en-US" sz="3200" b="1" dirty="0">
                <a:solidFill>
                  <a:srgbClr val="00B0F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12395" y="2755154"/>
              <a:ext cx="69442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00B0F0"/>
                  </a:solidFill>
                </a:rPr>
                <a:t> 30</a:t>
              </a:r>
              <a:endParaRPr lang="en-US" sz="3200" b="1" dirty="0">
                <a:solidFill>
                  <a:srgbClr val="00B0F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12395" y="3212354"/>
              <a:ext cx="7873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00B0F0"/>
                  </a:solidFill>
                </a:rPr>
                <a:t> 36 </a:t>
              </a:r>
              <a:endParaRPr lang="en-US" sz="3200" b="1" dirty="0">
                <a:solidFill>
                  <a:srgbClr val="00B0F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49379" y="3733800"/>
              <a:ext cx="69442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FFFF00"/>
                  </a:solidFill>
                </a:rPr>
                <a:t> </a:t>
              </a:r>
              <a:r>
                <a:rPr lang="en-US" sz="3200" b="1" dirty="0" smtClean="0">
                  <a:solidFill>
                    <a:srgbClr val="00B0F0"/>
                  </a:solidFill>
                </a:rPr>
                <a:t>42</a:t>
              </a:r>
              <a:endParaRPr lang="en-US" sz="3200" b="1" dirty="0">
                <a:solidFill>
                  <a:srgbClr val="00B0F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832605" y="4168318"/>
              <a:ext cx="7873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FFFF00"/>
                  </a:solidFill>
                </a:rPr>
                <a:t> </a:t>
              </a:r>
              <a:r>
                <a:rPr lang="en-US" sz="3200" b="1" dirty="0" smtClean="0">
                  <a:solidFill>
                    <a:srgbClr val="00B0F0"/>
                  </a:solidFill>
                </a:rPr>
                <a:t>48 </a:t>
              </a:r>
              <a:endParaRPr lang="en-US" sz="3200" b="1" dirty="0">
                <a:solidFill>
                  <a:srgbClr val="00B0F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739631" y="4684979"/>
              <a:ext cx="7873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00B0F0"/>
                  </a:solidFill>
                </a:rPr>
                <a:t>  54</a:t>
              </a:r>
              <a:endParaRPr lang="en-US" sz="3200" b="1" dirty="0">
                <a:solidFill>
                  <a:srgbClr val="00B0F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781800" y="5181600"/>
              <a:ext cx="88036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00B0F0"/>
                  </a:solidFill>
                </a:rPr>
                <a:t>  60 </a:t>
              </a:r>
              <a:endParaRPr lang="en-US" sz="3200" b="1" dirty="0">
                <a:solidFill>
                  <a:srgbClr val="00B0F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33400" y="533400"/>
            <a:ext cx="38689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6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50395" y="1295400"/>
            <a:ext cx="579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smtClean="0">
                <a:solidFill>
                  <a:srgbClr val="00B0F0"/>
                </a:solidFill>
              </a:rPr>
              <a:t>2 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50395" y="3200400"/>
            <a:ext cx="579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smtClean="0">
                <a:solidFill>
                  <a:srgbClr val="00B0F0"/>
                </a:solidFill>
              </a:rPr>
              <a:t>6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50395" y="4724400"/>
            <a:ext cx="579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smtClean="0">
                <a:solidFill>
                  <a:srgbClr val="00B0F0"/>
                </a:solidFill>
              </a:rPr>
              <a:t>9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65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181600" y="685800"/>
            <a:ext cx="2590800" cy="526371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24500" y="792111"/>
            <a:ext cx="38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6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6</a:t>
            </a:r>
            <a:endParaRPr lang="en-US" sz="3200" b="1" dirty="0" smtClean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786396"/>
            <a:ext cx="38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x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x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x</a:t>
            </a:r>
            <a:endParaRPr lang="en-US" sz="3200" dirty="0" smtClean="0"/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72200" y="809279"/>
            <a:ext cx="60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1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2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3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4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5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6</a:t>
            </a:r>
            <a:endParaRPr lang="en-US" sz="3200" dirty="0" smtClean="0"/>
          </a:p>
          <a:p>
            <a:r>
              <a:rPr lang="en-US" sz="3200" b="1" dirty="0">
                <a:solidFill>
                  <a:srgbClr val="00B0F0"/>
                </a:solidFill>
              </a:rPr>
              <a:t>7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8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9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53200" y="786396"/>
            <a:ext cx="53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=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=</a:t>
            </a: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=</a:t>
            </a:r>
            <a:endParaRPr lang="en-US" sz="3200" dirty="0" smtClean="0"/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>
                <a:solidFill>
                  <a:srgbClr val="00B0F0"/>
                </a:solidFill>
              </a:rPr>
              <a:t>=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en-US" sz="3200" b="1" dirty="0" smtClean="0">
                <a:solidFill>
                  <a:srgbClr val="00B0F0"/>
                </a:solidFill>
              </a:rPr>
              <a:t> =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19900" y="809279"/>
            <a:ext cx="579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6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1800" y="1255979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12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1800" y="1777425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18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1800" y="2246579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24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12395" y="2755154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30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12395" y="3212354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36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12395" y="3669554"/>
            <a:ext cx="6944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42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12395" y="4151579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48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81800" y="4684979"/>
            <a:ext cx="787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 54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12395" y="5142179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 60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7818" y="609600"/>
            <a:ext cx="37016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* </a:t>
            </a:r>
            <a:r>
              <a:rPr lang="en-US" sz="3200" b="1" dirty="0" err="1" smtClean="0"/>
              <a:t>Thuộc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bảng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nhân</a:t>
            </a:r>
            <a:r>
              <a:rPr lang="en-US" sz="3200" b="1" dirty="0" smtClean="0"/>
              <a:t> 6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2534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68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635</Words>
  <Application>Microsoft Office PowerPoint</Application>
  <PresentationFormat>On-screen Show (4:3)</PresentationFormat>
  <Paragraphs>296</Paragraphs>
  <Slides>14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Binh</dc:creator>
  <cp:lastModifiedBy>admin</cp:lastModifiedBy>
  <cp:revision>63</cp:revision>
  <dcterms:created xsi:type="dcterms:W3CDTF">2016-11-19T05:01:32Z</dcterms:created>
  <dcterms:modified xsi:type="dcterms:W3CDTF">2020-09-20T03:46:44Z</dcterms:modified>
</cp:coreProperties>
</file>