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AFFF4-D844-4D70-89BB-071EDF6DF45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19A7-BF19-4A86-B5B1-445767202F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8600"/>
            <a:ext cx="8229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/>
              <a:t>Bài</a:t>
            </a:r>
            <a:r>
              <a:rPr lang="en-US" sz="2800" b="1" u="sng" dirty="0" smtClean="0"/>
              <a:t> 1:</a:t>
            </a:r>
            <a:r>
              <a:rPr lang="en-US" sz="2800" b="1" dirty="0"/>
              <a:t>Tìm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ảnh</a:t>
            </a:r>
            <a:r>
              <a:rPr lang="en-US" sz="2800" b="1" dirty="0"/>
              <a:t> so </a:t>
            </a:r>
            <a:r>
              <a:rPr lang="en-US" sz="2800" b="1" dirty="0" err="1" smtClean="0"/>
              <a:t>sánh</a:t>
            </a:r>
            <a:r>
              <a:rPr lang="en-US" sz="2800" b="1" dirty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những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thơ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văn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dưới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đây</a:t>
            </a:r>
            <a:r>
              <a:rPr lang="en-US" sz="2800" b="1" dirty="0" smtClean="0"/>
              <a:t>: </a:t>
            </a:r>
            <a:endParaRPr lang="en-US" sz="2800" b="1" u="sng" dirty="0" smtClean="0"/>
          </a:p>
          <a:p>
            <a:pPr marL="342900" indent="-342900">
              <a:buAutoNum type="alphaLcPeriod"/>
            </a:pPr>
            <a:r>
              <a:rPr lang="en-US" sz="2800" dirty="0" err="1" smtClean="0"/>
              <a:t>Mắt</a:t>
            </a:r>
            <a:r>
              <a:rPr lang="en-US" sz="2800" dirty="0" smtClean="0"/>
              <a:t> </a:t>
            </a:r>
            <a:r>
              <a:rPr lang="en-US" sz="2800" dirty="0" err="1" smtClean="0"/>
              <a:t>hiền</a:t>
            </a:r>
            <a:r>
              <a:rPr lang="en-US" sz="2800" dirty="0" smtClean="0"/>
              <a:t> </a:t>
            </a:r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tựa</a:t>
            </a:r>
            <a:r>
              <a:rPr lang="en-US" sz="2800" dirty="0" smtClean="0"/>
              <a:t> </a:t>
            </a:r>
            <a:r>
              <a:rPr lang="en-US" sz="2800" dirty="0" err="1" smtClean="0"/>
              <a:t>vì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</a:t>
            </a:r>
            <a:r>
              <a:rPr lang="en-US" sz="2800" dirty="0" err="1" smtClean="0"/>
              <a:t>Bác</a:t>
            </a:r>
            <a:r>
              <a:rPr lang="en-US" sz="2800" dirty="0" smtClean="0"/>
              <a:t> </a:t>
            </a:r>
            <a:r>
              <a:rPr lang="en-US" sz="2800" dirty="0" err="1" smtClean="0"/>
              <a:t>nhìn</a:t>
            </a:r>
            <a:r>
              <a:rPr lang="en-US" sz="2800" dirty="0" smtClean="0"/>
              <a:t> </a:t>
            </a:r>
            <a:r>
              <a:rPr lang="en-US" sz="2800" dirty="0" err="1" smtClean="0"/>
              <a:t>đến</a:t>
            </a:r>
            <a:r>
              <a:rPr lang="en-US" sz="2800" dirty="0" smtClean="0"/>
              <a:t> </a:t>
            </a:r>
            <a:r>
              <a:rPr lang="en-US" sz="2800" dirty="0" err="1" smtClean="0"/>
              <a:t>tận</a:t>
            </a:r>
            <a:r>
              <a:rPr lang="en-US" sz="2800" dirty="0" smtClean="0"/>
              <a:t> </a:t>
            </a:r>
            <a:r>
              <a:rPr lang="en-US" sz="2800" dirty="0" err="1" smtClean="0"/>
              <a:t>Cà</a:t>
            </a:r>
            <a:r>
              <a:rPr lang="en-US" sz="2800" dirty="0" smtClean="0"/>
              <a:t> Mau </a:t>
            </a:r>
            <a:r>
              <a:rPr lang="en-US" sz="2800" dirty="0" err="1" smtClean="0"/>
              <a:t>cuối</a:t>
            </a:r>
            <a:r>
              <a:rPr lang="en-US" sz="2800" dirty="0" smtClean="0"/>
              <a:t> </a:t>
            </a:r>
            <a:r>
              <a:rPr lang="en-US" sz="2800" dirty="0" err="1" smtClean="0"/>
              <a:t>trời</a:t>
            </a:r>
            <a:r>
              <a:rPr lang="en-US" sz="2800" dirty="0" smtClean="0"/>
              <a:t>.</a:t>
            </a:r>
          </a:p>
          <a:p>
            <a:pPr marL="342900" indent="-342900"/>
            <a:endParaRPr lang="en-US" sz="2800" dirty="0" smtClean="0"/>
          </a:p>
          <a:p>
            <a:pPr marL="342900" indent="-342900"/>
            <a:r>
              <a:rPr lang="en-US" sz="2800" dirty="0" smtClean="0"/>
              <a:t>b.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 </a:t>
            </a:r>
            <a:r>
              <a:rPr lang="en-US" sz="2800" dirty="0" err="1" smtClean="0"/>
              <a:t>Hàng</a:t>
            </a:r>
            <a:r>
              <a:rPr lang="en-US" sz="2800" dirty="0" smtClean="0"/>
              <a:t> </a:t>
            </a:r>
            <a:r>
              <a:rPr lang="en-US" sz="2800" dirty="0" err="1" smtClean="0"/>
              <a:t>xoan</a:t>
            </a:r>
            <a:r>
              <a:rPr lang="en-US" sz="2800" dirty="0" smtClean="0"/>
              <a:t> </a:t>
            </a:r>
            <a:r>
              <a:rPr lang="en-US" sz="2800" dirty="0" err="1" smtClean="0"/>
              <a:t>trước</a:t>
            </a:r>
            <a:r>
              <a:rPr lang="en-US" sz="2800" dirty="0" smtClean="0"/>
              <a:t> </a:t>
            </a:r>
            <a:r>
              <a:rPr lang="en-US" sz="2800" dirty="0" err="1" smtClean="0"/>
              <a:t>ngõ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 </a:t>
            </a:r>
            <a:r>
              <a:rPr lang="en-US" sz="2800" dirty="0" err="1" smtClean="0"/>
              <a:t>Hoa</a:t>
            </a:r>
            <a:r>
              <a:rPr lang="en-US" sz="2800" dirty="0" smtClean="0"/>
              <a:t> </a:t>
            </a:r>
            <a:r>
              <a:rPr lang="en-US" sz="2800" dirty="0" err="1" smtClean="0"/>
              <a:t>xao</a:t>
            </a:r>
            <a:r>
              <a:rPr lang="en-US" sz="2800" dirty="0" smtClean="0"/>
              <a:t>  </a:t>
            </a:r>
            <a:r>
              <a:rPr lang="en-US" sz="2800" dirty="0" err="1" smtClean="0"/>
              <a:t>xuyến</a:t>
            </a:r>
            <a:r>
              <a:rPr lang="en-US" sz="2800" dirty="0" smtClean="0"/>
              <a:t> </a:t>
            </a:r>
            <a:r>
              <a:rPr lang="en-US" sz="2800" dirty="0" err="1" smtClean="0"/>
              <a:t>nở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mây</a:t>
            </a:r>
            <a:r>
              <a:rPr lang="en-US" sz="2800" dirty="0" smtClean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en-US" sz="2800" dirty="0" err="1" smtClean="0"/>
              <a:t>chùm</a:t>
            </a:r>
            <a:r>
              <a:rPr lang="en-US" sz="2800" dirty="0" smtClean="0"/>
              <a:t>.</a:t>
            </a:r>
          </a:p>
          <a:p>
            <a:pPr marL="342900" indent="-342900"/>
            <a:endParaRPr lang="en-US" sz="2800" dirty="0" smtClean="0"/>
          </a:p>
          <a:p>
            <a:pPr marL="342900" indent="-342900"/>
            <a:r>
              <a:rPr lang="en-US" sz="2800" dirty="0" smtClean="0"/>
              <a:t>c.  </a:t>
            </a:r>
            <a:r>
              <a:rPr lang="en-US" sz="2800" dirty="0" err="1" smtClean="0"/>
              <a:t>Mùa</a:t>
            </a:r>
            <a:r>
              <a:rPr lang="en-US" sz="2800" dirty="0" smtClean="0"/>
              <a:t> </a:t>
            </a:r>
            <a:r>
              <a:rPr lang="en-US" sz="2800" dirty="0" err="1" smtClean="0"/>
              <a:t>đông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 </a:t>
            </a:r>
            <a:r>
              <a:rPr lang="en-US" sz="2800" dirty="0" err="1" smtClean="0"/>
              <a:t>Trời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cái</a:t>
            </a:r>
            <a:r>
              <a:rPr lang="en-US" sz="2800" dirty="0" smtClean="0"/>
              <a:t> </a:t>
            </a:r>
            <a:r>
              <a:rPr lang="en-US" sz="2800" dirty="0" err="1" smtClean="0"/>
              <a:t>tủ</a:t>
            </a:r>
            <a:r>
              <a:rPr lang="en-US" sz="2800" dirty="0" smtClean="0"/>
              <a:t> </a:t>
            </a:r>
            <a:r>
              <a:rPr lang="en-US" sz="2800" dirty="0" err="1" smtClean="0"/>
              <a:t>ướp</a:t>
            </a:r>
            <a:r>
              <a:rPr lang="en-US" sz="2800" dirty="0" smtClean="0"/>
              <a:t> </a:t>
            </a:r>
            <a:r>
              <a:rPr lang="en-US" sz="2800" dirty="0" err="1" smtClean="0"/>
              <a:t>lạnh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 </a:t>
            </a:r>
            <a:r>
              <a:rPr lang="en-US" sz="2800" dirty="0" err="1" smtClean="0"/>
              <a:t>Mùa</a:t>
            </a:r>
            <a:r>
              <a:rPr lang="en-US" sz="2800" dirty="0" smtClean="0"/>
              <a:t> </a:t>
            </a:r>
            <a:r>
              <a:rPr lang="en-US" sz="2800" dirty="0" err="1" smtClean="0"/>
              <a:t>hè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     </a:t>
            </a:r>
            <a:r>
              <a:rPr lang="en-US" sz="2800" dirty="0" err="1" smtClean="0"/>
              <a:t>Trời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cái</a:t>
            </a:r>
            <a:r>
              <a:rPr lang="en-US" sz="2800" dirty="0" smtClean="0"/>
              <a:t> </a:t>
            </a:r>
            <a:r>
              <a:rPr lang="en-US" sz="2800" dirty="0" err="1" smtClean="0"/>
              <a:t>bếp</a:t>
            </a:r>
            <a:r>
              <a:rPr lang="en-US" sz="2800" dirty="0" smtClean="0"/>
              <a:t> </a:t>
            </a:r>
            <a:r>
              <a:rPr lang="en-US" sz="2800" dirty="0" err="1" smtClean="0"/>
              <a:t>lò</a:t>
            </a:r>
            <a:r>
              <a:rPr lang="en-US" sz="2800" dirty="0" smtClean="0"/>
              <a:t> </a:t>
            </a:r>
            <a:r>
              <a:rPr lang="en-US" sz="2800" dirty="0" err="1" smtClean="0"/>
              <a:t>nung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334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1: </a:t>
            </a:r>
            <a:r>
              <a:rPr lang="en-US" sz="3200" b="1" dirty="0" err="1" smtClean="0"/>
              <a:t>Tìm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ảnh</a:t>
            </a:r>
            <a:r>
              <a:rPr lang="en-US" sz="3200" b="1" dirty="0" smtClean="0"/>
              <a:t> so </a:t>
            </a:r>
            <a:r>
              <a:rPr lang="en-US" sz="3200" b="1" dirty="0" err="1" smtClean="0"/>
              <a:t>sánh</a:t>
            </a:r>
            <a:endParaRPr lang="en-US" sz="3200" b="1" u="sng" dirty="0" smtClean="0"/>
          </a:p>
          <a:p>
            <a:pPr marL="342900" indent="-342900">
              <a:buAutoNum type="alphaLcPeriod"/>
            </a:pPr>
            <a:r>
              <a:rPr lang="en-US" sz="3200" dirty="0" err="1" smtClean="0"/>
              <a:t>Mắt</a:t>
            </a:r>
            <a:r>
              <a:rPr lang="en-US" sz="3200" dirty="0" smtClean="0"/>
              <a:t> </a:t>
            </a:r>
            <a:r>
              <a:rPr lang="en-US" sz="3200" dirty="0" err="1" smtClean="0"/>
              <a:t>hiền</a:t>
            </a:r>
            <a:r>
              <a:rPr lang="en-US" sz="3200" dirty="0" smtClean="0"/>
              <a:t> </a:t>
            </a:r>
            <a:r>
              <a:rPr lang="en-US" sz="3200" dirty="0" err="1" smtClean="0"/>
              <a:t>sáng</a:t>
            </a:r>
            <a:r>
              <a:rPr lang="en-US" sz="3200" dirty="0" smtClean="0"/>
              <a:t> </a:t>
            </a:r>
            <a:r>
              <a:rPr lang="en-US" sz="3200" dirty="0" err="1" smtClean="0"/>
              <a:t>tựa</a:t>
            </a:r>
            <a:r>
              <a:rPr lang="en-US" sz="3200" dirty="0" smtClean="0"/>
              <a:t> </a:t>
            </a:r>
            <a:r>
              <a:rPr lang="en-US" sz="3200" dirty="0" err="1" smtClean="0"/>
              <a:t>vì</a:t>
            </a:r>
            <a:r>
              <a:rPr lang="en-US" sz="3200" dirty="0" smtClean="0"/>
              <a:t> </a:t>
            </a:r>
            <a:r>
              <a:rPr lang="en-US" sz="3200" dirty="0" err="1" smtClean="0"/>
              <a:t>sao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    </a:t>
            </a:r>
            <a:r>
              <a:rPr lang="en-US" sz="3200" dirty="0" err="1" smtClean="0"/>
              <a:t>Bác</a:t>
            </a:r>
            <a:r>
              <a:rPr lang="en-US" sz="3200" dirty="0" smtClean="0"/>
              <a:t> </a:t>
            </a:r>
            <a:r>
              <a:rPr lang="en-US" sz="3200" dirty="0" err="1" smtClean="0"/>
              <a:t>nhìn</a:t>
            </a:r>
            <a:r>
              <a:rPr lang="en-US" sz="3200" dirty="0" smtClean="0"/>
              <a:t> </a:t>
            </a:r>
            <a:r>
              <a:rPr lang="en-US" sz="3200" dirty="0" err="1" smtClean="0"/>
              <a:t>đến</a:t>
            </a:r>
            <a:r>
              <a:rPr lang="en-US" sz="3200" dirty="0" smtClean="0"/>
              <a:t> </a:t>
            </a:r>
            <a:r>
              <a:rPr lang="en-US" sz="3200" dirty="0" err="1" smtClean="0"/>
              <a:t>tận</a:t>
            </a:r>
            <a:r>
              <a:rPr lang="en-US" sz="3200" dirty="0" smtClean="0"/>
              <a:t> </a:t>
            </a:r>
            <a:r>
              <a:rPr lang="en-US" sz="3200" dirty="0" err="1" smtClean="0"/>
              <a:t>Cà</a:t>
            </a:r>
            <a:r>
              <a:rPr lang="en-US" sz="3200" dirty="0" smtClean="0"/>
              <a:t> Mau </a:t>
            </a:r>
            <a:r>
              <a:rPr lang="en-US" sz="3200" dirty="0" err="1" smtClean="0"/>
              <a:t>cuối</a:t>
            </a:r>
            <a:r>
              <a:rPr lang="en-US" sz="3200" dirty="0" smtClean="0"/>
              <a:t> </a:t>
            </a:r>
            <a:r>
              <a:rPr lang="en-US" sz="3200" dirty="0" err="1" smtClean="0"/>
              <a:t>trời</a:t>
            </a:r>
            <a:r>
              <a:rPr lang="en-US" sz="32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1: </a:t>
            </a:r>
            <a:r>
              <a:rPr lang="en-US" sz="3200" b="1" dirty="0" err="1" smtClean="0"/>
              <a:t>Tìm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ảnh</a:t>
            </a:r>
            <a:r>
              <a:rPr lang="en-US" sz="3200" b="1" dirty="0" smtClean="0"/>
              <a:t> so </a:t>
            </a:r>
            <a:r>
              <a:rPr lang="en-US" sz="3200" b="1" dirty="0" err="1" smtClean="0"/>
              <a:t>sánh</a:t>
            </a:r>
            <a:endParaRPr lang="en-US" sz="3200" b="1" dirty="0" smtClean="0"/>
          </a:p>
          <a:p>
            <a:pPr marL="342900" indent="-342900">
              <a:buAutoNum type="alphaLcPeriod"/>
            </a:pPr>
            <a:r>
              <a:rPr lang="en-US" sz="3200" u="sng" dirty="0" err="1" smtClean="0">
                <a:solidFill>
                  <a:srgbClr val="FF0000"/>
                </a:solidFill>
              </a:rPr>
              <a:t>Mắt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hiền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sáng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tựa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vì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sao</a:t>
            </a:r>
            <a:endParaRPr lang="en-US" sz="3200" u="sng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sz="3200" dirty="0" smtClean="0"/>
              <a:t>    </a:t>
            </a:r>
            <a:r>
              <a:rPr lang="en-US" sz="3200" dirty="0" err="1" smtClean="0"/>
              <a:t>Bác</a:t>
            </a:r>
            <a:r>
              <a:rPr lang="en-US" sz="3200" dirty="0" smtClean="0"/>
              <a:t> </a:t>
            </a:r>
            <a:r>
              <a:rPr lang="en-US" sz="3200" dirty="0" err="1" smtClean="0"/>
              <a:t>nhìn</a:t>
            </a:r>
            <a:r>
              <a:rPr lang="en-US" sz="3200" dirty="0" smtClean="0"/>
              <a:t> </a:t>
            </a:r>
            <a:r>
              <a:rPr lang="en-US" sz="3200" dirty="0" err="1" smtClean="0"/>
              <a:t>đến</a:t>
            </a:r>
            <a:r>
              <a:rPr lang="en-US" sz="3200" dirty="0" smtClean="0"/>
              <a:t> </a:t>
            </a:r>
            <a:r>
              <a:rPr lang="en-US" sz="3200" dirty="0" err="1" smtClean="0"/>
              <a:t>tận</a:t>
            </a:r>
            <a:r>
              <a:rPr lang="en-US" sz="3200" dirty="0" smtClean="0"/>
              <a:t> </a:t>
            </a:r>
            <a:r>
              <a:rPr lang="en-US" sz="3200" dirty="0" err="1" smtClean="0"/>
              <a:t>Cà</a:t>
            </a:r>
            <a:r>
              <a:rPr lang="en-US" sz="3200" dirty="0" smtClean="0"/>
              <a:t> Mau </a:t>
            </a:r>
            <a:r>
              <a:rPr lang="en-US" sz="3200" dirty="0" err="1" smtClean="0"/>
              <a:t>cuối</a:t>
            </a:r>
            <a:r>
              <a:rPr lang="en-US" sz="3200" dirty="0" smtClean="0"/>
              <a:t> </a:t>
            </a:r>
            <a:r>
              <a:rPr lang="en-US" sz="3200" dirty="0" err="1" smtClean="0"/>
              <a:t>trời</a:t>
            </a:r>
            <a:r>
              <a:rPr lang="en-US" sz="3200" dirty="0" smtClean="0"/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09600" y="2351782"/>
            <a:ext cx="6553200" cy="584775"/>
            <a:chOff x="609600" y="2351782"/>
            <a:chExt cx="6553200" cy="58477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609600" y="2667000"/>
              <a:ext cx="609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371600" y="2351782"/>
              <a:ext cx="5791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C00000"/>
                  </a:solidFill>
                </a:rPr>
                <a:t>-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Mắt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Bác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Hồ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sáng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tựa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vì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3200" b="1" dirty="0" err="1" smtClean="0">
                  <a:solidFill>
                    <a:srgbClr val="C00000"/>
                  </a:solidFill>
                </a:rPr>
                <a:t>sao</a:t>
              </a:r>
              <a:r>
                <a:rPr lang="en-US" sz="3200" b="1" dirty="0" smtClean="0">
                  <a:solidFill>
                    <a:srgbClr val="C00000"/>
                  </a:solidFill>
                </a:rPr>
                <a:t>.</a:t>
              </a:r>
              <a:endParaRPr lang="en-US" sz="3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334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1:</a:t>
            </a:r>
          </a:p>
          <a:p>
            <a:pPr marL="342900" indent="-342900"/>
            <a:r>
              <a:rPr lang="en-US" sz="3200" dirty="0" smtClean="0"/>
              <a:t>b.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 smtClean="0"/>
              <a:t>nhà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     </a:t>
            </a:r>
            <a:r>
              <a:rPr lang="en-US" sz="3200" dirty="0" err="1" smtClean="0"/>
              <a:t>Hàng</a:t>
            </a:r>
            <a:r>
              <a:rPr lang="en-US" sz="3200" dirty="0" smtClean="0"/>
              <a:t> </a:t>
            </a:r>
            <a:r>
              <a:rPr lang="en-US" sz="3200" dirty="0" err="1" smtClean="0"/>
              <a:t>xoan</a:t>
            </a:r>
            <a:r>
              <a:rPr lang="en-US" sz="3200" dirty="0" smtClean="0"/>
              <a:t> </a:t>
            </a:r>
            <a:r>
              <a:rPr lang="en-US" sz="3200" dirty="0" err="1" smtClean="0"/>
              <a:t>trước</a:t>
            </a:r>
            <a:r>
              <a:rPr lang="en-US" sz="3200" dirty="0" smtClean="0"/>
              <a:t> </a:t>
            </a:r>
            <a:r>
              <a:rPr lang="en-US" sz="3200" dirty="0" err="1" smtClean="0"/>
              <a:t>ngõ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     </a:t>
            </a:r>
            <a:r>
              <a:rPr lang="en-US" sz="3200" u="sng" dirty="0" err="1" smtClean="0">
                <a:solidFill>
                  <a:srgbClr val="FF0000"/>
                </a:solidFill>
              </a:rPr>
              <a:t>Hoa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xao</a:t>
            </a:r>
            <a:r>
              <a:rPr lang="en-US" sz="3200" u="sng" dirty="0" smtClean="0">
                <a:solidFill>
                  <a:srgbClr val="FF0000"/>
                </a:solidFill>
              </a:rPr>
              <a:t>  </a:t>
            </a:r>
            <a:r>
              <a:rPr lang="en-US" sz="3200" u="sng" dirty="0" err="1" smtClean="0">
                <a:solidFill>
                  <a:srgbClr val="FF0000"/>
                </a:solidFill>
              </a:rPr>
              <a:t>xuyến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nở</a:t>
            </a:r>
            <a:endParaRPr lang="en-US" sz="3200" u="sng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sz="3200" dirty="0" smtClean="0">
                <a:solidFill>
                  <a:srgbClr val="FF0000"/>
                </a:solidFill>
              </a:rPr>
              <a:t>    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Như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mây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từng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chùm</a:t>
            </a:r>
            <a:r>
              <a:rPr lang="en-US" sz="3200" u="sng" dirty="0" smtClean="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000" y="3276600"/>
            <a:ext cx="8763000" cy="584775"/>
            <a:chOff x="381000" y="3276600"/>
            <a:chExt cx="8763000" cy="58477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81000" y="3591818"/>
              <a:ext cx="609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990600" y="3276600"/>
              <a:ext cx="8153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- </a:t>
              </a:r>
              <a:r>
                <a:rPr lang="en-US" sz="3200" b="1" dirty="0" err="1" smtClean="0"/>
                <a:t>Hoa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xoan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xao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xuyến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nở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như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mây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từng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chùm</a:t>
              </a:r>
              <a:r>
                <a:rPr lang="en-US" sz="3200" b="1" dirty="0" smtClean="0"/>
                <a:t>.</a:t>
              </a:r>
              <a:endParaRPr lang="en-US" sz="3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1: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c</a:t>
            </a:r>
            <a:r>
              <a:rPr lang="en-US" sz="3200" b="1" dirty="0" smtClean="0"/>
              <a:t>.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đông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ướp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lạnh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hè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bếp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nung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1: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c</a:t>
            </a:r>
            <a:r>
              <a:rPr lang="en-US" sz="3200" dirty="0" smtClean="0">
                <a:solidFill>
                  <a:srgbClr val="0000FF"/>
                </a:solidFill>
              </a:rPr>
              <a:t>.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đông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ướp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lạnh</a:t>
            </a:r>
            <a:r>
              <a:rPr lang="en-US" sz="3200" b="1" dirty="0" smtClean="0"/>
              <a:t>.</a:t>
            </a:r>
          </a:p>
          <a:p>
            <a:pPr marL="342900" indent="-342900"/>
            <a:r>
              <a:rPr lang="en-US" sz="3200" dirty="0" smtClean="0"/>
              <a:t>   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hè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bếp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nung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81000" y="3276600"/>
            <a:ext cx="8763000" cy="1077218"/>
            <a:chOff x="381000" y="3276600"/>
            <a:chExt cx="8763000" cy="107721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81000" y="3591818"/>
              <a:ext cx="609600" cy="1588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990600" y="3276600"/>
              <a:ext cx="8153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Tx/>
                <a:buChar char="-"/>
              </a:pPr>
              <a:r>
                <a:rPr lang="en-US" sz="3200" b="1" dirty="0" err="1" smtClean="0"/>
                <a:t>Trời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mùa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đông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là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cái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tủ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ướp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lạnh</a:t>
              </a:r>
              <a:r>
                <a:rPr lang="en-US" sz="3200" b="1" dirty="0" smtClean="0"/>
                <a:t>.</a:t>
              </a:r>
            </a:p>
            <a:p>
              <a:pPr marL="457200" indent="-457200">
                <a:buFontTx/>
                <a:buChar char="-"/>
              </a:pPr>
              <a:r>
                <a:rPr lang="en-US" sz="3200" b="1" dirty="0" err="1" smtClean="0"/>
                <a:t>Trời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mùa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hè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là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cái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bếp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lò</a:t>
              </a:r>
              <a:r>
                <a:rPr lang="en-US" sz="3200" b="1" dirty="0" smtClean="0"/>
                <a:t> </a:t>
              </a:r>
              <a:r>
                <a:rPr lang="en-US" sz="3200" b="1" dirty="0" err="1" smtClean="0"/>
                <a:t>nung</a:t>
              </a:r>
              <a:r>
                <a:rPr lang="en-US" sz="3200" b="1" dirty="0" smtClean="0"/>
                <a:t>.</a:t>
              </a:r>
              <a:endParaRPr lang="en-US" sz="32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33400" y="4572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1: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c</a:t>
            </a:r>
            <a:r>
              <a:rPr lang="en-US" sz="3200" dirty="0" smtClean="0">
                <a:solidFill>
                  <a:srgbClr val="0000FF"/>
                </a:solidFill>
              </a:rPr>
              <a:t>. 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Mùa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đông</a:t>
            </a:r>
            <a:endParaRPr lang="en-US" sz="3200" b="1" u="sng" dirty="0" smtClean="0">
              <a:solidFill>
                <a:srgbClr val="0000FF"/>
              </a:solidFill>
            </a:endParaRPr>
          </a:p>
          <a:p>
            <a:pPr marL="342900" indent="-342900"/>
            <a:r>
              <a:rPr lang="en-US" sz="3200" b="1" dirty="0" smtClean="0">
                <a:solidFill>
                  <a:srgbClr val="0000FF"/>
                </a:solidFill>
              </a:rPr>
              <a:t>    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Trời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là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cái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tủ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ướp</a:t>
            </a:r>
            <a:r>
              <a:rPr lang="en-US" sz="3200" b="1" u="sng" dirty="0" smtClean="0">
                <a:solidFill>
                  <a:srgbClr val="0000FF"/>
                </a:solidFill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lạnh</a:t>
            </a:r>
            <a:r>
              <a:rPr lang="en-US" sz="3200" b="1" u="sng" dirty="0" smtClean="0">
                <a:solidFill>
                  <a:srgbClr val="0000FF"/>
                </a:solidFill>
              </a:rPr>
              <a:t>.</a:t>
            </a:r>
          </a:p>
          <a:p>
            <a:pPr marL="342900" indent="-342900"/>
            <a:r>
              <a:rPr lang="en-US" sz="3200" dirty="0" smtClean="0">
                <a:solidFill>
                  <a:srgbClr val="FF0000"/>
                </a:solidFill>
              </a:rPr>
              <a:t>    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Mùa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hè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sz="3200" b="1" dirty="0" smtClean="0">
                <a:solidFill>
                  <a:srgbClr val="FF0000"/>
                </a:solidFill>
              </a:rPr>
              <a:t>    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Trời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là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cái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bếp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lò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nung</a:t>
            </a:r>
            <a:r>
              <a:rPr lang="en-US" sz="3200" b="1" u="sng" dirty="0" smtClean="0">
                <a:solidFill>
                  <a:srgbClr val="FF0000"/>
                </a:solidFill>
              </a:rPr>
              <a:t>.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609600"/>
            <a:ext cx="6705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2:</a:t>
            </a:r>
          </a:p>
          <a:p>
            <a:pPr marL="342900" indent="-342900">
              <a:buAutoNum type="alphaLcPeriod"/>
            </a:pPr>
            <a:r>
              <a:rPr lang="en-US" sz="3200" b="1" dirty="0" err="1" smtClean="0"/>
              <a:t>Mắt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hiền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sáng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tựa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vì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sao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</a:t>
            </a:r>
            <a:r>
              <a:rPr lang="en-US" sz="3200" b="1" dirty="0" err="1" smtClean="0"/>
              <a:t>Bác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nhìn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tận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Cà</a:t>
            </a:r>
            <a:r>
              <a:rPr lang="en-US" sz="3200" b="1" dirty="0" smtClean="0"/>
              <a:t> Mau </a:t>
            </a:r>
            <a:r>
              <a:rPr lang="en-US" sz="3200" b="1" dirty="0" err="1" smtClean="0"/>
              <a:t>cuối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.</a:t>
            </a:r>
          </a:p>
          <a:p>
            <a:pPr marL="342900" indent="-342900"/>
            <a:r>
              <a:rPr lang="en-US" sz="3200" b="1" dirty="0" smtClean="0"/>
              <a:t>b.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yêu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Hàng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xoan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trước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ngõ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Hoa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xao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xuyến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nở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Như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mây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từng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chùm</a:t>
            </a:r>
            <a:r>
              <a:rPr lang="en-US" sz="3200" b="1" dirty="0" smtClean="0"/>
              <a:t>.</a:t>
            </a:r>
          </a:p>
          <a:p>
            <a:pPr marL="342900" indent="-342900"/>
            <a:r>
              <a:rPr lang="en-US" sz="3200" b="1" dirty="0" smtClean="0"/>
              <a:t>c.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đông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ướp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lạnh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hè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bếp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nung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609600"/>
            <a:ext cx="6705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2:</a:t>
            </a:r>
          </a:p>
          <a:p>
            <a:pPr marL="342900" indent="-342900">
              <a:buAutoNum type="alphaLcPeriod"/>
            </a:pPr>
            <a:r>
              <a:rPr lang="en-US" sz="3200" b="1" dirty="0" err="1" smtClean="0"/>
              <a:t>Mắt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hiền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sáng</a:t>
            </a:r>
            <a:r>
              <a:rPr lang="en-US" sz="3200" b="1" dirty="0" smtClean="0"/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tựa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vì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sao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</a:t>
            </a:r>
            <a:r>
              <a:rPr lang="en-US" sz="3200" b="1" dirty="0" err="1" smtClean="0"/>
              <a:t>Bác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nhìn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tận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Cà</a:t>
            </a:r>
            <a:r>
              <a:rPr lang="en-US" sz="3200" b="1" dirty="0" smtClean="0"/>
              <a:t> Mau </a:t>
            </a:r>
            <a:r>
              <a:rPr lang="en-US" sz="3200" b="1" dirty="0" err="1" smtClean="0"/>
              <a:t>cuối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.</a:t>
            </a:r>
          </a:p>
          <a:p>
            <a:pPr marL="342900" indent="-342900"/>
            <a:r>
              <a:rPr lang="en-US" sz="3200" b="1" dirty="0" smtClean="0"/>
              <a:t>b.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yêu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Hàng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xoan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trước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ngõ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Hoa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xao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xuyến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nở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Như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mây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từng</a:t>
            </a:r>
            <a:r>
              <a:rPr lang="en-US" sz="3200" b="1" dirty="0"/>
              <a:t> </a:t>
            </a:r>
            <a:r>
              <a:rPr lang="en-US" sz="3200" b="1" dirty="0" err="1" smtClean="0"/>
              <a:t>chùm</a:t>
            </a:r>
            <a:r>
              <a:rPr lang="en-US" sz="3200" b="1" dirty="0" smtClean="0"/>
              <a:t>.</a:t>
            </a:r>
          </a:p>
          <a:p>
            <a:pPr marL="342900" indent="-342900"/>
            <a:r>
              <a:rPr lang="en-US" sz="3200" b="1" dirty="0" smtClean="0"/>
              <a:t>c.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đông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ướp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lạnh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Mùa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hè</a:t>
            </a:r>
            <a:endParaRPr lang="en-US" sz="3200" b="1" dirty="0" smtClean="0"/>
          </a:p>
          <a:p>
            <a:pPr marL="342900" indent="-342900"/>
            <a:r>
              <a:rPr lang="en-US" sz="3200" b="1" dirty="0" smtClean="0"/>
              <a:t>     </a:t>
            </a:r>
            <a:r>
              <a:rPr lang="en-US" sz="3200" b="1" dirty="0" err="1" smtClean="0"/>
              <a:t>Trời</a:t>
            </a:r>
            <a:r>
              <a:rPr lang="en-US" sz="3200" b="1" dirty="0" smtClean="0"/>
              <a:t> </a:t>
            </a:r>
            <a:r>
              <a:rPr lang="en-US" sz="3200" b="1" u="sng" dirty="0" err="1" smtClean="0">
                <a:solidFill>
                  <a:srgbClr val="0000FF"/>
                </a:solidFill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/>
              <a:t>cái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bếp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nung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3</a:t>
            </a:r>
            <a:r>
              <a:rPr lang="en-US" sz="3200" b="1" dirty="0" smtClean="0"/>
              <a:t>: </a:t>
            </a:r>
            <a:r>
              <a:rPr lang="en-US" sz="3200" b="1" i="1" dirty="0" err="1" smtClean="0"/>
              <a:t>Chép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đoạn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văn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dưới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đây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vào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vở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sau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khi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đặt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dấu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chấm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vào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chỗ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thích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hợp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và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viết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hoa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những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chữ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đầu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câu</a:t>
            </a:r>
            <a:r>
              <a:rPr lang="en-US" sz="3200" b="1" i="1" dirty="0" smtClean="0"/>
              <a:t>:</a:t>
            </a:r>
          </a:p>
          <a:p>
            <a:endParaRPr lang="en-US" sz="3200" b="1" i="1" dirty="0" smtClean="0"/>
          </a:p>
          <a:p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vốn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loại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giỏi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lần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chính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mắt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thấy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tán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đồng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chiếc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búa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trong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lên</a:t>
            </a:r>
            <a:r>
              <a:rPr lang="en-US" sz="3200" b="1" dirty="0" smtClean="0"/>
              <a:t> , </a:t>
            </a:r>
            <a:r>
              <a:rPr lang="en-US" sz="3200" b="1" dirty="0" err="1" smtClean="0"/>
              <a:t>nhát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nghiêng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nhát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thẳng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nhanh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chỉ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thấy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trước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mặt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phất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những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sợi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mỏng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niềm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của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33400"/>
            <a:ext cx="830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3</a:t>
            </a:r>
            <a:r>
              <a:rPr lang="en-US" sz="3200" b="1" dirty="0" smtClean="0"/>
              <a:t>: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Chép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đoạn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văn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dưới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đây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vào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vở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/>
              <a:t>sau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khi</a:t>
            </a:r>
            <a:r>
              <a:rPr lang="en-US" sz="3200" b="1" i="1" dirty="0" smtClean="0"/>
              <a:t> </a:t>
            </a:r>
            <a:r>
              <a:rPr lang="en-US" sz="3200" b="1" i="1" u="sng" dirty="0" err="1" smtClean="0"/>
              <a:t>đặt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dấu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chấm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vào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chỗ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thích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hợp</a:t>
            </a:r>
            <a:r>
              <a:rPr lang="en-US" sz="3200" b="1" i="1" u="sng" dirty="0" smtClean="0"/>
              <a:t> </a:t>
            </a:r>
            <a:r>
              <a:rPr lang="en-US" sz="3200" b="1" i="1" dirty="0" err="1" smtClean="0"/>
              <a:t>và</a:t>
            </a:r>
            <a:r>
              <a:rPr lang="en-US" sz="3200" b="1" i="1" dirty="0" smtClean="0"/>
              <a:t> </a:t>
            </a:r>
            <a:r>
              <a:rPr lang="en-US" sz="3200" b="1" i="1" u="sng" dirty="0" err="1" smtClean="0"/>
              <a:t>viết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hoa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những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chữ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đầu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câu</a:t>
            </a:r>
            <a:r>
              <a:rPr lang="en-US" sz="3200" b="1" i="1" u="sng" dirty="0" smtClean="0"/>
              <a:t>:</a:t>
            </a:r>
          </a:p>
          <a:p>
            <a:endParaRPr lang="en-US" sz="3200" b="1" i="1" dirty="0" smtClean="0"/>
          </a:p>
          <a:p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vốn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loại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giỏi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lần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chính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mắt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thấy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tán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đồng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chiếc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búa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trong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lên</a:t>
            </a:r>
            <a:r>
              <a:rPr lang="en-US" sz="3200" b="1" dirty="0" smtClean="0"/>
              <a:t> , </a:t>
            </a:r>
            <a:r>
              <a:rPr lang="en-US" sz="3200" b="1" dirty="0" err="1" smtClean="0"/>
              <a:t>nhát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nghiêng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nhát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thẳng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nhanh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chỉ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thấy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trước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mặt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phất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những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sợi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mỏng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niềm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của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/>
              <a:t>Bài</a:t>
            </a:r>
            <a:r>
              <a:rPr lang="en-US" sz="3200" b="1" u="sng" dirty="0" smtClean="0"/>
              <a:t> 3</a:t>
            </a:r>
            <a:r>
              <a:rPr lang="en-US" sz="3200" b="1" dirty="0" smtClean="0"/>
              <a:t>: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Chép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đoạn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văn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dưới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đây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vào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vở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err="1" smtClean="0"/>
              <a:t>sau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khi</a:t>
            </a:r>
            <a:r>
              <a:rPr lang="en-US" sz="3200" b="1" i="1" dirty="0" smtClean="0"/>
              <a:t> </a:t>
            </a:r>
            <a:r>
              <a:rPr lang="en-US" sz="3200" b="1" i="1" u="sng" dirty="0" err="1" smtClean="0"/>
              <a:t>đặt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dấu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chấm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vào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chỗ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thích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hợp</a:t>
            </a:r>
            <a:r>
              <a:rPr lang="en-US" sz="3200" b="1" i="1" u="sng" dirty="0" smtClean="0"/>
              <a:t> </a:t>
            </a:r>
            <a:r>
              <a:rPr lang="en-US" sz="3200" b="1" i="1" dirty="0" err="1" smtClean="0"/>
              <a:t>và</a:t>
            </a:r>
            <a:r>
              <a:rPr lang="en-US" sz="3200" b="1" i="1" dirty="0" smtClean="0"/>
              <a:t> </a:t>
            </a:r>
            <a:r>
              <a:rPr lang="en-US" sz="3200" b="1" i="1" u="sng" dirty="0" err="1" smtClean="0"/>
              <a:t>viết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hoa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những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chữ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đầu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câu</a:t>
            </a:r>
            <a:r>
              <a:rPr lang="en-US" sz="3200" b="1" i="1" u="sng" dirty="0" smtClean="0"/>
              <a:t>:</a:t>
            </a:r>
          </a:p>
          <a:p>
            <a:endParaRPr lang="en-US" sz="3200" b="1" i="1" dirty="0" smtClean="0"/>
          </a:p>
          <a:p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vốn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gò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vào</a:t>
            </a:r>
            <a:r>
              <a:rPr lang="en-US" sz="3200" b="1" smtClean="0"/>
              <a:t> , </a:t>
            </a:r>
            <a:r>
              <a:rPr lang="en-US" sz="3200" b="1" dirty="0" err="1" smtClean="0"/>
              <a:t>nhanh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đến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chỉ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thấy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trước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mặt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phất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những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sợi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mỏng</a:t>
            </a:r>
            <a:r>
              <a:rPr lang="en-US" sz="3200" b="1" dirty="0" smtClean="0">
                <a:solidFill>
                  <a:srgbClr val="C00000"/>
                </a:solidFill>
              </a:rPr>
              <a:t>.</a:t>
            </a:r>
            <a:r>
              <a:rPr lang="en-US" sz="3200" b="1" dirty="0" smtClean="0"/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Ô</a:t>
            </a:r>
            <a:r>
              <a:rPr lang="en-US" sz="3200" b="1" dirty="0" err="1" smtClean="0"/>
              <a:t>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niềm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của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tôi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635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Mr.Thai-Tel:0978343155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-TT Ho Tro Khach Hang-</dc:creator>
  <cp:lastModifiedBy>NHUNG</cp:lastModifiedBy>
  <cp:revision>12</cp:revision>
  <dcterms:created xsi:type="dcterms:W3CDTF">2013-08-18T15:32:32Z</dcterms:created>
  <dcterms:modified xsi:type="dcterms:W3CDTF">2017-09-19T08:29:33Z</dcterms:modified>
</cp:coreProperties>
</file>