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85" r:id="rId3"/>
    <p:sldId id="279" r:id="rId4"/>
    <p:sldId id="280" r:id="rId5"/>
    <p:sldId id="276" r:id="rId6"/>
    <p:sldId id="277" r:id="rId7"/>
    <p:sldId id="281" r:id="rId8"/>
    <p:sldId id="282" r:id="rId9"/>
    <p:sldId id="283" r:id="rId10"/>
    <p:sldId id="284" r:id="rId11"/>
    <p:sldId id="278" r:id="rId12"/>
    <p:sldId id="287" r:id="rId13"/>
    <p:sldId id="286" r:id="rId14"/>
    <p:sldId id="288" r:id="rId15"/>
    <p:sldId id="263" r:id="rId16"/>
    <p:sldId id="261" r:id="rId17"/>
    <p:sldId id="290" r:id="rId18"/>
    <p:sldId id="273" r:id="rId19"/>
    <p:sldId id="274" r:id="rId20"/>
    <p:sldId id="275" r:id="rId21"/>
  </p:sldIdLst>
  <p:sldSz cx="12192000" cy="6858000"/>
  <p:notesSz cx="7104063" cy="10234613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FFFF"/>
    <a:srgbClr val="68C5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65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CE6E08-AC9A-43D8-BF40-DB78A9B62FFB}" type="datetimeFigureOut">
              <a:rPr lang="zh-CN" altLang="en-US" smtClean="0"/>
              <a:t>2020/11/21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7E6127-5E05-44BB-A699-F638848028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573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9179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176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184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96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890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5030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9864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0381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80348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4605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2020/11/21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2020/11/21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7.jpeg"/><Relationship Id="rId7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emf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5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1.emf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7.jpg"/><Relationship Id="rId7" Type="http://schemas.openxmlformats.org/officeDocument/2006/relationships/image" Target="../media/image13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39.jpg"/><Relationship Id="rId4" Type="http://schemas.openxmlformats.org/officeDocument/2006/relationships/image" Target="../media/image38.jpg"/><Relationship Id="rId9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2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11" Type="http://schemas.openxmlformats.org/officeDocument/2006/relationships/image" Target="../media/image8.png"/><Relationship Id="rId5" Type="http://schemas.openxmlformats.org/officeDocument/2006/relationships/image" Target="../media/image40.jpeg"/><Relationship Id="rId10" Type="http://schemas.openxmlformats.org/officeDocument/2006/relationships/image" Target="../media/image45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7.jpeg"/><Relationship Id="rId7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470" y="-18415"/>
            <a:ext cx="8566785" cy="68745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631586" y="1980966"/>
            <a:ext cx="6376361" cy="248669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zh-CN" sz="35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CHÀO MỪNG QUÝ THẦY CÔ</a:t>
            </a:r>
          </a:p>
          <a:p>
            <a:pPr algn="ctr"/>
            <a:r>
              <a:rPr lang="en-US" altLang="zh-CN" sz="35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VỀ DỰ GIỜ THĂM LỚP</a:t>
            </a:r>
          </a:p>
          <a:p>
            <a:pPr algn="ctr"/>
            <a:endParaRPr lang="en-US" altLang="zh-CN" sz="2400" b="1" dirty="0" smtClean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方正胖娃繁体" panose="03000509000000000000" pitchFamily="65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TỰ NHIÊN VÀ XÃ HỘI LỚP 2</a:t>
            </a:r>
            <a:endParaRPr lang="zh-CN" altLang="en-US" sz="2400" b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方正胖娃繁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877821" y="2203049"/>
            <a:ext cx="788389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dirty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胖娃繁体" panose="03000509000000000000" pitchFamily="65" charset="-122"/>
                <a:ea typeface="方正胖娃繁体" panose="03000509000000000000" pitchFamily="65" charset="-122"/>
              </a:rPr>
              <a:t>Bài</a:t>
            </a:r>
            <a:r>
              <a:rPr lang="en-US" altLang="zh-CN" sz="11500" dirty="0" smtClean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胖娃繁体" panose="03000509000000000000" pitchFamily="65" charset="-122"/>
                <a:ea typeface="方正胖娃繁体" panose="03000509000000000000" pitchFamily="65" charset="-122"/>
              </a:rPr>
              <a:t>: Gia Đình</a:t>
            </a:r>
            <a:endParaRPr lang="zh-CN" altLang="en-US" sz="11500" dirty="0">
              <a:ln>
                <a:solidFill>
                  <a:schemeClr val="bg1"/>
                </a:solidFill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胖娃繁体" panose="03000509000000000000" pitchFamily="65" charset="-122"/>
              <a:ea typeface="方正胖娃繁体" panose="03000509000000000000" pitchFamily="65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375769" y="4307246"/>
            <a:ext cx="3440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方正稚艺简体" panose="03000509000000000000" pitchFamily="65" charset="-122"/>
                <a:ea typeface="方正稚艺简体" panose="03000509000000000000" pitchFamily="65" charset="-122"/>
              </a:rPr>
              <a:t>Giáo Viên </a:t>
            </a:r>
            <a:r>
              <a:rPr lang="en-US" altLang="zh-CN" sz="2400" dirty="0" smtClean="0">
                <a:latin typeface="方正稚艺简体" panose="03000509000000000000" pitchFamily="65" charset="-122"/>
                <a:ea typeface="方正稚艺简体" panose="03000509000000000000" pitchFamily="65" charset="-122"/>
              </a:rPr>
              <a:t>: Vũ Thu Phương</a:t>
            </a:r>
            <a:endParaRPr lang="zh-CN" altLang="en-US" sz="2400" dirty="0">
              <a:latin typeface="方正稚艺简体" panose="03000509000000000000" pitchFamily="65" charset="-122"/>
              <a:ea typeface="方正稚艺简体" panose="03000509000000000000" pitchFamily="65" charset="-122"/>
            </a:endParaRPr>
          </a:p>
        </p:txBody>
      </p:sp>
      <p:pic>
        <p:nvPicPr>
          <p:cNvPr id="2" name="图片 1" descr="5947678d5d2f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605" y="1499235"/>
            <a:ext cx="5520055" cy="5343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  <p:extLst mod="1">
    <p:ext uri="{E180D4A7-C9FB-4DFB-919C-405C955672EB}">
      <p14:showEvtLst xmlns:p14="http://schemas.microsoft.com/office/powerpoint/2010/main">
        <p14:playEvt time="163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22734" y="10209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26116" y="206830"/>
            <a:ext cx="1512168" cy="753657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60416" y="206830"/>
            <a:ext cx="1103069" cy="735467"/>
            <a:chOff x="1341549" y="971997"/>
            <a:chExt cx="1009985" cy="733425"/>
          </a:xfrm>
        </p:grpSpPr>
        <p:sp>
          <p:nvSpPr>
            <p:cNvPr id="18" name="椭圆 17"/>
            <p:cNvSpPr/>
            <p:nvPr/>
          </p:nvSpPr>
          <p:spPr>
            <a:xfrm>
              <a:off x="1341549" y="971997"/>
              <a:ext cx="733425" cy="733425"/>
            </a:xfrm>
            <a:prstGeom prst="ellipse">
              <a:avLst/>
            </a:prstGeom>
            <a:solidFill>
              <a:srgbClr val="68C5CD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9" name="TextBox 18"/>
            <p:cNvSpPr txBox="1"/>
            <p:nvPr/>
          </p:nvSpPr>
          <p:spPr>
            <a:xfrm flipH="1">
              <a:off x="1452480" y="1093082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4</a:t>
              </a:r>
            </a:p>
          </p:txBody>
        </p:sp>
      </p:grpSp>
      <p:pic>
        <p:nvPicPr>
          <p:cNvPr id="8" name="Picture 5" descr="scan00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436" y="1254594"/>
            <a:ext cx="9746190" cy="5054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730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163" y="3670658"/>
            <a:ext cx="4419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936983"/>
            <a:ext cx="44196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838" y="903646"/>
            <a:ext cx="4191000" cy="200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scan00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925" y="3670658"/>
            <a:ext cx="4343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Oval 6"/>
          <p:cNvSpPr>
            <a:spLocks noChangeArrowheads="1"/>
          </p:cNvSpPr>
          <p:nvPr/>
        </p:nvSpPr>
        <p:spPr bwMode="auto">
          <a:xfrm>
            <a:off x="1524000" y="1841858"/>
            <a:ext cx="609600" cy="5334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9223" name="Oval 7"/>
          <p:cNvSpPr>
            <a:spLocks noChangeArrowheads="1"/>
          </p:cNvSpPr>
          <p:nvPr/>
        </p:nvSpPr>
        <p:spPr bwMode="auto">
          <a:xfrm>
            <a:off x="6248400" y="1765658"/>
            <a:ext cx="533400" cy="6858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224" name="Oval 8"/>
          <p:cNvSpPr>
            <a:spLocks noChangeArrowheads="1"/>
          </p:cNvSpPr>
          <p:nvPr/>
        </p:nvSpPr>
        <p:spPr bwMode="auto">
          <a:xfrm>
            <a:off x="1524000" y="4127858"/>
            <a:ext cx="533400" cy="6096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9225" name="Oval 9"/>
          <p:cNvSpPr>
            <a:spLocks noChangeArrowheads="1"/>
          </p:cNvSpPr>
          <p:nvPr/>
        </p:nvSpPr>
        <p:spPr bwMode="auto">
          <a:xfrm>
            <a:off x="6248400" y="4127858"/>
            <a:ext cx="533400" cy="6858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3568" name="Rectangle 16"/>
          <p:cNvSpPr>
            <a:spLocks noChangeArrowheads="1"/>
          </p:cNvSpPr>
          <p:nvPr/>
        </p:nvSpPr>
        <p:spPr bwMode="auto">
          <a:xfrm>
            <a:off x="1905000" y="2984858"/>
            <a:ext cx="4038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</a:rPr>
              <a:t>Ông bạn Mai đang tưới hoa.</a:t>
            </a:r>
          </a:p>
        </p:txBody>
      </p:sp>
      <p:sp>
        <p:nvSpPr>
          <p:cNvPr id="23569" name="Rectangle 17"/>
          <p:cNvSpPr>
            <a:spLocks noChangeArrowheads="1"/>
          </p:cNvSpPr>
          <p:nvPr/>
        </p:nvSpPr>
        <p:spPr bwMode="auto">
          <a:xfrm>
            <a:off x="6324600" y="2994383"/>
            <a:ext cx="3810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</a:rPr>
              <a:t>   Bà bạn Mai đang đón em ở trường mầm non.</a:t>
            </a:r>
          </a:p>
        </p:txBody>
      </p:sp>
      <p:sp>
        <p:nvSpPr>
          <p:cNvPr id="23570" name="Rectangle 18"/>
          <p:cNvSpPr>
            <a:spLocks noChangeArrowheads="1"/>
          </p:cNvSpPr>
          <p:nvPr/>
        </p:nvSpPr>
        <p:spPr bwMode="auto">
          <a:xfrm>
            <a:off x="1819275" y="5680433"/>
            <a:ext cx="3962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</a:rPr>
              <a:t>  Bố bạn Mai đang sửa quạt.</a:t>
            </a:r>
          </a:p>
        </p:txBody>
      </p:sp>
      <p:sp>
        <p:nvSpPr>
          <p:cNvPr id="23571" name="Rectangle 19"/>
          <p:cNvSpPr>
            <a:spLocks noChangeArrowheads="1"/>
          </p:cNvSpPr>
          <p:nvPr/>
        </p:nvSpPr>
        <p:spPr bwMode="auto">
          <a:xfrm>
            <a:off x="6477000" y="5728058"/>
            <a:ext cx="3962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</a:rPr>
              <a:t>Mẹ bạn Mai đang nấu ăn.</a:t>
            </a:r>
            <a:b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</a:rPr>
            </a:b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</a:rPr>
              <a:t>Mai thì giúp mẹ nhặt rau.</a:t>
            </a:r>
          </a:p>
        </p:txBody>
      </p:sp>
      <p:pic>
        <p:nvPicPr>
          <p:cNvPr id="15" name="图片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521" y="243673"/>
            <a:ext cx="1121761" cy="829128"/>
          </a:xfrm>
          <a:prstGeom prst="rect">
            <a:avLst/>
          </a:prstGeom>
        </p:spPr>
      </p:pic>
      <p:pic>
        <p:nvPicPr>
          <p:cNvPr id="16" name="图片 6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82276" y="243673"/>
            <a:ext cx="1255885" cy="1024217"/>
          </a:xfrm>
          <a:prstGeom prst="rect">
            <a:avLst/>
          </a:prstGeom>
        </p:spPr>
      </p:pic>
      <p:pic>
        <p:nvPicPr>
          <p:cNvPr id="17" name="图片 6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703" y="5467825"/>
            <a:ext cx="1188823" cy="1012024"/>
          </a:xfrm>
          <a:prstGeom prst="rect">
            <a:avLst/>
          </a:prstGeom>
        </p:spPr>
      </p:pic>
      <p:pic>
        <p:nvPicPr>
          <p:cNvPr id="18" name="图片 6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13109" y="5487054"/>
            <a:ext cx="1121761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653426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3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 animBg="1"/>
      <p:bldP spid="9223" grpId="0" animBg="1"/>
      <p:bldP spid="9224" grpId="0" animBg="1"/>
      <p:bldP spid="9225" grpId="0" animBg="1"/>
      <p:bldP spid="23568" grpId="0"/>
      <p:bldP spid="23569" grpId="0"/>
      <p:bldP spid="23570" grpId="0"/>
      <p:bldP spid="2357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634221049537608153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09407" y="0"/>
            <a:ext cx="5460274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00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445356699655841623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88229" y="0"/>
            <a:ext cx="5133702" cy="713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56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278432245299037432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53098" y="0"/>
            <a:ext cx="5146766" cy="713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88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759"/>
            <a:ext cx="12192001" cy="6855227"/>
          </a:xfrm>
          <a:prstGeom prst="rect">
            <a:avLst/>
          </a:prstGeom>
        </p:spPr>
      </p:pic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1920241" y="435955"/>
            <a:ext cx="7889966" cy="656701"/>
          </a:xfrm>
        </p:spPr>
        <p:txBody>
          <a:bodyPr/>
          <a:lstStyle/>
          <a:p>
            <a:pPr algn="l"/>
            <a:r>
              <a:rPr lang="en-US" altLang="zh-CN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Hãy đánh dấu X vào ô tương ứng với những công việc hằng ngày của các thành viên trong gia đình em.</a:t>
            </a:r>
            <a:endParaRPr lang="zh-CN" altLang="en-US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15</a:t>
            </a:fld>
            <a:endParaRPr lang="zh-CN" alt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3256513"/>
              </p:ext>
            </p:extLst>
          </p:nvPr>
        </p:nvGraphicFramePr>
        <p:xfrm>
          <a:off x="1777532" y="1520070"/>
          <a:ext cx="8580334" cy="3790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2305">
                  <a:extLst>
                    <a:ext uri="{9D8B030D-6E8A-4147-A177-3AD203B41FA5}">
                      <a16:colId xmlns:a16="http://schemas.microsoft.com/office/drawing/2014/main" val="2404196300"/>
                    </a:ext>
                  </a:extLst>
                </a:gridCol>
                <a:gridCol w="953589">
                  <a:extLst>
                    <a:ext uri="{9D8B030D-6E8A-4147-A177-3AD203B41FA5}">
                      <a16:colId xmlns:a16="http://schemas.microsoft.com/office/drawing/2014/main" val="459029093"/>
                    </a:ext>
                  </a:extLst>
                </a:gridCol>
                <a:gridCol w="953589">
                  <a:extLst>
                    <a:ext uri="{9D8B030D-6E8A-4147-A177-3AD203B41FA5}">
                      <a16:colId xmlns:a16="http://schemas.microsoft.com/office/drawing/2014/main" val="2100238411"/>
                    </a:ext>
                  </a:extLst>
                </a:gridCol>
                <a:gridCol w="953588">
                  <a:extLst>
                    <a:ext uri="{9D8B030D-6E8A-4147-A177-3AD203B41FA5}">
                      <a16:colId xmlns:a16="http://schemas.microsoft.com/office/drawing/2014/main" val="1543968970"/>
                    </a:ext>
                  </a:extLst>
                </a:gridCol>
                <a:gridCol w="953589">
                  <a:extLst>
                    <a:ext uri="{9D8B030D-6E8A-4147-A177-3AD203B41FA5}">
                      <a16:colId xmlns:a16="http://schemas.microsoft.com/office/drawing/2014/main" val="3869459586"/>
                    </a:ext>
                  </a:extLst>
                </a:gridCol>
                <a:gridCol w="1306285">
                  <a:extLst>
                    <a:ext uri="{9D8B030D-6E8A-4147-A177-3AD203B41FA5}">
                      <a16:colId xmlns:a16="http://schemas.microsoft.com/office/drawing/2014/main" val="2129796971"/>
                    </a:ext>
                  </a:extLst>
                </a:gridCol>
                <a:gridCol w="1317389">
                  <a:extLst>
                    <a:ext uri="{9D8B030D-6E8A-4147-A177-3AD203B41FA5}">
                      <a16:colId xmlns:a16="http://schemas.microsoft.com/office/drawing/2014/main" val="305493767"/>
                    </a:ext>
                  </a:extLst>
                </a:gridCol>
              </a:tblGrid>
              <a:tr h="37262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công việc</a:t>
                      </a:r>
                    </a:p>
                    <a:p>
                      <a:pPr algn="ctr"/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 gia đình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Anh, chị,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em(nếu có)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thân em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172227"/>
                  </a:ext>
                </a:extLst>
              </a:tr>
              <a:tr h="372624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sóc cây cối</a:t>
                      </a:r>
                      <a:endParaRPr lang="en-US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430198"/>
                  </a:ext>
                </a:extLst>
              </a:tr>
              <a:tr h="372624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Quét</a:t>
                      </a:r>
                      <a:r>
                        <a:rPr lang="en-US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nhà, lau nhà</a:t>
                      </a:r>
                      <a:endParaRPr lang="en-US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5453921"/>
                  </a:ext>
                </a:extLst>
              </a:tr>
              <a:tr h="3726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Nấu cơm</a:t>
                      </a:r>
                      <a:endParaRPr lang="en-US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9342596"/>
                  </a:ext>
                </a:extLst>
              </a:tr>
              <a:tr h="3726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Rửa</a:t>
                      </a:r>
                      <a:r>
                        <a:rPr lang="en-US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bát</a:t>
                      </a:r>
                      <a:endParaRPr lang="en-US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5329638"/>
                  </a:ext>
                </a:extLst>
              </a:tr>
              <a:tr h="3726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Giặt</a:t>
                      </a:r>
                      <a:r>
                        <a:rPr lang="en-US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quần áo</a:t>
                      </a:r>
                      <a:endParaRPr lang="en-US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4351752"/>
                  </a:ext>
                </a:extLst>
              </a:tr>
              <a:tr h="3726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Trông</a:t>
                      </a:r>
                      <a:r>
                        <a:rPr lang="en-US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em</a:t>
                      </a:r>
                      <a:endParaRPr lang="en-US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5002697"/>
                  </a:ext>
                </a:extLst>
              </a:tr>
              <a:tr h="372624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việc khác:</a:t>
                      </a:r>
                    </a:p>
                    <a:p>
                      <a:pPr algn="ctr"/>
                      <a:r>
                        <a:rPr lang="en-US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</a:t>
                      </a:r>
                    </a:p>
                    <a:p>
                      <a:pPr algn="ctr"/>
                      <a:r>
                        <a:rPr lang="en-US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</a:t>
                      </a:r>
                      <a:endParaRPr lang="en-US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6260332"/>
                  </a:ext>
                </a:extLst>
              </a:tr>
            </a:tbl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2325191" y="1592742"/>
            <a:ext cx="7485016" cy="3683726"/>
            <a:chOff x="2325191" y="1199075"/>
            <a:chExt cx="7485016" cy="3683726"/>
          </a:xfrm>
        </p:grpSpPr>
        <p:pic>
          <p:nvPicPr>
            <p:cNvPr id="10" name="图片 9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2325191" y="1199075"/>
              <a:ext cx="7485016" cy="368372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940110" y="2247361"/>
              <a:ext cx="687009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 người đều có một gia đình, </a:t>
              </a:r>
            </a:p>
            <a:p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tham gia các công việc gia đình là bổn phận và trách nhiệm của mọi thành viên để góp phần xây dựng gia đình hạnh phúc.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63493" y="1908533"/>
            <a:ext cx="4328507" cy="3262686"/>
          </a:xfrm>
          <a:prstGeom prst="rect">
            <a:avLst/>
          </a:prstGeom>
        </p:spPr>
      </p:pic>
      <p:pic>
        <p:nvPicPr>
          <p:cNvPr id="1029" name="Picture 5" descr="F:\未标题-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3" t="3279" r="21015" b="1397"/>
          <a:stretch>
            <a:fillRect/>
          </a:stretch>
        </p:blipFill>
        <p:spPr bwMode="auto">
          <a:xfrm rot="973581">
            <a:off x="238550" y="20064"/>
            <a:ext cx="8636941" cy="697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F:\未标题-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170" y="-400441"/>
            <a:ext cx="2403341" cy="240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 rot="2314412">
            <a:off x="10813632" y="564687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97946" y="223390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0" t="26889" r="23240" b="36556"/>
          <a:stretch>
            <a:fillRect/>
          </a:stretch>
        </p:blipFill>
        <p:spPr bwMode="auto">
          <a:xfrm>
            <a:off x="5929811" y="865193"/>
            <a:ext cx="1205747" cy="87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982216" y="5527889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604602" y="1490575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03633" y="5861476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-30546" y="4709416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333248" y="22285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147500" y="4611280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222895" y="537115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89223" y="1028920"/>
            <a:ext cx="5353019" cy="4717815"/>
          </a:xfrm>
          <a:prstGeom prst="rect">
            <a:avLst/>
          </a:prstGeom>
        </p:spPr>
      </p:pic>
      <p:pic>
        <p:nvPicPr>
          <p:cNvPr id="29" name="图片 6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60760" y="4960748"/>
            <a:ext cx="1121761" cy="107298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272921" y="2903672"/>
            <a:ext cx="36813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người trong gia đình Mai thường làm gì vào lúc nghỉ ngơi?</a:t>
            </a:r>
            <a:r>
              <a:rPr lang="zh-CN" altLang="en-US" sz="2400" b="1" i="1" dirty="0">
                <a:latin typeface="TeamViewer14" panose="050B0102010101010101" pitchFamily="82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endParaRPr lang="zh-CN" altLang="en-US" b="1" i="1" dirty="0">
              <a:latin typeface="TeamViewer14" panose="050B0102010101010101" pitchFamily="8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7096">
            <a:off x="6780684" y="3139243"/>
            <a:ext cx="3627550" cy="47407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5745">
            <a:off x="888840" y="241310"/>
            <a:ext cx="3871435" cy="40281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969">
            <a:off x="6097276" y="-1217461"/>
            <a:ext cx="4994366" cy="502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8100">
            <a:off x="826581" y="3917842"/>
            <a:ext cx="4545270" cy="3932075"/>
          </a:xfrm>
          <a:prstGeom prst="rect">
            <a:avLst/>
          </a:prstGeom>
        </p:spPr>
      </p:pic>
      <p:pic>
        <p:nvPicPr>
          <p:cNvPr id="11" name="图片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1290" y="279909"/>
            <a:ext cx="1121761" cy="829128"/>
          </a:xfrm>
          <a:prstGeom prst="rect">
            <a:avLst/>
          </a:prstGeom>
        </p:spPr>
      </p:pic>
      <p:pic>
        <p:nvPicPr>
          <p:cNvPr id="12" name="图片 6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38426" y="3857399"/>
            <a:ext cx="1255885" cy="1024217"/>
          </a:xfrm>
          <a:prstGeom prst="rect">
            <a:avLst/>
          </a:prstGeom>
        </p:spPr>
      </p:pic>
      <p:pic>
        <p:nvPicPr>
          <p:cNvPr id="13" name="图片 6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7694" y="5509618"/>
            <a:ext cx="935139" cy="796067"/>
          </a:xfrm>
          <a:prstGeom prst="rect">
            <a:avLst/>
          </a:prstGeom>
        </p:spPr>
      </p:pic>
      <p:pic>
        <p:nvPicPr>
          <p:cNvPr id="14" name="图片 6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515" y="2436205"/>
            <a:ext cx="890777" cy="85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62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669808" y="73129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8752640" y="3626127"/>
            <a:ext cx="1552381" cy="140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44" y="1539903"/>
            <a:ext cx="1952381" cy="16666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671" y="4186335"/>
            <a:ext cx="1323810" cy="141904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85" y="1691033"/>
            <a:ext cx="1315736" cy="16285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93618" y="3048315"/>
            <a:ext cx="5768449" cy="115949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>
                <a:gd name="adj1" fmla="val 12500"/>
                <a:gd name="adj2" fmla="val 453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 lời yêu thương</a:t>
            </a:r>
            <a:endParaRPr lang="en-US" sz="66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Gia-Dinh-Nho-Hanh-Phuc-To-Nhat-Tinh-Anh-Khanh-Ngoc-Be-Trieu-V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4715.0625"/>
                  <p14:fade out="132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5424" y="12169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9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58924" y="5795840"/>
            <a:ext cx="1123156" cy="826939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5503686" y="1478537"/>
            <a:ext cx="5155601" cy="1538981"/>
            <a:chOff x="252264" y="1044005"/>
            <a:chExt cx="4320480" cy="1286913"/>
          </a:xfrm>
        </p:grpSpPr>
        <p:grpSp>
          <p:nvGrpSpPr>
            <p:cNvPr id="28" name="组合 27"/>
            <p:cNvGrpSpPr/>
            <p:nvPr/>
          </p:nvGrpSpPr>
          <p:grpSpPr>
            <a:xfrm>
              <a:off x="252264" y="1044005"/>
              <a:ext cx="4320480" cy="1175949"/>
              <a:chOff x="252264" y="1044005"/>
              <a:chExt cx="4320480" cy="1175949"/>
            </a:xfrm>
          </p:grpSpPr>
          <p:sp>
            <p:nvSpPr>
              <p:cNvPr id="30" name="圆角矩形 29"/>
              <p:cNvSpPr/>
              <p:nvPr/>
            </p:nvSpPr>
            <p:spPr>
              <a:xfrm>
                <a:off x="252264" y="1044005"/>
                <a:ext cx="4320480" cy="1175949"/>
              </a:xfrm>
              <a:prstGeom prst="roundRect">
                <a:avLst>
                  <a:gd name="adj" fmla="val 50000"/>
                </a:avLst>
              </a:prstGeom>
              <a:solidFill>
                <a:srgbClr val="68C5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396281" y="1371849"/>
                <a:ext cx="504056" cy="504056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419551" y="1442491"/>
                <a:ext cx="495963" cy="3989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500" dirty="0" smtClean="0">
                    <a:solidFill>
                      <a:srgbClr val="68C5CD"/>
                    </a:solidFill>
                    <a:latin typeface="方正大黑简体" panose="02010601030101010101" pitchFamily="2" charset="-122"/>
                    <a:ea typeface="方正大黑简体" panose="02010601030101010101" pitchFamily="2" charset="-122"/>
                  </a:rPr>
                  <a:t>01</a:t>
                </a:r>
                <a:endParaRPr lang="en-US" altLang="zh-CN" sz="2500" dirty="0">
                  <a:solidFill>
                    <a:srgbClr val="68C5CD"/>
                  </a:solidFill>
                  <a:latin typeface="方正大黑简体" panose="02010601030101010101" pitchFamily="2" charset="-122"/>
                  <a:ea typeface="方正大黑简体" panose="02010601030101010101" pitchFamily="2" charset="-122"/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1002289" y="1133925"/>
              <a:ext cx="3401858" cy="1196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2400" b="1" dirty="0" smtClean="0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Tham gia các công việc gia đình là bổn phận và trách nhiệm của mọi thành viên.</a:t>
              </a:r>
              <a:endParaRPr lang="zh-CN" altLang="en-US" sz="24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503686" y="3403001"/>
            <a:ext cx="5124348" cy="1406033"/>
            <a:chOff x="252264" y="1044005"/>
            <a:chExt cx="4320480" cy="1421224"/>
          </a:xfrm>
        </p:grpSpPr>
        <p:grpSp>
          <p:nvGrpSpPr>
            <p:cNvPr id="34" name="组合 33"/>
            <p:cNvGrpSpPr/>
            <p:nvPr/>
          </p:nvGrpSpPr>
          <p:grpSpPr>
            <a:xfrm>
              <a:off x="252264" y="1044005"/>
              <a:ext cx="4320480" cy="1421224"/>
              <a:chOff x="252264" y="1044005"/>
              <a:chExt cx="4320480" cy="1421224"/>
            </a:xfrm>
          </p:grpSpPr>
          <p:sp>
            <p:nvSpPr>
              <p:cNvPr id="36" name="圆角矩形 35"/>
              <p:cNvSpPr/>
              <p:nvPr/>
            </p:nvSpPr>
            <p:spPr>
              <a:xfrm>
                <a:off x="252264" y="1044005"/>
                <a:ext cx="4320480" cy="1421224"/>
              </a:xfrm>
              <a:prstGeom prst="roundRect">
                <a:avLst>
                  <a:gd name="adj" fmla="val 50000"/>
                </a:avLst>
              </a:prstGeom>
              <a:solidFill>
                <a:srgbClr val="68C5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443479" y="1456484"/>
                <a:ext cx="504056" cy="504056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457984" y="1456484"/>
                <a:ext cx="498987" cy="4822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500" dirty="0" smtClean="0">
                    <a:solidFill>
                      <a:srgbClr val="68C5CD"/>
                    </a:solidFill>
                    <a:latin typeface="方正大黑简体" panose="02010601030101010101" pitchFamily="2" charset="-122"/>
                    <a:ea typeface="方正大黑简体" panose="02010601030101010101" pitchFamily="2" charset="-122"/>
                  </a:rPr>
                  <a:t>02</a:t>
                </a:r>
                <a:endParaRPr lang="en-US" altLang="zh-CN" sz="2500" dirty="0">
                  <a:solidFill>
                    <a:srgbClr val="68C5CD"/>
                  </a:solidFill>
                  <a:latin typeface="方正大黑简体" panose="02010601030101010101" pitchFamily="2" charset="-122"/>
                  <a:ea typeface="方正大黑简体" panose="02010601030101010101" pitchFamily="2" charset="-122"/>
                </a:endParaRPr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955002" y="1164934"/>
              <a:ext cx="3131779" cy="1213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400" b="1" dirty="0" smtClean="0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Mỗi người trong gia đình </a:t>
              </a:r>
            </a:p>
            <a:p>
              <a:pPr algn="l"/>
              <a:r>
                <a:rPr lang="en-US" altLang="zh-CN" sz="2400" b="1" dirty="0" smtClean="0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đều phải yêu thương, quan</a:t>
              </a:r>
            </a:p>
            <a:p>
              <a:pPr algn="l"/>
              <a:r>
                <a:rPr lang="en-US" altLang="zh-CN" sz="2400" b="1" dirty="0" smtClean="0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tâm, giúp </a:t>
              </a:r>
              <a:r>
                <a:rPr lang="en-US" altLang="zh-CN" sz="2400" b="1" smtClean="0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đỡ lẫn </a:t>
              </a:r>
              <a:r>
                <a:rPr lang="en-US" altLang="zh-CN" sz="2400" b="1" dirty="0" smtClean="0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nhau.</a:t>
              </a:r>
              <a:endParaRPr lang="zh-CN" altLang="en-US" sz="24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150924" y="553091"/>
            <a:ext cx="4390390" cy="54317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ầm Chồi Lá Tập 73 - Ba Ngọn Nến Lung Linh - Nhạc Thiếu Nhi Cho Bé - Vietnamese Songs For Kids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6048" y="130629"/>
            <a:ext cx="10093506" cy="604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26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1341" y="-16510"/>
            <a:ext cx="8566785" cy="68745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737242" y="3363267"/>
            <a:ext cx="9240030" cy="1446550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zh-CN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方正胖娃繁体" panose="03000509000000000000" pitchFamily="65" charset="-122"/>
                <a:ea typeface="方正胖娃繁体" panose="03000509000000000000" pitchFamily="65" charset="-122"/>
              </a:rPr>
              <a:t>Kính chúc thầy cô giáo mạnh khỏe!</a:t>
            </a:r>
          </a:p>
          <a:p>
            <a:pPr algn="ctr"/>
            <a:r>
              <a:rPr lang="en-US" altLang="zh-CN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方正胖娃繁体" panose="03000509000000000000" pitchFamily="65" charset="-122"/>
                <a:ea typeface="方正胖娃繁体" panose="03000509000000000000" pitchFamily="65" charset="-122"/>
              </a:rPr>
              <a:t>Chúc các con học sinh luôn chăm ngoan!</a:t>
            </a:r>
            <a:endParaRPr lang="zh-CN" alt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方正胖娃繁体" panose="03000509000000000000" pitchFamily="65" charset="-122"/>
              <a:ea typeface="方正胖娃繁体" panose="03000509000000000000" pitchFamily="65" charset="-122"/>
            </a:endParaRPr>
          </a:p>
        </p:txBody>
      </p:sp>
      <p:pic>
        <p:nvPicPr>
          <p:cNvPr id="2" name="图片 1" descr="5947678d5d2f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7890" y="1298575"/>
            <a:ext cx="5760085" cy="55759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9526"/>
            <a:ext cx="9144000" cy="68865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166" y="145143"/>
            <a:ext cx="7254241" cy="6858000"/>
          </a:xfrm>
          <a:prstGeom prst="rect">
            <a:avLst/>
          </a:prstGeom>
        </p:spPr>
      </p:pic>
      <p:pic>
        <p:nvPicPr>
          <p:cNvPr id="1026" name="Picture 2" descr="Káº¿t quáº£ hÃ¬nh áº£nh cho LIGHTNING STOCK 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997" y="-825004"/>
            <a:ext cx="3153683" cy="567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Káº¿t quáº£ hÃ¬nh áº£nh cho LIGHTNING STOCK 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7033" y="-825004"/>
            <a:ext cx="3686311" cy="1050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Káº¿t quáº£ hÃ¬nh áº£nh cho LIGHTNING STOCK 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7675" y="-825004"/>
            <a:ext cx="4705276" cy="1050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homas Bergersen - Immortal (201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06568" y="9110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34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1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764" y="-8712"/>
            <a:ext cx="9144000" cy="6867526"/>
          </a:xfrm>
          <a:prstGeom prst="rect">
            <a:avLst/>
          </a:prstGeom>
        </p:spPr>
      </p:pic>
      <p:sp>
        <p:nvSpPr>
          <p:cNvPr id="11" name="0">
            <a:extLst>
              <a:ext uri="{FF2B5EF4-FFF2-40B4-BE49-F238E27FC236}">
                <a16:creationId xmlns:a16="http://schemas.microsoft.com/office/drawing/2014/main" id="{9D20E7DA-90EB-4A3C-9A16-044A46CC9F26}"/>
              </a:ext>
            </a:extLst>
          </p:cNvPr>
          <p:cNvSpPr/>
          <p:nvPr/>
        </p:nvSpPr>
        <p:spPr>
          <a:xfrm>
            <a:off x="2600531" y="5178683"/>
            <a:ext cx="505861" cy="583095"/>
          </a:xfrm>
          <a:prstGeom prst="flowChartMagneticDisk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1D0B35C-7548-4C39-843E-4269EF840E20}"/>
              </a:ext>
            </a:extLst>
          </p:cNvPr>
          <p:cNvSpPr/>
          <p:nvPr/>
        </p:nvSpPr>
        <p:spPr>
          <a:xfrm>
            <a:off x="2530250" y="5172189"/>
            <a:ext cx="677103" cy="28212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57150" h="107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1">
            <a:extLst>
              <a:ext uri="{FF2B5EF4-FFF2-40B4-BE49-F238E27FC236}">
                <a16:creationId xmlns:a16="http://schemas.microsoft.com/office/drawing/2014/main" id="{03D9DE48-6FCB-4743-A44F-C4B93A9AD9D8}"/>
              </a:ext>
            </a:extLst>
          </p:cNvPr>
          <p:cNvSpPr/>
          <p:nvPr/>
        </p:nvSpPr>
        <p:spPr>
          <a:xfrm>
            <a:off x="2588728" y="4748427"/>
            <a:ext cx="505861" cy="583095"/>
          </a:xfrm>
          <a:prstGeom prst="flowChartMagneticDisk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766B8AE-0660-4EB6-B289-D2A1810AC650}"/>
              </a:ext>
            </a:extLst>
          </p:cNvPr>
          <p:cNvSpPr/>
          <p:nvPr/>
        </p:nvSpPr>
        <p:spPr>
          <a:xfrm>
            <a:off x="2530250" y="4740051"/>
            <a:ext cx="677103" cy="28212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44450" h="171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2">
            <a:extLst>
              <a:ext uri="{FF2B5EF4-FFF2-40B4-BE49-F238E27FC236}">
                <a16:creationId xmlns:a16="http://schemas.microsoft.com/office/drawing/2014/main" id="{C572263E-C9C9-496B-8F0A-4BEFF6970A6A}"/>
              </a:ext>
            </a:extLst>
          </p:cNvPr>
          <p:cNvSpPr/>
          <p:nvPr/>
        </p:nvSpPr>
        <p:spPr>
          <a:xfrm>
            <a:off x="2588728" y="4322242"/>
            <a:ext cx="505861" cy="583095"/>
          </a:xfrm>
          <a:prstGeom prst="flowChartMagneticDisk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E4F50B1-2915-46B3-BF90-4B122B837603}"/>
              </a:ext>
            </a:extLst>
          </p:cNvPr>
          <p:cNvSpPr/>
          <p:nvPr/>
        </p:nvSpPr>
        <p:spPr>
          <a:xfrm>
            <a:off x="2530250" y="4313866"/>
            <a:ext cx="677103" cy="28212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3">
            <a:extLst>
              <a:ext uri="{FF2B5EF4-FFF2-40B4-BE49-F238E27FC236}">
                <a16:creationId xmlns:a16="http://schemas.microsoft.com/office/drawing/2014/main" id="{595A9014-B295-4A54-8A82-A4A81F8CD7C1}"/>
              </a:ext>
            </a:extLst>
          </p:cNvPr>
          <p:cNvSpPr/>
          <p:nvPr/>
        </p:nvSpPr>
        <p:spPr>
          <a:xfrm>
            <a:off x="2588728" y="3896057"/>
            <a:ext cx="505861" cy="583095"/>
          </a:xfrm>
          <a:prstGeom prst="flowChartMagneticDisk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7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89B4273-DA74-4547-8A12-E7B7D33C2CBF}"/>
              </a:ext>
            </a:extLst>
          </p:cNvPr>
          <p:cNvSpPr/>
          <p:nvPr/>
        </p:nvSpPr>
        <p:spPr>
          <a:xfrm>
            <a:off x="2530250" y="3887681"/>
            <a:ext cx="677103" cy="28212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4">
            <a:extLst>
              <a:ext uri="{FF2B5EF4-FFF2-40B4-BE49-F238E27FC236}">
                <a16:creationId xmlns:a16="http://schemas.microsoft.com/office/drawing/2014/main" id="{6060A468-9A57-4B21-8CCA-1133D3440C47}"/>
              </a:ext>
            </a:extLst>
          </p:cNvPr>
          <p:cNvSpPr/>
          <p:nvPr/>
        </p:nvSpPr>
        <p:spPr>
          <a:xfrm>
            <a:off x="2590159" y="3521310"/>
            <a:ext cx="505861" cy="583095"/>
          </a:xfrm>
          <a:prstGeom prst="flowChartMagneticDisk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F99947C-DDA5-43B9-86A6-46EB14827643}"/>
              </a:ext>
            </a:extLst>
          </p:cNvPr>
          <p:cNvSpPr/>
          <p:nvPr/>
        </p:nvSpPr>
        <p:spPr>
          <a:xfrm>
            <a:off x="2502693" y="3410058"/>
            <a:ext cx="677103" cy="28212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57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">
            <a:extLst>
              <a:ext uri="{FF2B5EF4-FFF2-40B4-BE49-F238E27FC236}">
                <a16:creationId xmlns:a16="http://schemas.microsoft.com/office/drawing/2014/main" id="{3B9CD15F-920C-41F5-91F6-37672771D306}"/>
              </a:ext>
            </a:extLst>
          </p:cNvPr>
          <p:cNvSpPr/>
          <p:nvPr/>
        </p:nvSpPr>
        <p:spPr>
          <a:xfrm>
            <a:off x="2590159" y="3095125"/>
            <a:ext cx="505861" cy="583095"/>
          </a:xfrm>
          <a:prstGeom prst="flowChartMagneticDisk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19EEE63-2BCD-488D-803C-9EAC1648938D}"/>
              </a:ext>
            </a:extLst>
          </p:cNvPr>
          <p:cNvSpPr/>
          <p:nvPr/>
        </p:nvSpPr>
        <p:spPr>
          <a:xfrm>
            <a:off x="2502693" y="2983873"/>
            <a:ext cx="677103" cy="28212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69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4BEBF54-67F4-4483-86A3-5A501F7EFB7A}"/>
              </a:ext>
            </a:extLst>
          </p:cNvPr>
          <p:cNvSpPr/>
          <p:nvPr/>
        </p:nvSpPr>
        <p:spPr>
          <a:xfrm>
            <a:off x="2508906" y="2847224"/>
            <a:ext cx="677103" cy="282126"/>
          </a:xfrm>
          <a:prstGeom prst="ellipse">
            <a:avLst/>
          </a:prstGeom>
          <a:solidFill>
            <a:srgbClr val="217529"/>
          </a:solidFill>
          <a:ln>
            <a:solidFill>
              <a:srgbClr val="217529"/>
            </a:solidFill>
          </a:ln>
          <a:scene3d>
            <a:camera prst="orthographicFront"/>
            <a:lightRig rig="threePt" dir="t"/>
          </a:scene3d>
          <a:sp3d>
            <a:bevelT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9" b="6786"/>
          <a:stretch/>
        </p:blipFill>
        <p:spPr>
          <a:xfrm>
            <a:off x="1835849" y="1331372"/>
            <a:ext cx="1920437" cy="1633337"/>
          </a:xfrm>
          <a:prstGeom prst="rect">
            <a:avLst/>
          </a:prstGeom>
        </p:spPr>
      </p:pic>
      <p:pic>
        <p:nvPicPr>
          <p:cNvPr id="34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51053" y="308503"/>
            <a:ext cx="609600" cy="609600"/>
          </a:xfrm>
          <a:prstGeom prst="rect">
            <a:avLst/>
          </a:prstGeom>
        </p:spPr>
      </p:pic>
      <p:sp>
        <p:nvSpPr>
          <p:cNvPr id="77" name="Snip Same Side Corner Rectangle 76">
            <a:hlinkClick r:id="" action="ppaction://noaction"/>
          </p:cNvPr>
          <p:cNvSpPr/>
          <p:nvPr/>
        </p:nvSpPr>
        <p:spPr>
          <a:xfrm>
            <a:off x="4438026" y="6360970"/>
            <a:ext cx="3513901" cy="497031"/>
          </a:xfrm>
          <a:prstGeom prst="snip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chemeClr val="tx2"/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BẮT ĐẦU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3586390" y="4845606"/>
            <a:ext cx="7030810" cy="64643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1: Xương và cơ là .........</a:t>
            </a: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Rounded Rectangle 78"/>
          <p:cNvSpPr/>
          <p:nvPr/>
        </p:nvSpPr>
        <p:spPr>
          <a:xfrm>
            <a:off x="3586390" y="4188211"/>
            <a:ext cx="7030810" cy="64643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2: Làm thế nào để xương và cơ phát triển tốt? </a:t>
            </a: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3586390" y="3516201"/>
            <a:ext cx="7030810" cy="64643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3: Kể tên các cơ quan tiêu hóa.</a:t>
            </a: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Rounded Rectangle 80"/>
          <p:cNvSpPr/>
          <p:nvPr/>
        </p:nvSpPr>
        <p:spPr>
          <a:xfrm>
            <a:off x="3583765" y="2831443"/>
            <a:ext cx="7030810" cy="64643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4: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Tại sao ta cần ăn uống sạch sẽ?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ounded Rectangle 81"/>
          <p:cNvSpPr/>
          <p:nvPr/>
        </p:nvSpPr>
        <p:spPr>
          <a:xfrm>
            <a:off x="3583765" y="2158690"/>
            <a:ext cx="7030810" cy="64643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5: Để đề phòng bệnh giun ta cần làm gì? </a:t>
            </a: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2705">
            <a:off x="3466727" y="647075"/>
            <a:ext cx="760475" cy="146584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3934" flipH="1">
            <a:off x="1545780" y="779880"/>
            <a:ext cx="863482" cy="1465844"/>
          </a:xfrm>
          <a:prstGeom prst="rect">
            <a:avLst/>
          </a:prstGeom>
        </p:spPr>
      </p:pic>
      <p:pic>
        <p:nvPicPr>
          <p:cNvPr id="27" name="Thomas Bergersen - Immortal (201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01680" y="25266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9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413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audio>
              <p:cMediaNode vol="22727">
                <p:cTn id="10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77" grpId="0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9" name="Picture 2" descr="scan0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051564"/>
            <a:ext cx="84582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10" name="Rectangle 14"/>
          <p:cNvSpPr>
            <a:spLocks noChangeArrowheads="1"/>
          </p:cNvSpPr>
          <p:nvPr/>
        </p:nvSpPr>
        <p:spPr bwMode="auto">
          <a:xfrm>
            <a:off x="2057400" y="5699764"/>
            <a:ext cx="723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Gia đình bạn Mai gồm có những ai?</a:t>
            </a:r>
          </a:p>
        </p:txBody>
      </p:sp>
      <p:sp>
        <p:nvSpPr>
          <p:cNvPr id="55314" name="AutoShape 18"/>
          <p:cNvSpPr>
            <a:spLocks noChangeArrowheads="1"/>
          </p:cNvSpPr>
          <p:nvPr/>
        </p:nvSpPr>
        <p:spPr bwMode="auto">
          <a:xfrm>
            <a:off x="9677400" y="2270764"/>
            <a:ext cx="1143000" cy="762000"/>
          </a:xfrm>
          <a:prstGeom prst="wedgeEllipseCallout">
            <a:avLst>
              <a:gd name="adj1" fmla="val -62778"/>
              <a:gd name="adj2" fmla="val -36458"/>
            </a:avLst>
          </a:prstGeom>
          <a:solidFill>
            <a:schemeClr val="bg1"/>
          </a:solidFill>
          <a:ln w="9525">
            <a:pattFill prst="pct5">
              <a:fgClr>
                <a:srgbClr val="66FFFF"/>
              </a:fgClr>
              <a:bgClr>
                <a:schemeClr val="tx1"/>
              </a:bgClr>
            </a:pattFill>
            <a:miter lim="800000"/>
            <a:headEnd/>
            <a:tailEnd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600" b="1">
                <a:solidFill>
                  <a:srgbClr val="0000FF"/>
                </a:solidFill>
                <a:latin typeface="Times New Roman" panose="02020603050405020304" pitchFamily="18" charset="0"/>
              </a:rPr>
              <a:t>Mai</a:t>
            </a:r>
          </a:p>
        </p:txBody>
      </p:sp>
      <p:sp>
        <p:nvSpPr>
          <p:cNvPr id="55315" name="AutoShape 19"/>
          <p:cNvSpPr>
            <a:spLocks noChangeArrowheads="1"/>
          </p:cNvSpPr>
          <p:nvPr/>
        </p:nvSpPr>
        <p:spPr bwMode="auto">
          <a:xfrm>
            <a:off x="6172200" y="1101569"/>
            <a:ext cx="1600200" cy="1643063"/>
          </a:xfrm>
          <a:prstGeom prst="wedgeEllipseCallout">
            <a:avLst>
              <a:gd name="adj1" fmla="val 52875"/>
              <a:gd name="adj2" fmla="val 42306"/>
            </a:avLst>
          </a:prstGeom>
          <a:solidFill>
            <a:schemeClr val="bg1"/>
          </a:solidFill>
          <a:ln w="9525">
            <a:pattFill prst="pct5">
              <a:fgClr>
                <a:srgbClr val="66FFFF"/>
              </a:fgClr>
              <a:bgClr>
                <a:schemeClr val="tx1"/>
              </a:bgClr>
            </a:pattFill>
            <a:miter lim="800000"/>
            <a:headEnd/>
            <a:tailEnd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Bà của Mai</a:t>
            </a:r>
          </a:p>
        </p:txBody>
      </p:sp>
      <p:sp>
        <p:nvSpPr>
          <p:cNvPr id="55316" name="AutoShape 20"/>
          <p:cNvSpPr>
            <a:spLocks noChangeArrowheads="1"/>
          </p:cNvSpPr>
          <p:nvPr/>
        </p:nvSpPr>
        <p:spPr bwMode="auto">
          <a:xfrm>
            <a:off x="2828925" y="1051564"/>
            <a:ext cx="1752600" cy="1676400"/>
          </a:xfrm>
          <a:prstGeom prst="wedgeEllipseCallout">
            <a:avLst>
              <a:gd name="adj1" fmla="val 56977"/>
              <a:gd name="adj2" fmla="val 20454"/>
            </a:avLst>
          </a:prstGeom>
          <a:solidFill>
            <a:schemeClr val="bg1"/>
          </a:solidFill>
          <a:ln w="9525">
            <a:pattFill prst="pct5">
              <a:fgClr>
                <a:srgbClr val="66FFFF"/>
              </a:fgClr>
              <a:bgClr>
                <a:schemeClr val="tx1"/>
              </a:bgClr>
            </a:pattFill>
            <a:miter lim="800000"/>
            <a:headEnd/>
            <a:tailEnd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Ông của Mai</a:t>
            </a:r>
          </a:p>
        </p:txBody>
      </p:sp>
      <p:sp>
        <p:nvSpPr>
          <p:cNvPr id="55317" name="AutoShape 21"/>
          <p:cNvSpPr>
            <a:spLocks noChangeArrowheads="1"/>
          </p:cNvSpPr>
          <p:nvPr/>
        </p:nvSpPr>
        <p:spPr bwMode="auto">
          <a:xfrm>
            <a:off x="9067800" y="4251964"/>
            <a:ext cx="1600200" cy="1676400"/>
          </a:xfrm>
          <a:prstGeom prst="wedgeEllipseCallout">
            <a:avLst>
              <a:gd name="adj1" fmla="val -45338"/>
              <a:gd name="adj2" fmla="val -49255"/>
            </a:avLst>
          </a:prstGeom>
          <a:solidFill>
            <a:schemeClr val="bg1"/>
          </a:solidFill>
          <a:ln w="9525">
            <a:pattFill prst="pct5">
              <a:fgClr>
                <a:srgbClr val="66FFFF"/>
              </a:fgClr>
              <a:bgClr>
                <a:schemeClr val="tx1"/>
              </a:bgClr>
            </a:pattFill>
            <a:miter lim="800000"/>
            <a:headEnd/>
            <a:tailEnd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600" b="1">
                <a:solidFill>
                  <a:srgbClr val="0000FF"/>
                </a:solidFill>
                <a:latin typeface="Times New Roman" panose="02020603050405020304" pitchFamily="18" charset="0"/>
              </a:rPr>
              <a:t>Bố của Mai</a:t>
            </a:r>
          </a:p>
        </p:txBody>
      </p:sp>
      <p:sp>
        <p:nvSpPr>
          <p:cNvPr id="55318" name="AutoShape 22"/>
          <p:cNvSpPr>
            <a:spLocks noChangeArrowheads="1"/>
          </p:cNvSpPr>
          <p:nvPr/>
        </p:nvSpPr>
        <p:spPr bwMode="auto">
          <a:xfrm>
            <a:off x="1538288" y="2246952"/>
            <a:ext cx="1676400" cy="1395412"/>
          </a:xfrm>
          <a:prstGeom prst="wedgeEllipseCallout">
            <a:avLst>
              <a:gd name="adj1" fmla="val 37972"/>
              <a:gd name="adj2" fmla="val 48843"/>
            </a:avLst>
          </a:prstGeom>
          <a:solidFill>
            <a:schemeClr val="bg1"/>
          </a:solidFill>
          <a:ln w="9525">
            <a:pattFill prst="pct5">
              <a:fgClr>
                <a:srgbClr val="66FFFF"/>
              </a:fgClr>
              <a:bgClr>
                <a:schemeClr val="tx1"/>
              </a:bgClr>
            </a:pattFill>
            <a:miter lim="800000"/>
            <a:headEnd/>
            <a:tailEnd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Mẹ của  Mai</a:t>
            </a:r>
          </a:p>
        </p:txBody>
      </p:sp>
      <p:sp>
        <p:nvSpPr>
          <p:cNvPr id="55319" name="AutoShape 23"/>
          <p:cNvSpPr>
            <a:spLocks noChangeArrowheads="1"/>
          </p:cNvSpPr>
          <p:nvPr/>
        </p:nvSpPr>
        <p:spPr bwMode="auto">
          <a:xfrm>
            <a:off x="5510213" y="4251964"/>
            <a:ext cx="1752600" cy="1524000"/>
          </a:xfrm>
          <a:prstGeom prst="wedgeEllipseCallout">
            <a:avLst>
              <a:gd name="adj1" fmla="val -56069"/>
              <a:gd name="adj2" fmla="val -12662"/>
            </a:avLst>
          </a:prstGeom>
          <a:solidFill>
            <a:schemeClr val="bg1"/>
          </a:solidFill>
          <a:ln w="9525">
            <a:pattFill prst="pct5">
              <a:fgClr>
                <a:srgbClr val="66FFFF"/>
              </a:fgClr>
              <a:bgClr>
                <a:schemeClr val="tx1"/>
              </a:bgClr>
            </a:pattFill>
            <a:miter lim="800000"/>
            <a:headEnd/>
            <a:tailEnd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600" b="1">
                <a:solidFill>
                  <a:srgbClr val="0000FF"/>
                </a:solidFill>
                <a:latin typeface="Times New Roman" panose="02020603050405020304" pitchFamily="18" charset="0"/>
              </a:rPr>
              <a:t>Em của Mai</a:t>
            </a:r>
          </a:p>
        </p:txBody>
      </p:sp>
      <p:pic>
        <p:nvPicPr>
          <p:cNvPr id="18" name="图片 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10" y="537710"/>
            <a:ext cx="1121761" cy="829128"/>
          </a:xfrm>
          <a:prstGeom prst="rect">
            <a:avLst/>
          </a:prstGeom>
        </p:spPr>
      </p:pic>
      <p:pic>
        <p:nvPicPr>
          <p:cNvPr id="19" name="图片 6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3200" y="588029"/>
            <a:ext cx="1255885" cy="1024217"/>
          </a:xfrm>
          <a:prstGeom prst="rect">
            <a:avLst/>
          </a:prstGeom>
        </p:spPr>
      </p:pic>
      <p:pic>
        <p:nvPicPr>
          <p:cNvPr id="20" name="图片 6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835" y="5562600"/>
            <a:ext cx="1188823" cy="1012024"/>
          </a:xfrm>
          <a:prstGeom prst="rect">
            <a:avLst/>
          </a:prstGeom>
        </p:spPr>
      </p:pic>
      <p:pic>
        <p:nvPicPr>
          <p:cNvPr id="21" name="图片 6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78423" y="5683546"/>
            <a:ext cx="1121761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5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10" grpId="0"/>
      <p:bldP spid="55314" grpId="0" animBg="1"/>
      <p:bldP spid="55315" grpId="0" animBg="1"/>
      <p:bldP spid="55316" grpId="0" animBg="1"/>
      <p:bldP spid="55317" grpId="0" animBg="1"/>
      <p:bldP spid="55318" grpId="0" animBg="1"/>
      <p:bldP spid="553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614738"/>
            <a:ext cx="4495800" cy="225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47800"/>
            <a:ext cx="4495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447800"/>
            <a:ext cx="4267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scan00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3614738"/>
            <a:ext cx="4343400" cy="225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Oval 6"/>
          <p:cNvSpPr>
            <a:spLocks noChangeArrowheads="1"/>
          </p:cNvSpPr>
          <p:nvPr/>
        </p:nvSpPr>
        <p:spPr bwMode="auto">
          <a:xfrm>
            <a:off x="1524000" y="2286000"/>
            <a:ext cx="609600" cy="5334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199" name="Oval 7"/>
          <p:cNvSpPr>
            <a:spLocks noChangeArrowheads="1"/>
          </p:cNvSpPr>
          <p:nvPr/>
        </p:nvSpPr>
        <p:spPr bwMode="auto">
          <a:xfrm>
            <a:off x="6248400" y="2209800"/>
            <a:ext cx="533400" cy="6858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200" name="Oval 8"/>
          <p:cNvSpPr>
            <a:spLocks noChangeArrowheads="1"/>
          </p:cNvSpPr>
          <p:nvPr/>
        </p:nvSpPr>
        <p:spPr bwMode="auto">
          <a:xfrm>
            <a:off x="1524000" y="4572000"/>
            <a:ext cx="533400" cy="6096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8201" name="Oval 9"/>
          <p:cNvSpPr>
            <a:spLocks noChangeArrowheads="1"/>
          </p:cNvSpPr>
          <p:nvPr/>
        </p:nvSpPr>
        <p:spPr bwMode="auto">
          <a:xfrm>
            <a:off x="6248400" y="4572000"/>
            <a:ext cx="533400" cy="6858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9471" name="Rectangle 15"/>
          <p:cNvSpPr>
            <a:spLocks noChangeArrowheads="1"/>
          </p:cNvSpPr>
          <p:nvPr/>
        </p:nvSpPr>
        <p:spPr bwMode="auto">
          <a:xfrm>
            <a:off x="1949632" y="457200"/>
            <a:ext cx="8213271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26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Hỏi - đáp nhóm đôi:</a:t>
            </a:r>
            <a:r>
              <a:rPr lang="en-US" alt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Nêu 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</a:rPr>
              <a:t>những việc làm thường ngày của từng người </a:t>
            </a:r>
            <a:r>
              <a:rPr lang="en-US" altLang="en-US" sz="26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trong 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</a:rPr>
              <a:t>gia đình bạn Mai.</a:t>
            </a:r>
          </a:p>
        </p:txBody>
      </p:sp>
      <p:pic>
        <p:nvPicPr>
          <p:cNvPr id="15" name="图片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842" y="173465"/>
            <a:ext cx="1121761" cy="829128"/>
          </a:xfrm>
          <a:prstGeom prst="rect">
            <a:avLst/>
          </a:prstGeom>
        </p:spPr>
      </p:pic>
      <p:pic>
        <p:nvPicPr>
          <p:cNvPr id="16" name="图片 6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8463" y="273703"/>
            <a:ext cx="1255885" cy="1024217"/>
          </a:xfrm>
          <a:prstGeom prst="rect">
            <a:avLst/>
          </a:prstGeom>
        </p:spPr>
      </p:pic>
      <p:pic>
        <p:nvPicPr>
          <p:cNvPr id="17" name="图片 6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597" y="5632850"/>
            <a:ext cx="1188823" cy="1012024"/>
          </a:xfrm>
          <a:prstGeom prst="rect">
            <a:avLst/>
          </a:prstGeom>
        </p:spPr>
      </p:pic>
      <p:pic>
        <p:nvPicPr>
          <p:cNvPr id="18" name="图片 6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8423" y="5683546"/>
            <a:ext cx="1121761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386996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22734" y="10209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26116" y="206830"/>
            <a:ext cx="1512168" cy="753657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60416" y="206830"/>
            <a:ext cx="1103069" cy="735467"/>
            <a:chOff x="1341549" y="971997"/>
            <a:chExt cx="1009985" cy="733425"/>
          </a:xfrm>
        </p:grpSpPr>
        <p:sp>
          <p:nvSpPr>
            <p:cNvPr id="18" name="椭圆 17"/>
            <p:cNvSpPr/>
            <p:nvPr/>
          </p:nvSpPr>
          <p:spPr>
            <a:xfrm>
              <a:off x="1341549" y="971997"/>
              <a:ext cx="733425" cy="733425"/>
            </a:xfrm>
            <a:prstGeom prst="ellipse">
              <a:avLst/>
            </a:prstGeom>
            <a:solidFill>
              <a:srgbClr val="68C5CD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9" name="TextBox 18"/>
            <p:cNvSpPr txBox="1"/>
            <p:nvPr/>
          </p:nvSpPr>
          <p:spPr>
            <a:xfrm flipH="1">
              <a:off x="1452480" y="1093082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980" y="1182184"/>
            <a:ext cx="10415820" cy="497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57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22734" y="10209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26116" y="206830"/>
            <a:ext cx="1512168" cy="753657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60416" y="206830"/>
            <a:ext cx="1103069" cy="735467"/>
            <a:chOff x="1341549" y="971997"/>
            <a:chExt cx="1009985" cy="733425"/>
          </a:xfrm>
        </p:grpSpPr>
        <p:sp>
          <p:nvSpPr>
            <p:cNvPr id="18" name="椭圆 17"/>
            <p:cNvSpPr/>
            <p:nvPr/>
          </p:nvSpPr>
          <p:spPr>
            <a:xfrm>
              <a:off x="1341549" y="971997"/>
              <a:ext cx="733425" cy="733425"/>
            </a:xfrm>
            <a:prstGeom prst="ellipse">
              <a:avLst/>
            </a:prstGeom>
            <a:solidFill>
              <a:srgbClr val="68C5CD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9" name="TextBox 18"/>
            <p:cNvSpPr txBox="1"/>
            <p:nvPr/>
          </p:nvSpPr>
          <p:spPr>
            <a:xfrm flipH="1">
              <a:off x="1452480" y="1093082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</a:p>
          </p:txBody>
        </p:sp>
      </p:grpSp>
      <p:pic>
        <p:nvPicPr>
          <p:cNvPr id="8" name="Picture 4" descr="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493" y="1186542"/>
            <a:ext cx="9932126" cy="496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775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22734" y="10209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26116" y="206830"/>
            <a:ext cx="1512168" cy="753657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60416" y="206830"/>
            <a:ext cx="1103069" cy="735467"/>
            <a:chOff x="1341549" y="971997"/>
            <a:chExt cx="1009985" cy="733425"/>
          </a:xfrm>
        </p:grpSpPr>
        <p:sp>
          <p:nvSpPr>
            <p:cNvPr id="18" name="椭圆 17"/>
            <p:cNvSpPr/>
            <p:nvPr/>
          </p:nvSpPr>
          <p:spPr>
            <a:xfrm>
              <a:off x="1341549" y="971997"/>
              <a:ext cx="733425" cy="733425"/>
            </a:xfrm>
            <a:prstGeom prst="ellipse">
              <a:avLst/>
            </a:prstGeom>
            <a:solidFill>
              <a:srgbClr val="68C5CD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9" name="TextBox 18"/>
            <p:cNvSpPr txBox="1"/>
            <p:nvPr/>
          </p:nvSpPr>
          <p:spPr>
            <a:xfrm flipH="1">
              <a:off x="1452480" y="1093082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</a:p>
          </p:txBody>
        </p:sp>
      </p:grpSp>
      <p:pic>
        <p:nvPicPr>
          <p:cNvPr id="8" name="Picture 2" descr="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26" y="1081909"/>
            <a:ext cx="10223133" cy="5122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794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蓝色卡通珍爱生命主题班会PPT模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2302</TotalTime>
  <Words>376</Words>
  <Application>Microsoft Office PowerPoint</Application>
  <PresentationFormat>Widescreen</PresentationFormat>
  <Paragraphs>84</Paragraphs>
  <Slides>20</Slides>
  <Notes>10</Notes>
  <HiddenSlides>0</HiddenSlides>
  <MMClips>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微软雅黑</vt:lpstr>
      <vt:lpstr>宋体</vt:lpstr>
      <vt:lpstr>Arial</vt:lpstr>
      <vt:lpstr>Calibri</vt:lpstr>
      <vt:lpstr>Calibri Light</vt:lpstr>
      <vt:lpstr>等线</vt:lpstr>
      <vt:lpstr>TeamViewer14</vt:lpstr>
      <vt:lpstr>Times New Roman</vt:lpstr>
      <vt:lpstr>方正大黑简体</vt:lpstr>
      <vt:lpstr>方正稚艺简体</vt:lpstr>
      <vt:lpstr>方正胖娃繁体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蓝色卡通珍爱生命主题班会PPT模板</dc:title>
  <dc:creator>Administrator</dc:creator>
  <cp:lastModifiedBy>Admin</cp:lastModifiedBy>
  <cp:revision>65</cp:revision>
  <dcterms:created xsi:type="dcterms:W3CDTF">2017-10-03T14:23:00Z</dcterms:created>
  <dcterms:modified xsi:type="dcterms:W3CDTF">2020-11-21T13:52:33Z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2052-10.1.0.6876</vt:lpwstr>
  </property>
</Properties>
</file>