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56" r:id="rId4"/>
    <p:sldId id="267" r:id="rId5"/>
    <p:sldId id="266" r:id="rId6"/>
    <p:sldId id="268" r:id="rId7"/>
    <p:sldId id="271" r:id="rId8"/>
    <p:sldId id="270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800080"/>
    <a:srgbClr val="000099"/>
    <a:srgbClr val="00FFFF"/>
    <a:srgbClr val="FF99FF"/>
    <a:srgbClr val="FFFFFF"/>
    <a:srgbClr val="FF00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C904E-40FB-42FC-8BD1-8F5DB4A96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0D12F-B001-48D6-9963-D2A89AF2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9C4FF-74D8-4DEC-8B5C-3A98221EB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FCEF8-120A-49CB-A66A-E6E313438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6248F-CEF1-4F19-872B-A1467734B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5FCB-3C58-40B5-8B66-F944E4DE4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4E120-A836-4401-90DF-DCB65518F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A7317-0452-4E76-87F1-43A47FF43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2CE33-B4FF-46E2-8FDB-05EA126F2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34082-1596-489F-81E1-B3EB64A08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88E2-B092-404C-85C4-F86B4C308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C790CC-6CB8-49C2-917B-CDF3D40D6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Hình nền báo cáo powerpoint với hoa lá tinh t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1219200" y="914400"/>
            <a:ext cx="7010400" cy="3536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"/>
                <a:cs typeface="Arial"/>
              </a:rPr>
              <a:t>Chào mừng các thầy cô giáo về dự giờ</a:t>
            </a:r>
          </a:p>
        </p:txBody>
      </p:sp>
      <p:sp>
        <p:nvSpPr>
          <p:cNvPr id="2052" name="WordArt 11"/>
          <p:cNvSpPr>
            <a:spLocks noChangeArrowheads="1" noChangeShapeType="1" noTextEdit="1"/>
          </p:cNvSpPr>
          <p:nvPr/>
        </p:nvSpPr>
        <p:spPr bwMode="auto">
          <a:xfrm>
            <a:off x="1905000" y="1828800"/>
            <a:ext cx="5410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"/>
                <a:cs typeface="Arial"/>
              </a:rPr>
              <a:t> Lớp 4A - Trường tiểu học Đông Dư</a:t>
            </a:r>
          </a:p>
        </p:txBody>
      </p:sp>
      <p:sp>
        <p:nvSpPr>
          <p:cNvPr id="2053" name="WordArt 12"/>
          <p:cNvSpPr>
            <a:spLocks noChangeArrowheads="1" noChangeShapeType="1" noTextEdit="1"/>
          </p:cNvSpPr>
          <p:nvPr/>
        </p:nvSpPr>
        <p:spPr bwMode="auto">
          <a:xfrm>
            <a:off x="2514600" y="2971800"/>
            <a:ext cx="4343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Môn Tin học</a:t>
            </a:r>
          </a:p>
        </p:txBody>
      </p:sp>
      <p:sp>
        <p:nvSpPr>
          <p:cNvPr id="2054" name="WordArt 15"/>
          <p:cNvSpPr>
            <a:spLocks noChangeArrowheads="1" noChangeShapeType="1" noTextEdit="1"/>
          </p:cNvSpPr>
          <p:nvPr/>
        </p:nvSpPr>
        <p:spPr bwMode="auto">
          <a:xfrm>
            <a:off x="533400" y="5638800"/>
            <a:ext cx="43529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GV:Nguyễn Thị Thu Hiền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2389910" y="1627910"/>
            <a:ext cx="762000" cy="762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457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  <a:endParaRPr lang="vi-VN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752600"/>
            <a:ext cx="5111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1752600"/>
            <a:ext cx="5111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1752600"/>
            <a:ext cx="4905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4600" y="1752600"/>
            <a:ext cx="5334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00200" y="1752600"/>
            <a:ext cx="533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667000" y="2438400"/>
            <a:ext cx="6477000" cy="1905163"/>
            <a:chOff x="2016" y="1488"/>
            <a:chExt cx="4080" cy="1233"/>
          </a:xfrm>
        </p:grpSpPr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3312" y="1488"/>
              <a:ext cx="2784" cy="1233"/>
            </a:xfrm>
            <a:prstGeom prst="cloudCallout">
              <a:avLst>
                <a:gd name="adj1" fmla="val -80718"/>
                <a:gd name="adj2" fmla="val -10069"/>
              </a:avLst>
            </a:prstGeom>
            <a:solidFill>
              <a:schemeClr val="accent1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400" b="1" dirty="0">
                  <a:solidFill>
                    <a:schemeClr val="hlink"/>
                  </a:solidFill>
                </a:rPr>
                <a:t>Đâu là công </a:t>
              </a:r>
              <a:r>
                <a:rPr lang="en-US" sz="2400" b="1" dirty="0" smtClean="0">
                  <a:solidFill>
                    <a:schemeClr val="hlink"/>
                  </a:solidFill>
                </a:rPr>
                <a:t>cụ vẽ hình chữ nhật, hình chữ nhật tròn góc?</a:t>
              </a:r>
              <a:endParaRPr lang="en-US" sz="2400" b="1" dirty="0">
                <a:solidFill>
                  <a:schemeClr val="hlink"/>
                </a:solidFill>
              </a:endParaRPr>
            </a:p>
          </p:txBody>
        </p:sp>
        <p:sp>
          <p:nvSpPr>
            <p:cNvPr id="3083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016" y="1584"/>
              <a:ext cx="576" cy="841"/>
            </a:xfrm>
            <a:prstGeom prst="rect">
              <a:avLst/>
            </a:prstGeom>
          </p:spPr>
          <p:txBody>
            <a:bodyPr wrap="none" fromWordArt="1">
              <a:prstTxWarp prst="textCascadeUp">
                <a:avLst>
                  <a:gd name="adj" fmla="val 44444"/>
                </a:avLst>
              </a:prstTxWarp>
              <a:scene3d>
                <a:camera prst="legacyPerspectiveFront">
                  <a:rot lat="20519997" lon="1080000" rev="0"/>
                </a:camera>
                <a:lightRig rig="legacyHarsh2" dir="b"/>
              </a:scene3d>
              <a:sp3d extrusionH="430200" prstMaterial="legacyMatte">
                <a:extrusionClr>
                  <a:srgbClr val="FF6600"/>
                </a:extrusionClr>
              </a:sp3d>
            </a:bodyPr>
            <a:lstStyle/>
            <a:p>
              <a:pPr algn="ctr"/>
              <a:r>
                <a:rPr lang="vi-VN" sz="3600" kern="10">
                  <a:ln w="9525"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E701"/>
                      </a:gs>
                      <a:gs pos="100000">
                        <a:srgbClr val="FE3E02"/>
                      </a:gs>
                    </a:gsLst>
                    <a:lin ang="5400000" scaled="1"/>
                  </a:gradFill>
                  <a:latin typeface="Arial"/>
                  <a:cs typeface="Arial"/>
                </a:rPr>
                <a:t>?</a:t>
              </a:r>
            </a:p>
          </p:txBody>
        </p:sp>
      </p:grpSp>
      <p:sp>
        <p:nvSpPr>
          <p:cNvPr id="12" name="Oval 13"/>
          <p:cNvSpPr>
            <a:spLocks noChangeArrowheads="1"/>
          </p:cNvSpPr>
          <p:nvPr/>
        </p:nvSpPr>
        <p:spPr bwMode="auto">
          <a:xfrm>
            <a:off x="1489330" y="1627905"/>
            <a:ext cx="762000" cy="762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2"/>
          <p:cNvSpPr txBox="1">
            <a:spLocks noChangeArrowheads="1"/>
          </p:cNvSpPr>
          <p:nvPr/>
        </p:nvSpPr>
        <p:spPr bwMode="auto">
          <a:xfrm flipH="1">
            <a:off x="3733800" y="228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Tin Học</a:t>
            </a:r>
          </a:p>
        </p:txBody>
      </p:sp>
      <p:sp>
        <p:nvSpPr>
          <p:cNvPr id="4100" name="Text Box 13"/>
          <p:cNvSpPr txBox="1">
            <a:spLocks noChangeArrowheads="1"/>
          </p:cNvSpPr>
          <p:nvPr/>
        </p:nvSpPr>
        <p:spPr bwMode="auto">
          <a:xfrm flipH="1">
            <a:off x="2057400" y="685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Vẽ hình </a:t>
            </a:r>
            <a:r>
              <a:rPr lang="en-US" sz="2800" b="1" dirty="0" smtClean="0">
                <a:solidFill>
                  <a:schemeClr val="accent2"/>
                </a:solidFill>
              </a:rPr>
              <a:t>elip, hình tròn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752600"/>
            <a:ext cx="114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1752600" y="3276600"/>
            <a:ext cx="4260275" cy="1971965"/>
            <a:chOff x="1752600" y="3276600"/>
            <a:chExt cx="4260275" cy="1971965"/>
          </a:xfrm>
        </p:grpSpPr>
        <p:sp>
          <p:nvSpPr>
            <p:cNvPr id="4104" name="AutoShape 15"/>
            <p:cNvSpPr>
              <a:spLocks noChangeArrowheads="1"/>
            </p:cNvSpPr>
            <p:nvPr/>
          </p:nvSpPr>
          <p:spPr bwMode="auto">
            <a:xfrm>
              <a:off x="1752600" y="3276600"/>
              <a:ext cx="1676400" cy="914400"/>
            </a:xfrm>
            <a:prstGeom prst="wedgeRectCallout">
              <a:avLst>
                <a:gd name="adj1" fmla="val 186583"/>
                <a:gd name="adj2" fmla="val 138194"/>
              </a:avLst>
            </a:prstGeom>
            <a:solidFill>
              <a:srgbClr val="CCFFCC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 dirty="0"/>
                <a:t>Công cụ </a:t>
              </a:r>
              <a:r>
                <a:rPr lang="en-US" b="1" dirty="0" smtClean="0"/>
                <a:t>vẽ hình elip, hình tròn</a:t>
              </a:r>
              <a:endParaRPr lang="en-US" b="1" dirty="0"/>
            </a:p>
          </p:txBody>
        </p:sp>
        <p:sp>
          <p:nvSpPr>
            <p:cNvPr id="4105" name="Oval 16"/>
            <p:cNvSpPr>
              <a:spLocks noChangeArrowheads="1"/>
            </p:cNvSpPr>
            <p:nvPr/>
          </p:nvSpPr>
          <p:spPr bwMode="auto">
            <a:xfrm>
              <a:off x="5555675" y="4765965"/>
              <a:ext cx="457200" cy="482600"/>
            </a:xfrm>
            <a:prstGeom prst="ellips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103" name="Text Box 18"/>
          <p:cNvSpPr txBox="1">
            <a:spLocks noChangeArrowheads="1"/>
          </p:cNvSpPr>
          <p:nvPr/>
        </p:nvSpPr>
        <p:spPr bwMode="auto">
          <a:xfrm flipH="1">
            <a:off x="0" y="19050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1-Vẽ hình </a:t>
            </a:r>
            <a:r>
              <a:rPr lang="en-US" sz="2400" b="1" dirty="0" smtClean="0">
                <a:solidFill>
                  <a:schemeClr val="accent2"/>
                </a:solidFill>
              </a:rPr>
              <a:t>elip, hình tròn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4114800" y="5410200"/>
            <a:ext cx="22860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146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914400"/>
            <a:ext cx="91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 flipH="1">
            <a:off x="3581400" y="152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Tin Học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 flipH="1">
            <a:off x="1600200" y="609600"/>
            <a:ext cx="548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Vẽ hình </a:t>
            </a:r>
            <a:r>
              <a:rPr lang="en-US" sz="2800" b="1" dirty="0" smtClean="0">
                <a:solidFill>
                  <a:schemeClr val="accent2"/>
                </a:solidFill>
              </a:rPr>
              <a:t>elip, hình tròn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8200" y="2971800"/>
            <a:ext cx="6019800" cy="1066800"/>
            <a:chOff x="528" y="1872"/>
            <a:chExt cx="3792" cy="672"/>
          </a:xfrm>
        </p:grpSpPr>
        <p:sp>
          <p:nvSpPr>
            <p:cNvPr id="5144" name="AutoShape 6"/>
            <p:cNvSpPr>
              <a:spLocks/>
            </p:cNvSpPr>
            <p:nvPr/>
          </p:nvSpPr>
          <p:spPr bwMode="auto">
            <a:xfrm>
              <a:off x="528" y="1872"/>
              <a:ext cx="3072" cy="288"/>
            </a:xfrm>
            <a:prstGeom prst="borderCallout1">
              <a:avLst>
                <a:gd name="adj1" fmla="val 25000"/>
                <a:gd name="adj2" fmla="val 101565"/>
                <a:gd name="adj3" fmla="val 446528"/>
                <a:gd name="adj4" fmla="val 129755"/>
              </a:avLst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 dirty="0"/>
                <a:t>B1: Chọn công cụ vẽ hình </a:t>
              </a:r>
              <a:r>
                <a:rPr lang="en-US" sz="2000" b="1" dirty="0" smtClean="0"/>
                <a:t>elip</a:t>
              </a:r>
              <a:endParaRPr lang="en-US" sz="2000" b="1" dirty="0"/>
            </a:p>
          </p:txBody>
        </p:sp>
        <p:sp>
          <p:nvSpPr>
            <p:cNvPr id="5145" name="Line 9"/>
            <p:cNvSpPr>
              <a:spLocks noChangeShapeType="1"/>
            </p:cNvSpPr>
            <p:nvPr/>
          </p:nvSpPr>
          <p:spPr bwMode="auto">
            <a:xfrm>
              <a:off x="3504" y="1968"/>
              <a:ext cx="816" cy="57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38200" y="3733800"/>
            <a:ext cx="6096000" cy="1600200"/>
            <a:chOff x="528" y="2352"/>
            <a:chExt cx="3840" cy="1008"/>
          </a:xfrm>
        </p:grpSpPr>
        <p:sp>
          <p:nvSpPr>
            <p:cNvPr id="5142" name="AutoShape 7"/>
            <p:cNvSpPr>
              <a:spLocks/>
            </p:cNvSpPr>
            <p:nvPr/>
          </p:nvSpPr>
          <p:spPr bwMode="auto">
            <a:xfrm>
              <a:off x="528" y="2352"/>
              <a:ext cx="3072" cy="288"/>
            </a:xfrm>
            <a:prstGeom prst="borderCallout1">
              <a:avLst>
                <a:gd name="adj1" fmla="val 25000"/>
                <a:gd name="adj2" fmla="val 101565"/>
                <a:gd name="adj3" fmla="val 446528"/>
                <a:gd name="adj4" fmla="val 129755"/>
              </a:avLst>
            </a:prstGeom>
            <a:solidFill>
              <a:srgbClr val="99C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 dirty="0"/>
                <a:t>B2: Chọn một kiểu vẽ </a:t>
              </a:r>
              <a:r>
                <a:rPr lang="en-US" sz="2000" b="1" dirty="0" smtClean="0"/>
                <a:t>hình elip</a:t>
              </a:r>
              <a:endParaRPr lang="en-US" sz="2000" b="1" dirty="0"/>
            </a:p>
          </p:txBody>
        </p:sp>
        <p:sp>
          <p:nvSpPr>
            <p:cNvPr id="5143" name="Line 11"/>
            <p:cNvSpPr>
              <a:spLocks noChangeShapeType="1"/>
            </p:cNvSpPr>
            <p:nvPr/>
          </p:nvSpPr>
          <p:spPr bwMode="auto">
            <a:xfrm>
              <a:off x="3504" y="2496"/>
              <a:ext cx="864" cy="864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28" name="Group 16"/>
          <p:cNvGrpSpPr>
            <a:grpSpLocks/>
          </p:cNvGrpSpPr>
          <p:nvPr/>
        </p:nvGrpSpPr>
        <p:grpSpPr bwMode="auto">
          <a:xfrm>
            <a:off x="4239086" y="5530850"/>
            <a:ext cx="76200" cy="76200"/>
            <a:chOff x="528" y="3648"/>
            <a:chExt cx="48" cy="48"/>
          </a:xfrm>
        </p:grpSpPr>
        <p:sp>
          <p:nvSpPr>
            <p:cNvPr id="5140" name="Line 14"/>
            <p:cNvSpPr>
              <a:spLocks noChangeShapeType="1"/>
            </p:cNvSpPr>
            <p:nvPr/>
          </p:nvSpPr>
          <p:spPr bwMode="auto">
            <a:xfrm>
              <a:off x="528" y="3648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5141" name="Line 15"/>
            <p:cNvSpPr>
              <a:spLocks noChangeShapeType="1"/>
            </p:cNvSpPr>
            <p:nvPr/>
          </p:nvSpPr>
          <p:spPr bwMode="auto">
            <a:xfrm flipH="1">
              <a:off x="528" y="3648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29" name="Group 17"/>
          <p:cNvGrpSpPr>
            <a:grpSpLocks/>
          </p:cNvGrpSpPr>
          <p:nvPr/>
        </p:nvGrpSpPr>
        <p:grpSpPr bwMode="auto">
          <a:xfrm>
            <a:off x="6296486" y="6510338"/>
            <a:ext cx="76200" cy="76200"/>
            <a:chOff x="528" y="3648"/>
            <a:chExt cx="48" cy="48"/>
          </a:xfrm>
        </p:grpSpPr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528" y="3648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 flipH="1">
              <a:off x="528" y="3648"/>
              <a:ext cx="4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132" name="AutoShape 8"/>
          <p:cNvSpPr>
            <a:spLocks/>
          </p:cNvSpPr>
          <p:nvPr/>
        </p:nvSpPr>
        <p:spPr bwMode="auto">
          <a:xfrm>
            <a:off x="838200" y="4419600"/>
            <a:ext cx="4876800" cy="762000"/>
          </a:xfrm>
          <a:prstGeom prst="borderCallout1">
            <a:avLst>
              <a:gd name="adj1" fmla="val 15000"/>
              <a:gd name="adj2" fmla="val 101565"/>
              <a:gd name="adj3" fmla="val 237917"/>
              <a:gd name="adj4" fmla="val 132880"/>
            </a:avLst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000" b="1" dirty="0"/>
              <a:t>B3: Kéo thả chuột từ điểm bắt đầu theo hướng chéo đến điểm kết thúc</a:t>
            </a:r>
          </a:p>
        </p:txBody>
      </p:sp>
      <p:sp>
        <p:nvSpPr>
          <p:cNvPr id="5135" name="Line 20"/>
          <p:cNvSpPr>
            <a:spLocks noChangeShapeType="1"/>
          </p:cNvSpPr>
          <p:nvPr/>
        </p:nvSpPr>
        <p:spPr bwMode="auto">
          <a:xfrm>
            <a:off x="4343400" y="5638800"/>
            <a:ext cx="1828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5136" name="Text Box 21"/>
          <p:cNvSpPr txBox="1">
            <a:spLocks noChangeArrowheads="1"/>
          </p:cNvSpPr>
          <p:nvPr/>
        </p:nvSpPr>
        <p:spPr bwMode="auto">
          <a:xfrm>
            <a:off x="3411998" y="5257800"/>
            <a:ext cx="914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FF0066"/>
                </a:solidFill>
              </a:rPr>
              <a:t>Điểm bắt đầu</a:t>
            </a:r>
          </a:p>
        </p:txBody>
      </p:sp>
      <p:sp>
        <p:nvSpPr>
          <p:cNvPr id="5137" name="Text Box 22"/>
          <p:cNvSpPr txBox="1">
            <a:spLocks noChangeArrowheads="1"/>
          </p:cNvSpPr>
          <p:nvPr/>
        </p:nvSpPr>
        <p:spPr bwMode="auto">
          <a:xfrm>
            <a:off x="6186948" y="621665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FF0066"/>
                </a:solidFill>
              </a:rPr>
              <a:t>Điểm k</a:t>
            </a:r>
            <a:r>
              <a:rPr lang="en-US" b="1" dirty="0">
                <a:solidFill>
                  <a:srgbClr val="FF0066"/>
                </a:solidFill>
              </a:rPr>
              <a:t>ết thúc</a:t>
            </a:r>
          </a:p>
        </p:txBody>
      </p:sp>
      <p:sp>
        <p:nvSpPr>
          <p:cNvPr id="5131" name="Text Box 26"/>
          <p:cNvSpPr txBox="1">
            <a:spLocks noChangeArrowheads="1"/>
          </p:cNvSpPr>
          <p:nvPr/>
        </p:nvSpPr>
        <p:spPr bwMode="auto">
          <a:xfrm flipH="1">
            <a:off x="0" y="19050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Các bước vẽ: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132" grpId="0" animBg="1"/>
      <p:bldP spid="5135" grpId="0" animBg="1"/>
      <p:bldP spid="5136" grpId="0"/>
      <p:bldP spid="5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 flipH="1">
            <a:off x="3733800" y="228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Tin Học</a:t>
            </a:r>
          </a:p>
        </p:txBody>
      </p:sp>
      <p:sp>
        <p:nvSpPr>
          <p:cNvPr id="6149" name="Text Box 20"/>
          <p:cNvSpPr txBox="1">
            <a:spLocks noChangeArrowheads="1"/>
          </p:cNvSpPr>
          <p:nvPr/>
        </p:nvSpPr>
        <p:spPr bwMode="auto">
          <a:xfrm flipH="1">
            <a:off x="0" y="19050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99"/>
                </a:solidFill>
              </a:rPr>
              <a:t>Các kiểu vẽ </a:t>
            </a:r>
            <a:r>
              <a:rPr lang="en-US" sz="2800" b="1" dirty="0" smtClean="0">
                <a:solidFill>
                  <a:srgbClr val="000099"/>
                </a:solidFill>
              </a:rPr>
              <a:t>elip</a:t>
            </a:r>
            <a:endParaRPr lang="en-US" sz="2800" b="1" dirty="0">
              <a:solidFill>
                <a:srgbClr val="000099"/>
              </a:solidFill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066800" y="2590800"/>
            <a:ext cx="3059113" cy="1066800"/>
            <a:chOff x="672" y="1632"/>
            <a:chExt cx="1927" cy="672"/>
          </a:xfrm>
        </p:grpSpPr>
        <p:pic>
          <p:nvPicPr>
            <p:cNvPr id="6163" name="Picture 2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60" y="1632"/>
              <a:ext cx="439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4" name="Text Box 24"/>
            <p:cNvSpPr txBox="1">
              <a:spLocks noChangeArrowheads="1"/>
            </p:cNvSpPr>
            <p:nvPr/>
          </p:nvSpPr>
          <p:spPr bwMode="auto">
            <a:xfrm>
              <a:off x="672" y="1872"/>
              <a:ext cx="13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Chỉ vẽ đường biên</a:t>
              </a:r>
            </a:p>
          </p:txBody>
        </p:sp>
      </p:grp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589208" y="3124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990600" y="3962400"/>
            <a:ext cx="3130550" cy="1066800"/>
            <a:chOff x="624" y="2496"/>
            <a:chExt cx="1972" cy="672"/>
          </a:xfrm>
        </p:grpSpPr>
        <p:pic>
          <p:nvPicPr>
            <p:cNvPr id="6161" name="Picture 2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60" y="2496"/>
              <a:ext cx="43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2" name="Text Box 28"/>
            <p:cNvSpPr txBox="1">
              <a:spLocks noChangeArrowheads="1"/>
            </p:cNvSpPr>
            <p:nvPr/>
          </p:nvSpPr>
          <p:spPr bwMode="auto">
            <a:xfrm>
              <a:off x="624" y="2640"/>
              <a:ext cx="144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Vẽ đường biên và tô màu bên trong</a:t>
              </a:r>
            </a:p>
          </p:txBody>
        </p:sp>
      </p:grp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4605338" y="45831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4572000" y="5715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066800" y="5257800"/>
            <a:ext cx="3048000" cy="990600"/>
            <a:chOff x="672" y="3312"/>
            <a:chExt cx="1920" cy="624"/>
          </a:xfrm>
        </p:grpSpPr>
        <p:pic>
          <p:nvPicPr>
            <p:cNvPr id="6159" name="Picture 2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60" y="3312"/>
              <a:ext cx="432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0" name="Text Box 35"/>
            <p:cNvSpPr txBox="1">
              <a:spLocks noChangeArrowheads="1"/>
            </p:cNvSpPr>
            <p:nvPr/>
          </p:nvSpPr>
          <p:spPr bwMode="auto">
            <a:xfrm>
              <a:off x="672" y="3456"/>
              <a:ext cx="129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Chỉ tô màu bên trong</a:t>
              </a:r>
            </a:p>
          </p:txBody>
        </p:sp>
      </p:grpSp>
      <p:sp>
        <p:nvSpPr>
          <p:cNvPr id="21" name="Text Box 13"/>
          <p:cNvSpPr txBox="1">
            <a:spLocks noChangeArrowheads="1"/>
          </p:cNvSpPr>
          <p:nvPr/>
        </p:nvSpPr>
        <p:spPr bwMode="auto">
          <a:xfrm flipH="1">
            <a:off x="2057400" y="685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Vẽ hình </a:t>
            </a:r>
            <a:r>
              <a:rPr lang="en-US" sz="2800" b="1" dirty="0" smtClean="0">
                <a:solidFill>
                  <a:schemeClr val="accent2"/>
                </a:solidFill>
              </a:rPr>
              <a:t>elip, hình tròn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562600" y="2772696"/>
            <a:ext cx="1447800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5562600" y="4176252"/>
            <a:ext cx="1447800" cy="762000"/>
          </a:xfrm>
          <a:prstGeom prst="ellipse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Oval 23"/>
          <p:cNvSpPr/>
          <p:nvPr/>
        </p:nvSpPr>
        <p:spPr>
          <a:xfrm>
            <a:off x="5592096" y="5348748"/>
            <a:ext cx="1447800" cy="762000"/>
          </a:xfrm>
          <a:prstGeom prst="ellips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 animBg="1"/>
      <p:bldP spid="14366" grpId="0" animBg="1"/>
      <p:bldP spid="14367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 flipH="1">
            <a:off x="3657600" y="304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Tin Học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 flipH="1">
            <a:off x="0" y="21336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*Chú ý: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228600" y="28194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66"/>
                </a:solidFill>
              </a:rPr>
              <a:t>-  </a:t>
            </a:r>
            <a:r>
              <a:rPr lang="en-US" sz="2000" b="1" u="sng" dirty="0">
                <a:solidFill>
                  <a:srgbClr val="FF0066"/>
                </a:solidFill>
              </a:rPr>
              <a:t>Để vẽ hình </a:t>
            </a:r>
            <a:r>
              <a:rPr lang="en-US" sz="2000" b="1" u="sng" dirty="0" smtClean="0">
                <a:solidFill>
                  <a:srgbClr val="FF0066"/>
                </a:solidFill>
              </a:rPr>
              <a:t>tròn:</a:t>
            </a:r>
            <a:r>
              <a:rPr lang="en-US" sz="2000" b="1" dirty="0" smtClean="0">
                <a:solidFill>
                  <a:srgbClr val="FF0066"/>
                </a:solidFill>
              </a:rPr>
              <a:t> </a:t>
            </a:r>
            <a:r>
              <a:rPr lang="en-US" sz="2000" b="1" dirty="0">
                <a:solidFill>
                  <a:srgbClr val="FF0066"/>
                </a:solidFill>
              </a:rPr>
              <a:t>giữ phím </a:t>
            </a:r>
            <a:r>
              <a:rPr lang="en-US" sz="2000" b="1" dirty="0">
                <a:solidFill>
                  <a:srgbClr val="000099"/>
                </a:solidFill>
              </a:rPr>
              <a:t>Shift</a:t>
            </a:r>
            <a:r>
              <a:rPr lang="en-US" sz="2000" b="1" dirty="0">
                <a:solidFill>
                  <a:srgbClr val="FF0066"/>
                </a:solidFill>
              </a:rPr>
              <a:t> trong khi kéo thả chuột, thả nút chuột rồi thả phím </a:t>
            </a:r>
            <a:r>
              <a:rPr lang="en-US" sz="2000" b="1" dirty="0">
                <a:solidFill>
                  <a:srgbClr val="000099"/>
                </a:solidFill>
              </a:rPr>
              <a:t>Shift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95275" y="3778250"/>
            <a:ext cx="8183563" cy="701675"/>
            <a:chOff x="221" y="2380"/>
            <a:chExt cx="5155" cy="442"/>
          </a:xfrm>
        </p:grpSpPr>
        <p:sp>
          <p:nvSpPr>
            <p:cNvPr id="7177" name="Text Box 22"/>
            <p:cNvSpPr txBox="1">
              <a:spLocks noChangeArrowheads="1"/>
            </p:cNvSpPr>
            <p:nvPr/>
          </p:nvSpPr>
          <p:spPr bwMode="auto">
            <a:xfrm>
              <a:off x="221" y="2380"/>
              <a:ext cx="515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0066"/>
                  </a:solidFill>
                </a:rPr>
                <a:t>- Để chọn nét vẽ cho đường biên, chọn công cụ          rồi chọn nét vẽ trước</a:t>
              </a:r>
            </a:p>
          </p:txBody>
        </p:sp>
        <p:pic>
          <p:nvPicPr>
            <p:cNvPr id="7178" name="Picture 2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12" y="2400"/>
              <a:ext cx="23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304800" y="45720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- Ch</a:t>
            </a:r>
            <a:r>
              <a:rPr lang="en-US" b="1">
                <a:solidFill>
                  <a:srgbClr val="FF0066"/>
                </a:solidFill>
              </a:rPr>
              <a:t>ọn màu vẽ cho đường biên và màu nền tô phần bên trong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 flipH="1">
            <a:off x="2057400" y="685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Vẽ hình </a:t>
            </a:r>
            <a:r>
              <a:rPr lang="en-US" sz="2800" b="1" dirty="0" smtClean="0">
                <a:solidFill>
                  <a:schemeClr val="accent2"/>
                </a:solidFill>
              </a:rPr>
              <a:t>elip, hình tròn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5" grpId="0"/>
      <p:bldP spid="164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87054"/>
            <a:ext cx="1752600" cy="269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990600"/>
            <a:ext cx="311223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1676400"/>
            <a:ext cx="2760404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4191000"/>
            <a:ext cx="259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4" descr="h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WordArt 5"/>
          <p:cNvSpPr>
            <a:spLocks noChangeArrowheads="1" noChangeShapeType="1" noTextEdit="1"/>
          </p:cNvSpPr>
          <p:nvPr/>
        </p:nvSpPr>
        <p:spPr bwMode="auto">
          <a:xfrm>
            <a:off x="2514600" y="685800"/>
            <a:ext cx="3733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Thực hành</a:t>
            </a:r>
            <a:endParaRPr lang="vi-VN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81000" y="2667000"/>
            <a:ext cx="3048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-Chọn công cụ gì?</a:t>
            </a:r>
          </a:p>
          <a:p>
            <a:pPr>
              <a:spcBef>
                <a:spcPct val="50000"/>
              </a:spcBef>
            </a:pPr>
            <a:r>
              <a:rPr lang="en-US" sz="2000" b="1" dirty="0"/>
              <a:t>-Chọn màu gì?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/>
              <a:t>-Chọn kiểu vẽ nào?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/>
              <a:t>-Các bước vẽ?</a:t>
            </a:r>
            <a:endParaRPr lang="en-US" sz="2000" b="1" dirty="0"/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152400" y="2057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</a:rPr>
              <a:t>Thảo luận nhóm: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276600" y="2667000"/>
            <a:ext cx="6248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-Chọn công </a:t>
            </a:r>
            <a:r>
              <a:rPr lang="en-US" sz="2000" b="1" dirty="0" smtClean="0"/>
              <a:t>cụ: vẽ hình elip hình tròn</a:t>
            </a: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000" b="1" dirty="0"/>
              <a:t>-Chọn </a:t>
            </a:r>
            <a:r>
              <a:rPr lang="en-US" sz="2000" b="1" dirty="0" smtClean="0"/>
              <a:t>màu: xanh đậm, xanh lá, nâu, đỏ, cam</a:t>
            </a: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000" b="1" dirty="0" smtClean="0"/>
              <a:t>-Chọn kiểu vẽ: chỉ có màu viền, chỉ có màu nền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/>
              <a:t>-B1: vẽ 3 hình elip</a:t>
            </a:r>
          </a:p>
          <a:p>
            <a:pPr>
              <a:spcBef>
                <a:spcPct val="50000"/>
              </a:spcBef>
            </a:pPr>
            <a:r>
              <a:rPr lang="en-US" sz="2000" b="1" dirty="0" smtClean="0"/>
              <a:t> B2: vẽ các hình tròn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0"/>
            <a:ext cx="9982200" cy="658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WordArt 6"/>
          <p:cNvSpPr>
            <a:spLocks noChangeArrowheads="1" noChangeShapeType="1" noTextEdit="1"/>
          </p:cNvSpPr>
          <p:nvPr/>
        </p:nvSpPr>
        <p:spPr bwMode="auto">
          <a:xfrm>
            <a:off x="2133600" y="1600200"/>
            <a:ext cx="48768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con </a:t>
            </a:r>
          </a:p>
          <a:p>
            <a:pPr algn="ctr"/>
            <a:r>
              <a:rPr lang="vi-VN" sz="3600" kern="10">
                <a:ln w="9525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 ngoan học giỏi</a:t>
            </a:r>
          </a:p>
          <a:p>
            <a:pPr algn="ctr"/>
            <a:r>
              <a:rPr lang="vi-VN" sz="3600" kern="10">
                <a:ln w="9525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thầy cô giáo</a:t>
            </a:r>
          </a:p>
          <a:p>
            <a:pPr algn="ctr"/>
            <a:r>
              <a:rPr lang="vi-VN" sz="3600" kern="10">
                <a:ln w="9525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mạnh khoẻ và hạnh phúc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309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Dai Loi</cp:lastModifiedBy>
  <cp:revision>43</cp:revision>
  <dcterms:created xsi:type="dcterms:W3CDTF">2014-01-17T02:32:51Z</dcterms:created>
  <dcterms:modified xsi:type="dcterms:W3CDTF">2017-11-29T03:13:43Z</dcterms:modified>
</cp:coreProperties>
</file>