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0" r:id="rId1"/>
  </p:sldMasterIdLst>
  <p:sldIdLst>
    <p:sldId id="330" r:id="rId2"/>
    <p:sldId id="257" r:id="rId3"/>
    <p:sldId id="292" r:id="rId4"/>
    <p:sldId id="261" r:id="rId5"/>
    <p:sldId id="262" r:id="rId6"/>
    <p:sldId id="264" r:id="rId7"/>
    <p:sldId id="293" r:id="rId8"/>
    <p:sldId id="268" r:id="rId9"/>
    <p:sldId id="269" r:id="rId10"/>
    <p:sldId id="294" r:id="rId11"/>
    <p:sldId id="295" r:id="rId12"/>
    <p:sldId id="329" r:id="rId13"/>
    <p:sldId id="276" r:id="rId14"/>
    <p:sldId id="277" r:id="rId15"/>
    <p:sldId id="315" r:id="rId16"/>
    <p:sldId id="278" r:id="rId17"/>
    <p:sldId id="275" r:id="rId18"/>
    <p:sldId id="280" r:id="rId19"/>
    <p:sldId id="281" r:id="rId20"/>
    <p:sldId id="291" r:id="rId21"/>
    <p:sldId id="282" r:id="rId22"/>
    <p:sldId id="296" r:id="rId23"/>
    <p:sldId id="283" r:id="rId24"/>
    <p:sldId id="287" r:id="rId25"/>
    <p:sldId id="284" r:id="rId26"/>
    <p:sldId id="288" r:id="rId27"/>
    <p:sldId id="316"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91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97" autoAdjust="0"/>
    <p:restoredTop sz="94660"/>
  </p:normalViewPr>
  <p:slideViewPr>
    <p:cSldViewPr>
      <p:cViewPr varScale="1">
        <p:scale>
          <a:sx n="67" d="100"/>
          <a:sy n="67" d="100"/>
        </p:scale>
        <p:origin x="1362" y="60"/>
      </p:cViewPr>
      <p:guideLst>
        <p:guide orient="horz" pos="2160"/>
        <p:guide pos="291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7A0AB5D9-698F-4FD0-9A9E-2FA66A742DC5}" type="datetimeFigureOut">
              <a:rPr lang="en-US" smtClean="0"/>
              <a:t>3/5/2022</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B8E15856-0286-447C-8B3E-4FF355CABFDC}"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A0AB5D9-698F-4FD0-9A9E-2FA66A742DC5}" type="datetimeFigureOut">
              <a:rPr lang="en-US" smtClean="0"/>
              <a:t>3/5/2022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E15856-0286-447C-8B3E-4FF355CABFDC}"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A0AB5D9-698F-4FD0-9A9E-2FA66A742DC5}" type="datetimeFigureOut">
              <a:rPr lang="en-US" smtClean="0"/>
              <a:t>3/5/2022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E15856-0286-447C-8B3E-4FF355CABFDC}"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A0AB5D9-698F-4FD0-9A9E-2FA66A742DC5}" type="datetimeFigureOut">
              <a:rPr lang="en-US" smtClean="0"/>
              <a:t>3/5/2022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E15856-0286-447C-8B3E-4FF355CABFDC}"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7A0AB5D9-698F-4FD0-9A9E-2FA66A742DC5}" type="datetimeFigureOut">
              <a:rPr lang="en-US" smtClean="0"/>
              <a:t>3/5/2022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E15856-0286-447C-8B3E-4FF355CABFDC}"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A0AB5D9-698F-4FD0-9A9E-2FA66A742DC5}" type="datetimeFigureOut">
              <a:rPr lang="en-US" smtClean="0"/>
              <a:t>3/5/2022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E15856-0286-447C-8B3E-4FF355CABFDC}"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7A0AB5D9-698F-4FD0-9A9E-2FA66A742DC5}" type="datetimeFigureOut">
              <a:rPr lang="en-US" smtClean="0"/>
              <a:t>3/5/2022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E15856-0286-447C-8B3E-4FF355CABFDC}"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7A0AB5D9-698F-4FD0-9A9E-2FA66A742DC5}" type="datetimeFigureOut">
              <a:rPr lang="en-US" smtClean="0"/>
              <a:t>3/5/2022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E15856-0286-447C-8B3E-4FF355CABFDC}"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0AB5D9-698F-4FD0-9A9E-2FA66A742DC5}" type="datetimeFigureOut">
              <a:rPr lang="en-US" smtClean="0"/>
              <a:t>3/5/2022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E15856-0286-447C-8B3E-4FF355CABFDC}"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A0AB5D9-698F-4FD0-9A9E-2FA66A742DC5}" type="datetimeFigureOut">
              <a:rPr lang="en-US" smtClean="0"/>
              <a:t>3/5/2022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E15856-0286-447C-8B3E-4FF355CABFDC}"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7A0AB5D9-698F-4FD0-9A9E-2FA66A742DC5}" type="datetimeFigureOut">
              <a:rPr lang="en-US" smtClean="0"/>
              <a:t>3/5/2022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B8E15856-0286-447C-8B3E-4FF355CABFDC}" type="slidenum">
              <a:rPr lang="en-US" smtClean="0"/>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7A0AB5D9-698F-4FD0-9A9E-2FA66A742DC5}" type="datetimeFigureOut">
              <a:rPr lang="en-US" smtClean="0"/>
              <a:t>3/5/2022</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8E15856-0286-447C-8B3E-4FF355CABFDC}" type="slidenum">
              <a:rPr lang="en-US" smtClean="0"/>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 Target="slide7.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slide" Target="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slide" Target="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slide" Target="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slide" Target="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slide" Target="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slide" Target="slide2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slide" Target="slide25.xml"/><Relationship Id="rId2" Type="http://schemas.openxmlformats.org/officeDocument/2006/relationships/slide" Target="slide24.xml"/><Relationship Id="rId1" Type="http://schemas.openxmlformats.org/officeDocument/2006/relationships/slideLayout" Target="../slideLayouts/slideLayout7.xml"/><Relationship Id="rId5" Type="http://schemas.openxmlformats.org/officeDocument/2006/relationships/slide" Target="slide27.xml"/><Relationship Id="rId4" Type="http://schemas.openxmlformats.org/officeDocument/2006/relationships/slide" Target="slide26.xml"/></Relationships>
</file>

<file path=ppt/slides/_rels/slide24.xml.rels><?xml version="1.0" encoding="UTF-8" standalone="yes"?>
<Relationships xmlns="http://schemas.openxmlformats.org/package/2006/relationships"><Relationship Id="rId2" Type="http://schemas.openxmlformats.org/officeDocument/2006/relationships/slide" Target="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slide" Target="slide23.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slide" Target="slide23.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slide" Target="slide10.xml"/><Relationship Id="rId1" Type="http://schemas.openxmlformats.org/officeDocument/2006/relationships/slideLayout" Target="../slideLayouts/slideLayout7.xml"/><Relationship Id="rId5" Type="http://schemas.openxmlformats.org/officeDocument/2006/relationships/slide" Target="slide17.xml"/><Relationship Id="rId4" Type="http://schemas.openxmlformats.org/officeDocument/2006/relationships/slide" Target="slide13.xml"/></Relationships>
</file>

<file path=ppt/slides/_rels/slide7.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slide" Target="slide9.xml"/><Relationship Id="rId1" Type="http://schemas.openxmlformats.org/officeDocument/2006/relationships/slideLayout" Target="../slideLayouts/slideLayout5.xml"/><Relationship Id="rId4" Type="http://schemas.openxmlformats.org/officeDocument/2006/relationships/slide" Target="slide11.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slide" Target="slide7.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 Target="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514600"/>
            <a:ext cx="8305800" cy="1143000"/>
          </a:xfrm>
        </p:spPr>
        <p:txBody>
          <a:bodyPr>
            <a:noAutofit/>
          </a:bodyPr>
          <a:lstStyle/>
          <a:p>
            <a:pPr algn="ctr"/>
            <a:r>
              <a:rPr lang="en-US" sz="9600" b="1" smtClean="0">
                <a:solidFill>
                  <a:srgbClr val="FF0000"/>
                </a:solidFill>
              </a:rPr>
              <a:t>Tập đọc</a:t>
            </a:r>
            <a:endParaRPr lang="en-US" sz="9600" b="1">
              <a:solidFill>
                <a:srgbClr val="FF0000"/>
              </a:solidFill>
            </a:endParaRPr>
          </a:p>
        </p:txBody>
      </p:sp>
    </p:spTree>
    <p:extLst>
      <p:ext uri="{BB962C8B-B14F-4D97-AF65-F5344CB8AC3E}">
        <p14:creationId xmlns:p14="http://schemas.microsoft.com/office/powerpoint/2010/main" val="2238787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Action Button: Back or Previous 1">
            <a:hlinkClick r:id="rId2" action="ppaction://hlinksldjump" highlightClick="1"/>
          </p:cNvPr>
          <p:cNvSpPr/>
          <p:nvPr/>
        </p:nvSpPr>
        <p:spPr>
          <a:xfrm>
            <a:off x="173990" y="4628515"/>
            <a:ext cx="685800" cy="304800"/>
          </a:xfrm>
          <a:prstGeom prst="actionButtonBackPrevious">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vi-VN"/>
          </a:p>
        </p:txBody>
      </p:sp>
      <p:pic>
        <p:nvPicPr>
          <p:cNvPr id="4" name="Picture 3" descr="nga-ba-song-Bach-hac-hotel24h"/>
          <p:cNvPicPr>
            <a:picLocks noChangeAspect="1"/>
          </p:cNvPicPr>
          <p:nvPr/>
        </p:nvPicPr>
        <p:blipFill>
          <a:blip r:embed="rId3"/>
          <a:stretch>
            <a:fillRect/>
          </a:stretch>
        </p:blipFill>
        <p:spPr>
          <a:xfrm>
            <a:off x="-51435" y="41275"/>
            <a:ext cx="4231005" cy="4121785"/>
          </a:xfrm>
          <a:prstGeom prst="rect">
            <a:avLst/>
          </a:prstGeom>
        </p:spPr>
      </p:pic>
      <p:pic>
        <p:nvPicPr>
          <p:cNvPr id="7" name="Picture 6" descr="Meeting_of_waters_from_the_air_manaus_brazil"/>
          <p:cNvPicPr>
            <a:picLocks noChangeAspect="1"/>
          </p:cNvPicPr>
          <p:nvPr/>
        </p:nvPicPr>
        <p:blipFill>
          <a:blip r:embed="rId4"/>
          <a:stretch>
            <a:fillRect/>
          </a:stretch>
        </p:blipFill>
        <p:spPr>
          <a:xfrm>
            <a:off x="4272915" y="3106420"/>
            <a:ext cx="4761230" cy="3630930"/>
          </a:xfrm>
          <a:prstGeom prst="rect">
            <a:avLst/>
          </a:prstGeom>
        </p:spPr>
      </p:pic>
      <p:sp>
        <p:nvSpPr>
          <p:cNvPr id="8" name="Rounded Rectangle 7"/>
          <p:cNvSpPr/>
          <p:nvPr/>
        </p:nvSpPr>
        <p:spPr>
          <a:xfrm>
            <a:off x="4272915" y="41910"/>
            <a:ext cx="4761865" cy="284099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a:latin typeface="Times New Roman" panose="02020603050405020304" pitchFamily="18" charset="0"/>
              </a:rPr>
              <a:t>Ngã ba Hạc vào mùa khô rộng, nước chảy cuồn cuộn, vào mùa lũ nước đỏ ngầu phù sa. Trời nắng nhìn dòng sông như một tấm gương khổng lồ chan hòa ánh nắng. Vào những đêm trăng, mặt sông mênh mông một làn nước bạc không nhìn thấy bờ</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1295400" y="2860953"/>
            <a:ext cx="5257800" cy="830997"/>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vi-VN" sz="4800" smtClean="0">
                <a:latin typeface="+mj-lt"/>
              </a:rPr>
              <a:t>Luyện đọc nhóm đôi</a:t>
            </a:r>
            <a:endParaRPr lang="vi-VN" sz="4800">
              <a:latin typeface="+mj-lt"/>
            </a:endParaRPr>
          </a:p>
        </p:txBody>
      </p:sp>
      <p:sp>
        <p:nvSpPr>
          <p:cNvPr id="3" name="Title 1"/>
          <p:cNvSpPr txBox="1"/>
          <p:nvPr/>
        </p:nvSpPr>
        <p:spPr>
          <a:xfrm>
            <a:off x="609600" y="152400"/>
            <a:ext cx="8229600" cy="762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u="sng" smtClean="0">
                <a:latin typeface="Times New Roman" panose="02020603050405020304" pitchFamily="18" charset="0"/>
                <a:cs typeface="Times New Roman" panose="02020603050405020304" pitchFamily="18" charset="0"/>
              </a:rPr>
              <a:t>Tập đọc</a:t>
            </a:r>
          </a:p>
          <a:p>
            <a:r>
              <a:rPr lang="en-US" sz="2400" smtClean="0">
                <a:latin typeface="Times New Roman" panose="02020603050405020304" pitchFamily="18" charset="0"/>
                <a:cs typeface="Times New Roman" panose="02020603050405020304" pitchFamily="18" charset="0"/>
              </a:rPr>
              <a:t>Phong cảnh đền Hùng</a:t>
            </a:r>
            <a:endParaRPr lang="en-US" sz="2400" dirty="0">
              <a:latin typeface="Times New Roman" panose="02020603050405020304" pitchFamily="18" charset="0"/>
              <a:cs typeface="Times New Roman" panose="02020603050405020304" pitchFamily="18" charset="0"/>
            </a:endParaRPr>
          </a:p>
        </p:txBody>
      </p:sp>
      <p:sp>
        <p:nvSpPr>
          <p:cNvPr id="4" name="Curved Right Arrow 3"/>
          <p:cNvSpPr/>
          <p:nvPr/>
        </p:nvSpPr>
        <p:spPr>
          <a:xfrm>
            <a:off x="381000" y="1905000"/>
            <a:ext cx="990600" cy="955953"/>
          </a:xfrm>
          <a:prstGeom prst="curvedRight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vi-VN">
              <a:solidFill>
                <a:schemeClr val="tx1"/>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Horizontal Scroll 7">
            <a:hlinkClick r:id="rId2" action="ppaction://hlinksldjump"/>
          </p:cNvPr>
          <p:cNvSpPr/>
          <p:nvPr/>
        </p:nvSpPr>
        <p:spPr>
          <a:xfrm>
            <a:off x="1467485" y="1524000"/>
            <a:ext cx="6748145" cy="1981200"/>
          </a:xfrm>
          <a:prstGeom prst="horizontalScroll">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4000" dirty="0">
                <a:latin typeface="Times New Roman" panose="02020603050405020304" pitchFamily="18" charset="0"/>
                <a:cs typeface="Times New Roman" panose="02020603050405020304" pitchFamily="18" charset="0"/>
              </a:rPr>
              <a:t>Bài văn viết về cảnh vật gì?</a:t>
            </a:r>
          </a:p>
          <a:p>
            <a:pPr algn="ctr"/>
            <a:r>
              <a:rPr lang="en-US" sz="4000" dirty="0">
                <a:latin typeface="Times New Roman" panose="02020603050405020304" pitchFamily="18" charset="0"/>
                <a:cs typeface="Times New Roman" panose="02020603050405020304" pitchFamily="18" charset="0"/>
              </a:rPr>
              <a:t> Ở đâu?</a:t>
            </a:r>
          </a:p>
        </p:txBody>
      </p:sp>
      <p:sp>
        <p:nvSpPr>
          <p:cNvPr id="9" name="Title 1"/>
          <p:cNvSpPr txBox="1"/>
          <p:nvPr/>
        </p:nvSpPr>
        <p:spPr>
          <a:xfrm>
            <a:off x="609600" y="152400"/>
            <a:ext cx="8229600" cy="762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smtClean="0">
                <a:latin typeface="Times New Roman" panose="02020603050405020304" pitchFamily="18" charset="0"/>
                <a:cs typeface="Times New Roman" panose="02020603050405020304" pitchFamily="18" charset="0"/>
              </a:rPr>
              <a:t/>
            </a:r>
            <a:br>
              <a:rPr lang="en-US" sz="2400" smtClean="0">
                <a:latin typeface="Times New Roman" panose="02020603050405020304" pitchFamily="18" charset="0"/>
                <a:cs typeface="Times New Roman" panose="02020603050405020304" pitchFamily="18" charset="0"/>
              </a:rPr>
            </a:br>
            <a:r>
              <a:rPr lang="en-US" sz="2400" u="sng" smtClean="0">
                <a:latin typeface="Times New Roman" panose="02020603050405020304" pitchFamily="18" charset="0"/>
                <a:cs typeface="Times New Roman" panose="02020603050405020304" pitchFamily="18" charset="0"/>
              </a:rPr>
              <a:t>Tập đọc</a:t>
            </a:r>
          </a:p>
          <a:p>
            <a:r>
              <a:rPr lang="en-US" sz="2400" smtClean="0">
                <a:latin typeface="Times New Roman" panose="02020603050405020304" pitchFamily="18" charset="0"/>
                <a:cs typeface="Times New Roman" panose="02020603050405020304" pitchFamily="18" charset="0"/>
              </a:rPr>
              <a:t>Phong cảnh đền Hùng</a:t>
            </a:r>
            <a:endParaRPr lang="en-US" sz="2400" dirty="0">
              <a:latin typeface="Times New Roman" panose="02020603050405020304" pitchFamily="18" charset="0"/>
              <a:cs typeface="Times New Roman" panose="02020603050405020304" pitchFamily="18" charset="0"/>
            </a:endParaRPr>
          </a:p>
        </p:txBody>
      </p:sp>
      <p:sp>
        <p:nvSpPr>
          <p:cNvPr id="11" name="TextBox 10"/>
          <p:cNvSpPr txBox="1"/>
          <p:nvPr/>
        </p:nvSpPr>
        <p:spPr>
          <a:xfrm>
            <a:off x="155713" y="1159565"/>
            <a:ext cx="2133600" cy="52322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vi-VN" sz="2800" b="1" smtClean="0">
                <a:solidFill>
                  <a:srgbClr val="002060"/>
                </a:solidFill>
                <a:latin typeface="+mj-lt"/>
              </a:rPr>
              <a:t>Tìm hiểu bài</a:t>
            </a:r>
            <a:endParaRPr lang="vi-VN" sz="2800" b="1">
              <a:solidFill>
                <a:srgbClr val="002060"/>
              </a:solidFill>
              <a:latin typeface="+mj-lt"/>
            </a:endParaRPr>
          </a:p>
        </p:txBody>
      </p:sp>
      <p:sp>
        <p:nvSpPr>
          <p:cNvPr id="3" name="Rounded Rectangle 2"/>
          <p:cNvSpPr/>
          <p:nvPr/>
        </p:nvSpPr>
        <p:spPr>
          <a:xfrm>
            <a:off x="1259205" y="3505200"/>
            <a:ext cx="7308215" cy="31242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4000">
                <a:latin typeface="Times New Roman" panose="02020603050405020304" pitchFamily="18" charset="0"/>
              </a:rPr>
              <a:t>Bài văn tả cảnh đền Hùng, cảnh thiên nhiên vùng núi Nghĩa Lĩnh, huyện Lâm Thao,tỉnh Phú Thọ, nơi thờ các vua Hùng, tổ tiên của dân tộc ta</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1"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heckerboard(across)">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3" grpId="1" bldLvl="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Horizontal Scroll 7">
            <a:hlinkClick r:id="rId2" action="ppaction://hlinksldjump"/>
          </p:cNvPr>
          <p:cNvSpPr/>
          <p:nvPr/>
        </p:nvSpPr>
        <p:spPr>
          <a:xfrm>
            <a:off x="1467678" y="2209800"/>
            <a:ext cx="6324600" cy="1981200"/>
          </a:xfrm>
          <a:prstGeom prst="horizontalScroll">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vi-VN" sz="4000" dirty="0">
                <a:latin typeface="Times New Roman" panose="02020603050405020304" pitchFamily="18" charset="0"/>
                <a:cs typeface="Times New Roman" panose="02020603050405020304" pitchFamily="18" charset="0"/>
              </a:rPr>
              <a:t>Hãy kể những điều em biết về các vị vua Hùng?</a:t>
            </a:r>
            <a:endParaRPr lang="en-US" sz="4000" dirty="0">
              <a:latin typeface="Times New Roman" panose="02020603050405020304" pitchFamily="18" charset="0"/>
              <a:cs typeface="Times New Roman" panose="02020603050405020304" pitchFamily="18" charset="0"/>
            </a:endParaRPr>
          </a:p>
        </p:txBody>
      </p:sp>
      <p:sp>
        <p:nvSpPr>
          <p:cNvPr id="9" name="Title 1"/>
          <p:cNvSpPr txBox="1"/>
          <p:nvPr/>
        </p:nvSpPr>
        <p:spPr>
          <a:xfrm>
            <a:off x="609600" y="152400"/>
            <a:ext cx="8229600" cy="762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u="sng" smtClean="0">
                <a:latin typeface="Times New Roman" panose="02020603050405020304" pitchFamily="18" charset="0"/>
                <a:cs typeface="Times New Roman" panose="02020603050405020304" pitchFamily="18" charset="0"/>
              </a:rPr>
              <a:t>Tập đọc</a:t>
            </a:r>
          </a:p>
          <a:p>
            <a:r>
              <a:rPr lang="en-US" sz="2400" smtClean="0">
                <a:latin typeface="Times New Roman" panose="02020603050405020304" pitchFamily="18" charset="0"/>
                <a:cs typeface="Times New Roman" panose="02020603050405020304" pitchFamily="18" charset="0"/>
              </a:rPr>
              <a:t>Phong cảnh đền Hùng</a:t>
            </a:r>
            <a:endParaRPr lang="en-US" sz="2400" dirty="0">
              <a:latin typeface="Times New Roman" panose="02020603050405020304" pitchFamily="18" charset="0"/>
              <a:cs typeface="Times New Roman" panose="02020603050405020304" pitchFamily="18" charset="0"/>
            </a:endParaRPr>
          </a:p>
        </p:txBody>
      </p:sp>
      <p:sp>
        <p:nvSpPr>
          <p:cNvPr id="11" name="TextBox 10"/>
          <p:cNvSpPr txBox="1"/>
          <p:nvPr/>
        </p:nvSpPr>
        <p:spPr>
          <a:xfrm>
            <a:off x="155713" y="1159565"/>
            <a:ext cx="2133600" cy="52322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vi-VN" sz="2800" b="1" smtClean="0">
                <a:solidFill>
                  <a:srgbClr val="002060"/>
                </a:solidFill>
                <a:latin typeface="+mj-lt"/>
              </a:rPr>
              <a:t>Tìm hiểu bài</a:t>
            </a:r>
            <a:endParaRPr lang="vi-VN" sz="2800" b="1">
              <a:solidFill>
                <a:srgbClr val="002060"/>
              </a:solidFill>
              <a:latin typeface="+mj-lt"/>
            </a:endParaRPr>
          </a:p>
        </p:txBody>
      </p:sp>
      <p:sp>
        <p:nvSpPr>
          <p:cNvPr id="2" name="Double Wave 1"/>
          <p:cNvSpPr/>
          <p:nvPr/>
        </p:nvSpPr>
        <p:spPr>
          <a:xfrm>
            <a:off x="685800" y="1682750"/>
            <a:ext cx="8229600" cy="5099050"/>
          </a:xfrm>
          <a:prstGeom prst="doubleWave">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3600">
                <a:latin typeface="Times New Roman" panose="02020603050405020304" pitchFamily="18" charset="0"/>
              </a:rPr>
              <a:t>Theo truyền thuyết, Lạc Long Quân phong cho  người con cả lên làm vua, hiệu là Hùng Vương, đặt tên nước là Văn Lang, đóng đô ở thành Phong Châu, cách đây khoảng 4000 năm. Hùng Vương truyền được 18 đời, trị vì 2621 năm</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1"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diamond(in)">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2" grpId="1" bldLvl="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Horizontal Scroll 10">
            <a:hlinkClick r:id="rId2" action="ppaction://hlinksldjump"/>
          </p:cNvPr>
          <p:cNvSpPr/>
          <p:nvPr/>
        </p:nvSpPr>
        <p:spPr>
          <a:xfrm>
            <a:off x="1463040" y="0"/>
            <a:ext cx="6527800" cy="1904365"/>
          </a:xfrm>
          <a:prstGeom prst="horizontalScroll">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3600" dirty="0">
                <a:latin typeface="Times New Roman" panose="02020603050405020304" pitchFamily="18" charset="0"/>
                <a:cs typeface="Times New Roman" panose="02020603050405020304" pitchFamily="18" charset="0"/>
              </a:rPr>
              <a:t>Em hãy tìm những từ ngữ miêu tả cảnh đẹp thiên nhiên nơi đây.</a:t>
            </a:r>
          </a:p>
        </p:txBody>
      </p:sp>
      <p:sp>
        <p:nvSpPr>
          <p:cNvPr id="5" name="TextBox 4"/>
          <p:cNvSpPr txBox="1"/>
          <p:nvPr/>
        </p:nvSpPr>
        <p:spPr>
          <a:xfrm>
            <a:off x="2540" y="2057400"/>
            <a:ext cx="9072245" cy="1076325"/>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marL="457200" indent="-457200">
              <a:buFont typeface="Wingdings" panose="05000000000000000000" pitchFamily="2" charset="2"/>
              <a:buChar char="§"/>
            </a:pPr>
            <a:r>
              <a:rPr lang="vi-VN" sz="3200">
                <a:latin typeface="Times New Roman" panose="02020603050405020304" pitchFamily="18" charset="0"/>
                <a:cs typeface="Times New Roman" panose="02020603050405020304" pitchFamily="18" charset="0"/>
              </a:rPr>
              <a:t>+Đoạn 1: những khóm hải đường đâm bông rực đỏ, những cánh bướm nhiều màu sắc bay dập dờn.</a:t>
            </a:r>
          </a:p>
        </p:txBody>
      </p:sp>
      <p:sp>
        <p:nvSpPr>
          <p:cNvPr id="3" name="TextBox 4"/>
          <p:cNvSpPr txBox="1"/>
          <p:nvPr/>
        </p:nvSpPr>
        <p:spPr>
          <a:xfrm>
            <a:off x="-22860" y="3327400"/>
            <a:ext cx="9072245" cy="206121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marL="457200" indent="-457200">
              <a:buFont typeface="Wingdings" panose="05000000000000000000" pitchFamily="2" charset="2"/>
              <a:buChar char="§"/>
            </a:pPr>
            <a:r>
              <a:rPr lang="vi-VN" sz="3200">
                <a:latin typeface="Times New Roman" panose="02020603050405020304" pitchFamily="18" charset="0"/>
                <a:cs typeface="Times New Roman" panose="02020603050405020304" pitchFamily="18" charset="0"/>
              </a:rPr>
              <a:t>Đoạn 2: bên </a:t>
            </a:r>
            <a:r>
              <a:rPr lang="en-US" sz="3200" smtClean="0">
                <a:latin typeface="Times New Roman" panose="02020603050405020304" pitchFamily="18" charset="0"/>
                <a:cs typeface="Times New Roman" panose="02020603050405020304" pitchFamily="18" charset="0"/>
              </a:rPr>
              <a:t>phải</a:t>
            </a:r>
            <a:r>
              <a:rPr lang="vi-VN" sz="3200" smtClean="0">
                <a:latin typeface="Times New Roman" panose="02020603050405020304" pitchFamily="18" charset="0"/>
                <a:cs typeface="Times New Roman" panose="02020603050405020304" pitchFamily="18" charset="0"/>
              </a:rPr>
              <a:t> </a:t>
            </a:r>
            <a:r>
              <a:rPr lang="vi-VN" sz="3200">
                <a:latin typeface="Times New Roman" panose="02020603050405020304" pitchFamily="18" charset="0"/>
                <a:cs typeface="Times New Roman" panose="02020603050405020304" pitchFamily="18" charset="0"/>
              </a:rPr>
              <a:t>là đỉnh Ba Vì vòi vọi, dãy Tam Đảo như bức tường xanh sừng sững chắn bên </a:t>
            </a:r>
            <a:r>
              <a:rPr lang="en-US" sz="3200" smtClean="0">
                <a:latin typeface="Times New Roman" panose="02020603050405020304" pitchFamily="18" charset="0"/>
                <a:cs typeface="Times New Roman" panose="02020603050405020304" pitchFamily="18" charset="0"/>
              </a:rPr>
              <a:t>trái</a:t>
            </a:r>
            <a:r>
              <a:rPr lang="vi-VN" sz="3200" smtClean="0">
                <a:latin typeface="Times New Roman" panose="02020603050405020304" pitchFamily="18" charset="0"/>
                <a:cs typeface="Times New Roman" panose="02020603050405020304" pitchFamily="18" charset="0"/>
              </a:rPr>
              <a:t>, </a:t>
            </a:r>
            <a:r>
              <a:rPr lang="vi-VN" sz="3200">
                <a:latin typeface="Times New Roman" panose="02020603050405020304" pitchFamily="18" charset="0"/>
                <a:cs typeface="Times New Roman" panose="02020603050405020304" pitchFamily="18" charset="0"/>
              </a:rPr>
              <a:t>xa xa là núi Sóc Sơn, trước mặt là Ngã Ba Hạc, đồng bằng xanh mát.</a:t>
            </a:r>
          </a:p>
        </p:txBody>
      </p:sp>
      <p:sp>
        <p:nvSpPr>
          <p:cNvPr id="4" name="TextBox 4"/>
          <p:cNvSpPr txBox="1"/>
          <p:nvPr/>
        </p:nvSpPr>
        <p:spPr>
          <a:xfrm>
            <a:off x="-22860" y="5689600"/>
            <a:ext cx="9072245" cy="1076325"/>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marL="457200" indent="-457200">
              <a:buFont typeface="Wingdings" panose="05000000000000000000" pitchFamily="2" charset="2"/>
              <a:buChar char="§"/>
            </a:pPr>
            <a:r>
              <a:rPr lang="vi-VN" sz="3200">
                <a:latin typeface="Times New Roman" panose="02020603050405020304" pitchFamily="18" charset="0"/>
                <a:cs typeface="Times New Roman" panose="02020603050405020304" pitchFamily="18" charset="0"/>
              </a:rPr>
              <a:t>Đoạn 3: những c</a:t>
            </a:r>
            <a:r>
              <a:rPr lang="en-US" altLang="vi-VN" sz="3200">
                <a:latin typeface="Times New Roman" panose="02020603050405020304" pitchFamily="18" charset="0"/>
                <a:cs typeface="Times New Roman" panose="02020603050405020304" pitchFamily="18" charset="0"/>
              </a:rPr>
              <a:t>à</a:t>
            </a:r>
            <a:r>
              <a:rPr lang="vi-VN" sz="3200">
                <a:latin typeface="Times New Roman" panose="02020603050405020304" pitchFamily="18" charset="0"/>
                <a:cs typeface="Times New Roman" panose="02020603050405020304" pitchFamily="18" charset="0"/>
              </a:rPr>
              <a:t>nh hoa đại </a:t>
            </a:r>
            <a:r>
              <a:rPr lang="en-US" altLang="vi-VN" sz="3200">
                <a:latin typeface="Times New Roman" panose="02020603050405020304" pitchFamily="18" charset="0"/>
                <a:cs typeface="Times New Roman" panose="02020603050405020304" pitchFamily="18" charset="0"/>
              </a:rPr>
              <a:t>cổ thụ</a:t>
            </a:r>
            <a:r>
              <a:rPr lang="vi-VN" sz="3200">
                <a:latin typeface="Times New Roman" panose="02020603050405020304" pitchFamily="18" charset="0"/>
                <a:cs typeface="Times New Roman" panose="02020603050405020304" pitchFamily="18" charset="0"/>
              </a:rPr>
              <a:t>, những gốc thông già, giếng Ngọc trong xanh.</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down)">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ipe(down)">
                                      <p:cBhvr>
                                        <p:cTn id="2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P spid="5" grpId="0" bldLvl="0" animBg="1"/>
      <p:bldP spid="3" grpId="0" bldLvl="0" animBg="1"/>
      <p:bldP spid="4" grpId="0" bldLvl="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Horizontal Scroll 7">
            <a:hlinkClick r:id="rId2" action="ppaction://hlinksldjump"/>
          </p:cNvPr>
          <p:cNvSpPr/>
          <p:nvPr/>
        </p:nvSpPr>
        <p:spPr>
          <a:xfrm>
            <a:off x="1467485" y="1503680"/>
            <a:ext cx="6324600" cy="2233295"/>
          </a:xfrm>
          <a:prstGeom prst="horizontalScroll">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4000" dirty="0">
                <a:latin typeface="Times New Roman" panose="02020603050405020304" pitchFamily="18" charset="0"/>
                <a:cs typeface="Times New Roman" panose="02020603050405020304" pitchFamily="18" charset="0"/>
              </a:rPr>
              <a:t>Những từ ngữ đó, gợi cho em thấy cảnh thiên nhiên ở đền Hùng ra sao?</a:t>
            </a:r>
          </a:p>
        </p:txBody>
      </p:sp>
      <p:sp>
        <p:nvSpPr>
          <p:cNvPr id="9" name="Title 1"/>
          <p:cNvSpPr txBox="1"/>
          <p:nvPr/>
        </p:nvSpPr>
        <p:spPr>
          <a:xfrm>
            <a:off x="609600" y="152400"/>
            <a:ext cx="8229600" cy="762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u="sng" smtClean="0">
                <a:latin typeface="Times New Roman" panose="02020603050405020304" pitchFamily="18" charset="0"/>
                <a:cs typeface="Times New Roman" panose="02020603050405020304" pitchFamily="18" charset="0"/>
              </a:rPr>
              <a:t>Tập đọc</a:t>
            </a:r>
          </a:p>
          <a:p>
            <a:r>
              <a:rPr lang="en-US" sz="2400" dirty="0">
                <a:latin typeface="Times New Roman" panose="02020603050405020304" pitchFamily="18" charset="0"/>
                <a:cs typeface="Times New Roman" panose="02020603050405020304" pitchFamily="18" charset="0"/>
              </a:rPr>
              <a:t>Phong cảnh đền Hùng</a:t>
            </a:r>
          </a:p>
        </p:txBody>
      </p:sp>
      <p:sp>
        <p:nvSpPr>
          <p:cNvPr id="11" name="TextBox 10"/>
          <p:cNvSpPr txBox="1"/>
          <p:nvPr/>
        </p:nvSpPr>
        <p:spPr>
          <a:xfrm>
            <a:off x="155713" y="1159565"/>
            <a:ext cx="2133600" cy="52322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vi-VN" sz="2800" b="1" smtClean="0">
                <a:solidFill>
                  <a:srgbClr val="002060"/>
                </a:solidFill>
                <a:latin typeface="+mj-lt"/>
              </a:rPr>
              <a:t>Tìm hiểu bài</a:t>
            </a:r>
            <a:endParaRPr lang="vi-VN" sz="2800" b="1">
              <a:solidFill>
                <a:srgbClr val="002060"/>
              </a:solidFill>
              <a:latin typeface="+mj-lt"/>
            </a:endParaRPr>
          </a:p>
        </p:txBody>
      </p:sp>
      <p:sp>
        <p:nvSpPr>
          <p:cNvPr id="3" name="Cloud Callout 2"/>
          <p:cNvSpPr/>
          <p:nvPr/>
        </p:nvSpPr>
        <p:spPr>
          <a:xfrm>
            <a:off x="1708785" y="3505200"/>
            <a:ext cx="6275705" cy="3098165"/>
          </a:xfrm>
          <a:prstGeom prst="cloudCallout">
            <a:avLst>
              <a:gd name="adj1" fmla="val -41814"/>
              <a:gd name="adj2" fmla="val 25671"/>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3600">
                <a:latin typeface="Times New Roman" panose="02020603050405020304" pitchFamily="18" charset="0"/>
              </a:rPr>
              <a:t>Cảnh thiên nhiên thật tráng lệ, hùng vĩ</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ox(in)">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p:cNvSpPr/>
          <p:nvPr/>
        </p:nvSpPr>
        <p:spPr>
          <a:xfrm>
            <a:off x="76200" y="3505200"/>
            <a:ext cx="8847455" cy="304165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lvl="0"/>
            <a:r>
              <a:rPr lang="en-US" sz="3200" dirty="0">
                <a:latin typeface="Times New Roman" panose="02020603050405020304" pitchFamily="18" charset="0"/>
                <a:cs typeface="Times New Roman" panose="02020603050405020304" pitchFamily="18" charset="0"/>
              </a:rPr>
              <a:t>Núi Ba Vì: truyền thuyết Sơn Tinh – Thủy Tinh; </a:t>
            </a:r>
          </a:p>
          <a:p>
            <a:pPr lvl="0"/>
            <a:r>
              <a:rPr lang="en-US" sz="3200" dirty="0">
                <a:latin typeface="Times New Roman" panose="02020603050405020304" pitchFamily="18" charset="0"/>
                <a:cs typeface="Times New Roman" panose="02020603050405020304" pitchFamily="18" charset="0"/>
              </a:rPr>
              <a:t>Núi Sóc Sơn: truyền thuyết Thánh Gióng; </a:t>
            </a:r>
          </a:p>
          <a:p>
            <a:pPr lvl="0"/>
            <a:r>
              <a:rPr lang="en-US" sz="3200" dirty="0">
                <a:latin typeface="Times New Roman" panose="02020603050405020304" pitchFamily="18" charset="0"/>
                <a:cs typeface="Times New Roman" panose="02020603050405020304" pitchFamily="18" charset="0"/>
              </a:rPr>
              <a:t>Đền Trung: sự  tích bánh chưng, bánh giầy; </a:t>
            </a:r>
          </a:p>
          <a:p>
            <a:pPr lvl="0"/>
            <a:r>
              <a:rPr lang="en-US" sz="3200" dirty="0">
                <a:latin typeface="Times New Roman" panose="02020603050405020304" pitchFamily="18" charset="0"/>
                <a:cs typeface="Times New Roman" panose="02020603050405020304" pitchFamily="18" charset="0"/>
              </a:rPr>
              <a:t>Đền Hạ: sự tích trăm trứng; </a:t>
            </a:r>
          </a:p>
          <a:p>
            <a:pPr lvl="0"/>
            <a:r>
              <a:rPr lang="en-US" sz="3200" dirty="0">
                <a:latin typeface="Times New Roman" panose="02020603050405020304" pitchFamily="18" charset="0"/>
                <a:cs typeface="Times New Roman" panose="02020603050405020304" pitchFamily="18" charset="0"/>
              </a:rPr>
              <a:t>Cột đá thề: An Dương Vương.</a:t>
            </a:r>
          </a:p>
        </p:txBody>
      </p:sp>
      <p:sp>
        <p:nvSpPr>
          <p:cNvPr id="9" name="Title 1"/>
          <p:cNvSpPr txBox="1"/>
          <p:nvPr/>
        </p:nvSpPr>
        <p:spPr>
          <a:xfrm>
            <a:off x="609600" y="152400"/>
            <a:ext cx="8229600" cy="762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u="sng" smtClean="0">
                <a:latin typeface="Times New Roman" panose="02020603050405020304" pitchFamily="18" charset="0"/>
                <a:cs typeface="Times New Roman" panose="02020603050405020304" pitchFamily="18" charset="0"/>
              </a:rPr>
              <a:t>Tập đọc</a:t>
            </a:r>
          </a:p>
          <a:p>
            <a:r>
              <a:rPr lang="en-US" sz="2400" smtClean="0">
                <a:latin typeface="Times New Roman" panose="02020603050405020304" pitchFamily="18" charset="0"/>
                <a:cs typeface="Times New Roman" panose="02020603050405020304" pitchFamily="18" charset="0"/>
              </a:rPr>
              <a:t>Phong cảnh đền Hùng</a:t>
            </a:r>
            <a:endParaRPr lang="en-US" sz="2400" dirty="0">
              <a:latin typeface="Times New Roman" panose="02020603050405020304" pitchFamily="18" charset="0"/>
              <a:cs typeface="Times New Roman" panose="02020603050405020304" pitchFamily="18" charset="0"/>
            </a:endParaRPr>
          </a:p>
        </p:txBody>
      </p:sp>
      <p:sp>
        <p:nvSpPr>
          <p:cNvPr id="10" name="Horizontal Scroll 9">
            <a:hlinkClick r:id="rId2" action="ppaction://hlinksldjump"/>
          </p:cNvPr>
          <p:cNvSpPr/>
          <p:nvPr/>
        </p:nvSpPr>
        <p:spPr>
          <a:xfrm>
            <a:off x="609600" y="1061085"/>
            <a:ext cx="8048625" cy="2596515"/>
          </a:xfrm>
          <a:prstGeom prst="horizontalScroll">
            <a:avLst/>
          </a:prstGeom>
        </p:spPr>
        <p:style>
          <a:lnRef idx="2">
            <a:schemeClr val="accent3"/>
          </a:lnRef>
          <a:fillRef idx="1">
            <a:schemeClr val="lt1"/>
          </a:fillRef>
          <a:effectRef idx="0">
            <a:schemeClr val="accent3"/>
          </a:effectRef>
          <a:fontRef idx="minor">
            <a:schemeClr val="dk1"/>
          </a:fontRef>
        </p:style>
        <p:txBody>
          <a:bodyPr rtlCol="0" anchor="ctr"/>
          <a:lstStyle/>
          <a:p>
            <a:pPr lvl="0"/>
            <a:r>
              <a:rPr lang="en-US" sz="3200" dirty="0">
                <a:latin typeface="Times New Roman" panose="02020603050405020304" pitchFamily="18" charset="0"/>
              </a:rPr>
              <a:t>Những địa danh đó gợi cho em nhớ đến những truyền thuyết dựng nước giữ nước nào của dân tộc? Hãy kể tên các truyền thuyết đó   </a:t>
            </a: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circle(in)">
                                      <p:cBhvr>
                                        <p:cTn id="14"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10" grpId="0" bldLvl="0"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Horizontal Scroll 3">
            <a:hlinkClick r:id="rId2" action="ppaction://hlinksldjump"/>
          </p:cNvPr>
          <p:cNvSpPr/>
          <p:nvPr/>
        </p:nvSpPr>
        <p:spPr>
          <a:xfrm>
            <a:off x="482600" y="1143000"/>
            <a:ext cx="8484870" cy="2438400"/>
          </a:xfrm>
          <a:prstGeom prst="horizontalScroll">
            <a:avLst/>
          </a:prstGeom>
        </p:spPr>
        <p:style>
          <a:lnRef idx="1">
            <a:schemeClr val="accent3"/>
          </a:lnRef>
          <a:fillRef idx="2">
            <a:schemeClr val="accent3"/>
          </a:fillRef>
          <a:effectRef idx="1">
            <a:schemeClr val="accent3"/>
          </a:effectRef>
          <a:fontRef idx="minor">
            <a:schemeClr val="dk1"/>
          </a:fontRef>
        </p:style>
        <p:txBody>
          <a:bodyPr rtlCol="0" anchor="ctr"/>
          <a:lstStyle/>
          <a:p>
            <a:pPr lvl="0"/>
            <a:r>
              <a:rPr lang="en-US" sz="3600" dirty="0">
                <a:latin typeface="Times New Roman" panose="02020603050405020304" pitchFamily="18" charset="0"/>
                <a:cs typeface="Times New Roman" panose="02020603050405020304" pitchFamily="18" charset="0"/>
              </a:rPr>
              <a:t>         “Dù ai đi ngược về xuôi</a:t>
            </a:r>
          </a:p>
          <a:p>
            <a:pPr lvl="0"/>
            <a:r>
              <a:rPr lang="en-US" sz="3600" dirty="0">
                <a:latin typeface="Times New Roman" panose="02020603050405020304" pitchFamily="18" charset="0"/>
                <a:cs typeface="Times New Roman" panose="02020603050405020304" pitchFamily="18" charset="0"/>
              </a:rPr>
              <a:t>Nhớ ngày giỗ tổ mùng mười tháng ba”</a:t>
            </a:r>
          </a:p>
          <a:p>
            <a:pPr lvl="0"/>
            <a:r>
              <a:rPr lang="en-US" sz="3600" dirty="0">
                <a:latin typeface="Times New Roman" panose="02020603050405020304" pitchFamily="18" charset="0"/>
                <a:cs typeface="Times New Roman" panose="02020603050405020304" pitchFamily="18" charset="0"/>
              </a:rPr>
              <a:t>Em hiểu câu ca dao đó như thế nào?</a:t>
            </a:r>
          </a:p>
        </p:txBody>
      </p:sp>
      <p:sp>
        <p:nvSpPr>
          <p:cNvPr id="7" name="Title 1"/>
          <p:cNvSpPr txBox="1"/>
          <p:nvPr/>
        </p:nvSpPr>
        <p:spPr>
          <a:xfrm>
            <a:off x="609600" y="152400"/>
            <a:ext cx="8229600" cy="762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u="sng" smtClean="0">
                <a:latin typeface="Times New Roman" panose="02020603050405020304" pitchFamily="18" charset="0"/>
                <a:cs typeface="Times New Roman" panose="02020603050405020304" pitchFamily="18" charset="0"/>
              </a:rPr>
              <a:t>Tập đọc</a:t>
            </a:r>
          </a:p>
          <a:p>
            <a:r>
              <a:rPr lang="en-US" sz="2400" smtClean="0">
                <a:latin typeface="Times New Roman" panose="02020603050405020304" pitchFamily="18" charset="0"/>
                <a:cs typeface="Times New Roman" panose="02020603050405020304" pitchFamily="18" charset="0"/>
              </a:rPr>
              <a:t>Phong cảnh đền Hùng</a:t>
            </a:r>
            <a:endParaRPr lang="en-US" sz="2400" dirty="0">
              <a:latin typeface="Times New Roman" panose="02020603050405020304" pitchFamily="18" charset="0"/>
              <a:cs typeface="Times New Roman" panose="02020603050405020304" pitchFamily="18" charset="0"/>
            </a:endParaRPr>
          </a:p>
        </p:txBody>
      </p:sp>
      <p:sp>
        <p:nvSpPr>
          <p:cNvPr id="8" name="Folded Corner 7"/>
          <p:cNvSpPr/>
          <p:nvPr/>
        </p:nvSpPr>
        <p:spPr>
          <a:xfrm>
            <a:off x="609600" y="3582035"/>
            <a:ext cx="8357870" cy="3004820"/>
          </a:xfrm>
          <a:prstGeom prst="foldedCorner">
            <a:avLst/>
          </a:prstGeom>
        </p:spPr>
        <p:style>
          <a:lnRef idx="2">
            <a:schemeClr val="accent3"/>
          </a:lnRef>
          <a:fillRef idx="1">
            <a:schemeClr val="lt1"/>
          </a:fillRef>
          <a:effectRef idx="0">
            <a:schemeClr val="accent3"/>
          </a:effectRef>
          <a:fontRef idx="minor">
            <a:schemeClr val="dk1"/>
          </a:fontRef>
        </p:style>
        <p:txBody>
          <a:bodyPr rtlCol="0" anchor="ctr"/>
          <a:lstStyle/>
          <a:p>
            <a:pPr lvl="0"/>
            <a:endParaRPr lang="en-US" sz="3600" dirty="0">
              <a:latin typeface="Times New Roman" panose="02020603050405020304" pitchFamily="18" charset="0"/>
              <a:cs typeface="Times New Roman" panose="02020603050405020304" pitchFamily="18" charset="0"/>
            </a:endParaRPr>
          </a:p>
          <a:p>
            <a:pPr lvl="0"/>
            <a:r>
              <a:rPr lang="en-US" sz="3600" dirty="0">
                <a:latin typeface="Times New Roman" panose="02020603050405020304" pitchFamily="18" charset="0"/>
                <a:cs typeface="Times New Roman" panose="02020603050405020304" pitchFamily="18" charset="0"/>
              </a:rPr>
              <a:t>Nhắc nhở mọi người dù đi đâu, dù làm gì cũng không được quên ngày giỗ Tổ.</a:t>
            </a:r>
          </a:p>
          <a:p>
            <a:pPr lvl="0"/>
            <a:r>
              <a:rPr lang="en-US" sz="3600" dirty="0">
                <a:latin typeface="Times New Roman" panose="02020603050405020304" pitchFamily="18" charset="0"/>
                <a:cs typeface="Times New Roman" panose="02020603050405020304" pitchFamily="18" charset="0"/>
              </a:rPr>
              <a:t> Chúng ta phải luôn nhớ về tổ tiên, cội nguồn của dân tộc. Ca ngợi truyền thống thủy chung của người Việt Nam.</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down)">
                                      <p:cBhvr>
                                        <p:cTn id="13" dur="580">
                                          <p:stCondLst>
                                            <p:cond delay="0"/>
                                          </p:stCondLst>
                                        </p:cTn>
                                        <p:tgtEl>
                                          <p:spTgt spid="8"/>
                                        </p:tgtEl>
                                      </p:cBhvr>
                                    </p:animEffect>
                                    <p:anim calcmode="lin" valueType="num">
                                      <p:cBhvr>
                                        <p:cTn id="1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9" dur="26">
                                          <p:stCondLst>
                                            <p:cond delay="650"/>
                                          </p:stCondLst>
                                        </p:cTn>
                                        <p:tgtEl>
                                          <p:spTgt spid="8"/>
                                        </p:tgtEl>
                                      </p:cBhvr>
                                      <p:to x="100000" y="60000"/>
                                    </p:animScale>
                                    <p:animScale>
                                      <p:cBhvr>
                                        <p:cTn id="20" dur="166" decel="50000">
                                          <p:stCondLst>
                                            <p:cond delay="676"/>
                                          </p:stCondLst>
                                        </p:cTn>
                                        <p:tgtEl>
                                          <p:spTgt spid="8"/>
                                        </p:tgtEl>
                                      </p:cBhvr>
                                      <p:to x="100000" y="100000"/>
                                    </p:animScale>
                                    <p:animScale>
                                      <p:cBhvr>
                                        <p:cTn id="21" dur="26">
                                          <p:stCondLst>
                                            <p:cond delay="1312"/>
                                          </p:stCondLst>
                                        </p:cTn>
                                        <p:tgtEl>
                                          <p:spTgt spid="8"/>
                                        </p:tgtEl>
                                      </p:cBhvr>
                                      <p:to x="100000" y="80000"/>
                                    </p:animScale>
                                    <p:animScale>
                                      <p:cBhvr>
                                        <p:cTn id="22" dur="166" decel="50000">
                                          <p:stCondLst>
                                            <p:cond delay="1338"/>
                                          </p:stCondLst>
                                        </p:cTn>
                                        <p:tgtEl>
                                          <p:spTgt spid="8"/>
                                        </p:tgtEl>
                                      </p:cBhvr>
                                      <p:to x="100000" y="100000"/>
                                    </p:animScale>
                                    <p:animScale>
                                      <p:cBhvr>
                                        <p:cTn id="23" dur="26">
                                          <p:stCondLst>
                                            <p:cond delay="1642"/>
                                          </p:stCondLst>
                                        </p:cTn>
                                        <p:tgtEl>
                                          <p:spTgt spid="8"/>
                                        </p:tgtEl>
                                      </p:cBhvr>
                                      <p:to x="100000" y="90000"/>
                                    </p:animScale>
                                    <p:animScale>
                                      <p:cBhvr>
                                        <p:cTn id="24" dur="166" decel="50000">
                                          <p:stCondLst>
                                            <p:cond delay="1668"/>
                                          </p:stCondLst>
                                        </p:cTn>
                                        <p:tgtEl>
                                          <p:spTgt spid="8"/>
                                        </p:tgtEl>
                                      </p:cBhvr>
                                      <p:to x="100000" y="100000"/>
                                    </p:animScale>
                                    <p:animScale>
                                      <p:cBhvr>
                                        <p:cTn id="25" dur="26">
                                          <p:stCondLst>
                                            <p:cond delay="1808"/>
                                          </p:stCondLst>
                                        </p:cTn>
                                        <p:tgtEl>
                                          <p:spTgt spid="8"/>
                                        </p:tgtEl>
                                      </p:cBhvr>
                                      <p:to x="100000" y="95000"/>
                                    </p:animScale>
                                    <p:animScale>
                                      <p:cBhvr>
                                        <p:cTn id="26"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8" grpId="0" bldLvl="0" animBg="1"/>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ound Diagonal Corner Rectangle 1"/>
          <p:cNvSpPr/>
          <p:nvPr/>
        </p:nvSpPr>
        <p:spPr>
          <a:xfrm>
            <a:off x="1281430" y="755015"/>
            <a:ext cx="5873115" cy="4034155"/>
          </a:xfrm>
          <a:prstGeom prst="round2DiagRect">
            <a:avLst/>
          </a:prstGeom>
        </p:spPr>
        <p:style>
          <a:lnRef idx="2">
            <a:schemeClr val="accent3"/>
          </a:lnRef>
          <a:fillRef idx="1">
            <a:schemeClr val="lt1"/>
          </a:fillRef>
          <a:effectRef idx="0">
            <a:schemeClr val="accent3"/>
          </a:effectRef>
          <a:fontRef idx="minor">
            <a:schemeClr val="dk1"/>
          </a:fontRef>
        </p:style>
        <p:txBody>
          <a:bodyPr rtlCol="0" anchor="ctr"/>
          <a:lstStyle/>
          <a:p>
            <a:pPr lvl="0"/>
            <a:r>
              <a:rPr lang="en-US" sz="3600" b="1" u="sng" dirty="0" err="1" smtClean="0">
                <a:latin typeface="Times New Roman" panose="02020603050405020304" pitchFamily="18" charset="0"/>
                <a:cs typeface="Times New Roman" panose="02020603050405020304" pitchFamily="18" charset="0"/>
                <a:sym typeface="+mn-ea"/>
              </a:rPr>
              <a:t>Nội</a:t>
            </a:r>
            <a:r>
              <a:rPr lang="en-US" sz="3600" b="1" u="sng" dirty="0" smtClean="0">
                <a:latin typeface="Times New Roman" panose="02020603050405020304" pitchFamily="18" charset="0"/>
                <a:cs typeface="Times New Roman" panose="02020603050405020304" pitchFamily="18" charset="0"/>
                <a:sym typeface="+mn-ea"/>
              </a:rPr>
              <a:t> dung </a:t>
            </a:r>
            <a:r>
              <a:rPr lang="en-US" sz="3600" b="1" u="sng" dirty="0" err="1" smtClean="0">
                <a:latin typeface="Times New Roman" panose="02020603050405020304" pitchFamily="18" charset="0"/>
                <a:cs typeface="Times New Roman" panose="02020603050405020304" pitchFamily="18" charset="0"/>
                <a:sym typeface="+mn-ea"/>
              </a:rPr>
              <a:t>chính</a:t>
            </a:r>
            <a:r>
              <a:rPr lang="en-US" sz="3600" b="1" u="sng" dirty="0" smtClean="0">
                <a:latin typeface="Times New Roman" panose="02020603050405020304" pitchFamily="18" charset="0"/>
                <a:cs typeface="Times New Roman" panose="02020603050405020304" pitchFamily="18" charset="0"/>
                <a:sym typeface="+mn-ea"/>
              </a:rPr>
              <a:t> </a:t>
            </a:r>
            <a:r>
              <a:rPr lang="en-US" sz="4000" dirty="0" smtClean="0">
                <a:latin typeface="Times New Roman" panose="02020603050405020304" pitchFamily="18" charset="0"/>
                <a:cs typeface="Times New Roman" panose="02020603050405020304" pitchFamily="18" charset="0"/>
                <a:sym typeface="+mn-ea"/>
              </a:rPr>
              <a:t>:</a:t>
            </a:r>
          </a:p>
          <a:p>
            <a:pPr lvl="0"/>
            <a:r>
              <a:rPr lang="en-US" sz="3600" dirty="0">
                <a:latin typeface="Times New Roman" panose="02020603050405020304" pitchFamily="18" charset="0"/>
                <a:cs typeface="Times New Roman" panose="02020603050405020304" pitchFamily="18" charset="0"/>
                <a:sym typeface="+mn-ea"/>
              </a:rPr>
              <a:t>Ca ngợi vẻ đẹp tráng lệ của đền Hùng và vùng đất Tổ, đồng thời bày tỏ niềm thành kính thiêng liêng của mỗi con người đối với tổ tiên.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2"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plus(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2" grpId="2"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ight Arrow 3"/>
          <p:cNvSpPr/>
          <p:nvPr/>
        </p:nvSpPr>
        <p:spPr>
          <a:xfrm>
            <a:off x="76200" y="2971800"/>
            <a:ext cx="3886200" cy="1524000"/>
          </a:xfrm>
          <a:prstGeom prst="rightArrow">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4000" dirty="0" err="1" smtClean="0">
                <a:latin typeface="Times New Roman" panose="02020603050405020304" pitchFamily="18" charset="0"/>
                <a:cs typeface="Times New Roman" panose="02020603050405020304" pitchFamily="18" charset="0"/>
              </a:rPr>
              <a:t>Đọc</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diễn</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cảm</a:t>
            </a:r>
            <a:r>
              <a:rPr lang="en-US" sz="4000" dirty="0">
                <a:latin typeface="Times New Roman" panose="02020603050405020304" pitchFamily="18" charset="0"/>
                <a:cs typeface="Times New Roman" panose="02020603050405020304" pitchFamily="18" charset="0"/>
              </a:rPr>
              <a:t>:</a:t>
            </a:r>
          </a:p>
        </p:txBody>
      </p:sp>
      <p:sp>
        <p:nvSpPr>
          <p:cNvPr id="6" name="Rectangle 5"/>
          <p:cNvSpPr/>
          <p:nvPr/>
        </p:nvSpPr>
        <p:spPr>
          <a:xfrm>
            <a:off x="4167505" y="1622425"/>
            <a:ext cx="4864100" cy="4808855"/>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lvl="0"/>
            <a:r>
              <a:rPr lang="en-US" sz="3600" dirty="0">
                <a:latin typeface="Times New Roman" panose="02020603050405020304" pitchFamily="18" charset="0"/>
                <a:cs typeface="Times New Roman" panose="02020603050405020304" pitchFamily="18" charset="0"/>
              </a:rPr>
              <a:t>Đọc to vừa phải, nhịp điệu khoan thai, giọng trang trọng, tha thiết: chú ý nhấn mạnh những từ ngữ miêu tả vẻ đẹp uy nghiêm của đền Hùng và niềm thành kính đối với đất Tổ.</a:t>
            </a:r>
          </a:p>
        </p:txBody>
      </p:sp>
      <p:sp>
        <p:nvSpPr>
          <p:cNvPr id="8" name="Title 1"/>
          <p:cNvSpPr txBox="1"/>
          <p:nvPr/>
        </p:nvSpPr>
        <p:spPr>
          <a:xfrm>
            <a:off x="609600" y="152400"/>
            <a:ext cx="8229600" cy="762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u="sng" smtClean="0">
                <a:latin typeface="Times New Roman" panose="02020603050405020304" pitchFamily="18" charset="0"/>
                <a:cs typeface="Times New Roman" panose="02020603050405020304" pitchFamily="18" charset="0"/>
              </a:rPr>
              <a:t>Tập đọc</a:t>
            </a:r>
          </a:p>
          <a:p>
            <a:r>
              <a:rPr lang="en-US" sz="2400" smtClean="0">
                <a:latin typeface="Times New Roman" panose="02020603050405020304" pitchFamily="18" charset="0"/>
                <a:cs typeface="Times New Roman" panose="02020603050405020304" pitchFamily="18" charset="0"/>
              </a:rPr>
              <a:t>Phong cảnh đền Hùng</a:t>
            </a:r>
            <a:endParaRPr lang="en-US" sz="2400"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6" grpId="0" bldLvl="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1787351" y="457200"/>
            <a:ext cx="3988592" cy="1015663"/>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6000"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Khởi động:</a:t>
            </a:r>
            <a:endParaRPr lang="en-US" sz="6000"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endParaRPr>
          </a:p>
        </p:txBody>
      </p:sp>
      <p:sp>
        <p:nvSpPr>
          <p:cNvPr id="4" name="Flowchart: Alternate Process 3"/>
          <p:cNvSpPr/>
          <p:nvPr/>
        </p:nvSpPr>
        <p:spPr>
          <a:xfrm>
            <a:off x="1198880" y="1877695"/>
            <a:ext cx="6553200" cy="3018155"/>
          </a:xfrm>
          <a:prstGeom prst="flowChartAlternateProcess">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4400">
                <a:latin typeface="Times New Roman" panose="02020603050405020304" pitchFamily="18" charset="0"/>
              </a:rPr>
              <a:t>Người liên lạc ngụy trang hộp thư mật khéo léo như thế nào?</a:t>
            </a:r>
          </a:p>
        </p:txBody>
      </p:sp>
      <p:sp>
        <p:nvSpPr>
          <p:cNvPr id="5" name="Flowchart: Alternate Process 4"/>
          <p:cNvSpPr/>
          <p:nvPr/>
        </p:nvSpPr>
        <p:spPr>
          <a:xfrm>
            <a:off x="1198880" y="2109470"/>
            <a:ext cx="6553200" cy="3018155"/>
          </a:xfrm>
          <a:prstGeom prst="flowChartAlternateProcess">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4400">
                <a:latin typeface="Times New Roman" panose="02020603050405020304" pitchFamily="18" charset="0"/>
              </a:rPr>
              <a:t>Hộp thư luôn được đặt tại một nơi dễ tìm mà ít bị chú ý nhất,bằng những vật gợi ra hình chữ V</a:t>
            </a:r>
          </a:p>
        </p:txBody>
      </p:sp>
      <p:sp>
        <p:nvSpPr>
          <p:cNvPr id="6" name="Flowchart: Alternate Process 5"/>
          <p:cNvSpPr/>
          <p:nvPr/>
        </p:nvSpPr>
        <p:spPr>
          <a:xfrm>
            <a:off x="899795" y="1877695"/>
            <a:ext cx="7494905" cy="3481705"/>
          </a:xfrm>
          <a:prstGeom prst="flowChartAlternateProcess">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4800">
                <a:latin typeface="Times New Roman" panose="02020603050405020304" pitchFamily="18" charset="0"/>
              </a:rPr>
              <a:t>Qua  những vật có hình chữ V, người liên lạc muốn nhắn gửi chú Hai Long điều gì?</a:t>
            </a:r>
          </a:p>
        </p:txBody>
      </p:sp>
      <p:sp>
        <p:nvSpPr>
          <p:cNvPr id="7" name="Flowchart: Alternate Process 6"/>
          <p:cNvSpPr/>
          <p:nvPr/>
        </p:nvSpPr>
        <p:spPr>
          <a:xfrm>
            <a:off x="831215" y="1910715"/>
            <a:ext cx="7799705" cy="3700145"/>
          </a:xfrm>
          <a:prstGeom prst="flowChartAlternateProcess">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5400">
                <a:latin typeface="Times New Roman" panose="02020603050405020304" pitchFamily="18" charset="0"/>
              </a:rPr>
              <a:t>Người liên lạc muốn nhắn gửi tình yêu của mình và lời chào chiến thắng</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8" presetClass="exit" presetSubtype="32" fill="hold" grpId="1" nodeType="clickEffect">
                                  <p:stCondLst>
                                    <p:cond delay="0"/>
                                  </p:stCondLst>
                                  <p:childTnLst>
                                    <p:animEffect transition="out" filter="diamond(out)">
                                      <p:cBhvr>
                                        <p:cTn id="11" dur="2000"/>
                                        <p:tgtEl>
                                          <p:spTgt spid="4"/>
                                        </p:tgtEl>
                                      </p:cBhvr>
                                    </p:animEffect>
                                    <p:set>
                                      <p:cBhvr>
                                        <p:cTn id="12" dur="1" fill="hold">
                                          <p:stCondLst>
                                            <p:cond delay="1999"/>
                                          </p:stCondLst>
                                        </p:cTn>
                                        <p:tgtEl>
                                          <p:spTgt spid="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heckerboard(across)">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xit" presetSubtype="32" fill="hold" grpId="1" nodeType="clickEffect">
                                  <p:stCondLst>
                                    <p:cond delay="0"/>
                                  </p:stCondLst>
                                  <p:childTnLst>
                                    <p:animEffect transition="out" filter="diamond(out)">
                                      <p:cBhvr>
                                        <p:cTn id="21" dur="2000"/>
                                        <p:tgtEl>
                                          <p:spTgt spid="5"/>
                                        </p:tgtEl>
                                      </p:cBhvr>
                                    </p:animEffect>
                                    <p:set>
                                      <p:cBhvr>
                                        <p:cTn id="22" dur="1" fill="hold">
                                          <p:stCondLst>
                                            <p:cond delay="1999"/>
                                          </p:stCondLst>
                                        </p:cTn>
                                        <p:tgtEl>
                                          <p:spTgt spid="5"/>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checkerboard(across)">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xit" presetSubtype="32" fill="hold" grpId="1" nodeType="clickEffect">
                                  <p:stCondLst>
                                    <p:cond delay="0"/>
                                  </p:stCondLst>
                                  <p:childTnLst>
                                    <p:animEffect transition="out" filter="diamond(out)">
                                      <p:cBhvr>
                                        <p:cTn id="31" dur="2000"/>
                                        <p:tgtEl>
                                          <p:spTgt spid="6"/>
                                        </p:tgtEl>
                                      </p:cBhvr>
                                    </p:animEffect>
                                    <p:set>
                                      <p:cBhvr>
                                        <p:cTn id="32" dur="1" fill="hold">
                                          <p:stCondLst>
                                            <p:cond delay="1999"/>
                                          </p:stCondLst>
                                        </p:cTn>
                                        <p:tgtEl>
                                          <p:spTgt spid="6"/>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checkerboard(across)">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8" presetClass="exit" presetSubtype="32" fill="hold" grpId="1" nodeType="clickEffect">
                                  <p:stCondLst>
                                    <p:cond delay="0"/>
                                  </p:stCondLst>
                                  <p:childTnLst>
                                    <p:animEffect transition="out" filter="diamond(out)">
                                      <p:cBhvr>
                                        <p:cTn id="41" dur="2000"/>
                                        <p:tgtEl>
                                          <p:spTgt spid="7"/>
                                        </p:tgtEl>
                                      </p:cBhvr>
                                    </p:animEffect>
                                    <p:set>
                                      <p:cBhvr>
                                        <p:cTn id="42" dur="1" fill="hold">
                                          <p:stCondLst>
                                            <p:cond delay="19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bldLvl="0" animBg="1"/>
      <p:bldP spid="5" grpId="1" bldLvl="0" animBg="1"/>
      <p:bldP spid="6" grpId="0" bldLvl="0" animBg="1"/>
      <p:bldP spid="6" grpId="1" bldLvl="0" animBg="1"/>
      <p:bldP spid="7" grpId="0" bldLvl="0" animBg="1"/>
      <p:bldP spid="7" grpId="1" bldLvl="0" animBg="1"/>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228600" y="1371600"/>
            <a:ext cx="8610600" cy="5000625"/>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lvl="0" algn="just"/>
            <a:r>
              <a:rPr lang="en-US" sz="2900" dirty="0">
                <a:latin typeface="Times New Roman" panose="02020603050405020304" pitchFamily="18" charset="0"/>
                <a:cs typeface="Times New Roman" panose="02020603050405020304" pitchFamily="18" charset="0"/>
              </a:rPr>
              <a:t>Lăng của các vua Hùng kế bên đền Thượng, ẩn trong rừng cây xanh xanh. Đứng ở đây, nhìn ra xa, phong cảnh thật là đẹp. Bên trái là đỉnh Ba Vì vòi vọi, nơi Mị Nương – con gái vua Hùng Vương thứ 18 – theo Sơn Tinh về trấn giữ núi cao. Dãy Tam Đảo như bức tường xanh  sừng sững chắn ngang bên phải đỡ lấy mây trời cuồn cuộn. Phía xa xa là núi Sóc Sơn, nơi in dấu chân ngựa sắt Phù Đổng, người có công giúp vua Hùng Vương đánh thắng giặc Ân xâm lược. Trước mặt là Ngã Ba Hạc, nơi gặp gỡ giữa ba dòng sông lớn  tháng năm mải miết đắp bồi phù sa cho đồng bằng xanh mát.</a:t>
            </a:r>
          </a:p>
        </p:txBody>
      </p:sp>
      <p:sp>
        <p:nvSpPr>
          <p:cNvPr id="6" name="Title 1"/>
          <p:cNvSpPr txBox="1"/>
          <p:nvPr/>
        </p:nvSpPr>
        <p:spPr>
          <a:xfrm>
            <a:off x="609600" y="0"/>
            <a:ext cx="8229600" cy="762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u="sng" smtClean="0">
                <a:latin typeface="Times New Roman" panose="02020603050405020304" pitchFamily="18" charset="0"/>
                <a:cs typeface="Times New Roman" panose="02020603050405020304" pitchFamily="18" charset="0"/>
              </a:rPr>
              <a:t>Tập đọc</a:t>
            </a:r>
          </a:p>
          <a:p>
            <a:r>
              <a:rPr lang="en-US" sz="2400" smtClean="0">
                <a:latin typeface="Times New Roman" panose="02020603050405020304" pitchFamily="18" charset="0"/>
                <a:cs typeface="Times New Roman" panose="02020603050405020304" pitchFamily="18" charset="0"/>
              </a:rPr>
              <a:t>Phong cảnh đền Hùng</a:t>
            </a:r>
            <a:endParaRPr lang="en-US" sz="2400"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400878" y="1752600"/>
            <a:ext cx="8305800" cy="4831080"/>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lvl="0" algn="just"/>
            <a:r>
              <a:rPr lang="en-US" sz="2800" dirty="0">
                <a:latin typeface="Times New Roman" panose="02020603050405020304" pitchFamily="18" charset="0"/>
                <a:cs typeface="Times New Roman" panose="02020603050405020304" pitchFamily="18" charset="0"/>
              </a:rPr>
              <a:t>Lăng của các vua Hùng </a:t>
            </a:r>
            <a:r>
              <a:rPr lang="en-US" sz="2800" b="1" dirty="0">
                <a:latin typeface="Times New Roman" panose="02020603050405020304" pitchFamily="18" charset="0"/>
                <a:cs typeface="Times New Roman" panose="02020603050405020304" pitchFamily="18" charset="0"/>
              </a:rPr>
              <a:t>kế bên</a:t>
            </a:r>
            <a:r>
              <a:rPr lang="en-US" sz="2800" dirty="0">
                <a:latin typeface="Times New Roman" panose="02020603050405020304" pitchFamily="18" charset="0"/>
                <a:cs typeface="Times New Roman" panose="02020603050405020304" pitchFamily="18" charset="0"/>
              </a:rPr>
              <a:t> đền Thượng, </a:t>
            </a:r>
            <a:r>
              <a:rPr lang="en-US" sz="2800" b="1" dirty="0">
                <a:latin typeface="Times New Roman" panose="02020603050405020304" pitchFamily="18" charset="0"/>
                <a:cs typeface="Times New Roman" panose="02020603050405020304" pitchFamily="18" charset="0"/>
              </a:rPr>
              <a:t>ẩn</a:t>
            </a:r>
            <a:r>
              <a:rPr lang="en-US" sz="2800" dirty="0">
                <a:latin typeface="Times New Roman" panose="02020603050405020304" pitchFamily="18" charset="0"/>
                <a:cs typeface="Times New Roman" panose="02020603050405020304" pitchFamily="18" charset="0"/>
              </a:rPr>
              <a:t> trong rừng cây xanh xanh. Đứng ở đây, nhìn ra xa, phong cảnh </a:t>
            </a:r>
            <a:r>
              <a:rPr lang="en-US" sz="2800" b="1" dirty="0">
                <a:latin typeface="Times New Roman" panose="02020603050405020304" pitchFamily="18" charset="0"/>
                <a:cs typeface="Times New Roman" panose="02020603050405020304" pitchFamily="18" charset="0"/>
              </a:rPr>
              <a:t>thật là đẹp</a:t>
            </a:r>
            <a:r>
              <a:rPr lang="en-US" sz="2800" dirty="0">
                <a:latin typeface="Times New Roman" panose="02020603050405020304" pitchFamily="18" charset="0"/>
                <a:cs typeface="Times New Roman" panose="02020603050405020304" pitchFamily="18" charset="0"/>
              </a:rPr>
              <a:t>. Bên trái / là đỉnh Ba Vì </a:t>
            </a:r>
            <a:r>
              <a:rPr lang="en-US" sz="2800" b="1" dirty="0">
                <a:latin typeface="Times New Roman" panose="02020603050405020304" pitchFamily="18" charset="0"/>
                <a:cs typeface="Times New Roman" panose="02020603050405020304" pitchFamily="18" charset="0"/>
              </a:rPr>
              <a:t>vòi vọi</a:t>
            </a:r>
            <a:r>
              <a:rPr lang="en-US" sz="2800" dirty="0">
                <a:latin typeface="Times New Roman" panose="02020603050405020304" pitchFamily="18" charset="0"/>
                <a:cs typeface="Times New Roman" panose="02020603050405020304" pitchFamily="18" charset="0"/>
              </a:rPr>
              <a:t>, nơi Mị Nương – con gái vua Hùng Vương thứ 18 – theo Sơn Tinh về </a:t>
            </a:r>
            <a:r>
              <a:rPr lang="en-US" sz="2800" b="1" dirty="0">
                <a:latin typeface="Times New Roman" panose="02020603050405020304" pitchFamily="18" charset="0"/>
                <a:cs typeface="Times New Roman" panose="02020603050405020304" pitchFamily="18" charset="0"/>
              </a:rPr>
              <a:t>trấn giữ</a:t>
            </a:r>
            <a:r>
              <a:rPr lang="en-US" sz="2800" dirty="0">
                <a:latin typeface="Times New Roman" panose="02020603050405020304" pitchFamily="18" charset="0"/>
                <a:cs typeface="Times New Roman" panose="02020603050405020304" pitchFamily="18" charset="0"/>
              </a:rPr>
              <a:t> núi cao. Dãy Tam Đảo như bức tường xanh / </a:t>
            </a:r>
            <a:r>
              <a:rPr lang="en-US" sz="2800" b="1" dirty="0">
                <a:latin typeface="Times New Roman" panose="02020603050405020304" pitchFamily="18" charset="0"/>
                <a:cs typeface="Times New Roman" panose="02020603050405020304" pitchFamily="18" charset="0"/>
              </a:rPr>
              <a:t>sừng sững</a:t>
            </a:r>
            <a:r>
              <a:rPr lang="en-US" sz="2800" dirty="0">
                <a:latin typeface="Times New Roman" panose="02020603050405020304" pitchFamily="18" charset="0"/>
                <a:cs typeface="Times New Roman" panose="02020603050405020304" pitchFamily="18" charset="0"/>
              </a:rPr>
              <a:t> chắn ngang bên phải / </a:t>
            </a:r>
            <a:r>
              <a:rPr lang="en-US" sz="2800" b="1" dirty="0">
                <a:latin typeface="Times New Roman" panose="02020603050405020304" pitchFamily="18" charset="0"/>
                <a:cs typeface="Times New Roman" panose="02020603050405020304" pitchFamily="18" charset="0"/>
              </a:rPr>
              <a:t>đỡ lấy</a:t>
            </a:r>
            <a:r>
              <a:rPr lang="en-US" sz="2800" dirty="0">
                <a:latin typeface="Times New Roman" panose="02020603050405020304" pitchFamily="18" charset="0"/>
                <a:cs typeface="Times New Roman" panose="02020603050405020304" pitchFamily="18" charset="0"/>
              </a:rPr>
              <a:t> mây trời cuồn cuộn. Phía xa xa là núi Sóc Sơn, nơi in dấu chân ngựa sắt Phù Đổng, người có công giúp vua Hùng Vương </a:t>
            </a:r>
            <a:r>
              <a:rPr lang="en-US" sz="2800" b="1" dirty="0">
                <a:latin typeface="Times New Roman" panose="02020603050405020304" pitchFamily="18" charset="0"/>
                <a:cs typeface="Times New Roman" panose="02020603050405020304" pitchFamily="18" charset="0"/>
              </a:rPr>
              <a:t>đánh thắng</a:t>
            </a:r>
            <a:r>
              <a:rPr lang="en-US" sz="2800" dirty="0">
                <a:latin typeface="Times New Roman" panose="02020603050405020304" pitchFamily="18" charset="0"/>
                <a:cs typeface="Times New Roman" panose="02020603050405020304" pitchFamily="18" charset="0"/>
              </a:rPr>
              <a:t> giặc Ân xâm lược. Trước mặt / là Ngã Ba Hạc, nơi </a:t>
            </a:r>
            <a:r>
              <a:rPr lang="en-US" sz="2800" b="1" dirty="0">
                <a:latin typeface="Times New Roman" panose="02020603050405020304" pitchFamily="18" charset="0"/>
                <a:cs typeface="Times New Roman" panose="02020603050405020304" pitchFamily="18" charset="0"/>
              </a:rPr>
              <a:t>gặp gỡ</a:t>
            </a:r>
            <a:r>
              <a:rPr lang="en-US" sz="2800" dirty="0">
                <a:latin typeface="Times New Roman" panose="02020603050405020304" pitchFamily="18" charset="0"/>
                <a:cs typeface="Times New Roman" panose="02020603050405020304" pitchFamily="18" charset="0"/>
              </a:rPr>
              <a:t> giữa ba dòng sông lớn / tháng năm </a:t>
            </a:r>
            <a:r>
              <a:rPr lang="en-US" sz="2800" b="1" dirty="0">
                <a:latin typeface="Times New Roman" panose="02020603050405020304" pitchFamily="18" charset="0"/>
                <a:cs typeface="Times New Roman" panose="02020603050405020304" pitchFamily="18" charset="0"/>
              </a:rPr>
              <a:t>mải miết</a:t>
            </a:r>
            <a:r>
              <a:rPr lang="en-US" sz="2800" dirty="0">
                <a:latin typeface="Times New Roman" panose="02020603050405020304" pitchFamily="18" charset="0"/>
                <a:cs typeface="Times New Roman" panose="02020603050405020304" pitchFamily="18" charset="0"/>
              </a:rPr>
              <a:t> đắp bồi phù sa cho đồng bằng </a:t>
            </a:r>
            <a:r>
              <a:rPr lang="en-US" sz="2800" b="1" dirty="0">
                <a:latin typeface="Times New Roman" panose="02020603050405020304" pitchFamily="18" charset="0"/>
                <a:cs typeface="Times New Roman" panose="02020603050405020304" pitchFamily="18" charset="0"/>
              </a:rPr>
              <a:t>xanh mát</a:t>
            </a:r>
            <a:r>
              <a:rPr lang="en-US" sz="2800" dirty="0">
                <a:latin typeface="Times New Roman" panose="02020603050405020304" pitchFamily="18" charset="0"/>
                <a:cs typeface="Times New Roman" panose="02020603050405020304" pitchFamily="18" charset="0"/>
              </a:rPr>
              <a:t>.</a:t>
            </a:r>
          </a:p>
        </p:txBody>
      </p:sp>
      <p:sp>
        <p:nvSpPr>
          <p:cNvPr id="6" name="Title 1"/>
          <p:cNvSpPr txBox="1"/>
          <p:nvPr/>
        </p:nvSpPr>
        <p:spPr>
          <a:xfrm>
            <a:off x="609600" y="152400"/>
            <a:ext cx="8229600" cy="762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u="sng" smtClean="0">
                <a:latin typeface="Times New Roman" panose="02020603050405020304" pitchFamily="18" charset="0"/>
                <a:cs typeface="Times New Roman" panose="02020603050405020304" pitchFamily="18" charset="0"/>
              </a:rPr>
              <a:t>Tập đọc</a:t>
            </a:r>
          </a:p>
          <a:p>
            <a:r>
              <a:rPr lang="en-US" sz="2400" dirty="0">
                <a:latin typeface="Times New Roman" panose="02020603050405020304" pitchFamily="18" charset="0"/>
                <a:cs typeface="Times New Roman" panose="02020603050405020304" pitchFamily="18" charset="0"/>
              </a:rPr>
              <a:t>Phong cảnh đền Hùng</a:t>
            </a:r>
          </a:p>
        </p:txBody>
      </p:sp>
      <p:cxnSp>
        <p:nvCxnSpPr>
          <p:cNvPr id="2" name="Straight Connector 1"/>
          <p:cNvCxnSpPr/>
          <p:nvPr/>
        </p:nvCxnSpPr>
        <p:spPr>
          <a:xfrm flipH="1">
            <a:off x="3810000" y="2691765"/>
            <a:ext cx="151130" cy="356235"/>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 name="Straight Connector 2"/>
          <p:cNvCxnSpPr/>
          <p:nvPr/>
        </p:nvCxnSpPr>
        <p:spPr>
          <a:xfrm flipH="1">
            <a:off x="6070600" y="3961765"/>
            <a:ext cx="151130" cy="356235"/>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flipH="1">
            <a:off x="1270000" y="3961765"/>
            <a:ext cx="151130" cy="356235"/>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a:off x="8128000" y="5180965"/>
            <a:ext cx="151130" cy="356235"/>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7594600" y="5638165"/>
            <a:ext cx="151130" cy="356235"/>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1260839" y="2590800"/>
            <a:ext cx="6622326" cy="1107996"/>
          </a:xfrm>
          <a:prstGeom prst="rect">
            <a:avLst/>
          </a:prstGeom>
          <a:noFill/>
        </p:spPr>
        <p:txBody>
          <a:bodyPr wrap="none" lIns="91440" tIns="45720" rIns="91440" bIns="45720">
            <a:spAutoFit/>
          </a:bodyPr>
          <a:lstStyle/>
          <a:p>
            <a:pPr algn="ctr"/>
            <a:r>
              <a:rPr lang="en-US" sz="6600" b="1" cap="all"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Đọc diễn cảm</a:t>
            </a:r>
            <a:endParaRPr lang="en-US" sz="6600" b="1" cap="all" spc="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Horizontal Scroll 1"/>
          <p:cNvSpPr/>
          <p:nvPr/>
        </p:nvSpPr>
        <p:spPr>
          <a:xfrm>
            <a:off x="1518285" y="41910"/>
            <a:ext cx="6175375" cy="2444750"/>
          </a:xfrm>
          <a:prstGeom prst="horizontalScroll">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6000" dirty="0" smtClean="0">
                <a:latin typeface="Times New Roman" panose="02020603050405020304" pitchFamily="18" charset="0"/>
                <a:cs typeface="Times New Roman" panose="02020603050405020304" pitchFamily="18" charset="0"/>
                <a:sym typeface="+mn-ea"/>
              </a:rPr>
              <a:t>Trở về cội nguồn</a:t>
            </a:r>
            <a:r>
              <a:rPr lang="en-US" dirty="0" smtClean="0">
                <a:latin typeface="Times New Roman" panose="02020603050405020304" pitchFamily="18" charset="0"/>
                <a:cs typeface="Times New Roman" panose="02020603050405020304" pitchFamily="18" charset="0"/>
                <a:sym typeface="+mn-ea"/>
              </a:rPr>
              <a:t> </a:t>
            </a:r>
            <a:endParaRPr lang="en-US"/>
          </a:p>
        </p:txBody>
      </p:sp>
      <p:sp>
        <p:nvSpPr>
          <p:cNvPr id="3" name="Cloud Callout 2"/>
          <p:cNvSpPr/>
          <p:nvPr/>
        </p:nvSpPr>
        <p:spPr>
          <a:xfrm>
            <a:off x="73025" y="2562860"/>
            <a:ext cx="3482340" cy="2228850"/>
          </a:xfrm>
          <a:prstGeom prst="cloudCallou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8800">
                <a:hlinkClick r:id="rId2" action="ppaction://hlinksldjump"/>
              </a:rPr>
              <a:t>1</a:t>
            </a:r>
            <a:endParaRPr lang="en-US" sz="8800"/>
          </a:p>
        </p:txBody>
      </p:sp>
      <p:sp>
        <p:nvSpPr>
          <p:cNvPr id="4" name="Cloud Callout 3"/>
          <p:cNvSpPr/>
          <p:nvPr/>
        </p:nvSpPr>
        <p:spPr>
          <a:xfrm>
            <a:off x="2830830" y="4445000"/>
            <a:ext cx="3482340" cy="2228850"/>
          </a:xfrm>
          <a:prstGeom prst="cloudCallou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8800">
                <a:hlinkClick r:id="rId3" action="ppaction://hlinksldjump"/>
              </a:rPr>
              <a:t>3</a:t>
            </a:r>
            <a:endParaRPr lang="en-US" sz="8800"/>
          </a:p>
        </p:txBody>
      </p:sp>
      <p:sp>
        <p:nvSpPr>
          <p:cNvPr id="10" name="Cloud Callout 9"/>
          <p:cNvSpPr/>
          <p:nvPr/>
        </p:nvSpPr>
        <p:spPr>
          <a:xfrm>
            <a:off x="5549900" y="2486660"/>
            <a:ext cx="3482340" cy="2228850"/>
          </a:xfrm>
          <a:prstGeom prst="cloudCallou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8800">
                <a:hlinkClick r:id="rId4" action="ppaction://hlinksldjump"/>
              </a:rPr>
              <a:t>2</a:t>
            </a:r>
            <a:endParaRPr lang="en-US" sz="8800"/>
          </a:p>
        </p:txBody>
      </p:sp>
      <p:sp>
        <p:nvSpPr>
          <p:cNvPr id="13" name="Heart 12">
            <a:hlinkClick r:id="rId5" action="ppaction://hlinksldjump"/>
          </p:cNvPr>
          <p:cNvSpPr/>
          <p:nvPr/>
        </p:nvSpPr>
        <p:spPr>
          <a:xfrm>
            <a:off x="8382000" y="304800"/>
            <a:ext cx="374015" cy="381000"/>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randomBar dir="ver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Folded Corner 4"/>
          <p:cNvSpPr/>
          <p:nvPr/>
        </p:nvSpPr>
        <p:spPr>
          <a:xfrm>
            <a:off x="1219199" y="1524000"/>
            <a:ext cx="7145481" cy="1752600"/>
          </a:xfrm>
          <a:prstGeom prst="foldedCorner">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3600" dirty="0">
                <a:latin typeface="Times New Roman" panose="02020603050405020304" pitchFamily="18" charset="0"/>
                <a:cs typeface="Times New Roman" panose="02020603050405020304" pitchFamily="18" charset="0"/>
              </a:rPr>
              <a:t>Các vua Hùng đã lập nên đất nước đầu tiên. Nước đó có tên là gì?</a:t>
            </a:r>
          </a:p>
        </p:txBody>
      </p:sp>
      <p:sp>
        <p:nvSpPr>
          <p:cNvPr id="6" name="Rectangle 5"/>
          <p:cNvSpPr/>
          <p:nvPr/>
        </p:nvSpPr>
        <p:spPr>
          <a:xfrm>
            <a:off x="1219200" y="3505200"/>
            <a:ext cx="6781800" cy="56110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lang="en-US" sz="3200" dirty="0" smtClean="0">
                <a:latin typeface="Times New Roman" panose="02020603050405020304" pitchFamily="18" charset="0"/>
                <a:cs typeface="Times New Roman" panose="02020603050405020304" pitchFamily="18" charset="0"/>
              </a:rPr>
              <a:t>a) Đại Việt</a:t>
            </a:r>
            <a:endParaRPr lang="en-US" sz="3200" dirty="0">
              <a:latin typeface="Times New Roman" panose="02020603050405020304" pitchFamily="18" charset="0"/>
              <a:cs typeface="Times New Roman" panose="02020603050405020304" pitchFamily="18" charset="0"/>
            </a:endParaRPr>
          </a:p>
        </p:txBody>
      </p:sp>
      <p:sp>
        <p:nvSpPr>
          <p:cNvPr id="7" name="Rectangle 6"/>
          <p:cNvSpPr/>
          <p:nvPr/>
        </p:nvSpPr>
        <p:spPr>
          <a:xfrm>
            <a:off x="1219200" y="4270664"/>
            <a:ext cx="6781800" cy="5334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lang="en-US" sz="3200" dirty="0" smtClean="0">
                <a:latin typeface="Times New Roman" panose="02020603050405020304" pitchFamily="18" charset="0"/>
                <a:cs typeface="Times New Roman" panose="02020603050405020304" pitchFamily="18" charset="0"/>
              </a:rPr>
              <a:t>b) Âu Lạc</a:t>
            </a:r>
            <a:endParaRPr lang="en-US" sz="3200" dirty="0">
              <a:latin typeface="Times New Roman" panose="02020603050405020304" pitchFamily="18" charset="0"/>
              <a:cs typeface="Times New Roman" panose="02020603050405020304" pitchFamily="18" charset="0"/>
            </a:endParaRPr>
          </a:p>
        </p:txBody>
      </p:sp>
      <p:sp>
        <p:nvSpPr>
          <p:cNvPr id="8" name="Rectangle 7"/>
          <p:cNvSpPr/>
          <p:nvPr/>
        </p:nvSpPr>
        <p:spPr>
          <a:xfrm>
            <a:off x="1219200" y="5011882"/>
            <a:ext cx="6781800" cy="5334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lang="en-US" sz="3200" dirty="0" smtClean="0">
                <a:latin typeface="Times New Roman" panose="02020603050405020304" pitchFamily="18" charset="0"/>
                <a:cs typeface="Times New Roman" panose="02020603050405020304" pitchFamily="18" charset="0"/>
              </a:rPr>
              <a:t>c) Việt Nam </a:t>
            </a:r>
            <a:endParaRPr lang="en-US" sz="3200" dirty="0">
              <a:latin typeface="Times New Roman" panose="02020603050405020304" pitchFamily="18" charset="0"/>
              <a:cs typeface="Times New Roman" panose="02020603050405020304" pitchFamily="18" charset="0"/>
            </a:endParaRPr>
          </a:p>
        </p:txBody>
      </p:sp>
      <p:sp>
        <p:nvSpPr>
          <p:cNvPr id="9" name="Rectangle 8"/>
          <p:cNvSpPr/>
          <p:nvPr/>
        </p:nvSpPr>
        <p:spPr>
          <a:xfrm>
            <a:off x="1219200" y="5715000"/>
            <a:ext cx="6781800" cy="63563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lang="en-US" sz="3200" dirty="0" smtClean="0">
                <a:latin typeface="Times New Roman" panose="02020603050405020304" pitchFamily="18" charset="0"/>
                <a:cs typeface="Times New Roman" panose="02020603050405020304" pitchFamily="18" charset="0"/>
              </a:rPr>
              <a:t>d) </a:t>
            </a:r>
            <a:r>
              <a:rPr lang="en-US" sz="3200" dirty="0" err="1" smtClean="0">
                <a:latin typeface="Times New Roman" panose="02020603050405020304" pitchFamily="18" charset="0"/>
                <a:cs typeface="Times New Roman" panose="02020603050405020304" pitchFamily="18" charset="0"/>
              </a:rPr>
              <a:t>Văn Lang</a:t>
            </a:r>
            <a:endParaRPr lang="en-US" sz="3200" dirty="0">
              <a:latin typeface="Times New Roman" panose="02020603050405020304" pitchFamily="18" charset="0"/>
              <a:cs typeface="Times New Roman" panose="02020603050405020304" pitchFamily="18" charset="0"/>
            </a:endParaRPr>
          </a:p>
        </p:txBody>
      </p:sp>
      <p:sp>
        <p:nvSpPr>
          <p:cNvPr id="14" name="Title 1"/>
          <p:cNvSpPr txBox="1"/>
          <p:nvPr/>
        </p:nvSpPr>
        <p:spPr>
          <a:xfrm>
            <a:off x="609600" y="152400"/>
            <a:ext cx="8229600" cy="762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u="sng" smtClean="0">
                <a:latin typeface="Times New Roman" panose="02020603050405020304" pitchFamily="18" charset="0"/>
                <a:cs typeface="Times New Roman" panose="02020603050405020304" pitchFamily="18" charset="0"/>
              </a:rPr>
              <a:t>Tập đọc</a:t>
            </a:r>
          </a:p>
          <a:p>
            <a:r>
              <a:rPr lang="en-US" sz="2400" smtClean="0">
                <a:latin typeface="Times New Roman" panose="02020603050405020304" pitchFamily="18" charset="0"/>
                <a:cs typeface="Times New Roman" panose="02020603050405020304" pitchFamily="18" charset="0"/>
              </a:rPr>
              <a:t>Phong cảnh đền Hùng</a:t>
            </a:r>
            <a:endParaRPr lang="en-US" sz="2400" dirty="0">
              <a:latin typeface="Times New Roman" panose="02020603050405020304" pitchFamily="18" charset="0"/>
              <a:cs typeface="Times New Roman" panose="02020603050405020304" pitchFamily="18" charset="0"/>
            </a:endParaRPr>
          </a:p>
        </p:txBody>
      </p:sp>
      <p:sp>
        <p:nvSpPr>
          <p:cNvPr id="2" name="Smiley Face 1">
            <a:hlinkClick r:id="rId2" action="ppaction://hlinksldjump"/>
          </p:cNvPr>
          <p:cNvSpPr/>
          <p:nvPr/>
        </p:nvSpPr>
        <p:spPr>
          <a:xfrm>
            <a:off x="8305800" y="6248400"/>
            <a:ext cx="533400" cy="533400"/>
          </a:xfrm>
          <a:prstGeom prst="smileyFac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1000"/>
                                        <p:tgtEl>
                                          <p:spTgt spid="7"/>
                                        </p:tgtEl>
                                      </p:cBhvr>
                                    </p:animEffect>
                                    <p:anim calcmode="lin" valueType="num">
                                      <p:cBhvr>
                                        <p:cTn id="21" dur="1000" fill="hold"/>
                                        <p:tgtEl>
                                          <p:spTgt spid="7"/>
                                        </p:tgtEl>
                                        <p:attrNameLst>
                                          <p:attrName>ppt_x</p:attrName>
                                        </p:attrNameLst>
                                      </p:cBhvr>
                                      <p:tavLst>
                                        <p:tav tm="0">
                                          <p:val>
                                            <p:strVal val="#ppt_x"/>
                                          </p:val>
                                        </p:tav>
                                        <p:tav tm="100000">
                                          <p:val>
                                            <p:strVal val="#ppt_x"/>
                                          </p:val>
                                        </p:tav>
                                      </p:tavLst>
                                    </p:anim>
                                    <p:anim calcmode="lin" valueType="num">
                                      <p:cBhvr>
                                        <p:cTn id="2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anim calcmode="lin" valueType="num">
                                      <p:cBhvr>
                                        <p:cTn id="28" dur="1000" fill="hold"/>
                                        <p:tgtEl>
                                          <p:spTgt spid="8"/>
                                        </p:tgtEl>
                                        <p:attrNameLst>
                                          <p:attrName>ppt_x</p:attrName>
                                        </p:attrNameLst>
                                      </p:cBhvr>
                                      <p:tavLst>
                                        <p:tav tm="0">
                                          <p:val>
                                            <p:strVal val="#ppt_x"/>
                                          </p:val>
                                        </p:tav>
                                        <p:tav tm="100000">
                                          <p:val>
                                            <p:strVal val="#ppt_x"/>
                                          </p:val>
                                        </p:tav>
                                      </p:tavLst>
                                    </p:anim>
                                    <p:anim calcmode="lin" valueType="num">
                                      <p:cBhvr>
                                        <p:cTn id="2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1000"/>
                                        <p:tgtEl>
                                          <p:spTgt spid="9"/>
                                        </p:tgtEl>
                                      </p:cBhvr>
                                    </p:animEffect>
                                    <p:anim calcmode="lin" valueType="num">
                                      <p:cBhvr>
                                        <p:cTn id="35" dur="1000" fill="hold"/>
                                        <p:tgtEl>
                                          <p:spTgt spid="9"/>
                                        </p:tgtEl>
                                        <p:attrNameLst>
                                          <p:attrName>ppt_x</p:attrName>
                                        </p:attrNameLst>
                                      </p:cBhvr>
                                      <p:tavLst>
                                        <p:tav tm="0">
                                          <p:val>
                                            <p:strVal val="#ppt_x"/>
                                          </p:val>
                                        </p:tav>
                                        <p:tav tm="100000">
                                          <p:val>
                                            <p:strVal val="#ppt_x"/>
                                          </p:val>
                                        </p:tav>
                                      </p:tavLst>
                                    </p:anim>
                                    <p:anim calcmode="lin" valueType="num">
                                      <p:cBhvr>
                                        <p:cTn id="3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1" presetClass="emph" presetSubtype="0" fill="hold" grpId="1" nodeType="clickEffect">
                                  <p:stCondLst>
                                    <p:cond delay="0"/>
                                  </p:stCondLst>
                                  <p:childTnLst>
                                    <p:animClr clrSpc="hsl" dir="cw">
                                      <p:cBhvr override="childStyle">
                                        <p:cTn id="40" dur="500" fill="hold"/>
                                        <p:tgtEl>
                                          <p:spTgt spid="9"/>
                                        </p:tgtEl>
                                        <p:attrNameLst>
                                          <p:attrName>style.color</p:attrName>
                                        </p:attrNameLst>
                                      </p:cBhvr>
                                      <p:by>
                                        <p:hsl h="7200000" s="0" l="0"/>
                                      </p:by>
                                    </p:animClr>
                                    <p:animClr clrSpc="hsl" dir="cw">
                                      <p:cBhvr>
                                        <p:cTn id="41" dur="500" fill="hold"/>
                                        <p:tgtEl>
                                          <p:spTgt spid="9"/>
                                        </p:tgtEl>
                                        <p:attrNameLst>
                                          <p:attrName>fillcolor</p:attrName>
                                        </p:attrNameLst>
                                      </p:cBhvr>
                                      <p:by>
                                        <p:hsl h="7200000" s="0" l="0"/>
                                      </p:by>
                                    </p:animClr>
                                    <p:animClr clrSpc="hsl" dir="cw">
                                      <p:cBhvr>
                                        <p:cTn id="42" dur="500" fill="hold"/>
                                        <p:tgtEl>
                                          <p:spTgt spid="9"/>
                                        </p:tgtEl>
                                        <p:attrNameLst>
                                          <p:attrName>stroke.color</p:attrName>
                                        </p:attrNameLst>
                                      </p:cBhvr>
                                      <p:by>
                                        <p:hsl h="7200000" s="0" l="0"/>
                                      </p:by>
                                    </p:animClr>
                                    <p:set>
                                      <p:cBhvr>
                                        <p:cTn id="43" dur="500" fill="hold"/>
                                        <p:tgtEl>
                                          <p:spTgt spid="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bldLvl="0" animBg="1"/>
      <p:bldP spid="9" grpId="1" bldLvl="0" animBg="1"/>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Folded Corner 4"/>
          <p:cNvSpPr/>
          <p:nvPr/>
        </p:nvSpPr>
        <p:spPr>
          <a:xfrm>
            <a:off x="144145" y="1447800"/>
            <a:ext cx="7145655" cy="1385570"/>
          </a:xfrm>
          <a:prstGeom prst="foldedCorner">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4000" dirty="0">
                <a:latin typeface="Times New Roman" panose="02020603050405020304" pitchFamily="18" charset="0"/>
                <a:cs typeface="Times New Roman" panose="02020603050405020304" pitchFamily="18" charset="0"/>
              </a:rPr>
              <a:t>Đền Hùng thuộc tỉnh nào?</a:t>
            </a:r>
          </a:p>
        </p:txBody>
      </p:sp>
      <p:sp>
        <p:nvSpPr>
          <p:cNvPr id="6" name="Rectangle 5"/>
          <p:cNvSpPr/>
          <p:nvPr/>
        </p:nvSpPr>
        <p:spPr>
          <a:xfrm>
            <a:off x="304800" y="3276600"/>
            <a:ext cx="6781800" cy="70612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lang="en-US" sz="3600" dirty="0" smtClean="0">
                <a:latin typeface="Times New Roman" panose="02020603050405020304" pitchFamily="18" charset="0"/>
                <a:cs typeface="Times New Roman" panose="02020603050405020304" pitchFamily="18" charset="0"/>
              </a:rPr>
              <a:t>a) Thái Nguyên </a:t>
            </a:r>
          </a:p>
        </p:txBody>
      </p:sp>
      <p:sp>
        <p:nvSpPr>
          <p:cNvPr id="7" name="Rectangle 6"/>
          <p:cNvSpPr/>
          <p:nvPr/>
        </p:nvSpPr>
        <p:spPr>
          <a:xfrm>
            <a:off x="325755" y="4936490"/>
            <a:ext cx="6781800" cy="78867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lang="en-US" sz="3600" dirty="0" smtClean="0">
                <a:latin typeface="Times New Roman" panose="02020603050405020304" pitchFamily="18" charset="0"/>
                <a:cs typeface="Times New Roman" panose="02020603050405020304" pitchFamily="18" charset="0"/>
              </a:rPr>
              <a:t>c) </a:t>
            </a:r>
            <a:r>
              <a:rPr lang="en-US" sz="3600" dirty="0" err="1" smtClean="0">
                <a:latin typeface="Times New Roman" panose="02020603050405020304" pitchFamily="18" charset="0"/>
                <a:cs typeface="Times New Roman" panose="02020603050405020304" pitchFamily="18" charset="0"/>
              </a:rPr>
              <a:t>Yên Bái</a:t>
            </a:r>
          </a:p>
        </p:txBody>
      </p:sp>
      <p:sp>
        <p:nvSpPr>
          <p:cNvPr id="8" name="Rectangle 7"/>
          <p:cNvSpPr/>
          <p:nvPr/>
        </p:nvSpPr>
        <p:spPr>
          <a:xfrm>
            <a:off x="304800" y="4076700"/>
            <a:ext cx="6781800" cy="7112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lang="en-US" sz="3600" dirty="0" smtClean="0">
                <a:latin typeface="Times New Roman" panose="02020603050405020304" pitchFamily="18" charset="0"/>
                <a:cs typeface="Times New Roman" panose="02020603050405020304" pitchFamily="18" charset="0"/>
              </a:rPr>
              <a:t>b) </a:t>
            </a:r>
            <a:r>
              <a:rPr lang="en-US" sz="3600" dirty="0" err="1" smtClean="0">
                <a:latin typeface="Times New Roman" panose="02020603050405020304" pitchFamily="18" charset="0"/>
                <a:cs typeface="Times New Roman" panose="02020603050405020304" pitchFamily="18" charset="0"/>
              </a:rPr>
              <a:t>Phú Thọ</a:t>
            </a:r>
            <a:r>
              <a:rPr lang="en-US" sz="3600" dirty="0" smtClean="0">
                <a:latin typeface="Times New Roman" panose="02020603050405020304" pitchFamily="18" charset="0"/>
                <a:cs typeface="Times New Roman" panose="02020603050405020304" pitchFamily="18" charset="0"/>
              </a:rPr>
              <a:t> </a:t>
            </a:r>
            <a:r>
              <a:rPr lang="en-US" sz="3200" dirty="0" smtClean="0">
                <a:latin typeface="Times New Roman" panose="02020603050405020304" pitchFamily="18" charset="0"/>
                <a:cs typeface="Times New Roman" panose="02020603050405020304" pitchFamily="18" charset="0"/>
              </a:rPr>
              <a:t> </a:t>
            </a:r>
            <a:endParaRPr lang="en-US" sz="3200" dirty="0">
              <a:latin typeface="Times New Roman" panose="02020603050405020304" pitchFamily="18" charset="0"/>
              <a:cs typeface="Times New Roman" panose="02020603050405020304" pitchFamily="18" charset="0"/>
            </a:endParaRPr>
          </a:p>
        </p:txBody>
      </p:sp>
      <p:sp>
        <p:nvSpPr>
          <p:cNvPr id="12" name="Title 1"/>
          <p:cNvSpPr txBox="1"/>
          <p:nvPr/>
        </p:nvSpPr>
        <p:spPr>
          <a:xfrm>
            <a:off x="609600" y="152400"/>
            <a:ext cx="8229600" cy="762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smtClean="0">
                <a:latin typeface="Times New Roman" panose="02020603050405020304" pitchFamily="18" charset="0"/>
                <a:cs typeface="Times New Roman" panose="02020603050405020304" pitchFamily="18" charset="0"/>
              </a:rPr>
              <a:t/>
            </a:r>
            <a:br>
              <a:rPr lang="en-US" sz="2400" smtClean="0">
                <a:latin typeface="Times New Roman" panose="02020603050405020304" pitchFamily="18" charset="0"/>
                <a:cs typeface="Times New Roman" panose="02020603050405020304" pitchFamily="18" charset="0"/>
              </a:rPr>
            </a:br>
            <a:r>
              <a:rPr lang="en-US" sz="2400" u="sng" smtClean="0">
                <a:latin typeface="Times New Roman" panose="02020603050405020304" pitchFamily="18" charset="0"/>
                <a:cs typeface="Times New Roman" panose="02020603050405020304" pitchFamily="18" charset="0"/>
              </a:rPr>
              <a:t>Tập đọc</a:t>
            </a:r>
          </a:p>
          <a:p>
            <a:r>
              <a:rPr lang="en-US" sz="2400" smtClean="0">
                <a:latin typeface="Times New Roman" panose="02020603050405020304" pitchFamily="18" charset="0"/>
                <a:cs typeface="Times New Roman" panose="02020603050405020304" pitchFamily="18" charset="0"/>
              </a:rPr>
              <a:t>Phong cảnh đền Hùng</a:t>
            </a:r>
            <a:endParaRPr lang="en-US" sz="2400" dirty="0">
              <a:latin typeface="Times New Roman" panose="02020603050405020304" pitchFamily="18" charset="0"/>
              <a:cs typeface="Times New Roman" panose="02020603050405020304" pitchFamily="18" charset="0"/>
            </a:endParaRPr>
          </a:p>
        </p:txBody>
      </p:sp>
      <p:sp>
        <p:nvSpPr>
          <p:cNvPr id="2" name="Smiley Face 1">
            <a:hlinkClick r:id="rId2" action="ppaction://hlinksldjump"/>
          </p:cNvPr>
          <p:cNvSpPr/>
          <p:nvPr/>
        </p:nvSpPr>
        <p:spPr>
          <a:xfrm>
            <a:off x="457200" y="6248400"/>
            <a:ext cx="533400" cy="533400"/>
          </a:xfrm>
          <a:prstGeom prst="smileyFac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inVertical)">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arn(inVertical)">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21" presetClass="emph" presetSubtype="0" fill="hold" grpId="1" nodeType="clickEffect">
                                  <p:stCondLst>
                                    <p:cond delay="0"/>
                                  </p:stCondLst>
                                  <p:childTnLst>
                                    <p:animClr clrSpc="hsl" dir="cw">
                                      <p:cBhvr override="childStyle">
                                        <p:cTn id="27" dur="500" fill="hold"/>
                                        <p:tgtEl>
                                          <p:spTgt spid="8"/>
                                        </p:tgtEl>
                                        <p:attrNameLst>
                                          <p:attrName>style.color</p:attrName>
                                        </p:attrNameLst>
                                      </p:cBhvr>
                                      <p:by>
                                        <p:hsl h="7200000" s="0" l="0"/>
                                      </p:by>
                                    </p:animClr>
                                    <p:animClr clrSpc="hsl" dir="cw">
                                      <p:cBhvr>
                                        <p:cTn id="28" dur="500" fill="hold"/>
                                        <p:tgtEl>
                                          <p:spTgt spid="8"/>
                                        </p:tgtEl>
                                        <p:attrNameLst>
                                          <p:attrName>fillcolor</p:attrName>
                                        </p:attrNameLst>
                                      </p:cBhvr>
                                      <p:by>
                                        <p:hsl h="7200000" s="0" l="0"/>
                                      </p:by>
                                    </p:animClr>
                                    <p:animClr clrSpc="hsl" dir="cw">
                                      <p:cBhvr>
                                        <p:cTn id="29" dur="500" fill="hold"/>
                                        <p:tgtEl>
                                          <p:spTgt spid="8"/>
                                        </p:tgtEl>
                                        <p:attrNameLst>
                                          <p:attrName>stroke.color</p:attrName>
                                        </p:attrNameLst>
                                      </p:cBhvr>
                                      <p:by>
                                        <p:hsl h="7200000" s="0" l="0"/>
                                      </p:by>
                                    </p:animClr>
                                    <p:set>
                                      <p:cBhvr>
                                        <p:cTn id="30" dur="500" fill="hold"/>
                                        <p:tgtEl>
                                          <p:spTgt spid="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6" grpId="0" bldLvl="0" animBg="1"/>
      <p:bldP spid="7" grpId="0" bldLvl="0" animBg="1"/>
      <p:bldP spid="8" grpId="0" bldLvl="0" animBg="1"/>
      <p:bldP spid="8" grpId="1" bldLvl="0" animBg="1"/>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Folded Corner 4"/>
          <p:cNvSpPr/>
          <p:nvPr/>
        </p:nvSpPr>
        <p:spPr>
          <a:xfrm>
            <a:off x="967740" y="1474470"/>
            <a:ext cx="7503160" cy="1616710"/>
          </a:xfrm>
          <a:prstGeom prst="foldedCorner">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3600" dirty="0">
                <a:latin typeface="Times New Roman" panose="02020603050405020304" pitchFamily="18" charset="0"/>
                <a:cs typeface="Times New Roman" panose="02020603050405020304" pitchFamily="18" charset="0"/>
              </a:rPr>
              <a:t>Các vua Hùng đã có công dựng nước</a:t>
            </a:r>
          </a:p>
          <a:p>
            <a:pPr algn="ctr"/>
            <a:r>
              <a:rPr lang="en-US" sz="4400" dirty="0">
                <a:latin typeface="Times New Roman" panose="02020603050405020304" pitchFamily="18" charset="0"/>
                <a:cs typeface="Times New Roman" panose="02020603050405020304" pitchFamily="18" charset="0"/>
              </a:rPr>
              <a:t>...</a:t>
            </a:r>
          </a:p>
        </p:txBody>
      </p:sp>
      <p:sp>
        <p:nvSpPr>
          <p:cNvPr id="6" name="Rectangle 5"/>
          <p:cNvSpPr/>
          <p:nvPr/>
        </p:nvSpPr>
        <p:spPr>
          <a:xfrm>
            <a:off x="1219200" y="3505200"/>
            <a:ext cx="6781800" cy="91613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lang="en-US" sz="3200" dirty="0" smtClean="0">
                <a:latin typeface="Times New Roman" panose="02020603050405020304" pitchFamily="18" charset="0"/>
                <a:cs typeface="Times New Roman" panose="02020603050405020304" pitchFamily="18" charset="0"/>
              </a:rPr>
              <a:t>a) </a:t>
            </a:r>
            <a:r>
              <a:rPr lang="en-US" sz="3600" dirty="0" err="1" smtClean="0">
                <a:latin typeface="Times New Roman" panose="02020603050405020304" pitchFamily="18" charset="0"/>
                <a:cs typeface="Times New Roman" panose="02020603050405020304" pitchFamily="18" charset="0"/>
                <a:sym typeface="+mn-ea"/>
              </a:rPr>
              <a:t>Anh em</a:t>
            </a:r>
            <a:r>
              <a:rPr lang="en-US" sz="3600" dirty="0" smtClean="0">
                <a:latin typeface="Times New Roman" panose="02020603050405020304" pitchFamily="18" charset="0"/>
                <a:cs typeface="Times New Roman" panose="02020603050405020304" pitchFamily="18" charset="0"/>
              </a:rPr>
              <a:t> ta phải giữ lấy nước</a:t>
            </a:r>
          </a:p>
        </p:txBody>
      </p:sp>
      <p:sp>
        <p:nvSpPr>
          <p:cNvPr id="7" name="Rectangle 6"/>
          <p:cNvSpPr/>
          <p:nvPr/>
        </p:nvSpPr>
        <p:spPr>
          <a:xfrm>
            <a:off x="1219200" y="4953000"/>
            <a:ext cx="6781800" cy="98713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lang="en-US" sz="3200" dirty="0" smtClean="0">
                <a:latin typeface="Times New Roman" panose="02020603050405020304" pitchFamily="18" charset="0"/>
                <a:cs typeface="Times New Roman" panose="02020603050405020304" pitchFamily="18" charset="0"/>
              </a:rPr>
              <a:t>b) </a:t>
            </a:r>
            <a:r>
              <a:rPr lang="en-US" sz="3600" dirty="0" smtClean="0">
                <a:latin typeface="Times New Roman" panose="02020603050405020304" pitchFamily="18" charset="0"/>
                <a:cs typeface="Times New Roman" panose="02020603050405020304" pitchFamily="18" charset="0"/>
                <a:sym typeface="+mn-ea"/>
              </a:rPr>
              <a:t>Bác cháu </a:t>
            </a:r>
            <a:r>
              <a:rPr lang="en-US" sz="3600" dirty="0" err="1" smtClean="0">
                <a:latin typeface="Times New Roman" panose="02020603050405020304" pitchFamily="18" charset="0"/>
                <a:cs typeface="Times New Roman" panose="02020603050405020304" pitchFamily="18" charset="0"/>
              </a:rPr>
              <a:t>ta phải giữ lấy nước</a:t>
            </a:r>
          </a:p>
        </p:txBody>
      </p:sp>
      <p:sp>
        <p:nvSpPr>
          <p:cNvPr id="9" name="Title 1"/>
          <p:cNvSpPr txBox="1"/>
          <p:nvPr/>
        </p:nvSpPr>
        <p:spPr>
          <a:xfrm>
            <a:off x="609600" y="152400"/>
            <a:ext cx="8229600" cy="762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u="sng" smtClean="0">
                <a:latin typeface="Times New Roman" panose="02020603050405020304" pitchFamily="18" charset="0"/>
                <a:cs typeface="Times New Roman" panose="02020603050405020304" pitchFamily="18" charset="0"/>
              </a:rPr>
              <a:t>Tập đọc</a:t>
            </a:r>
          </a:p>
          <a:p>
            <a:r>
              <a:rPr lang="en-US" sz="2400" smtClean="0">
                <a:latin typeface="Times New Roman" panose="02020603050405020304" pitchFamily="18" charset="0"/>
                <a:cs typeface="Times New Roman" panose="02020603050405020304" pitchFamily="18" charset="0"/>
              </a:rPr>
              <a:t>Phong cảnh đền Hùng</a:t>
            </a:r>
            <a:endParaRPr lang="en-US" sz="2400" dirty="0">
              <a:latin typeface="Times New Roman" panose="02020603050405020304" pitchFamily="18" charset="0"/>
              <a:cs typeface="Times New Roman" panose="02020603050405020304" pitchFamily="18" charset="0"/>
            </a:endParaRPr>
          </a:p>
        </p:txBody>
      </p:sp>
      <p:sp>
        <p:nvSpPr>
          <p:cNvPr id="3" name="Smiley Face 2">
            <a:hlinkClick r:id="rId2" action="ppaction://hlinksldjump"/>
          </p:cNvPr>
          <p:cNvSpPr/>
          <p:nvPr/>
        </p:nvSpPr>
        <p:spPr>
          <a:xfrm>
            <a:off x="457200" y="6248400"/>
            <a:ext cx="533400" cy="533400"/>
          </a:xfrm>
          <a:prstGeom prst="smileyFac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mph" presetSubtype="0" fill="hold" grpId="1" nodeType="clickEffect">
                                  <p:stCondLst>
                                    <p:cond delay="0"/>
                                  </p:stCondLst>
                                  <p:childTnLst>
                                    <p:animClr clrSpc="hsl" dir="cw">
                                      <p:cBhvr override="childStyle">
                                        <p:cTn id="22" dur="500" fill="hold"/>
                                        <p:tgtEl>
                                          <p:spTgt spid="7"/>
                                        </p:tgtEl>
                                        <p:attrNameLst>
                                          <p:attrName>style.color</p:attrName>
                                        </p:attrNameLst>
                                      </p:cBhvr>
                                      <p:by>
                                        <p:hsl h="7200000" s="0" l="0"/>
                                      </p:by>
                                    </p:animClr>
                                    <p:animClr clrSpc="hsl" dir="cw">
                                      <p:cBhvr>
                                        <p:cTn id="23" dur="500" fill="hold"/>
                                        <p:tgtEl>
                                          <p:spTgt spid="7"/>
                                        </p:tgtEl>
                                        <p:attrNameLst>
                                          <p:attrName>fillcolor</p:attrName>
                                        </p:attrNameLst>
                                      </p:cBhvr>
                                      <p:by>
                                        <p:hsl h="7200000" s="0" l="0"/>
                                      </p:by>
                                    </p:animClr>
                                    <p:animClr clrSpc="hsl" dir="cw">
                                      <p:cBhvr>
                                        <p:cTn id="24" dur="500" fill="hold"/>
                                        <p:tgtEl>
                                          <p:spTgt spid="7"/>
                                        </p:tgtEl>
                                        <p:attrNameLst>
                                          <p:attrName>stroke.color</p:attrName>
                                        </p:attrNameLst>
                                      </p:cBhvr>
                                      <p:by>
                                        <p:hsl h="7200000" s="0" l="0"/>
                                      </p:by>
                                    </p:animClr>
                                    <p:set>
                                      <p:cBhvr>
                                        <p:cTn id="25" dur="500" fill="hold"/>
                                        <p:tgtEl>
                                          <p:spTgt spid="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6" grpId="0" animBg="1"/>
      <p:bldP spid="7" grpId="0" animBg="1"/>
      <p:bldP spid="7" grpId="1" animBg="1"/>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ounded Rectangle 1"/>
          <p:cNvSpPr/>
          <p:nvPr/>
        </p:nvSpPr>
        <p:spPr>
          <a:xfrm>
            <a:off x="1997075" y="2206625"/>
            <a:ext cx="5252720" cy="3051175"/>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9600">
                <a:latin typeface="Times New Roman" panose="02020603050405020304" pitchFamily="18" charset="0"/>
              </a:rPr>
              <a:t>Dặn dò</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nhonguon.jpg"/>
          <p:cNvPicPr>
            <a:picLocks noChangeAspect="1"/>
          </p:cNvPicPr>
          <p:nvPr/>
        </p:nvPicPr>
        <p:blipFill>
          <a:blip r:embed="rId2"/>
          <a:stretch>
            <a:fillRect/>
          </a:stretch>
        </p:blipFill>
        <p:spPr>
          <a:xfrm>
            <a:off x="3803015" y="43815"/>
            <a:ext cx="5251450" cy="6770370"/>
          </a:xfrm>
          <a:prstGeom prst="rect">
            <a:avLst/>
          </a:prstGeom>
        </p:spPr>
      </p:pic>
      <p:sp>
        <p:nvSpPr>
          <p:cNvPr id="4" name="Round Diagonal Corner Rectangle 3"/>
          <p:cNvSpPr/>
          <p:nvPr/>
        </p:nvSpPr>
        <p:spPr>
          <a:xfrm>
            <a:off x="306705" y="2581275"/>
            <a:ext cx="3270250" cy="2080260"/>
          </a:xfrm>
          <a:prstGeom prst="round2DiagRect">
            <a:avLst>
              <a:gd name="adj1" fmla="val 16667"/>
              <a:gd name="adj2" fmla="val 0"/>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4800">
                <a:latin typeface="Times New Roman" panose="02020603050405020304" pitchFamily="18" charset="0"/>
              </a:rPr>
              <a:t>Nhớ Nguồn</a:t>
            </a: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txBox="1"/>
          <p:nvPr/>
        </p:nvSpPr>
        <p:spPr>
          <a:xfrm>
            <a:off x="0" y="381000"/>
            <a:ext cx="8229600" cy="762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u="sng" dirty="0" smtClean="0">
                <a:latin typeface="Times New Roman" panose="02020603050405020304" pitchFamily="18" charset="0"/>
                <a:cs typeface="Times New Roman" panose="02020603050405020304" pitchFamily="18" charset="0"/>
              </a:rPr>
              <a:t>Tập </a:t>
            </a:r>
            <a:r>
              <a:rPr lang="en-US" sz="2400" u="sng" dirty="0" smtClean="0">
                <a:latin typeface="Times New Roman" panose="02020603050405020304" pitchFamily="18" charset="0"/>
                <a:cs typeface="Times New Roman" panose="02020603050405020304" pitchFamily="18" charset="0"/>
              </a:rPr>
              <a:t>đọc</a:t>
            </a:r>
          </a:p>
          <a:p>
            <a:r>
              <a:rPr lang="en-US" sz="3200" b="1" dirty="0">
                <a:solidFill>
                  <a:srgbClr val="C00000"/>
                </a:solidFill>
                <a:latin typeface="Times New Roman" panose="02020603050405020304" pitchFamily="18" charset="0"/>
                <a:cs typeface="Times New Roman" panose="02020603050405020304" pitchFamily="18" charset="0"/>
              </a:rPr>
              <a:t>Phong cảnh đền Hùng</a:t>
            </a:r>
          </a:p>
        </p:txBody>
      </p:sp>
      <p:pic>
        <p:nvPicPr>
          <p:cNvPr id="3" name="Picture 2" descr="scan00221.jpg"/>
          <p:cNvPicPr>
            <a:picLocks noChangeAspect="1"/>
          </p:cNvPicPr>
          <p:nvPr/>
        </p:nvPicPr>
        <p:blipFill>
          <a:blip r:embed="rId2"/>
          <a:stretch>
            <a:fillRect/>
          </a:stretch>
        </p:blipFill>
        <p:spPr>
          <a:xfrm>
            <a:off x="1049655" y="1689100"/>
            <a:ext cx="7286625" cy="5043170"/>
          </a:xfrm>
          <a:prstGeom prst="rect">
            <a:avLst/>
          </a:prstGeom>
        </p:spPr>
      </p:pic>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blinds(horizontal)">
                                      <p:cBhvr>
                                        <p:cTn id="7"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p:cNvSpPr/>
          <p:nvPr/>
        </p:nvSpPr>
        <p:spPr>
          <a:xfrm>
            <a:off x="838200" y="2514600"/>
            <a:ext cx="7162800" cy="914400"/>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marL="285750" indent="-285750">
              <a:buFont typeface="Wingdings" panose="05000000000000000000" pitchFamily="2" charset="2"/>
              <a:buChar char="ü"/>
            </a:pPr>
            <a:r>
              <a:rPr lang="en-US" sz="3200" dirty="0" err="1" smtClean="0">
                <a:latin typeface="Times New Roman" panose="02020603050405020304" pitchFamily="18" charset="0"/>
                <a:cs typeface="Times New Roman" panose="02020603050405020304" pitchFamily="18" charset="0"/>
              </a:rPr>
              <a:t>Đoạn</a:t>
            </a:r>
            <a:r>
              <a:rPr lang="en-US" sz="3200" dirty="0" smtClean="0">
                <a:latin typeface="Times New Roman" panose="02020603050405020304" pitchFamily="18" charset="0"/>
                <a:cs typeface="Times New Roman" panose="02020603050405020304" pitchFamily="18" charset="0"/>
              </a:rPr>
              <a:t> 1 : Từ đầu -&gt; treo chính giữa .</a:t>
            </a:r>
            <a:endParaRPr lang="en-US" sz="3200" dirty="0">
              <a:latin typeface="Times New Roman" panose="02020603050405020304" pitchFamily="18" charset="0"/>
              <a:cs typeface="Times New Roman" panose="02020603050405020304" pitchFamily="18" charset="0"/>
            </a:endParaRPr>
          </a:p>
        </p:txBody>
      </p:sp>
      <p:sp>
        <p:nvSpPr>
          <p:cNvPr id="6" name="Rectangle 5"/>
          <p:cNvSpPr/>
          <p:nvPr/>
        </p:nvSpPr>
        <p:spPr>
          <a:xfrm>
            <a:off x="838200" y="3744595"/>
            <a:ext cx="7162800" cy="107188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marL="285750" indent="-285750">
              <a:buFont typeface="Wingdings" panose="05000000000000000000" pitchFamily="2" charset="2"/>
              <a:buChar char="ü"/>
            </a:pPr>
            <a:r>
              <a:rPr lang="en-US" sz="3200" dirty="0" err="1" smtClean="0">
                <a:latin typeface="Times New Roman" panose="02020603050405020304" pitchFamily="18" charset="0"/>
                <a:cs typeface="Times New Roman" panose="02020603050405020304" pitchFamily="18" charset="0"/>
              </a:rPr>
              <a:t>Đoạn</a:t>
            </a:r>
            <a:r>
              <a:rPr lang="en-US" sz="3200" dirty="0" smtClean="0">
                <a:latin typeface="Times New Roman" panose="02020603050405020304" pitchFamily="18" charset="0"/>
                <a:cs typeface="Times New Roman" panose="02020603050405020304" pitchFamily="18" charset="0"/>
              </a:rPr>
              <a:t> 2 : Lăng các vua Hùng -&gt; đồng bằng xanh mát</a:t>
            </a:r>
            <a:r>
              <a:rPr lang="en-US" sz="3200" smtClean="0">
                <a:latin typeface="Times New Roman" panose="02020603050405020304" pitchFamily="18" charset="0"/>
                <a:cs typeface="Times New Roman" panose="02020603050405020304" pitchFamily="18" charset="0"/>
              </a:rPr>
              <a:t> </a:t>
            </a:r>
            <a:r>
              <a:rPr lang="en-US" sz="3200" dirty="0" smtClean="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p:txBody>
      </p:sp>
      <p:sp>
        <p:nvSpPr>
          <p:cNvPr id="7" name="Rectangle 6"/>
          <p:cNvSpPr/>
          <p:nvPr/>
        </p:nvSpPr>
        <p:spPr>
          <a:xfrm>
            <a:off x="838200" y="5029200"/>
            <a:ext cx="7162800" cy="990600"/>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marL="457200" indent="-457200">
              <a:buFont typeface="Wingdings" panose="05000000000000000000" pitchFamily="2" charset="2"/>
              <a:buChar char="ü"/>
            </a:pPr>
            <a:r>
              <a:rPr lang="en-US" sz="3200" dirty="0" err="1" smtClean="0">
                <a:latin typeface="Times New Roman" panose="02020603050405020304" pitchFamily="18" charset="0"/>
                <a:cs typeface="Times New Roman" panose="02020603050405020304" pitchFamily="18" charset="0"/>
              </a:rPr>
              <a:t>Đoạn</a:t>
            </a:r>
            <a:r>
              <a:rPr lang="en-US" sz="3200" dirty="0" smtClean="0">
                <a:latin typeface="Times New Roman" panose="02020603050405020304" pitchFamily="18" charset="0"/>
                <a:cs typeface="Times New Roman" panose="02020603050405020304" pitchFamily="18" charset="0"/>
              </a:rPr>
              <a:t> 3 : P</a:t>
            </a:r>
            <a:r>
              <a:rPr lang="en-US" sz="3200" dirty="0" err="1" smtClean="0">
                <a:latin typeface="Times New Roman" panose="02020603050405020304" pitchFamily="18" charset="0"/>
                <a:cs typeface="Times New Roman" panose="02020603050405020304" pitchFamily="18" charset="0"/>
              </a:rPr>
              <a:t>hần còn lại</a:t>
            </a:r>
            <a:r>
              <a:rPr lang="en-US" sz="3200" dirty="0" smtClean="0">
                <a:latin typeface="Times New Roman" panose="02020603050405020304" pitchFamily="18" charset="0"/>
                <a:cs typeface="Times New Roman" panose="02020603050405020304" pitchFamily="18" charset="0"/>
              </a:rPr>
              <a:t>.    </a:t>
            </a:r>
            <a:endParaRPr lang="en-US" sz="3200" dirty="0">
              <a:latin typeface="Times New Roman" panose="02020603050405020304" pitchFamily="18" charset="0"/>
              <a:cs typeface="Times New Roman" panose="02020603050405020304" pitchFamily="18" charset="0"/>
            </a:endParaRPr>
          </a:p>
        </p:txBody>
      </p:sp>
      <p:sp>
        <p:nvSpPr>
          <p:cNvPr id="8" name="Title 1"/>
          <p:cNvSpPr txBox="1"/>
          <p:nvPr/>
        </p:nvSpPr>
        <p:spPr>
          <a:xfrm>
            <a:off x="609600" y="152400"/>
            <a:ext cx="8229600" cy="762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u="sng" smtClean="0">
                <a:latin typeface="Times New Roman" panose="02020603050405020304" pitchFamily="18" charset="0"/>
                <a:cs typeface="Times New Roman" panose="02020603050405020304" pitchFamily="18" charset="0"/>
              </a:rPr>
              <a:t>Tập đọc</a:t>
            </a:r>
          </a:p>
          <a:p>
            <a:r>
              <a:rPr lang="en-US" sz="2400" dirty="0">
                <a:latin typeface="Times New Roman" panose="02020603050405020304" pitchFamily="18" charset="0"/>
                <a:cs typeface="Times New Roman" panose="02020603050405020304" pitchFamily="18" charset="0"/>
              </a:rPr>
              <a:t>Phong cảnh đền Hùng</a:t>
            </a:r>
          </a:p>
        </p:txBody>
      </p:sp>
      <p:sp>
        <p:nvSpPr>
          <p:cNvPr id="3" name="TextBox 2"/>
          <p:cNvSpPr txBox="1"/>
          <p:nvPr/>
        </p:nvSpPr>
        <p:spPr>
          <a:xfrm>
            <a:off x="834887" y="1447800"/>
            <a:ext cx="2438400" cy="646331"/>
          </a:xfrm>
          <a:prstGeom prst="rect">
            <a:avLst/>
          </a:prstGeom>
          <a:noFill/>
        </p:spPr>
        <p:txBody>
          <a:bodyPr wrap="square" rtlCol="0">
            <a:spAutoFit/>
          </a:bodyPr>
          <a:lstStyle/>
          <a:p>
            <a:r>
              <a:rPr lang="en-US" sz="3600" b="1" smtClean="0">
                <a:solidFill>
                  <a:srgbClr val="C00000"/>
                </a:solidFill>
                <a:latin typeface="Times New Roman" panose="02020603050405020304" pitchFamily="18" charset="0"/>
                <a:cs typeface="Times New Roman" panose="02020603050405020304" pitchFamily="18" charset="0"/>
              </a:rPr>
              <a:t>Chia đoạn:</a:t>
            </a:r>
            <a:endParaRPr lang="vi-VN" sz="3600" b="1">
              <a:solidFill>
                <a:srgbClr val="C00000"/>
              </a:solidFill>
              <a:latin typeface="Times New Roman" panose="02020603050405020304" pitchFamily="18" charset="0"/>
              <a:cs typeface="Times New Roman" panose="02020603050405020304" pitchFamily="18" charset="0"/>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circle(in)">
                                      <p:cBhvr>
                                        <p:cTn id="14" dur="20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randombar(horizontal)">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bldLvl="0"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ight Arrow 4"/>
          <p:cNvSpPr/>
          <p:nvPr/>
        </p:nvSpPr>
        <p:spPr>
          <a:xfrm>
            <a:off x="306457" y="1524000"/>
            <a:ext cx="4114800" cy="1828800"/>
          </a:xfrm>
          <a:prstGeom prst="right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3600" dirty="0" err="1" smtClean="0">
                <a:latin typeface="Times New Roman" panose="02020603050405020304" pitchFamily="18" charset="0"/>
                <a:cs typeface="Times New Roman" panose="02020603050405020304" pitchFamily="18" charset="0"/>
              </a:rPr>
              <a:t>Luyện</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đọc</a:t>
            </a:r>
            <a:r>
              <a:rPr lang="en-US" sz="3600" dirty="0" smtClean="0">
                <a:latin typeface="Times New Roman" panose="02020603050405020304" pitchFamily="18" charset="0"/>
                <a:cs typeface="Times New Roman" panose="02020603050405020304" pitchFamily="18" charset="0"/>
              </a:rPr>
              <a:t> </a:t>
            </a:r>
            <a:endParaRPr lang="en-US" sz="3600" dirty="0">
              <a:latin typeface="Times New Roman" panose="02020603050405020304" pitchFamily="18" charset="0"/>
              <a:cs typeface="Times New Roman" panose="02020603050405020304" pitchFamily="18" charset="0"/>
            </a:endParaRPr>
          </a:p>
        </p:txBody>
      </p:sp>
      <p:sp>
        <p:nvSpPr>
          <p:cNvPr id="6" name="Oval 5">
            <a:hlinkClick r:id="rId2" action="ppaction://hlinksldjump"/>
          </p:cNvPr>
          <p:cNvSpPr/>
          <p:nvPr/>
        </p:nvSpPr>
        <p:spPr>
          <a:xfrm>
            <a:off x="424070" y="3810000"/>
            <a:ext cx="2362200" cy="1295400"/>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3200" b="1" dirty="0" err="1" smtClean="0">
                <a:solidFill>
                  <a:schemeClr val="tx1"/>
                </a:solidFill>
                <a:latin typeface="Times New Roman" panose="02020603050405020304" pitchFamily="18" charset="0"/>
                <a:cs typeface="Times New Roman" panose="02020603050405020304" pitchFamily="18" charset="0"/>
              </a:rPr>
              <a:t>Đoạn</a:t>
            </a:r>
            <a:r>
              <a:rPr lang="en-US" sz="3200" b="1" dirty="0" smtClean="0">
                <a:solidFill>
                  <a:schemeClr val="tx1"/>
                </a:solidFill>
                <a:latin typeface="Times New Roman" panose="02020603050405020304" pitchFamily="18" charset="0"/>
                <a:cs typeface="Times New Roman" panose="02020603050405020304" pitchFamily="18" charset="0"/>
              </a:rPr>
              <a:t> 1</a:t>
            </a:r>
            <a:endParaRPr lang="en-US" sz="3200" b="1" dirty="0">
              <a:solidFill>
                <a:schemeClr val="tx1"/>
              </a:solidFill>
              <a:latin typeface="Times New Roman" panose="02020603050405020304" pitchFamily="18" charset="0"/>
              <a:cs typeface="Times New Roman" panose="02020603050405020304" pitchFamily="18" charset="0"/>
            </a:endParaRPr>
          </a:p>
        </p:txBody>
      </p:sp>
      <p:sp>
        <p:nvSpPr>
          <p:cNvPr id="7" name="Oval 6">
            <a:hlinkClick r:id="rId3" action="ppaction://hlinksldjump"/>
          </p:cNvPr>
          <p:cNvSpPr/>
          <p:nvPr/>
        </p:nvSpPr>
        <p:spPr>
          <a:xfrm>
            <a:off x="3276600" y="3819939"/>
            <a:ext cx="2362200" cy="12954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200" b="1" dirty="0" err="1" smtClean="0">
                <a:solidFill>
                  <a:schemeClr val="tx1"/>
                </a:solidFill>
                <a:latin typeface="Times New Roman" panose="02020603050405020304" pitchFamily="18" charset="0"/>
                <a:cs typeface="Times New Roman" panose="02020603050405020304" pitchFamily="18" charset="0"/>
              </a:rPr>
              <a:t>Đoạn</a:t>
            </a:r>
            <a:r>
              <a:rPr lang="en-US" sz="3200" b="1" dirty="0" smtClean="0">
                <a:solidFill>
                  <a:schemeClr val="tx1"/>
                </a:solidFill>
                <a:latin typeface="Times New Roman" panose="02020603050405020304" pitchFamily="18" charset="0"/>
                <a:cs typeface="Times New Roman" panose="02020603050405020304" pitchFamily="18" charset="0"/>
              </a:rPr>
              <a:t> 2</a:t>
            </a:r>
            <a:endParaRPr lang="en-US" sz="3200" b="1" dirty="0">
              <a:solidFill>
                <a:schemeClr val="tx1"/>
              </a:solidFill>
              <a:latin typeface="Times New Roman" panose="02020603050405020304" pitchFamily="18" charset="0"/>
              <a:cs typeface="Times New Roman" panose="02020603050405020304" pitchFamily="18" charset="0"/>
            </a:endParaRPr>
          </a:p>
        </p:txBody>
      </p:sp>
      <p:sp>
        <p:nvSpPr>
          <p:cNvPr id="9" name="Oval 8">
            <a:hlinkClick r:id="rId4" action="ppaction://hlinksldjump"/>
          </p:cNvPr>
          <p:cNvSpPr/>
          <p:nvPr/>
        </p:nvSpPr>
        <p:spPr>
          <a:xfrm>
            <a:off x="6248400" y="3793435"/>
            <a:ext cx="2438400" cy="12954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3200" b="1" dirty="0" err="1" smtClean="0">
                <a:solidFill>
                  <a:schemeClr val="tx1"/>
                </a:solidFill>
                <a:latin typeface="Times New Roman" panose="02020603050405020304" pitchFamily="18" charset="0"/>
                <a:cs typeface="Times New Roman" panose="02020603050405020304" pitchFamily="18" charset="0"/>
              </a:rPr>
              <a:t>Đoạn</a:t>
            </a:r>
            <a:r>
              <a:rPr lang="en-US" sz="3200" b="1" dirty="0" smtClean="0">
                <a:solidFill>
                  <a:schemeClr val="tx1"/>
                </a:solidFill>
                <a:latin typeface="Times New Roman" panose="02020603050405020304" pitchFamily="18" charset="0"/>
                <a:cs typeface="Times New Roman" panose="02020603050405020304" pitchFamily="18" charset="0"/>
              </a:rPr>
              <a:t> 3</a:t>
            </a:r>
            <a:endParaRPr lang="en-US" sz="3200" b="1" dirty="0">
              <a:solidFill>
                <a:schemeClr val="tx1"/>
              </a:solidFill>
              <a:latin typeface="Times New Roman" panose="02020603050405020304" pitchFamily="18" charset="0"/>
              <a:cs typeface="Times New Roman" panose="02020603050405020304" pitchFamily="18" charset="0"/>
            </a:endParaRPr>
          </a:p>
        </p:txBody>
      </p:sp>
      <p:sp>
        <p:nvSpPr>
          <p:cNvPr id="4" name="Action Button: Forward or Next 3">
            <a:hlinkClick r:id="rId5" action="ppaction://hlinksldjump" highlightClick="1"/>
          </p:cNvPr>
          <p:cNvSpPr/>
          <p:nvPr/>
        </p:nvSpPr>
        <p:spPr>
          <a:xfrm>
            <a:off x="8229600" y="6324600"/>
            <a:ext cx="914400" cy="5334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p:cNvSpPr txBox="1"/>
          <p:nvPr/>
        </p:nvSpPr>
        <p:spPr>
          <a:xfrm>
            <a:off x="609600" y="152400"/>
            <a:ext cx="8229600" cy="762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u="sng" smtClean="0">
                <a:latin typeface="Times New Roman" panose="02020603050405020304" pitchFamily="18" charset="0"/>
                <a:cs typeface="Times New Roman" panose="02020603050405020304" pitchFamily="18" charset="0"/>
              </a:rPr>
              <a:t>Tập đọc</a:t>
            </a:r>
          </a:p>
          <a:p>
            <a:r>
              <a:rPr lang="en-US" sz="2400" smtClean="0">
                <a:latin typeface="Times New Roman" panose="02020603050405020304" pitchFamily="18" charset="0"/>
                <a:cs typeface="Times New Roman" panose="02020603050405020304" pitchFamily="18" charset="0"/>
              </a:rPr>
              <a:t>Phong cảnh đền Hùng</a:t>
            </a:r>
            <a:endParaRPr lang="en-US" sz="24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inVertical)">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down)">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circle(in)">
                                      <p:cBhvr>
                                        <p:cTn id="24" dur="20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26" presetClass="emph" presetSubtype="0" fill="hold" grpId="1" nodeType="clickEffect">
                                  <p:stCondLst>
                                    <p:cond delay="0"/>
                                  </p:stCondLst>
                                  <p:childTnLst>
                                    <p:animEffect transition="out" filter="fade">
                                      <p:cBhvr>
                                        <p:cTn id="28" dur="500" tmFilter="0, 0; .2, .5; .8, .5; 1, 0"/>
                                        <p:tgtEl>
                                          <p:spTgt spid="6"/>
                                        </p:tgtEl>
                                      </p:cBhvr>
                                    </p:animEffect>
                                    <p:animScale>
                                      <p:cBhvr>
                                        <p:cTn id="29" dur="250" autoRev="1"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6" grpId="1" animBg="1"/>
      <p:bldP spid="7"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itle 1"/>
          <p:cNvSpPr txBox="1">
            <a:spLocks noGrp="1"/>
          </p:cNvSpPr>
          <p:nvPr>
            <p:ph type="title"/>
          </p:nvPr>
        </p:nvSpPr>
        <p:spPr>
          <a:xfrm>
            <a:off x="609600" y="152400"/>
            <a:ext cx="8153400" cy="944562"/>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u="sng" smtClean="0">
                <a:latin typeface="Times New Roman" panose="02020603050405020304" pitchFamily="18" charset="0"/>
                <a:cs typeface="Times New Roman" panose="02020603050405020304" pitchFamily="18" charset="0"/>
              </a:rPr>
              <a:t>Tập đọc</a:t>
            </a:r>
          </a:p>
          <a:p>
            <a:r>
              <a:rPr lang="en-US" sz="2400" smtClean="0">
                <a:latin typeface="Times New Roman" panose="02020603050405020304" pitchFamily="18" charset="0"/>
                <a:cs typeface="Times New Roman" panose="02020603050405020304" pitchFamily="18" charset="0"/>
              </a:rPr>
              <a:t>Phong cảnh đền Hùng</a:t>
            </a:r>
            <a:endParaRPr lang="en-US" sz="2400" dirty="0">
              <a:latin typeface="Times New Roman" panose="02020603050405020304" pitchFamily="18" charset="0"/>
              <a:cs typeface="Times New Roman" panose="02020603050405020304" pitchFamily="18" charset="0"/>
            </a:endParaRPr>
          </a:p>
        </p:txBody>
      </p:sp>
      <p:sp>
        <p:nvSpPr>
          <p:cNvPr id="3" name="Text Placeholder 2"/>
          <p:cNvSpPr>
            <a:spLocks noGrp="1"/>
          </p:cNvSpPr>
          <p:nvPr>
            <p:ph type="body" idx="1"/>
          </p:nvPr>
        </p:nvSpPr>
        <p:spPr>
          <a:xfrm>
            <a:off x="516903" y="1219200"/>
            <a:ext cx="4040188" cy="639762"/>
          </a:xfrm>
        </p:spPr>
        <p:txBody>
          <a:bodyPr/>
          <a:lstStyle/>
          <a:p>
            <a:pPr algn="ctr"/>
            <a:r>
              <a:rPr lang="en-US" sz="2800" smtClean="0">
                <a:solidFill>
                  <a:srgbClr val="002060"/>
                </a:solidFill>
                <a:latin typeface="Times New Roman" panose="02020603050405020304" pitchFamily="18" charset="0"/>
                <a:cs typeface="Times New Roman" panose="02020603050405020304" pitchFamily="18" charset="0"/>
              </a:rPr>
              <a:t>Luyện đọc</a:t>
            </a:r>
            <a:endParaRPr lang="vi-VN" sz="2800">
              <a:solidFill>
                <a:srgbClr val="002060"/>
              </a:solidFill>
              <a:latin typeface="Times New Roman" panose="02020603050405020304" pitchFamily="18" charset="0"/>
              <a:cs typeface="Times New Roman" panose="02020603050405020304" pitchFamily="18" charset="0"/>
            </a:endParaRPr>
          </a:p>
        </p:txBody>
      </p:sp>
      <p:sp>
        <p:nvSpPr>
          <p:cNvPr id="5" name="Text Placeholder 4"/>
          <p:cNvSpPr>
            <a:spLocks noGrp="1"/>
          </p:cNvSpPr>
          <p:nvPr>
            <p:ph type="body" sz="half" idx="3"/>
          </p:nvPr>
        </p:nvSpPr>
        <p:spPr>
          <a:xfrm>
            <a:off x="4578626" y="1219200"/>
            <a:ext cx="4041775" cy="639762"/>
          </a:xfrm>
        </p:spPr>
        <p:txBody>
          <a:bodyPr/>
          <a:lstStyle/>
          <a:p>
            <a:pPr algn="ctr"/>
            <a:r>
              <a:rPr lang="en-US" sz="2800" smtClean="0">
                <a:solidFill>
                  <a:srgbClr val="002060"/>
                </a:solidFill>
                <a:latin typeface="Times New Roman" panose="02020603050405020304" pitchFamily="18" charset="0"/>
                <a:cs typeface="Times New Roman" panose="02020603050405020304" pitchFamily="18" charset="0"/>
              </a:rPr>
              <a:t>Tìm hiểu bài</a:t>
            </a:r>
            <a:endParaRPr lang="vi-VN" sz="2800">
              <a:solidFill>
                <a:srgbClr val="002060"/>
              </a:solidFill>
              <a:latin typeface="Times New Roman" panose="02020603050405020304" pitchFamily="18" charset="0"/>
              <a:cs typeface="Times New Roman" panose="02020603050405020304" pitchFamily="18" charset="0"/>
            </a:endParaRPr>
          </a:p>
        </p:txBody>
      </p:sp>
      <p:sp>
        <p:nvSpPr>
          <p:cNvPr id="4" name="Content Placeholder 3"/>
          <p:cNvSpPr>
            <a:spLocks noGrp="1"/>
          </p:cNvSpPr>
          <p:nvPr>
            <p:ph sz="quarter" idx="2"/>
          </p:nvPr>
        </p:nvSpPr>
        <p:spPr>
          <a:xfrm>
            <a:off x="381000" y="1820379"/>
            <a:ext cx="3430588" cy="2625725"/>
          </a:xfrm>
        </p:spPr>
        <p:txBody>
          <a:bodyPr>
            <a:normAutofit/>
          </a:bodyPr>
          <a:lstStyle/>
          <a:p>
            <a:pPr marL="285750" indent="-285750"/>
            <a:r>
              <a:rPr lang="en-US" sz="2800" u="sng">
                <a:latin typeface="Times New Roman" panose="02020603050405020304" pitchFamily="18" charset="0"/>
                <a:cs typeface="Times New Roman" panose="02020603050405020304" pitchFamily="18" charset="0"/>
              </a:rPr>
              <a:t>uy</a:t>
            </a:r>
            <a:r>
              <a:rPr lang="en-US" sz="2800">
                <a:latin typeface="Times New Roman" panose="02020603050405020304" pitchFamily="18" charset="0"/>
                <a:cs typeface="Times New Roman" panose="02020603050405020304" pitchFamily="18" charset="0"/>
              </a:rPr>
              <a:t> nghiêm .</a:t>
            </a:r>
          </a:p>
          <a:p>
            <a:pPr marL="285750" indent="-285750"/>
            <a:r>
              <a:rPr lang="en-US" sz="2800">
                <a:latin typeface="Times New Roman" panose="02020603050405020304" pitchFamily="18" charset="0"/>
                <a:cs typeface="Times New Roman" panose="02020603050405020304" pitchFamily="18" charset="0"/>
              </a:rPr>
              <a:t>h</a:t>
            </a:r>
            <a:r>
              <a:rPr lang="en-US" sz="2800" u="sng">
                <a:latin typeface="Times New Roman" panose="02020603050405020304" pitchFamily="18" charset="0"/>
                <a:cs typeface="Times New Roman" panose="02020603050405020304" pitchFamily="18" charset="0"/>
              </a:rPr>
              <a:t>oành</a:t>
            </a:r>
            <a:r>
              <a:rPr lang="en-US" sz="2800">
                <a:latin typeface="Times New Roman" panose="02020603050405020304" pitchFamily="18" charset="0"/>
                <a:cs typeface="Times New Roman" panose="02020603050405020304" pitchFamily="18" charset="0"/>
              </a:rPr>
              <a:t> phi</a:t>
            </a:r>
          </a:p>
          <a:p>
            <a:pPr marL="285750" indent="-285750"/>
            <a:r>
              <a:rPr lang="en-US" sz="2800" u="sng">
                <a:latin typeface="Times New Roman" panose="02020603050405020304" pitchFamily="18" charset="0"/>
                <a:cs typeface="Times New Roman" panose="02020603050405020304" pitchFamily="18" charset="0"/>
              </a:rPr>
              <a:t>v</a:t>
            </a:r>
            <a:r>
              <a:rPr lang="en-US" sz="2800">
                <a:latin typeface="Times New Roman" panose="02020603050405020304" pitchFamily="18" charset="0"/>
                <a:cs typeface="Times New Roman" panose="02020603050405020304" pitchFamily="18" charset="0"/>
              </a:rPr>
              <a:t>òi </a:t>
            </a:r>
            <a:r>
              <a:rPr lang="en-US" sz="2800" u="sng">
                <a:latin typeface="Times New Roman" panose="02020603050405020304" pitchFamily="18" charset="0"/>
                <a:cs typeface="Times New Roman" panose="02020603050405020304" pitchFamily="18" charset="0"/>
              </a:rPr>
              <a:t>v</a:t>
            </a:r>
            <a:r>
              <a:rPr lang="en-US" sz="2800">
                <a:latin typeface="Times New Roman" panose="02020603050405020304" pitchFamily="18" charset="0"/>
                <a:cs typeface="Times New Roman" panose="02020603050405020304" pitchFamily="18" charset="0"/>
              </a:rPr>
              <a:t>ọi .</a:t>
            </a:r>
          </a:p>
          <a:p>
            <a:pPr marL="285750" indent="-285750"/>
            <a:r>
              <a:rPr lang="en-US" sz="2800">
                <a:latin typeface="Times New Roman" panose="02020603050405020304" pitchFamily="18" charset="0"/>
                <a:cs typeface="Times New Roman" panose="02020603050405020304" pitchFamily="18" charset="0"/>
              </a:rPr>
              <a:t>x</a:t>
            </a:r>
            <a:r>
              <a:rPr lang="en-US" sz="2800" u="sng">
                <a:latin typeface="Times New Roman" panose="02020603050405020304" pitchFamily="18" charset="0"/>
                <a:cs typeface="Times New Roman" panose="02020603050405020304" pitchFamily="18" charset="0"/>
              </a:rPr>
              <a:t>òe</a:t>
            </a:r>
            <a:r>
              <a:rPr lang="en-US" sz="2800">
                <a:latin typeface="Times New Roman" panose="02020603050405020304" pitchFamily="18" charset="0"/>
                <a:cs typeface="Times New Roman" panose="02020603050405020304" pitchFamily="18" charset="0"/>
              </a:rPr>
              <a:t> hoa . </a:t>
            </a:r>
          </a:p>
          <a:p>
            <a:pPr marL="285750" indent="-285750"/>
            <a:r>
              <a:rPr lang="en-US" sz="2800" u="sng">
                <a:latin typeface="Times New Roman" panose="02020603050405020304" pitchFamily="18" charset="0"/>
                <a:cs typeface="Times New Roman" panose="02020603050405020304" pitchFamily="18" charset="0"/>
              </a:rPr>
              <a:t>s</a:t>
            </a:r>
            <a:r>
              <a:rPr lang="en-US" sz="2800">
                <a:latin typeface="Times New Roman" panose="02020603050405020304" pitchFamily="18" charset="0"/>
                <a:cs typeface="Times New Roman" panose="02020603050405020304" pitchFamily="18" charset="0"/>
              </a:rPr>
              <a:t>ừng </a:t>
            </a:r>
            <a:r>
              <a:rPr lang="en-US" sz="2800" u="sng">
                <a:latin typeface="Times New Roman" panose="02020603050405020304" pitchFamily="18" charset="0"/>
                <a:cs typeface="Times New Roman" panose="02020603050405020304" pitchFamily="18" charset="0"/>
              </a:rPr>
              <a:t>s</a:t>
            </a:r>
            <a:r>
              <a:rPr lang="en-US" sz="2800">
                <a:latin typeface="Times New Roman" panose="02020603050405020304" pitchFamily="18" charset="0"/>
                <a:cs typeface="Times New Roman" panose="02020603050405020304" pitchFamily="18" charset="0"/>
              </a:rPr>
              <a:t>ững .</a:t>
            </a:r>
          </a:p>
          <a:p>
            <a:pPr marL="0" indent="0">
              <a:buNone/>
            </a:pPr>
            <a:endParaRPr lang="vi-VN" sz="2800">
              <a:latin typeface="Times New Roman" panose="02020603050405020304" pitchFamily="18" charset="0"/>
              <a:cs typeface="Times New Roman" panose="02020603050405020304" pitchFamily="18" charset="0"/>
            </a:endParaRPr>
          </a:p>
        </p:txBody>
      </p:sp>
      <p:sp>
        <p:nvSpPr>
          <p:cNvPr id="6" name="Content Placeholder 5"/>
          <p:cNvSpPr>
            <a:spLocks noGrp="1"/>
          </p:cNvSpPr>
          <p:nvPr>
            <p:ph sz="quarter" idx="4"/>
          </p:nvPr>
        </p:nvSpPr>
        <p:spPr>
          <a:xfrm>
            <a:off x="5029200" y="1905000"/>
            <a:ext cx="3657600" cy="3951288"/>
          </a:xfrm>
        </p:spPr>
        <p:txBody>
          <a:bodyPr>
            <a:normAutofit/>
          </a:bodyPr>
          <a:lstStyle/>
          <a:p>
            <a:r>
              <a:rPr lang="en-US" sz="2800" smtClean="0">
                <a:latin typeface="Times New Roman" panose="02020603050405020304" pitchFamily="18" charset="0"/>
                <a:cs typeface="Times New Roman" panose="02020603050405020304" pitchFamily="18" charset="0"/>
              </a:rPr>
              <a:t>bức hoành phi</a:t>
            </a:r>
          </a:p>
          <a:p>
            <a:r>
              <a:rPr lang="en-US" sz="2800" smtClean="0">
                <a:latin typeface="Times New Roman" panose="02020603050405020304" pitchFamily="18" charset="0"/>
                <a:cs typeface="Times New Roman" panose="02020603050405020304" pitchFamily="18" charset="0"/>
              </a:rPr>
              <a:t>ngọc phả</a:t>
            </a:r>
          </a:p>
          <a:p>
            <a:r>
              <a:rPr lang="en-US" sz="2800" smtClean="0">
                <a:latin typeface="Times New Roman" panose="02020603050405020304" pitchFamily="18" charset="0"/>
                <a:cs typeface="Times New Roman" panose="02020603050405020304" pitchFamily="18" charset="0"/>
              </a:rPr>
              <a:t>ngã Ba Hạc</a:t>
            </a:r>
            <a:endParaRPr lang="en-US" sz="2800" b="1" smtClean="0">
              <a:latin typeface="Times New Roman" panose="02020603050405020304" pitchFamily="18" charset="0"/>
              <a:cs typeface="Times New Roman" panose="02020603050405020304" pitchFamily="18" charset="0"/>
            </a:endParaRPr>
          </a:p>
          <a:p>
            <a:r>
              <a:rPr lang="en-US" sz="2800" smtClean="0">
                <a:latin typeface="Times New Roman" panose="02020603050405020304" pitchFamily="18" charset="0"/>
                <a:cs typeface="Times New Roman" panose="02020603050405020304" pitchFamily="18" charset="0"/>
              </a:rPr>
              <a:t>Nam quốc sơn hà</a:t>
            </a:r>
          </a:p>
          <a:p>
            <a:r>
              <a:rPr lang="en-US" sz="2800" smtClean="0">
                <a:latin typeface="Times New Roman" panose="02020603050405020304" pitchFamily="18" charset="0"/>
                <a:cs typeface="Times New Roman" panose="02020603050405020304" pitchFamily="18" charset="0"/>
              </a:rPr>
              <a:t>đất tổ</a:t>
            </a:r>
          </a:p>
          <a:p>
            <a:r>
              <a:rPr lang="en-US" sz="2800" smtClean="0">
                <a:latin typeface="Times New Roman" panose="02020603050405020304" pitchFamily="18" charset="0"/>
                <a:cs typeface="Times New Roman" panose="02020603050405020304" pitchFamily="18" charset="0"/>
              </a:rPr>
              <a:t>chi </a:t>
            </a:r>
          </a:p>
          <a:p>
            <a:endParaRPr lang="vi-VN" sz="2800">
              <a:latin typeface="Times New Roman" panose="02020603050405020304" pitchFamily="18" charset="0"/>
              <a:cs typeface="Times New Roman" panose="02020603050405020304" pitchFamily="18" charset="0"/>
            </a:endParaRPr>
          </a:p>
        </p:txBody>
      </p:sp>
      <p:cxnSp>
        <p:nvCxnSpPr>
          <p:cNvPr id="9" name="Straight Connector 8"/>
          <p:cNvCxnSpPr/>
          <p:nvPr/>
        </p:nvCxnSpPr>
        <p:spPr>
          <a:xfrm>
            <a:off x="4876800" y="1447800"/>
            <a:ext cx="0" cy="4572000"/>
          </a:xfrm>
          <a:prstGeom prst="line">
            <a:avLst/>
          </a:prstGeom>
        </p:spPr>
        <p:style>
          <a:lnRef idx="3">
            <a:schemeClr val="dk1"/>
          </a:lnRef>
          <a:fillRef idx="0">
            <a:schemeClr val="dk1"/>
          </a:fillRef>
          <a:effectRef idx="2">
            <a:schemeClr val="dk1"/>
          </a:effectRef>
          <a:fontRef idx="minor">
            <a:schemeClr val="tx1"/>
          </a:fontRef>
        </p:style>
      </p:cxnSp>
      <p:sp>
        <p:nvSpPr>
          <p:cNvPr id="16" name="TextBox 15"/>
          <p:cNvSpPr txBox="1"/>
          <p:nvPr/>
        </p:nvSpPr>
        <p:spPr>
          <a:xfrm>
            <a:off x="381000" y="4419600"/>
            <a:ext cx="4495800" cy="1814830"/>
          </a:xfrm>
          <a:prstGeom prst="rect">
            <a:avLst/>
          </a:prstGeom>
          <a:noFill/>
        </p:spPr>
        <p:txBody>
          <a:bodyPr wrap="square" rtlCol="0">
            <a:spAutoFit/>
          </a:bodyPr>
          <a:lstStyle/>
          <a:p>
            <a:pPr marL="457200" indent="-457200">
              <a:buFont typeface="Arial" panose="020B0604020202020204" pitchFamily="34" charset="0"/>
              <a:buChar char="•"/>
            </a:pPr>
            <a:r>
              <a:rPr lang="vi-VN" sz="2800" smtClean="0">
                <a:latin typeface="+mj-lt"/>
              </a:rPr>
              <a:t>Trong đêm, dòng chữ vàng Nam quốc sơn hà uy nghiêm / đề ở bức hoành phi / treo chính giữa.</a:t>
            </a:r>
            <a:endParaRPr lang="vi-VN" sz="2800">
              <a:latin typeface="+mj-lt"/>
            </a:endParaRPr>
          </a:p>
        </p:txBody>
      </p:sp>
      <p:sp>
        <p:nvSpPr>
          <p:cNvPr id="18" name="Action Button: Forward or Next 17">
            <a:hlinkClick r:id="" action="ppaction://hlinkshowjump?jump=nextslide" highlightClick="1"/>
          </p:cNvPr>
          <p:cNvSpPr/>
          <p:nvPr/>
        </p:nvSpPr>
        <p:spPr>
          <a:xfrm>
            <a:off x="8534400" y="1981200"/>
            <a:ext cx="533400" cy="381000"/>
          </a:xfrm>
          <a:prstGeom prst="actionButtonForwardNex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vi-VN"/>
          </a:p>
        </p:txBody>
      </p:sp>
      <p:sp>
        <p:nvSpPr>
          <p:cNvPr id="19" name="Action Button: End 18">
            <a:hlinkClick r:id="rId2" action="ppaction://hlinksldjump" highlightClick="1"/>
          </p:cNvPr>
          <p:cNvSpPr/>
          <p:nvPr/>
        </p:nvSpPr>
        <p:spPr>
          <a:xfrm>
            <a:off x="8534400" y="2514600"/>
            <a:ext cx="533400" cy="381000"/>
          </a:xfrm>
          <a:prstGeom prst="actionButtonEnd">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vi-VN"/>
          </a:p>
        </p:txBody>
      </p:sp>
      <p:sp>
        <p:nvSpPr>
          <p:cNvPr id="20" name="Action Button: End 19">
            <a:hlinkClick r:id="rId3" action="ppaction://hlinksldjump" highlightClick="1"/>
          </p:cNvPr>
          <p:cNvSpPr/>
          <p:nvPr/>
        </p:nvSpPr>
        <p:spPr>
          <a:xfrm>
            <a:off x="8534400" y="2981325"/>
            <a:ext cx="533400" cy="304800"/>
          </a:xfrm>
          <a:prstGeom prst="actionButtonEnd">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vi-VN"/>
          </a:p>
        </p:txBody>
      </p:sp>
      <p:sp>
        <p:nvSpPr>
          <p:cNvPr id="21" name="Action Button: Home 20">
            <a:hlinkClick r:id="rId4" action="ppaction://hlinksldjump" highlightClick="1"/>
          </p:cNvPr>
          <p:cNvSpPr/>
          <p:nvPr/>
        </p:nvSpPr>
        <p:spPr>
          <a:xfrm>
            <a:off x="8191500" y="6390861"/>
            <a:ext cx="876300" cy="457200"/>
          </a:xfrm>
          <a:prstGeom prst="actionButtonHome">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vi-VN"/>
          </a:p>
        </p:txBody>
      </p:sp>
      <p:sp>
        <p:nvSpPr>
          <p:cNvPr id="2" name="TextBox 15"/>
          <p:cNvSpPr txBox="1"/>
          <p:nvPr/>
        </p:nvSpPr>
        <p:spPr>
          <a:xfrm>
            <a:off x="381000" y="4575810"/>
            <a:ext cx="4495800" cy="1814830"/>
          </a:xfrm>
          <a:prstGeom prst="rect">
            <a:avLst/>
          </a:prstGeom>
          <a:noFill/>
        </p:spPr>
        <p:txBody>
          <a:bodyPr wrap="square" rtlCol="0">
            <a:spAutoFit/>
          </a:bodyPr>
          <a:lstStyle/>
          <a:p>
            <a:pPr marL="457200" indent="-457200">
              <a:buFont typeface="Arial" panose="020B0604020202020204" pitchFamily="34" charset="0"/>
              <a:buChar char="•"/>
            </a:pPr>
            <a:r>
              <a:rPr lang="vi-VN" sz="2800">
                <a:latin typeface="+mj-lt"/>
              </a:rPr>
              <a:t>Dãy Tam Đảo như bức tường xanh / sừng sững chắn ngang bên phải / đỡ lấy mây trời cuồn cuộn.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arn(inVertic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arn(inVertical)">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barn(inVertical)">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barn(inVertical)">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6">
                                            <p:txEl>
                                              <p:pRg st="0" end="0"/>
                                            </p:txEl>
                                          </p:spTgt>
                                        </p:tgtEl>
                                        <p:attrNameLst>
                                          <p:attrName>style.visibility</p:attrName>
                                        </p:attrNameLst>
                                      </p:cBhvr>
                                      <p:to>
                                        <p:strVal val="visible"/>
                                      </p:to>
                                    </p:set>
                                    <p:animEffect transition="in" filter="barn(inVertical)">
                                      <p:cBhvr>
                                        <p:cTn id="32" dur="500"/>
                                        <p:tgtEl>
                                          <p:spTgt spid="6">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6">
                                            <p:txEl>
                                              <p:pRg st="1" end="1"/>
                                            </p:txEl>
                                          </p:spTgt>
                                        </p:tgtEl>
                                        <p:attrNameLst>
                                          <p:attrName>style.visibility</p:attrName>
                                        </p:attrNameLst>
                                      </p:cBhvr>
                                      <p:to>
                                        <p:strVal val="visible"/>
                                      </p:to>
                                    </p:set>
                                    <p:animEffect transition="in" filter="barn(inVertical)">
                                      <p:cBhvr>
                                        <p:cTn id="37" dur="500"/>
                                        <p:tgtEl>
                                          <p:spTgt spid="6">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6">
                                            <p:txEl>
                                              <p:pRg st="2" end="2"/>
                                            </p:txEl>
                                          </p:spTgt>
                                        </p:tgtEl>
                                        <p:attrNameLst>
                                          <p:attrName>style.visibility</p:attrName>
                                        </p:attrNameLst>
                                      </p:cBhvr>
                                      <p:to>
                                        <p:strVal val="visible"/>
                                      </p:to>
                                    </p:set>
                                    <p:animEffect transition="in" filter="wipe(down)">
                                      <p:cBhvr>
                                        <p:cTn id="42" dur="500"/>
                                        <p:tgtEl>
                                          <p:spTgt spid="6">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6">
                                            <p:txEl>
                                              <p:pRg st="3" end="3"/>
                                            </p:txEl>
                                          </p:spTgt>
                                        </p:tgtEl>
                                        <p:attrNameLst>
                                          <p:attrName>style.visibility</p:attrName>
                                        </p:attrNameLst>
                                      </p:cBhvr>
                                      <p:to>
                                        <p:strVal val="visible"/>
                                      </p:to>
                                    </p:set>
                                    <p:animEffect transition="in" filter="wipe(down)">
                                      <p:cBhvr>
                                        <p:cTn id="47" dur="500"/>
                                        <p:tgtEl>
                                          <p:spTgt spid="6">
                                            <p:txEl>
                                              <p:pRg st="3" end="3"/>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6">
                                            <p:txEl>
                                              <p:pRg st="4" end="4"/>
                                            </p:txEl>
                                          </p:spTgt>
                                        </p:tgtEl>
                                        <p:attrNameLst>
                                          <p:attrName>style.visibility</p:attrName>
                                        </p:attrNameLst>
                                      </p:cBhvr>
                                      <p:to>
                                        <p:strVal val="visible"/>
                                      </p:to>
                                    </p:set>
                                    <p:animEffect transition="in" filter="wipe(down)">
                                      <p:cBhvr>
                                        <p:cTn id="52" dur="500"/>
                                        <p:tgtEl>
                                          <p:spTgt spid="6">
                                            <p:txEl>
                                              <p:pRg st="4" end="4"/>
                                            </p:txEl>
                                          </p:spTgt>
                                        </p:tgtEl>
                                      </p:cBhvr>
                                    </p:animEffect>
                                  </p:childTnLst>
                                </p:cTn>
                              </p:par>
                              <p:par>
                                <p:cTn id="53" presetID="16" presetClass="entr" presetSubtype="21" fill="hold" nodeType="withEffect">
                                  <p:stCondLst>
                                    <p:cond delay="0"/>
                                  </p:stCondLst>
                                  <p:childTnLst>
                                    <p:set>
                                      <p:cBhvr>
                                        <p:cTn id="54" dur="1" fill="hold">
                                          <p:stCondLst>
                                            <p:cond delay="0"/>
                                          </p:stCondLst>
                                        </p:cTn>
                                        <p:tgtEl>
                                          <p:spTgt spid="6">
                                            <p:txEl>
                                              <p:pRg st="5" end="5"/>
                                            </p:txEl>
                                          </p:spTgt>
                                        </p:tgtEl>
                                        <p:attrNameLst>
                                          <p:attrName>style.visibility</p:attrName>
                                        </p:attrNameLst>
                                      </p:cBhvr>
                                      <p:to>
                                        <p:strVal val="visible"/>
                                      </p:to>
                                    </p:set>
                                    <p:animEffect transition="in" filter="barn(inVertical)">
                                      <p:cBhvr>
                                        <p:cTn id="55" dur="500"/>
                                        <p:tgtEl>
                                          <p:spTgt spid="6">
                                            <p:txEl>
                                              <p:pRg st="5" end="5"/>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6" presetClass="entr" presetSubtype="21" fill="hold" nodeType="clickEffect">
                                  <p:stCondLst>
                                    <p:cond delay="0"/>
                                  </p:stCondLst>
                                  <p:childTnLst>
                                    <p:set>
                                      <p:cBhvr>
                                        <p:cTn id="59" dur="1" fill="hold">
                                          <p:stCondLst>
                                            <p:cond delay="0"/>
                                          </p:stCondLst>
                                        </p:cTn>
                                        <p:tgtEl>
                                          <p:spTgt spid="16">
                                            <p:txEl>
                                              <p:pRg st="0" end="0"/>
                                            </p:txEl>
                                          </p:spTgt>
                                        </p:tgtEl>
                                        <p:attrNameLst>
                                          <p:attrName>style.visibility</p:attrName>
                                        </p:attrNameLst>
                                      </p:cBhvr>
                                      <p:to>
                                        <p:strVal val="visible"/>
                                      </p:to>
                                    </p:set>
                                    <p:animEffect transition="in" filter="barn(inVertical)">
                                      <p:cBhvr>
                                        <p:cTn id="60" dur="500"/>
                                        <p:tgtEl>
                                          <p:spTgt spid="16">
                                            <p:txEl>
                                              <p:pRg st="0" end="0"/>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3" presetClass="exit" presetSubtype="10" fill="hold" grpId="0" nodeType="clickEffect">
                                  <p:stCondLst>
                                    <p:cond delay="0"/>
                                  </p:stCondLst>
                                  <p:childTnLst>
                                    <p:animEffect transition="out" filter="blinds(horizontal)">
                                      <p:cBhvr>
                                        <p:cTn id="64" dur="500"/>
                                        <p:tgtEl>
                                          <p:spTgt spid="16">
                                            <p:txEl>
                                              <p:pRg st="0" end="0"/>
                                            </p:txEl>
                                          </p:spTgt>
                                        </p:tgtEl>
                                      </p:cBhvr>
                                    </p:animEffect>
                                    <p:set>
                                      <p:cBhvr>
                                        <p:cTn id="65" dur="1" fill="hold">
                                          <p:stCondLst>
                                            <p:cond delay="499"/>
                                          </p:stCondLst>
                                        </p:cTn>
                                        <p:tgtEl>
                                          <p:spTgt spid="16">
                                            <p:txEl>
                                              <p:pRg st="0" end="0"/>
                                            </p:txEl>
                                          </p:spTgt>
                                        </p:tgtEl>
                                        <p:attrNameLst>
                                          <p:attrName>style.visibility</p:attrName>
                                        </p:attrNameLst>
                                      </p:cBhvr>
                                      <p:to>
                                        <p:strVal val="hidden"/>
                                      </p:to>
                                    </p:set>
                                  </p:childTnLst>
                                </p:cTn>
                              </p:par>
                            </p:childTnLst>
                          </p:cTn>
                        </p:par>
                      </p:childTnLst>
                    </p:cTn>
                  </p:par>
                  <p:par>
                    <p:cTn id="66" fill="hold">
                      <p:stCondLst>
                        <p:cond delay="indefinite"/>
                      </p:stCondLst>
                      <p:childTnLst>
                        <p:par>
                          <p:cTn id="67" fill="hold">
                            <p:stCondLst>
                              <p:cond delay="0"/>
                            </p:stCondLst>
                            <p:childTnLst>
                              <p:par>
                                <p:cTn id="68" presetID="16" presetClass="entr" presetSubtype="21" fill="hold" nodeType="clickEffect">
                                  <p:stCondLst>
                                    <p:cond delay="0"/>
                                  </p:stCondLst>
                                  <p:childTnLst>
                                    <p:set>
                                      <p:cBhvr>
                                        <p:cTn id="69" dur="1" fill="hold">
                                          <p:stCondLst>
                                            <p:cond delay="0"/>
                                          </p:stCondLst>
                                        </p:cTn>
                                        <p:tgtEl>
                                          <p:spTgt spid="2">
                                            <p:txEl>
                                              <p:pRg st="0" end="0"/>
                                            </p:txEl>
                                          </p:spTgt>
                                        </p:tgtEl>
                                        <p:attrNameLst>
                                          <p:attrName>style.visibility</p:attrName>
                                        </p:attrNameLst>
                                      </p:cBhvr>
                                      <p:to>
                                        <p:strVal val="visible"/>
                                      </p:to>
                                    </p:set>
                                    <p:animEffect transition="in" filter="barn(inVertical)">
                                      <p:cBhvr>
                                        <p:cTn id="70"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16" grpId="0" build="allAtOnce" bldLvl="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itle 1"/>
          <p:cNvSpPr txBox="1"/>
          <p:nvPr/>
        </p:nvSpPr>
        <p:spPr>
          <a:xfrm>
            <a:off x="546735" y="0"/>
            <a:ext cx="8229600" cy="762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u="sng" smtClean="0">
                <a:latin typeface="Times New Roman" panose="02020603050405020304" pitchFamily="18" charset="0"/>
                <a:cs typeface="Times New Roman" panose="02020603050405020304" pitchFamily="18" charset="0"/>
              </a:rPr>
              <a:t>Tập đọc</a:t>
            </a:r>
          </a:p>
          <a:p>
            <a:r>
              <a:rPr lang="en-US" sz="2400" smtClean="0">
                <a:latin typeface="Times New Roman" panose="02020603050405020304" pitchFamily="18" charset="0"/>
                <a:cs typeface="Times New Roman" panose="02020603050405020304" pitchFamily="18" charset="0"/>
              </a:rPr>
              <a:t>Phong cảnh đền Hùng</a:t>
            </a:r>
            <a:endParaRPr lang="en-US" sz="2400" dirty="0">
              <a:latin typeface="Times New Roman" panose="02020603050405020304" pitchFamily="18" charset="0"/>
              <a:cs typeface="Times New Roman" panose="02020603050405020304" pitchFamily="18" charset="0"/>
            </a:endParaRPr>
          </a:p>
        </p:txBody>
      </p:sp>
      <p:pic>
        <p:nvPicPr>
          <p:cNvPr id="2" name="Picture 1" descr="cuonthucaudoimaihoarong_814_35d24"/>
          <p:cNvPicPr>
            <a:picLocks noChangeAspect="1"/>
          </p:cNvPicPr>
          <p:nvPr/>
        </p:nvPicPr>
        <p:blipFill>
          <a:blip r:embed="rId2"/>
          <a:stretch>
            <a:fillRect/>
          </a:stretch>
        </p:blipFill>
        <p:spPr>
          <a:xfrm>
            <a:off x="5443220" y="1188720"/>
            <a:ext cx="3592195" cy="4480560"/>
          </a:xfrm>
          <a:prstGeom prst="rect">
            <a:avLst/>
          </a:prstGeom>
        </p:spPr>
      </p:pic>
      <p:pic>
        <p:nvPicPr>
          <p:cNvPr id="3" name="Picture 2" descr="kich-thuoc-hoanh-phi-cau-doi"/>
          <p:cNvPicPr>
            <a:picLocks noChangeAspect="1"/>
          </p:cNvPicPr>
          <p:nvPr/>
        </p:nvPicPr>
        <p:blipFill>
          <a:blip r:embed="rId3"/>
          <a:stretch>
            <a:fillRect/>
          </a:stretch>
        </p:blipFill>
        <p:spPr>
          <a:xfrm>
            <a:off x="58420" y="1188720"/>
            <a:ext cx="5253355" cy="4480560"/>
          </a:xfrm>
          <a:prstGeom prst="rect">
            <a:avLst/>
          </a:prstGeom>
        </p:spPr>
      </p:pic>
      <p:sp>
        <p:nvSpPr>
          <p:cNvPr id="7" name="Rounded Rectangle 6"/>
          <p:cNvSpPr/>
          <p:nvPr/>
        </p:nvSpPr>
        <p:spPr>
          <a:xfrm>
            <a:off x="434340" y="5926455"/>
            <a:ext cx="7960995" cy="77787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a:latin typeface="Times New Roman" panose="02020603050405020304" pitchFamily="18" charset="0"/>
              </a:rPr>
              <a:t>Tấm gỗ sơn son thiếp vàng có khắc chữ Hán hoặc chữ Nôm cỡ lớn, thường treo ngang ở gian giữa nhà để thờ hoặc trang trí</a:t>
            </a:r>
          </a:p>
        </p:txBody>
      </p:sp>
      <p:sp>
        <p:nvSpPr>
          <p:cNvPr id="9" name="Left Arrow 8">
            <a:hlinkClick r:id="rId4" action="ppaction://hlinksldjump"/>
          </p:cNvPr>
          <p:cNvSpPr/>
          <p:nvPr/>
        </p:nvSpPr>
        <p:spPr>
          <a:xfrm>
            <a:off x="8693785" y="0"/>
            <a:ext cx="341630" cy="3048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ox(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heckerboard(across)">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5"/>
          <p:cNvSpPr txBox="1"/>
          <p:nvPr/>
        </p:nvSpPr>
        <p:spPr>
          <a:xfrm>
            <a:off x="304800" y="1958141"/>
            <a:ext cx="3733800" cy="2861310"/>
          </a:xfrm>
          <a:prstGeom prst="rect">
            <a:avLst/>
          </a:prstGeom>
          <a:noFill/>
        </p:spPr>
        <p:txBody>
          <a:bodyPr wrap="square" rtlCol="0">
            <a:spAutoFit/>
          </a:bodyPr>
          <a:lstStyle/>
          <a:p>
            <a:pPr lvl="0" algn="just"/>
            <a:r>
              <a:rPr lang="en-US" sz="3600" dirty="0">
                <a:latin typeface="Times New Roman" panose="02020603050405020304" pitchFamily="18" charset="0"/>
                <a:cs typeface="Times New Roman" panose="02020603050405020304" pitchFamily="18" charset="0"/>
              </a:rPr>
              <a:t>Sách ghi chép lai lịch, thân thế, sự nghiệp của những người được đời kính trọng, tôn tờ</a:t>
            </a:r>
          </a:p>
        </p:txBody>
      </p:sp>
      <p:sp>
        <p:nvSpPr>
          <p:cNvPr id="7" name="Title 1"/>
          <p:cNvSpPr txBox="1"/>
          <p:nvPr/>
        </p:nvSpPr>
        <p:spPr>
          <a:xfrm>
            <a:off x="609600" y="152400"/>
            <a:ext cx="8229600" cy="762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u="sng" smtClean="0">
                <a:latin typeface="Times New Roman" panose="02020603050405020304" pitchFamily="18" charset="0"/>
                <a:cs typeface="Times New Roman" panose="02020603050405020304" pitchFamily="18" charset="0"/>
              </a:rPr>
              <a:t>Tập đọc</a:t>
            </a:r>
          </a:p>
          <a:p>
            <a:r>
              <a:rPr lang="en-US" sz="2400" smtClean="0">
                <a:latin typeface="Times New Roman" panose="02020603050405020304" pitchFamily="18" charset="0"/>
                <a:cs typeface="Times New Roman" panose="02020603050405020304" pitchFamily="18" charset="0"/>
              </a:rPr>
              <a:t>Phong cảnh đền Hùng</a:t>
            </a:r>
            <a:endParaRPr lang="en-US" sz="2400" dirty="0">
              <a:latin typeface="Times New Roman" panose="02020603050405020304" pitchFamily="18" charset="0"/>
              <a:cs typeface="Times New Roman" panose="02020603050405020304" pitchFamily="18" charset="0"/>
            </a:endParaRPr>
          </a:p>
        </p:txBody>
      </p:sp>
      <p:sp>
        <p:nvSpPr>
          <p:cNvPr id="2" name="Action Button: Back or Previous 1">
            <a:hlinkClick r:id="rId2" action="ppaction://hlinksldjump" highlightClick="1"/>
          </p:cNvPr>
          <p:cNvSpPr/>
          <p:nvPr/>
        </p:nvSpPr>
        <p:spPr>
          <a:xfrm>
            <a:off x="6601239" y="6172200"/>
            <a:ext cx="637761" cy="457200"/>
          </a:xfrm>
          <a:prstGeom prst="actionButtonBackPrevious">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vi-VN"/>
          </a:p>
        </p:txBody>
      </p:sp>
      <p:pic>
        <p:nvPicPr>
          <p:cNvPr id="3" name="Picture 2" descr="IMG_0004_REMM"/>
          <p:cNvPicPr>
            <a:picLocks noChangeAspect="1"/>
          </p:cNvPicPr>
          <p:nvPr/>
        </p:nvPicPr>
        <p:blipFill>
          <a:blip r:embed="rId3"/>
          <a:stretch>
            <a:fillRect/>
          </a:stretch>
        </p:blipFill>
        <p:spPr>
          <a:xfrm>
            <a:off x="4745355" y="1603375"/>
            <a:ext cx="3660140" cy="4483100"/>
          </a:xfrm>
          <a:prstGeom prst="rect">
            <a:avLst/>
          </a:prstGeom>
        </p:spPr>
      </p:pic>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126</TotalTime>
  <Words>1261</Words>
  <Application>Microsoft Office PowerPoint</Application>
  <PresentationFormat>On-screen Show (4:3)</PresentationFormat>
  <Paragraphs>121</Paragraphs>
  <Slides>27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Arial</vt:lpstr>
      <vt:lpstr>Calibri</vt:lpstr>
      <vt:lpstr>Constantia</vt:lpstr>
      <vt:lpstr>Times New Roman</vt:lpstr>
      <vt:lpstr>Wingdings</vt:lpstr>
      <vt:lpstr>Wingdings 2</vt:lpstr>
      <vt:lpstr>Flow</vt:lpstr>
      <vt:lpstr>Tập đọc</vt:lpstr>
      <vt:lpstr>PowerPoint Presentation</vt:lpstr>
      <vt:lpstr>PowerPoint Presentation</vt:lpstr>
      <vt:lpstr>PowerPoint Presentation</vt:lpstr>
      <vt:lpstr>PowerPoint Presentation</vt:lpstr>
      <vt:lpstr>PowerPoint Presentation</vt:lpstr>
      <vt:lpstr>Tập đọc Phong cảnh đền Hùng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ASUS</dc:creator>
  <cp:lastModifiedBy>van quan truong van</cp:lastModifiedBy>
  <cp:revision>110</cp:revision>
  <dcterms:created xsi:type="dcterms:W3CDTF">2016-02-22T00:56:00Z</dcterms:created>
  <dcterms:modified xsi:type="dcterms:W3CDTF">2022-03-05T03:21:09Z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1033-10.2.0.5965</vt:lpwstr>
  </property>
</Properties>
</file>