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6" r:id="rId2"/>
  </p:sldMasterIdLst>
  <p:notesMasterIdLst>
    <p:notesMasterId r:id="rId39"/>
  </p:notesMasterIdLst>
  <p:sldIdLst>
    <p:sldId id="256" r:id="rId3"/>
    <p:sldId id="283" r:id="rId4"/>
    <p:sldId id="284" r:id="rId5"/>
    <p:sldId id="285" r:id="rId6"/>
    <p:sldId id="286" r:id="rId7"/>
    <p:sldId id="287" r:id="rId8"/>
    <p:sldId id="257" r:id="rId9"/>
    <p:sldId id="289" r:id="rId10"/>
    <p:sldId id="290" r:id="rId11"/>
    <p:sldId id="291" r:id="rId12"/>
    <p:sldId id="292" r:id="rId13"/>
    <p:sldId id="293" r:id="rId14"/>
    <p:sldId id="294" r:id="rId15"/>
    <p:sldId id="281" r:id="rId16"/>
    <p:sldId id="259" r:id="rId17"/>
    <p:sldId id="276" r:id="rId18"/>
    <p:sldId id="282" r:id="rId19"/>
    <p:sldId id="280" r:id="rId20"/>
    <p:sldId id="279" r:id="rId21"/>
    <p:sldId id="29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21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A4CE5"/>
    <a:srgbClr val="CC9900"/>
    <a:srgbClr val="6600FF"/>
    <a:srgbClr val="FFFF00"/>
    <a:srgbClr val="FF3300"/>
    <a:srgbClr val="00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60"/>
  </p:normalViewPr>
  <p:slideViewPr>
    <p:cSldViewPr>
      <p:cViewPr varScale="1">
        <p:scale>
          <a:sx n="69" d="100"/>
          <a:sy n="69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0FC99A-8315-4686-A8A6-74DD1EBE60A2}" type="datetimeFigureOut">
              <a:rPr lang="en-US"/>
              <a:pPr>
                <a:defRPr/>
              </a:pPr>
              <a:t>21/01/2020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06276D-803B-4F1F-B5E3-C95C79A5B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3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E097-ED57-4BCB-A42E-394DB6FD3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365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C324-0597-469F-9A78-7DC214731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770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4BE-5A06-4D3A-827E-3952663E4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9306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E29EC-5774-4223-A679-3A8C9BB2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420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C039-DEA7-4FD1-92FC-3175A757E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1275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69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E0A19-BBBD-4B76-BD8F-EC03E6091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435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6EFB-F0EF-44D6-9C7F-66B64F14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1316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489D6-6FD4-4E93-A5FD-A39091943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629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33DEE-2943-46CE-8749-CEAF311B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905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82649-E9FD-4CBA-A13A-0BCA93357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615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689E2-4C2F-4F32-A644-09FEFCC7C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917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67B4C-8639-45A3-BD99-490926EE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834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28C27-4A0D-4750-AB47-D565A6DC8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5496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7C2A4-DEA2-4D38-A8E4-837EA7D00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8771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A68D2-C46F-4451-865E-3E858E3F5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21368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5D28A-B8BF-4B8D-B77A-B6CD7D206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7498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01B0-7D7B-4011-B109-1C77121A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4123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A0FE-3AC5-487D-BF24-674AEF493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931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51185-7126-4119-A2F6-311D5E80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662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4E8B-3E1A-4C64-B930-90B3682A2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494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8B1A-1311-4006-BA31-999140560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738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1AE4A-AADC-4291-9A02-2C3D96CF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4572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BFC-1BEE-462C-9DB8-F1988AB95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5786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F999-F841-4210-B2DD-564A27273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059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16CEE5F-4D9A-4DA3-A958-4F79D6AE7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59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59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59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59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59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59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59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E6095C8-52F3-406A-B468-D562FC97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5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animaatjes.nl/plaatjes/nieuwjaar/3/nieuwjaar37.gif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animaatjes.nl/plaatjes/nieuwjaar/3/nieuwjaar37.gif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3300"/>
            </a:gs>
            <a:gs pos="50000">
              <a:schemeClr val="bg1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63750"/>
            <a:ext cx="8229600" cy="41433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i="1" u="sng" dirty="0" err="1" smtClean="0">
                <a:solidFill>
                  <a:srgbClr val="FFFF00"/>
                </a:solidFill>
              </a:rPr>
              <a:t>Bài</a:t>
            </a:r>
            <a:r>
              <a:rPr lang="en-US" sz="4800" i="1" u="sng" dirty="0" smtClean="0">
                <a:solidFill>
                  <a:srgbClr val="FFFF00"/>
                </a:solidFill>
              </a:rPr>
              <a:t> 4:</a:t>
            </a:r>
          </a:p>
        </p:txBody>
      </p: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0" y="2971800"/>
            <a:ext cx="914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BÀN PHÍM MÁY TÍNH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1460500" y="317500"/>
            <a:ext cx="6875463" cy="2744788"/>
          </a:xfrm>
          <a:prstGeom prst="cloudCallout">
            <a:avLst>
              <a:gd name="adj1" fmla="val -53718"/>
              <a:gd name="adj2" fmla="val 92278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>
              <a:latin typeface="Verdana" pitchFamily="34" charset="0"/>
            </a:endParaRPr>
          </a:p>
          <a:p>
            <a:pPr algn="ctr" eaLnBrk="0" hangingPunct="0"/>
            <a:r>
              <a:rPr lang="en-US" sz="2800">
                <a:latin typeface="Verdana" pitchFamily="34" charset="0"/>
              </a:rPr>
              <a:t>Em có nhận xét gì về hai phím F và J ?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84232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Hai phím này là vị trí đặt 2 ngón tay trỏ khi gõ phím.</a:t>
            </a:r>
          </a:p>
        </p:txBody>
      </p:sp>
      <p:graphicFrame>
        <p:nvGraphicFramePr>
          <p:cNvPr id="68614" name="Group 6"/>
          <p:cNvGraphicFramePr>
            <a:graphicFrameLocks noGrp="1"/>
          </p:cNvGraphicFramePr>
          <p:nvPr/>
        </p:nvGraphicFramePr>
        <p:xfrm>
          <a:off x="1154113" y="4273550"/>
          <a:ext cx="6567487" cy="762000"/>
        </p:xfrm>
        <a:graphic>
          <a:graphicData uri="http://schemas.openxmlformats.org/drawingml/2006/table">
            <a:tbl>
              <a:tblPr/>
              <a:tblGrid>
                <a:gridCol w="596900"/>
                <a:gridCol w="596900"/>
                <a:gridCol w="596900"/>
                <a:gridCol w="598487"/>
                <a:gridCol w="595313"/>
                <a:gridCol w="598487"/>
                <a:gridCol w="595313"/>
                <a:gridCol w="598487"/>
                <a:gridCol w="596900"/>
                <a:gridCol w="596900"/>
                <a:gridCol w="596900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921000" y="4195763"/>
            <a:ext cx="2611438" cy="1933575"/>
            <a:chOff x="1840" y="1700"/>
            <a:chExt cx="1645" cy="1218"/>
          </a:xfrm>
        </p:grpSpPr>
        <p:grpSp>
          <p:nvGrpSpPr>
            <p:cNvPr id="14371" name="Group 33"/>
            <p:cNvGrpSpPr>
              <a:grpSpLocks/>
            </p:cNvGrpSpPr>
            <p:nvPr/>
          </p:nvGrpSpPr>
          <p:grpSpPr bwMode="auto">
            <a:xfrm>
              <a:off x="1840" y="1700"/>
              <a:ext cx="1524" cy="920"/>
              <a:chOff x="1840" y="1700"/>
              <a:chExt cx="1524" cy="920"/>
            </a:xfrm>
          </p:grpSpPr>
          <p:sp>
            <p:nvSpPr>
              <p:cNvPr id="14373" name="Rectangle 34"/>
              <p:cNvSpPr>
                <a:spLocks noChangeArrowheads="1"/>
              </p:cNvSpPr>
              <p:nvPr/>
            </p:nvSpPr>
            <p:spPr bwMode="auto">
              <a:xfrm>
                <a:off x="1840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Rectangle 35"/>
              <p:cNvSpPr>
                <a:spLocks noChangeArrowheads="1"/>
              </p:cNvSpPr>
              <p:nvPr/>
            </p:nvSpPr>
            <p:spPr bwMode="auto">
              <a:xfrm>
                <a:off x="2953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Line 36"/>
              <p:cNvSpPr>
                <a:spLocks noChangeShapeType="1"/>
              </p:cNvSpPr>
              <p:nvPr/>
            </p:nvSpPr>
            <p:spPr bwMode="auto">
              <a:xfrm>
                <a:off x="2082" y="2233"/>
                <a:ext cx="556" cy="3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Line 37"/>
              <p:cNvSpPr>
                <a:spLocks noChangeShapeType="1"/>
              </p:cNvSpPr>
              <p:nvPr/>
            </p:nvSpPr>
            <p:spPr bwMode="auto">
              <a:xfrm flipH="1">
                <a:off x="2638" y="2233"/>
                <a:ext cx="484" cy="3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2" name="Text Box 38"/>
            <p:cNvSpPr txBox="1">
              <a:spLocks noChangeArrowheads="1"/>
            </p:cNvSpPr>
            <p:nvPr/>
          </p:nvSpPr>
          <p:spPr bwMode="auto">
            <a:xfrm>
              <a:off x="1888" y="2606"/>
              <a:ext cx="1597" cy="3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</a:rPr>
                <a:t>Hai phím có gai</a:t>
              </a:r>
            </a:p>
          </p:txBody>
        </p:sp>
      </p:grpSp>
      <p:sp>
        <p:nvSpPr>
          <p:cNvPr id="14368" name="Line 39"/>
          <p:cNvSpPr>
            <a:spLocks noChangeShapeType="1"/>
          </p:cNvSpPr>
          <p:nvPr/>
        </p:nvSpPr>
        <p:spPr bwMode="auto">
          <a:xfrm>
            <a:off x="3151188" y="4811713"/>
            <a:ext cx="192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40"/>
          <p:cNvSpPr>
            <a:spLocks noChangeShapeType="1"/>
          </p:cNvSpPr>
          <p:nvPr/>
        </p:nvSpPr>
        <p:spPr bwMode="auto">
          <a:xfrm>
            <a:off x="4956175" y="4811713"/>
            <a:ext cx="192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13688" y="6270625"/>
            <a:ext cx="652462" cy="422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2" grpId="1" animBg="1"/>
      <p:bldP spid="686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/>
              <a:t>Hàng phím trên</a:t>
            </a:r>
          </a:p>
        </p:txBody>
      </p:sp>
      <p:pic>
        <p:nvPicPr>
          <p:cNvPr id="15363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427538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1960563" y="4773613"/>
            <a:ext cx="5837237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46" descr="916380xpqefk44q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65100"/>
            <a:ext cx="10382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95" name="Group 75"/>
          <p:cNvGraphicFramePr>
            <a:graphicFrameLocks noGrp="1"/>
          </p:cNvGraphicFramePr>
          <p:nvPr/>
        </p:nvGraphicFramePr>
        <p:xfrm>
          <a:off x="1447800" y="2895600"/>
          <a:ext cx="6456363" cy="695325"/>
        </p:xfrm>
        <a:graphic>
          <a:graphicData uri="http://schemas.openxmlformats.org/drawingml/2006/table">
            <a:tbl>
              <a:tblPr/>
              <a:tblGrid>
                <a:gridCol w="536575"/>
                <a:gridCol w="539750"/>
                <a:gridCol w="536575"/>
                <a:gridCol w="538163"/>
                <a:gridCol w="538162"/>
                <a:gridCol w="539750"/>
                <a:gridCol w="536575"/>
                <a:gridCol w="538163"/>
                <a:gridCol w="536575"/>
                <a:gridCol w="539750"/>
                <a:gridCol w="539750"/>
                <a:gridCol w="536575"/>
              </a:tblGrid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45" marB="457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5196" name="Line 76"/>
          <p:cNvSpPr>
            <a:spLocks noChangeShapeType="1"/>
          </p:cNvSpPr>
          <p:nvPr/>
        </p:nvSpPr>
        <p:spPr bwMode="auto">
          <a:xfrm flipV="1">
            <a:off x="846138" y="4964113"/>
            <a:ext cx="920750" cy="396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609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Tiết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nimBg="1"/>
      <p:bldP spid="5149" grpId="1" animBg="1"/>
      <p:bldP spid="51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/>
              <a:t>Hàng phím dưới</a:t>
            </a:r>
          </a:p>
        </p:txBody>
      </p:sp>
      <p:pic>
        <p:nvPicPr>
          <p:cNvPr id="16387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619625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443163" y="5734050"/>
            <a:ext cx="4878387" cy="4603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7" name="Picture 30" descr="1224088f9z0urr8e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779463"/>
            <a:ext cx="1266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01" name="Group 57"/>
          <p:cNvGraphicFramePr>
            <a:graphicFrameLocks noGrp="1"/>
          </p:cNvGraphicFramePr>
          <p:nvPr/>
        </p:nvGraphicFramePr>
        <p:xfrm>
          <a:off x="838200" y="3048000"/>
          <a:ext cx="6913562" cy="762000"/>
        </p:xfrm>
        <a:graphic>
          <a:graphicData uri="http://schemas.openxmlformats.org/drawingml/2006/table">
            <a:tbl>
              <a:tblPr/>
              <a:tblGrid>
                <a:gridCol w="690562"/>
                <a:gridCol w="692150"/>
                <a:gridCol w="690563"/>
                <a:gridCol w="692150"/>
                <a:gridCol w="690562"/>
                <a:gridCol w="692150"/>
                <a:gridCol w="690563"/>
                <a:gridCol w="692150"/>
                <a:gridCol w="688975"/>
                <a:gridCol w="693737"/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577850" y="5964238"/>
            <a:ext cx="1112838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609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Tiết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1" grpId="1" animBg="1"/>
      <p:bldP spid="6161" grpId="2" animBg="1"/>
      <p:bldP spid="62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/>
              <a:t>Hàng phím số</a:t>
            </a:r>
          </a:p>
        </p:txBody>
      </p:sp>
      <p:pic>
        <p:nvPicPr>
          <p:cNvPr id="17411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427538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768475" y="4427538"/>
            <a:ext cx="5799138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1" name="Picture 30" descr="1076442l03b3w328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5100"/>
            <a:ext cx="16811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Line 34"/>
          <p:cNvSpPr>
            <a:spLocks noChangeShapeType="1"/>
          </p:cNvSpPr>
          <p:nvPr/>
        </p:nvSpPr>
        <p:spPr bwMode="auto">
          <a:xfrm flipV="1">
            <a:off x="847725" y="4657725"/>
            <a:ext cx="920750" cy="396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32" name="Group 64"/>
          <p:cNvGraphicFramePr>
            <a:graphicFrameLocks noGrp="1"/>
          </p:cNvGraphicFramePr>
          <p:nvPr/>
        </p:nvGraphicFramePr>
        <p:xfrm>
          <a:off x="838200" y="2971800"/>
          <a:ext cx="6951663" cy="762000"/>
        </p:xfrm>
        <a:graphic>
          <a:graphicData uri="http://schemas.openxmlformats.org/drawingml/2006/table">
            <a:tbl>
              <a:tblPr/>
              <a:tblGrid>
                <a:gridCol w="577850"/>
                <a:gridCol w="581025"/>
                <a:gridCol w="577850"/>
                <a:gridCol w="579438"/>
                <a:gridCol w="579437"/>
                <a:gridCol w="581025"/>
                <a:gridCol w="576263"/>
                <a:gridCol w="581025"/>
                <a:gridCol w="577850"/>
                <a:gridCol w="581025"/>
                <a:gridCol w="581025"/>
                <a:gridCol w="577850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 bwMode="auto">
          <a:xfrm>
            <a:off x="0" y="9144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Tiết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85" grpId="1" animBg="1"/>
      <p:bldP spid="72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4497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* Quan sát bàn phím máy tính, điền tiếp các số và chữ cái còn thiếu trên các hàng phím rồi so sánh kết quả với bạn.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0" y="0"/>
            <a:chExt cx="5760" cy="4320"/>
          </a:xfrm>
        </p:grpSpPr>
        <p:pic>
          <p:nvPicPr>
            <p:cNvPr id="18436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FF0000"/>
                </a:solidFill>
              </a:rPr>
              <a:t>* </a:t>
            </a:r>
            <a:r>
              <a:rPr lang="en-US" sz="2800" u="sng" smtClean="0">
                <a:solidFill>
                  <a:srgbClr val="FF0000"/>
                </a:solidFill>
              </a:rPr>
              <a:t>Hàng phím trên:</a:t>
            </a:r>
          </a:p>
        </p:txBody>
      </p:sp>
      <p:graphicFrame>
        <p:nvGraphicFramePr>
          <p:cNvPr id="34860" name="Group 44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8"/>
                <a:gridCol w="698500"/>
                <a:gridCol w="701675"/>
                <a:gridCol w="698500"/>
                <a:gridCol w="700087"/>
                <a:gridCol w="698500"/>
                <a:gridCol w="701675"/>
                <a:gridCol w="701675"/>
                <a:gridCol w="6985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11295" name="Rectangle 45"/>
          <p:cNvSpPr>
            <a:spLocks noChangeArrowheads="1"/>
          </p:cNvSpPr>
          <p:nvPr/>
        </p:nvSpPr>
        <p:spPr bwMode="auto">
          <a:xfrm>
            <a:off x="685800" y="48006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2800">
                <a:solidFill>
                  <a:srgbClr val="FF0000"/>
                </a:solidFill>
              </a:rPr>
              <a:t>* </a:t>
            </a:r>
            <a:r>
              <a:rPr lang="en-US" sz="2800" u="sng">
                <a:solidFill>
                  <a:srgbClr val="FF0000"/>
                </a:solidFill>
              </a:rPr>
              <a:t>Hàng phím dưới:</a:t>
            </a:r>
          </a:p>
        </p:txBody>
      </p:sp>
      <p:graphicFrame>
        <p:nvGraphicFramePr>
          <p:cNvPr id="34890" name="Group 74"/>
          <p:cNvGraphicFramePr>
            <a:graphicFrameLocks noGrp="1"/>
          </p:cNvGraphicFramePr>
          <p:nvPr/>
        </p:nvGraphicFramePr>
        <p:xfrm>
          <a:off x="762000" y="5638800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8"/>
                <a:gridCol w="698500"/>
                <a:gridCol w="701675"/>
                <a:gridCol w="698500"/>
                <a:gridCol w="700087"/>
                <a:gridCol w="698500"/>
                <a:gridCol w="701675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sp>
        <p:nvSpPr>
          <p:cNvPr id="11320" name="Rectangle 75"/>
          <p:cNvSpPr>
            <a:spLocks noChangeArrowheads="1"/>
          </p:cNvSpPr>
          <p:nvPr/>
        </p:nvSpPr>
        <p:spPr bwMode="auto">
          <a:xfrm>
            <a:off x="609600" y="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2800">
                <a:solidFill>
                  <a:srgbClr val="FF0000"/>
                </a:solidFill>
              </a:rPr>
              <a:t>* </a:t>
            </a:r>
            <a:r>
              <a:rPr lang="en-US" sz="2800" u="sng">
                <a:solidFill>
                  <a:srgbClr val="FF0000"/>
                </a:solidFill>
              </a:rPr>
              <a:t>Hàng phím số:</a:t>
            </a:r>
          </a:p>
        </p:txBody>
      </p:sp>
      <p:graphicFrame>
        <p:nvGraphicFramePr>
          <p:cNvPr id="34892" name="Group 76"/>
          <p:cNvGraphicFramePr>
            <a:graphicFrameLocks noGrp="1"/>
          </p:cNvGraphicFramePr>
          <p:nvPr/>
        </p:nvGraphicFramePr>
        <p:xfrm>
          <a:off x="381000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7"/>
                <a:gridCol w="698500"/>
                <a:gridCol w="701675"/>
                <a:gridCol w="698500"/>
                <a:gridCol w="700088"/>
                <a:gridCol w="698500"/>
                <a:gridCol w="701675"/>
                <a:gridCol w="701675"/>
                <a:gridCol w="6985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4"/>
          <p:cNvGraphicFramePr>
            <a:graphicFrameLocks/>
          </p:cNvGraphicFramePr>
          <p:nvPr/>
        </p:nvGraphicFramePr>
        <p:xfrm>
          <a:off x="457200" y="2209800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8"/>
                <a:gridCol w="698500"/>
                <a:gridCol w="701675"/>
                <a:gridCol w="698500"/>
                <a:gridCol w="700087"/>
                <a:gridCol w="698500"/>
                <a:gridCol w="701675"/>
                <a:gridCol w="701675"/>
                <a:gridCol w="6985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76"/>
          <p:cNvGraphicFramePr>
            <a:graphicFrameLocks noGrp="1"/>
          </p:cNvGraphicFramePr>
          <p:nvPr/>
        </p:nvGraphicFramePr>
        <p:xfrm>
          <a:off x="381000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7"/>
                <a:gridCol w="698500"/>
                <a:gridCol w="701675"/>
                <a:gridCol w="698500"/>
                <a:gridCol w="700088"/>
                <a:gridCol w="698500"/>
                <a:gridCol w="701675"/>
                <a:gridCol w="701675"/>
                <a:gridCol w="6985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3352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8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en-US" sz="2800" u="sng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Hàng phím cơ sở:</a:t>
            </a:r>
            <a:r>
              <a:rPr lang="en-US" sz="28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1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Group 121"/>
          <p:cNvGraphicFramePr>
            <a:graphicFrameLocks/>
          </p:cNvGraphicFramePr>
          <p:nvPr/>
        </p:nvGraphicFramePr>
        <p:xfrm>
          <a:off x="533400" y="3733800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/>
                <a:gridCol w="750888"/>
                <a:gridCol w="747712"/>
                <a:gridCol w="747713"/>
                <a:gridCol w="747712"/>
                <a:gridCol w="749300"/>
                <a:gridCol w="747713"/>
                <a:gridCol w="747712"/>
                <a:gridCol w="747713"/>
                <a:gridCol w="750887"/>
                <a:gridCol w="7461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21"/>
          <p:cNvGraphicFramePr>
            <a:graphicFrameLocks/>
          </p:cNvGraphicFramePr>
          <p:nvPr/>
        </p:nvGraphicFramePr>
        <p:xfrm>
          <a:off x="533400" y="3736975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/>
                <a:gridCol w="750888"/>
                <a:gridCol w="747712"/>
                <a:gridCol w="747713"/>
                <a:gridCol w="747712"/>
                <a:gridCol w="749300"/>
                <a:gridCol w="747713"/>
                <a:gridCol w="747712"/>
                <a:gridCol w="747713"/>
                <a:gridCol w="750887"/>
                <a:gridCol w="7461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74"/>
          <p:cNvGraphicFramePr>
            <a:graphicFrameLocks noGrp="1"/>
          </p:cNvGraphicFramePr>
          <p:nvPr/>
        </p:nvGraphicFramePr>
        <p:xfrm>
          <a:off x="762000" y="5638800"/>
          <a:ext cx="6997700" cy="762000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8"/>
                <a:gridCol w="698500"/>
                <a:gridCol w="701675"/>
                <a:gridCol w="698500"/>
                <a:gridCol w="700087"/>
                <a:gridCol w="698500"/>
                <a:gridCol w="701675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95" grpId="0"/>
      <p:bldP spid="1132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346bd5391a2f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28215" r="22641" b="28897"/>
          <a:stretch>
            <a:fillRect/>
          </a:stretch>
        </p:blipFill>
        <p:spPr bwMode="auto">
          <a:xfrm>
            <a:off x="0" y="8382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Cách đặt tay lên bàn phím máy tính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28600" y="1295400"/>
            <a:ext cx="861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800" b="1">
                <a:latin typeface="Verdana" pitchFamily="34" charset="0"/>
              </a:rPr>
              <a:t>	- Hai </a:t>
            </a:r>
            <a:r>
              <a:rPr lang="en-US" sz="3600" b="1">
                <a:latin typeface="Verdana" pitchFamily="34" charset="0"/>
              </a:rPr>
              <a:t>bàn</a:t>
            </a:r>
            <a:r>
              <a:rPr lang="en-US" sz="2800" b="1">
                <a:latin typeface="Verdana" pitchFamily="34" charset="0"/>
              </a:rPr>
              <a:t> tay đặt nhẹ lên bàn phím.</a:t>
            </a:r>
          </a:p>
          <a:p>
            <a:pPr algn="just"/>
            <a:r>
              <a:rPr lang="en-US" sz="2800" b="1">
                <a:latin typeface="Verdana" pitchFamily="34" charset="0"/>
              </a:rPr>
              <a:t>	- Hai </a:t>
            </a:r>
            <a:r>
              <a:rPr lang="en-US" sz="2800" b="1">
                <a:solidFill>
                  <a:srgbClr val="FF0000"/>
                </a:solidFill>
                <a:latin typeface="Verdana" pitchFamily="34" charset="0"/>
              </a:rPr>
              <a:t>ngón trỏ </a:t>
            </a:r>
            <a:r>
              <a:rPr lang="en-US" sz="2800" b="1">
                <a:latin typeface="Verdana" pitchFamily="34" charset="0"/>
              </a:rPr>
              <a:t>đặt trên hai phím có gai (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F</a:t>
            </a:r>
            <a:r>
              <a:rPr lang="en-US" sz="2800" b="1">
                <a:latin typeface="Verdana" pitchFamily="34" charset="0"/>
              </a:rPr>
              <a:t>, 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J).</a:t>
            </a:r>
            <a:endParaRPr lang="en-US" sz="2800" b="1">
              <a:latin typeface="Verdana" pitchFamily="34" charset="0"/>
            </a:endParaRPr>
          </a:p>
          <a:p>
            <a:pPr algn="just"/>
            <a:r>
              <a:rPr lang="en-US" sz="2800" b="1">
                <a:latin typeface="Verdana" pitchFamily="34" charset="0"/>
              </a:rPr>
              <a:t>	- Hai ngón cái đặt trên phím cách.</a:t>
            </a:r>
          </a:p>
          <a:p>
            <a:pPr algn="just"/>
            <a:r>
              <a:rPr lang="en-US" sz="2800" b="1">
                <a:latin typeface="Verdana" pitchFamily="34" charset="0"/>
              </a:rPr>
              <a:t>	- Các ngón khác đặt nhẹ lên các phím như hình.</a:t>
            </a:r>
          </a:p>
          <a:p>
            <a:pPr algn="just"/>
            <a:endParaRPr lang="en-US" sz="3200" b="1">
              <a:solidFill>
                <a:srgbClr val="FF0000"/>
              </a:solidFill>
              <a:latin typeface="Verdana" pitchFamily="34" charset="0"/>
            </a:endParaRPr>
          </a:p>
          <a:p>
            <a:pPr algn="just"/>
            <a:r>
              <a:rPr lang="en-US" sz="3200" b="1">
                <a:solidFill>
                  <a:srgbClr val="FF0000"/>
                </a:solidFill>
                <a:latin typeface="Verdana" pitchFamily="34" charset="0"/>
              </a:rPr>
              <a:t>  </a:t>
            </a: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0" y="0"/>
            <a:chExt cx="5760" cy="4320"/>
          </a:xfrm>
        </p:grpSpPr>
        <p:pic>
          <p:nvPicPr>
            <p:cNvPr id="21508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27432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/>
              <a:t>	-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Trên bàn phím có hai phím có gai, đó là phím …….và phím ……… Hai phím này thuộc hàng phím ………………, còn gọi là hai phím cơ sở.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19400" y="3151188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151188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2788" y="3608388"/>
            <a:ext cx="160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sở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0" y="4343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	- Trên bàn phím có phím dài nhất , gọi là phím cách. Phím cách nàm ở hàng phím………. ……….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>
                <a:solidFill>
                  <a:srgbClr val="0066FF"/>
                </a:solidFill>
              </a:rPr>
              <a:t>	Quan sát bàn phím máy tính, điền các chữ còn thiếu vào chỗ chấm (….) để được câu đúng rồi so sánh kết quả với bạn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9800" y="4764088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cùng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4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800" b="1">
                <a:latin typeface="Verdana" pitchFamily="34" charset="0"/>
              </a:rPr>
              <a:t>      - Trên bàn phím có khu vực chính bao gồm 5 hàng phím: hàng phím số, hàng phím trên, hàng phím cơ sở, hàng phím dưới và hàng phím dưới cùng.</a:t>
            </a:r>
          </a:p>
          <a:p>
            <a:pPr algn="just"/>
            <a:r>
              <a:rPr lang="en-US" sz="2800" b="1">
                <a:latin typeface="Verdana" pitchFamily="34" charset="0"/>
              </a:rPr>
              <a:t>     - Hai phím có gai 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(F và J) </a:t>
            </a:r>
            <a:r>
              <a:rPr lang="en-US" sz="2800" b="1">
                <a:latin typeface="Verdana" pitchFamily="34" charset="0"/>
              </a:rPr>
              <a:t>nằm ở hàng phím cơ sở, phím cách nằm ở hàng phím dưới cùng.</a:t>
            </a:r>
          </a:p>
          <a:p>
            <a:pPr algn="just"/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    *Cách đặt tay lên bàn phím:</a:t>
            </a:r>
          </a:p>
          <a:p>
            <a:pPr algn="just">
              <a:buFont typeface="Arial" charset="0"/>
              <a:buChar char="•"/>
            </a:pPr>
            <a:r>
              <a:rPr lang="en-US" sz="2800" b="1">
                <a:latin typeface="Verdana" pitchFamily="34" charset="0"/>
              </a:rPr>
              <a:t> Hai bàn tay đặt nhẹ lên phím;</a:t>
            </a:r>
          </a:p>
          <a:p>
            <a:pPr algn="just">
              <a:buFont typeface="Arial" charset="0"/>
              <a:buChar char="•"/>
            </a:pPr>
            <a:r>
              <a:rPr lang="en-US" sz="2800" b="1">
                <a:latin typeface="Verdana" pitchFamily="34" charset="0"/>
              </a:rPr>
              <a:t> Hai </a:t>
            </a:r>
            <a:r>
              <a:rPr lang="en-US" sz="2800" b="1">
                <a:solidFill>
                  <a:srgbClr val="FF0000"/>
                </a:solidFill>
                <a:latin typeface="Verdana" pitchFamily="34" charset="0"/>
              </a:rPr>
              <a:t>ngón trỏ </a:t>
            </a:r>
            <a:r>
              <a:rPr lang="en-US" sz="2800" b="1">
                <a:latin typeface="Verdana" pitchFamily="34" charset="0"/>
              </a:rPr>
              <a:t>đặt trên hai phím có gai 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F</a:t>
            </a:r>
            <a:r>
              <a:rPr lang="en-US" sz="2800" b="1">
                <a:latin typeface="Verdana" pitchFamily="34" charset="0"/>
              </a:rPr>
              <a:t>, 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J</a:t>
            </a:r>
            <a:r>
              <a:rPr lang="en-US" sz="2800" b="1">
                <a:latin typeface="Verdana" pitchFamily="34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en-US" sz="2800" b="1">
                <a:latin typeface="Verdana" pitchFamily="34" charset="0"/>
              </a:rPr>
              <a:t> Hai ngón cái đặt lên phím cách;</a:t>
            </a:r>
          </a:p>
          <a:p>
            <a:pPr algn="just"/>
            <a:endParaRPr lang="en-US" sz="3200" b="1">
              <a:solidFill>
                <a:srgbClr val="FF0000"/>
              </a:solidFill>
              <a:latin typeface="Verdana" pitchFamily="34" charset="0"/>
            </a:endParaRPr>
          </a:p>
          <a:p>
            <a:pPr algn="just"/>
            <a:r>
              <a:rPr lang="en-US" sz="3200" b="1">
                <a:solidFill>
                  <a:srgbClr val="FF000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23555" name="Text Box 343"/>
          <p:cNvSpPr txBox="1">
            <a:spLocks noChangeArrowheads="1"/>
          </p:cNvSpPr>
          <p:nvPr/>
        </p:nvSpPr>
        <p:spPr bwMode="auto">
          <a:xfrm>
            <a:off x="609600" y="304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u="sng">
                <a:solidFill>
                  <a:srgbClr val="FF33CC"/>
                </a:solidFill>
              </a:rPr>
              <a:t>Ghi nhớ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3399"/>
                </a:solidFill>
              </a:rPr>
              <a:t>MỘT VÀI HÌNH ẢNH VỀ BÀN PHÍM</a:t>
            </a:r>
          </a:p>
        </p:txBody>
      </p:sp>
      <p:pic>
        <p:nvPicPr>
          <p:cNvPr id="6147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6" name="Picture 30" descr="41264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5725"/>
            <a:ext cx="69135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663575"/>
            <a:ext cx="7378700" cy="5381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3300"/>
                </a:solidFill>
                <a:latin typeface="Tahoma" pitchFamily="34" charset="0"/>
              </a:rPr>
              <a:t>CÁCH ĐẶT TAY LÊN BÀN PHÍM</a:t>
            </a:r>
          </a:p>
        </p:txBody>
      </p:sp>
      <p:pic>
        <p:nvPicPr>
          <p:cNvPr id="24579" name="Picture 3" descr="dat tay len ban p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362075"/>
            <a:ext cx="7718425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14400" y="63246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828800" y="636587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ĐÚNG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257800" y="636587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SAI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190750" y="-26988"/>
            <a:ext cx="4954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Bài 3: Bàn phím máy tính</a:t>
            </a:r>
          </a:p>
        </p:txBody>
      </p:sp>
      <p:pic>
        <p:nvPicPr>
          <p:cNvPr id="24584" name="Picture 49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4657725"/>
            <a:ext cx="1311276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9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362575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9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663575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9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368425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885825" y="1355725"/>
            <a:ext cx="4108450" cy="5068888"/>
          </a:xfrm>
          <a:prstGeom prst="rect">
            <a:avLst/>
          </a:prstGeom>
          <a:noFill/>
          <a:ln w="5715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5302250" y="1355725"/>
            <a:ext cx="3297238" cy="51069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29" grpId="1"/>
      <p:bldP spid="52230" grpId="0"/>
      <p:bldP spid="52230" grpId="1"/>
      <p:bldP spid="52238" grpId="0" animBg="1"/>
      <p:bldP spid="522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42" y="1217474"/>
            <a:ext cx="91211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TRÒ CHƠI</a:t>
            </a: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“RUNG CHUÔNG VÀNG”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7924800" y="16764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" name="Oval 3"/>
          <p:cNvSpPr/>
          <p:nvPr/>
        </p:nvSpPr>
        <p:spPr>
          <a:xfrm>
            <a:off x="7947025" y="16764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947025" y="16795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981950" y="16764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972425" y="16764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7947025" y="16795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8475" y="35941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454650" y="35941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44675" y="447833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70538" y="447833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2155" r="42465" b="32092"/>
          <a:stretch>
            <a:fillRect/>
          </a:stretch>
        </p:blipFill>
        <p:spPr bwMode="auto">
          <a:xfrm>
            <a:off x="1922463" y="2211388"/>
            <a:ext cx="5568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1116013" y="3748088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1154113" y="4592638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4879975" y="3671888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4800600" y="45720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/>
              <a:t>1. Đây là hàng phím nào?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1" grpId="1"/>
      <p:bldP spid="12" grpId="0"/>
      <p:bldP spid="14" grpId="0" animBg="1"/>
      <p:bldP spid="15" grpId="0" animBg="1"/>
      <p:bldP spid="15" grpId="1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32369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54650" y="32369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4675" y="41211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70538" y="41211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116013" y="33909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154113" y="42354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879975" y="33147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956175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8293" r="39738" b="45276"/>
          <a:stretch>
            <a:fillRect/>
          </a:stretch>
        </p:blipFill>
        <p:spPr bwMode="auto">
          <a:xfrm>
            <a:off x="1460500" y="1970088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/>
              <a:t>2. Đây là hàng phím nào?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0" grpId="1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31988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72113" y="31988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30375" y="40830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4650" y="40052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116013" y="33528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116013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879975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840288" y="41592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66409" r="44510" b="18985"/>
          <a:stretch>
            <a:fillRect/>
          </a:stretch>
        </p:blipFill>
        <p:spPr bwMode="auto">
          <a:xfrm>
            <a:off x="1844675" y="1893888"/>
            <a:ext cx="53562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689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/>
              <a:t>3. Đây là hàng phím nào?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31226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54650" y="31226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4675" y="40068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70538" y="40068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116013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154113" y="41211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879975" y="3200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956175" y="40830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42465" b="61942"/>
          <a:stretch>
            <a:fillRect/>
          </a:stretch>
        </p:blipFill>
        <p:spPr bwMode="auto">
          <a:xfrm>
            <a:off x="1844675" y="17399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713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/>
              <a:t>4. Đây là hàng phím nào?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30067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F và K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54650" y="30067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G và J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4675" y="38909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F và J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4650" y="3813175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A và H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116013" y="31607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154113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879975" y="30845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840288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538288" y="1585913"/>
            <a:ext cx="5453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Hai phím có gai là: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93738" y="16240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5)</a:t>
            </a:r>
          </a:p>
        </p:txBody>
      </p:sp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9" grpId="1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224463" y="40036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6. Hai phím có gai </a:t>
            </a:r>
            <a:r>
              <a:rPr lang="en-US" sz="2800" b="1">
                <a:solidFill>
                  <a:srgbClr val="FF3300"/>
                </a:solidFill>
              </a:rPr>
              <a:t>F</a:t>
            </a:r>
            <a:r>
              <a:rPr lang="en-US" sz="2800" b="1"/>
              <a:t> và </a:t>
            </a:r>
            <a:r>
              <a:rPr lang="en-US" sz="2800" b="1">
                <a:solidFill>
                  <a:srgbClr val="FF3300"/>
                </a:solidFill>
              </a:rPr>
              <a:t>J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219200" y="38862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95400" y="30480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7. Phím số </a:t>
            </a:r>
            <a:r>
              <a:rPr lang="en-US" sz="2800" b="1">
                <a:solidFill>
                  <a:srgbClr val="FF3300"/>
                </a:solidFill>
              </a:rPr>
              <a:t>7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8. Phím  </a:t>
            </a:r>
            <a:r>
              <a:rPr lang="en-US" sz="2800" b="1">
                <a:solidFill>
                  <a:srgbClr val="FF3300"/>
                </a:solidFill>
              </a:rPr>
              <a:t>A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2" descr="Natural-Ergonomic-Keyboard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925" y="1662113"/>
            <a:ext cx="6911975" cy="4070350"/>
          </a:xfrm>
          <a:noFill/>
        </p:spPr>
      </p:pic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8862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66800" y="38862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9. Phím  </a:t>
            </a:r>
            <a:r>
              <a:rPr lang="en-US" sz="2800" b="1">
                <a:solidFill>
                  <a:srgbClr val="FF3300"/>
                </a:solidFill>
              </a:rPr>
              <a:t>C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292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029200" y="3200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10. Phím </a:t>
            </a:r>
            <a:r>
              <a:rPr lang="en-US" sz="2800" b="1">
                <a:solidFill>
                  <a:srgbClr val="FF0000"/>
                </a:solidFill>
              </a:rPr>
              <a:t>Q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11. Phím </a:t>
            </a:r>
            <a:r>
              <a:rPr lang="en-US" sz="2800" b="1">
                <a:solidFill>
                  <a:srgbClr val="FF0000"/>
                </a:solidFill>
              </a:rPr>
              <a:t>G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12. Phím  </a:t>
            </a:r>
            <a:r>
              <a:rPr lang="en-US" sz="2800" b="1">
                <a:solidFill>
                  <a:srgbClr val="FF3300"/>
                </a:solidFill>
              </a:rPr>
              <a:t>K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668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13. Phím  </a:t>
            </a:r>
            <a:r>
              <a:rPr lang="en-US" sz="2800" b="1">
                <a:solidFill>
                  <a:srgbClr val="FF3300"/>
                </a:solidFill>
              </a:rPr>
              <a:t>x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43000" y="3983038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12850" y="31242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14. Phím số </a:t>
            </a:r>
            <a:r>
              <a:rPr lang="en-US" sz="2800" b="1">
                <a:solidFill>
                  <a:srgbClr val="FF3300"/>
                </a:solidFill>
              </a:rPr>
              <a:t>3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668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15. Phím  </a:t>
            </a:r>
            <a:r>
              <a:rPr lang="en-US" sz="2800" b="1">
                <a:solidFill>
                  <a:srgbClr val="FF3300"/>
                </a:solidFill>
              </a:rPr>
              <a:t>M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 descr="Colorvis-CB38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4013"/>
            <a:ext cx="69897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4" descr="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16038"/>
            <a:ext cx="6799262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1" name="Picture 5" descr="20875828-images187343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277938"/>
            <a:ext cx="649128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5105400" cy="544513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1. Tìm hiểu về bàn phím máy tính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371600"/>
            <a:ext cx="82296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rgbClr val="FA4CE5"/>
                </a:solidFill>
                <a:latin typeface="Verdana" pitchFamily="34" charset="0"/>
                <a:ea typeface="+mj-ea"/>
                <a:cs typeface="+mj-cs"/>
              </a:rPr>
              <a:t>A. HOẠT ĐỘNG CƠ BẢN</a:t>
            </a:r>
          </a:p>
        </p:txBody>
      </p:sp>
      <p:pic>
        <p:nvPicPr>
          <p:cNvPr id="6150" name="Picture 5" descr="keyboard-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4288" y="6335713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A4CE5"/>
                </a:solidFill>
              </a:rPr>
              <a:t>Khu vực chính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76200" y="36576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2743200" y="64008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A4CE5"/>
                </a:solidFill>
              </a:rPr>
              <a:t>Bàn phím máy tính</a:t>
            </a:r>
          </a:p>
        </p:txBody>
      </p:sp>
      <p:cxnSp>
        <p:nvCxnSpPr>
          <p:cNvPr id="13" name="Straight Arrow Connector 12"/>
          <p:cNvCxnSpPr>
            <a:stCxn id="6153" idx="0"/>
          </p:cNvCxnSpPr>
          <p:nvPr/>
        </p:nvCxnSpPr>
        <p:spPr>
          <a:xfrm rot="5400000" flipH="1" flipV="1">
            <a:off x="5467350" y="5467350"/>
            <a:ext cx="457200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4800" y="2514600"/>
            <a:ext cx="8839200" cy="3581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 b="1">
              <a:latin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57200" y="3429000"/>
            <a:ext cx="5638800" cy="2819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 b="1">
              <a:latin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284163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Tiết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4" grpId="0"/>
      <p:bldP spid="6151" grpId="0"/>
      <p:bldP spid="6153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3" r="33333"/>
          <a:stretch>
            <a:fillRect/>
          </a:stretch>
        </p:blipFill>
        <p:spPr bwMode="auto">
          <a:xfrm>
            <a:off x="2971800" y="2971800"/>
            <a:ext cx="617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5575" y="302895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5575" y="36671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52400" y="42814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52400" y="47815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152400" y="21336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 b="1" u="sng">
                <a:solidFill>
                  <a:schemeClr val="accent2"/>
                </a:solidFill>
              </a:rPr>
              <a:t>Khu vực chính của bàn phím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2362200" y="4343400"/>
            <a:ext cx="838200" cy="76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2209800" y="3810000"/>
            <a:ext cx="1066800" cy="76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2057400" y="3240088"/>
            <a:ext cx="990600" cy="46037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2228850" y="4895850"/>
            <a:ext cx="884238" cy="11588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0" name="Picture 29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0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1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2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3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4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5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6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9" descr="AddEmoticons09765%5b1%5d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5651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0" y="609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Tiết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0" y="52578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 cùng</a:t>
            </a: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V="1">
            <a:off x="2743200" y="5334000"/>
            <a:ext cx="457200" cy="11588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085" grpId="0"/>
      <p:bldP spid="3088" grpId="0" animBg="1"/>
      <p:bldP spid="3089" grpId="0" animBg="1"/>
      <p:bldP spid="3090" grpId="0" animBg="1"/>
      <p:bldP spid="3091" grpId="0" animBg="1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685800" y="216217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/>
              <a:t> </a:t>
            </a:r>
            <a:r>
              <a:rPr lang="en-US" sz="2400" b="1" u="sng"/>
              <a:t>Hàng phím cơ sở 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457200" y="1736725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Khu vực chính của bàn phím gồm các hàng phím sau: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619625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7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8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9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0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1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2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3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4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243138" y="5372100"/>
            <a:ext cx="5300662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6" name="Picture 64" descr="maro171_decor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1493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579438" y="5580063"/>
            <a:ext cx="111283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1154113" y="2776538"/>
          <a:ext cx="6567487" cy="762000"/>
        </p:xfrm>
        <a:graphic>
          <a:graphicData uri="http://schemas.openxmlformats.org/drawingml/2006/table">
            <a:tbl>
              <a:tblPr/>
              <a:tblGrid>
                <a:gridCol w="596900"/>
                <a:gridCol w="596900"/>
                <a:gridCol w="596900"/>
                <a:gridCol w="598487"/>
                <a:gridCol w="595313"/>
                <a:gridCol w="598487"/>
                <a:gridCol w="595313"/>
                <a:gridCol w="598487"/>
                <a:gridCol w="596900"/>
                <a:gridCol w="596900"/>
                <a:gridCol w="596900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13354" name="Line 100"/>
          <p:cNvSpPr>
            <a:spLocks noChangeShapeType="1"/>
          </p:cNvSpPr>
          <p:nvPr/>
        </p:nvSpPr>
        <p:spPr bwMode="auto">
          <a:xfrm>
            <a:off x="3152775" y="331311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101"/>
          <p:cNvSpPr>
            <a:spLocks noChangeShapeType="1"/>
          </p:cNvSpPr>
          <p:nvPr/>
        </p:nvSpPr>
        <p:spPr bwMode="auto">
          <a:xfrm>
            <a:off x="4956175" y="329882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2921000" y="2698750"/>
            <a:ext cx="2611438" cy="1843088"/>
            <a:chOff x="1840" y="1700"/>
            <a:chExt cx="1645" cy="1161"/>
          </a:xfrm>
        </p:grpSpPr>
        <p:grpSp>
          <p:nvGrpSpPr>
            <p:cNvPr id="13359" name="Group 106"/>
            <p:cNvGrpSpPr>
              <a:grpSpLocks/>
            </p:cNvGrpSpPr>
            <p:nvPr/>
          </p:nvGrpSpPr>
          <p:grpSpPr bwMode="auto">
            <a:xfrm>
              <a:off x="1840" y="1700"/>
              <a:ext cx="1524" cy="920"/>
              <a:chOff x="1840" y="1700"/>
              <a:chExt cx="1524" cy="920"/>
            </a:xfrm>
          </p:grpSpPr>
          <p:sp>
            <p:nvSpPr>
              <p:cNvPr id="13361" name="Rectangle 102"/>
              <p:cNvSpPr>
                <a:spLocks noChangeArrowheads="1"/>
              </p:cNvSpPr>
              <p:nvPr/>
            </p:nvSpPr>
            <p:spPr bwMode="auto">
              <a:xfrm>
                <a:off x="1840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Rectangle 103"/>
              <p:cNvSpPr>
                <a:spLocks noChangeArrowheads="1"/>
              </p:cNvSpPr>
              <p:nvPr/>
            </p:nvSpPr>
            <p:spPr bwMode="auto">
              <a:xfrm>
                <a:off x="2953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Line 104"/>
              <p:cNvSpPr>
                <a:spLocks noChangeShapeType="1"/>
              </p:cNvSpPr>
              <p:nvPr/>
            </p:nvSpPr>
            <p:spPr bwMode="auto">
              <a:xfrm>
                <a:off x="2082" y="2233"/>
                <a:ext cx="556" cy="3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Line 105"/>
              <p:cNvSpPr>
                <a:spLocks noChangeShapeType="1"/>
              </p:cNvSpPr>
              <p:nvPr/>
            </p:nvSpPr>
            <p:spPr bwMode="auto">
              <a:xfrm flipH="1">
                <a:off x="2638" y="2233"/>
                <a:ext cx="484" cy="3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60" name="Text Box 107"/>
            <p:cNvSpPr txBox="1">
              <a:spLocks noChangeArrowheads="1"/>
            </p:cNvSpPr>
            <p:nvPr/>
          </p:nvSpPr>
          <p:spPr bwMode="auto">
            <a:xfrm>
              <a:off x="1888" y="2606"/>
              <a:ext cx="1597" cy="25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Hai phím có gai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 bwMode="auto">
          <a:xfrm>
            <a:off x="0" y="609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Tiết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 animBg="1"/>
      <p:bldP spid="416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1041</Words>
  <Application>Microsoft Office PowerPoint</Application>
  <PresentationFormat>On-screen Show (4:3)</PresentationFormat>
  <Paragraphs>446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Times New Roman</vt:lpstr>
      <vt:lpstr>Verdana</vt:lpstr>
      <vt:lpstr>Symbol</vt:lpstr>
      <vt:lpstr>Tahoma</vt:lpstr>
      <vt:lpstr>Default Design</vt:lpstr>
      <vt:lpstr>Mountain Top</vt:lpstr>
      <vt:lpstr>Bài 4:</vt:lpstr>
      <vt:lpstr>MỘT VÀI HÌNH ẢNH VỀ BÀN PHÍM</vt:lpstr>
      <vt:lpstr>PowerPoint Presentation</vt:lpstr>
      <vt:lpstr>PowerPoint Presentation</vt:lpstr>
      <vt:lpstr>PowerPoint Presentation</vt:lpstr>
      <vt:lpstr>PowerPoint Presentation</vt:lpstr>
      <vt:lpstr>1. Tìm hiểu về bàn phím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Hàng phím trên:</vt:lpstr>
      <vt:lpstr>PowerPoint Presentation</vt:lpstr>
      <vt:lpstr>PowerPoint Presentation</vt:lpstr>
      <vt:lpstr>PowerPoint Presentation</vt:lpstr>
      <vt:lpstr>PowerPoint Presentation</vt:lpstr>
      <vt:lpstr>CÁCH ĐẶT TAY LÊN BÀN PHÍM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</dc:title>
  <dc:creator>SON</dc:creator>
  <cp:lastModifiedBy>Admin</cp:lastModifiedBy>
  <cp:revision>93</cp:revision>
  <dcterms:created xsi:type="dcterms:W3CDTF">2008-03-09T14:33:50Z</dcterms:created>
  <dcterms:modified xsi:type="dcterms:W3CDTF">2020-01-21T09:16:09Z</dcterms:modified>
</cp:coreProperties>
</file>