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95" r:id="rId3"/>
    <p:sldId id="296" r:id="rId4"/>
    <p:sldId id="297" r:id="rId5"/>
    <p:sldId id="298" r:id="rId6"/>
    <p:sldId id="281" r:id="rId7"/>
    <p:sldId id="287" r:id="rId8"/>
    <p:sldId id="261" r:id="rId9"/>
    <p:sldId id="284" r:id="rId10"/>
    <p:sldId id="301" r:id="rId11"/>
    <p:sldId id="288" r:id="rId12"/>
    <p:sldId id="290" r:id="rId13"/>
    <p:sldId id="291" r:id="rId14"/>
    <p:sldId id="292" r:id="rId15"/>
    <p:sldId id="293" r:id="rId16"/>
    <p:sldId id="30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FF99"/>
    <a:srgbClr val="FF66FF"/>
    <a:srgbClr val="0000FF"/>
    <a:srgbClr val="FF6699"/>
    <a:srgbClr val="CCFF33"/>
    <a:srgbClr val="99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7" autoAdjust="0"/>
    <p:restoredTop sz="94660"/>
  </p:normalViewPr>
  <p:slideViewPr>
    <p:cSldViewPr>
      <p:cViewPr varScale="1">
        <p:scale>
          <a:sx n="74" d="100"/>
          <a:sy n="74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777EC-07A0-43FD-BAF6-92771D321D9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5357360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B36FB-7EB4-42D1-A032-D2F7B637BA9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8573742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595A0-C378-4DAE-B74F-712FEB4377A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5396011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F54DC-FDBD-430E-B8F7-83451D6835E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9496262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C10DB-B6D2-4382-A755-09AB2A8381F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264191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4234F-197C-479B-A075-3E3FCF25EFE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798582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08D47-31DF-4BF3-86FC-D7F35879D38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6262433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21842-CA22-4D9C-98D2-9BC80D1B5AD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7784269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F1462-C9C1-4917-9F00-6C997EC54BF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4275059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56C5A-EDDE-4B10-ACDF-859AAA18ADB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479007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453D8-42DE-45D0-B90B-B172DFCB455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093597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99"/>
            </a:gs>
            <a:gs pos="50000">
              <a:schemeClr val="bg1"/>
            </a:gs>
            <a:gs pos="100000">
              <a:srgbClr val="CC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FCAA0E1-6A9F-490D-B223-5E538119A1B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771775" y="3559175"/>
            <a:ext cx="24384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PHẦN THƯỞNG CỦA BẠN LÀ 1 TRÀNG PHÁO TAY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708650" y="3471863"/>
            <a:ext cx="24384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PHẦN THƯỞNG CỦA BẠN LÀ MỘT MÓN QUÀ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38800" y="609600"/>
            <a:ext cx="24384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PHẦN THƯỞNG CỦA BẠN LÀ 2 TRÀNG PHÁO TAY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47975" y="546100"/>
            <a:ext cx="24384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PHẦN THƯỞNG CỦA BẠN LÀ MỘT MÓN QUÀ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96079" y="546010"/>
            <a:ext cx="2761735" cy="2829697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428735" y="493313"/>
            <a:ext cx="2838965" cy="2862648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659524" y="3409362"/>
            <a:ext cx="2761735" cy="2846173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481411" y="3392887"/>
            <a:ext cx="2838965" cy="2862648"/>
          </a:xfrm>
          <a:prstGeom prst="roundRect">
            <a:avLst/>
          </a:prstGeom>
          <a:solidFill>
            <a:srgbClr val="FF66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304800" y="990600"/>
            <a:ext cx="1295400" cy="533400"/>
          </a:xfrm>
          <a:prstGeom prst="roundRect">
            <a:avLst/>
          </a:prstGeom>
          <a:solidFill>
            <a:srgbClr val="FF66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b="1" dirty="0">
                <a:latin typeface="time new roman"/>
              </a:rPr>
              <a:t>CÂU 1</a:t>
            </a: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297824" y="1698024"/>
            <a:ext cx="1295400" cy="533400"/>
          </a:xfrm>
          <a:prstGeom prst="roundRect">
            <a:avLst/>
          </a:prstGeom>
          <a:solidFill>
            <a:srgbClr val="FF66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b="1" dirty="0">
                <a:latin typeface="time new roman"/>
              </a:rPr>
              <a:t>CÂU 2</a:t>
            </a:r>
          </a:p>
        </p:txBody>
      </p:sp>
      <p:sp>
        <p:nvSpPr>
          <p:cNvPr id="12" name="Rounded Rectangle 11">
            <a:hlinkClick r:id="rId5" action="ppaction://hlinksldjump"/>
          </p:cNvPr>
          <p:cNvSpPr/>
          <p:nvPr/>
        </p:nvSpPr>
        <p:spPr>
          <a:xfrm>
            <a:off x="297824" y="2405448"/>
            <a:ext cx="1295400" cy="533400"/>
          </a:xfrm>
          <a:prstGeom prst="roundRect">
            <a:avLst/>
          </a:prstGeom>
          <a:solidFill>
            <a:srgbClr val="FF66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b="1" dirty="0">
                <a:latin typeface="time new roman"/>
              </a:rPr>
              <a:t>CÂU 3</a:t>
            </a:r>
          </a:p>
        </p:txBody>
      </p:sp>
      <p:sp>
        <p:nvSpPr>
          <p:cNvPr id="13" name="Rounded Rectangle 12">
            <a:hlinkClick r:id="rId6" action="ppaction://hlinksldjump"/>
          </p:cNvPr>
          <p:cNvSpPr/>
          <p:nvPr/>
        </p:nvSpPr>
        <p:spPr>
          <a:xfrm>
            <a:off x="297824" y="3112872"/>
            <a:ext cx="1295400" cy="533400"/>
          </a:xfrm>
          <a:prstGeom prst="roundRect">
            <a:avLst/>
          </a:prstGeom>
          <a:solidFill>
            <a:srgbClr val="FF66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b="1" dirty="0">
                <a:latin typeface="time new roman"/>
              </a:rPr>
              <a:t>CÂU 4</a:t>
            </a:r>
          </a:p>
        </p:txBody>
      </p:sp>
      <p:sp>
        <p:nvSpPr>
          <p:cNvPr id="6" name="Sun 5">
            <a:hlinkClick r:id="rId7" action="ppaction://hlinksldjump"/>
          </p:cNvPr>
          <p:cNvSpPr/>
          <p:nvPr/>
        </p:nvSpPr>
        <p:spPr>
          <a:xfrm>
            <a:off x="8267700" y="5943601"/>
            <a:ext cx="876300" cy="892776"/>
          </a:xfrm>
          <a:prstGeom prst="sun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304800" y="1828800"/>
            <a:ext cx="764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latin typeface="time new roman"/>
              </a:rPr>
              <a:t>  1. Cách gõ bàn phím bằng 10 ngón tay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1295400" y="0"/>
            <a:ext cx="6708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fr-FR" altLang="vi-VN" sz="3000">
                <a:solidFill>
                  <a:srgbClr val="0000FF"/>
                </a:solidFill>
              </a:rPr>
              <a:t>Thứ sáu ngày 28 tháng 9 năm 2018</a:t>
            </a:r>
          </a:p>
          <a:p>
            <a:pPr algn="ctr" eaLnBrk="1" hangingPunct="1"/>
            <a:r>
              <a:rPr lang="fr-FR" altLang="vi-VN" sz="3000" u="sng">
                <a:solidFill>
                  <a:srgbClr val="0000FF"/>
                </a:solidFill>
              </a:rPr>
              <a:t>Tin học</a:t>
            </a: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1295400" y="762000"/>
            <a:ext cx="6738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fr-FR" altLang="vi-VN" sz="3000" u="sng">
                <a:solidFill>
                  <a:srgbClr val="FF0000"/>
                </a:solidFill>
              </a:rPr>
              <a:t>Bài 5</a:t>
            </a:r>
            <a:r>
              <a:rPr lang="fr-FR" altLang="vi-VN" sz="3000">
                <a:solidFill>
                  <a:srgbClr val="FF0000"/>
                </a:solidFill>
              </a:rPr>
              <a:t>: Tập gõ bàn phím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28600" y="2819400"/>
            <a:ext cx="8686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800">
                <a:latin typeface="time new roman"/>
              </a:rPr>
              <a:t> c) Thảo luận nhóm đôi. Đọc tên phím, yêu cầu bạn gõ phím đó. Nhận xét bạn đã gõ đúng cách gõ bằng 10 ngón tay chưa?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228600" y="1828800"/>
            <a:ext cx="853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  2. Tập gõ bàn phím bằng 10 ngón tay với phần mềm Kiran’s Typing Tutor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1295400" y="0"/>
            <a:ext cx="6708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fr-FR" altLang="vi-VN" sz="3000">
                <a:solidFill>
                  <a:srgbClr val="0000FF"/>
                </a:solidFill>
              </a:rPr>
              <a:t>Thứ sáu ngày 28 tháng 9 năm 2018</a:t>
            </a:r>
          </a:p>
          <a:p>
            <a:pPr algn="ctr" eaLnBrk="1" hangingPunct="1"/>
            <a:r>
              <a:rPr lang="fr-FR" altLang="vi-VN" sz="3000" u="sng">
                <a:solidFill>
                  <a:srgbClr val="0000FF"/>
                </a:solidFill>
              </a:rPr>
              <a:t>Tin học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1295400" y="762000"/>
            <a:ext cx="6738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fr-FR" altLang="vi-VN" sz="3000" u="sng">
                <a:solidFill>
                  <a:srgbClr val="FF0000"/>
                </a:solidFill>
              </a:rPr>
              <a:t>Bài 5</a:t>
            </a:r>
            <a:r>
              <a:rPr lang="fr-FR" altLang="vi-VN" sz="3000">
                <a:solidFill>
                  <a:srgbClr val="FF0000"/>
                </a:solidFill>
              </a:rPr>
              <a:t>: Tập gõ bàn phím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3200400"/>
            <a:ext cx="8458200" cy="1524000"/>
            <a:chOff x="381000" y="3200400"/>
            <a:chExt cx="8458200" cy="1524000"/>
          </a:xfrm>
        </p:grpSpPr>
        <p:sp>
          <p:nvSpPr>
            <p:cNvPr id="24582" name="TextBox 4"/>
            <p:cNvSpPr txBox="1">
              <a:spLocks noChangeArrowheads="1"/>
            </p:cNvSpPr>
            <p:nvPr/>
          </p:nvSpPr>
          <p:spPr bwMode="auto">
            <a:xfrm>
              <a:off x="381000" y="3200400"/>
              <a:ext cx="845820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vi-VN" sz="2800">
                  <a:latin typeface="time new roman"/>
                </a:rPr>
                <a:t>Khởi động chương trình bằng cách nháy đúp chuột lên biểu tượng </a:t>
              </a:r>
            </a:p>
          </p:txBody>
        </p:sp>
        <p:pic>
          <p:nvPicPr>
            <p:cNvPr id="2458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83" t="59769" r="80873" b="29913"/>
            <a:stretch>
              <a:fillRect/>
            </a:stretch>
          </p:blipFill>
          <p:spPr bwMode="auto">
            <a:xfrm>
              <a:off x="3048000" y="3733800"/>
              <a:ext cx="8763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91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 new roman"/>
              </a:rPr>
              <a:t> 2. Tập gõ bàn phím bằng 10 ngón tay với phần mềm Kiran’s Typing Tutor.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t="16716" r="21796" b="16524"/>
          <a:stretch>
            <a:fillRect/>
          </a:stretch>
        </p:blipFill>
        <p:spPr bwMode="auto">
          <a:xfrm>
            <a:off x="609600" y="1219200"/>
            <a:ext cx="70866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91200" y="1905000"/>
            <a:ext cx="1752600" cy="609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553200" y="1752600"/>
            <a:ext cx="13716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961313" y="1376363"/>
            <a:ext cx="10668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Nhập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tên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81000"/>
            <a:ext cx="891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 new roman"/>
              </a:rPr>
              <a:t>  Bắt đầu luyện tập gõ bàn phím</a:t>
            </a:r>
          </a:p>
        </p:txBody>
      </p: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t="16716" r="21796" b="16524"/>
          <a:stretch>
            <a:fillRect/>
          </a:stretch>
        </p:blipFill>
        <p:spPr bwMode="auto">
          <a:xfrm>
            <a:off x="228600" y="1143000"/>
            <a:ext cx="62404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>
            <a:stCxn id="8" idx="6"/>
            <a:endCxn id="15" idx="1"/>
          </p:cNvCxnSpPr>
          <p:nvPr/>
        </p:nvCxnSpPr>
        <p:spPr>
          <a:xfrm flipV="1">
            <a:off x="5410200" y="2781300"/>
            <a:ext cx="1143000" cy="114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553200" y="2057400"/>
            <a:ext cx="2438400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1800" dirty="0" err="1">
                <a:solidFill>
                  <a:schemeClr val="tx1"/>
                </a:solidFill>
              </a:rPr>
              <a:t>Nháy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chuột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vào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biểu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tượng</a:t>
            </a:r>
            <a:r>
              <a:rPr lang="en-US" sz="1800" dirty="0">
                <a:solidFill>
                  <a:schemeClr val="tx1"/>
                </a:solidFill>
              </a:rPr>
              <a:t> Typing Practice </a:t>
            </a:r>
            <a:r>
              <a:rPr lang="en-US" sz="1800" dirty="0" err="1">
                <a:solidFill>
                  <a:schemeClr val="tx1"/>
                </a:solidFill>
              </a:rPr>
              <a:t>đê</a:t>
            </a:r>
            <a:r>
              <a:rPr lang="en-US" sz="1800" dirty="0">
                <a:solidFill>
                  <a:schemeClr val="tx1"/>
                </a:solidFill>
              </a:rPr>
              <a:t>̉ </a:t>
            </a:r>
            <a:r>
              <a:rPr lang="en-US" sz="1800" dirty="0" err="1">
                <a:solidFill>
                  <a:schemeClr val="tx1"/>
                </a:solidFill>
              </a:rPr>
              <a:t>chuyển</a:t>
            </a:r>
            <a:r>
              <a:rPr lang="en-US" sz="1800" dirty="0">
                <a:solidFill>
                  <a:schemeClr val="tx1"/>
                </a:solidFill>
              </a:rPr>
              <a:t> sang </a:t>
            </a:r>
            <a:r>
              <a:rPr lang="en-US" sz="1800" dirty="0" err="1">
                <a:solidFill>
                  <a:schemeClr val="tx1"/>
                </a:solidFill>
              </a:rPr>
              <a:t>cửa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sô</a:t>
            </a:r>
            <a:r>
              <a:rPr lang="en-US" sz="1800" dirty="0">
                <a:solidFill>
                  <a:schemeClr val="tx1"/>
                </a:solidFill>
              </a:rPr>
              <a:t>̉ </a:t>
            </a:r>
            <a:r>
              <a:rPr lang="en-US" sz="1800" dirty="0" err="1">
                <a:solidFill>
                  <a:schemeClr val="tx1"/>
                </a:solidFill>
              </a:rPr>
              <a:t>luyện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tập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581400" y="2286000"/>
            <a:ext cx="1828800" cy="1219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0" y="152400"/>
            <a:ext cx="891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 new roman"/>
              </a:rPr>
              <a:t>  Bắt đầu luyện tập gõ bàn phím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77000" y="3048000"/>
            <a:ext cx="24384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1800" dirty="0">
                <a:solidFill>
                  <a:schemeClr val="tx1"/>
                </a:solidFill>
              </a:rPr>
              <a:t>Gõ </a:t>
            </a:r>
            <a:r>
              <a:rPr lang="en-US" sz="1800" dirty="0" err="1">
                <a:solidFill>
                  <a:schemeClr val="tx1"/>
                </a:solidFill>
              </a:rPr>
              <a:t>bằng</a:t>
            </a:r>
            <a:r>
              <a:rPr lang="en-US" sz="1800" dirty="0">
                <a:solidFill>
                  <a:schemeClr val="tx1"/>
                </a:solidFill>
              </a:rPr>
              <a:t> 10 </a:t>
            </a:r>
            <a:r>
              <a:rPr lang="en-US" sz="1800" dirty="0" err="1">
                <a:solidFill>
                  <a:schemeClr val="tx1"/>
                </a:solidFill>
              </a:rPr>
              <a:t>ngón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theo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đúng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ki</a:t>
            </a:r>
            <a:r>
              <a:rPr lang="en-US" sz="1800" dirty="0">
                <a:solidFill>
                  <a:schemeClr val="tx1"/>
                </a:solidFill>
              </a:rPr>
              <a:t>́ </a:t>
            </a:r>
            <a:r>
              <a:rPr lang="en-US" sz="1800" dirty="0" err="1">
                <a:solidFill>
                  <a:schemeClr val="tx1"/>
                </a:solidFill>
              </a:rPr>
              <a:t>tư</a:t>
            </a:r>
            <a:r>
              <a:rPr lang="en-US" sz="1800" dirty="0">
                <a:solidFill>
                  <a:schemeClr val="tx1"/>
                </a:solidFill>
              </a:rPr>
              <a:t>̣ </a:t>
            </a:r>
            <a:r>
              <a:rPr lang="en-US" sz="1800" dirty="0" err="1">
                <a:solidFill>
                  <a:schemeClr val="tx1"/>
                </a:solidFill>
              </a:rPr>
              <a:t>hiện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trong</a:t>
            </a:r>
            <a:r>
              <a:rPr lang="en-US" sz="1800" dirty="0">
                <a:solidFill>
                  <a:schemeClr val="tx1"/>
                </a:solidFill>
              </a:rPr>
              <a:t> ô </a:t>
            </a:r>
            <a:r>
              <a:rPr lang="en-US" sz="1800" dirty="0" err="1">
                <a:solidFill>
                  <a:schemeClr val="tx1"/>
                </a:solidFill>
              </a:rPr>
              <a:t>màu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trắng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t="16463" r="21796" b="16238"/>
          <a:stretch>
            <a:fillRect/>
          </a:stretch>
        </p:blipFill>
        <p:spPr bwMode="auto">
          <a:xfrm>
            <a:off x="152400" y="1752600"/>
            <a:ext cx="6172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3505200" y="2590800"/>
            <a:ext cx="2971800" cy="838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2400" y="2574925"/>
            <a:ext cx="993775" cy="473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312737" y="1592263"/>
            <a:ext cx="1355725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371600" y="609600"/>
            <a:ext cx="25908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1800" dirty="0" err="1">
                <a:solidFill>
                  <a:schemeClr val="tx1"/>
                </a:solidFill>
              </a:rPr>
              <a:t>Chọn</a:t>
            </a:r>
            <a:r>
              <a:rPr lang="en-US" sz="1800" dirty="0">
                <a:solidFill>
                  <a:schemeClr val="tx1"/>
                </a:solidFill>
              </a:rPr>
              <a:t> 1 </a:t>
            </a:r>
            <a:r>
              <a:rPr lang="en-US" sz="1800" dirty="0" err="1">
                <a:solidFill>
                  <a:schemeClr val="tx1"/>
                </a:solidFill>
              </a:rPr>
              <a:t>trong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các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hàng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phím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tư</a:t>
            </a:r>
            <a:r>
              <a:rPr lang="en-US" sz="1800" dirty="0">
                <a:solidFill>
                  <a:schemeClr val="tx1"/>
                </a:solidFill>
              </a:rPr>
              <a:t>̀ </a:t>
            </a:r>
            <a:r>
              <a:rPr lang="en-US" sz="1800" dirty="0" err="1">
                <a:solidFill>
                  <a:schemeClr val="tx1"/>
                </a:solidFill>
              </a:rPr>
              <a:t>danh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sách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đê</a:t>
            </a:r>
            <a:r>
              <a:rPr lang="en-US" sz="1800" dirty="0">
                <a:solidFill>
                  <a:schemeClr val="tx1"/>
                </a:solidFill>
              </a:rPr>
              <a:t>̉ </a:t>
            </a:r>
            <a:r>
              <a:rPr lang="en-US" sz="1800" dirty="0" err="1">
                <a:solidFill>
                  <a:schemeClr val="tx1"/>
                </a:solidFill>
              </a:rPr>
              <a:t>rèn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luyện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228600" y="609600"/>
            <a:ext cx="891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 new roman"/>
              </a:rPr>
              <a:t>  Bắt đầu luyện tập gõ bàn phím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34200" y="1828800"/>
            <a:ext cx="16764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 err="1">
                <a:solidFill>
                  <a:schemeClr val="tx1"/>
                </a:solidFill>
              </a:rPr>
              <a:t>Tên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bài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luyện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tập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t="16463" r="21796" b="16238"/>
          <a:stretch>
            <a:fillRect/>
          </a:stretch>
        </p:blipFill>
        <p:spPr bwMode="auto">
          <a:xfrm>
            <a:off x="457200" y="1447800"/>
            <a:ext cx="6248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6019800" y="2209800"/>
            <a:ext cx="914400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248400" y="2743200"/>
            <a:ext cx="914400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239000" y="2514600"/>
            <a:ext cx="16764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 err="1">
                <a:solidFill>
                  <a:schemeClr val="tx1"/>
                </a:solidFill>
              </a:rPr>
              <a:t>Đô</a:t>
            </a:r>
            <a:r>
              <a:rPr lang="en-US" sz="1800" dirty="0">
                <a:solidFill>
                  <a:schemeClr val="tx1"/>
                </a:solidFill>
              </a:rPr>
              <a:t>̣ </a:t>
            </a:r>
            <a:r>
              <a:rPr lang="en-US" sz="1800" dirty="0" err="1">
                <a:solidFill>
                  <a:schemeClr val="tx1"/>
                </a:solidFill>
              </a:rPr>
              <a:t>chính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xác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khi</a:t>
            </a:r>
            <a:r>
              <a:rPr lang="en-US" sz="1800" dirty="0">
                <a:solidFill>
                  <a:schemeClr val="tx1"/>
                </a:solidFill>
              </a:rPr>
              <a:t> gõ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400800" y="5562600"/>
            <a:ext cx="838200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251700" y="5108575"/>
            <a:ext cx="1795463" cy="8239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schemeClr val="tx1"/>
                </a:solidFill>
              </a:rPr>
              <a:t>Vị trí </a:t>
            </a:r>
            <a:r>
              <a:rPr lang="en-US" sz="1800" dirty="0" err="1">
                <a:solidFill>
                  <a:schemeClr val="tx1"/>
                </a:solidFill>
              </a:rPr>
              <a:t>các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ngón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tay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trên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bàn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phím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304800" y="1981200"/>
            <a:ext cx="764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800" b="1" u="sng">
                <a:latin typeface="time new roman"/>
              </a:rPr>
              <a:t>GHI NHỚ: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1295400" y="762000"/>
            <a:ext cx="6738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fr-FR" altLang="vi-VN" sz="3000" u="sng">
                <a:solidFill>
                  <a:srgbClr val="FF0000"/>
                </a:solidFill>
              </a:rPr>
              <a:t>Bài 5</a:t>
            </a:r>
            <a:r>
              <a:rPr lang="fr-FR" altLang="vi-VN" sz="3000">
                <a:solidFill>
                  <a:srgbClr val="FF0000"/>
                </a:solidFill>
              </a:rPr>
              <a:t>: Tập gõ bàn phím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33400" y="2819400"/>
            <a:ext cx="764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800">
                <a:latin typeface="time new roman"/>
              </a:rPr>
              <a:t>- Luôn gõ bàn phím bằng 10 ngón tay. 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33400" y="3429000"/>
            <a:ext cx="764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800">
                <a:latin typeface="time new roman"/>
              </a:rPr>
              <a:t>- Gõ bàn phím bằng 10 ngón tay giúp em gõ nhanh và chính xác hơn.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457200" y="762000"/>
            <a:ext cx="83407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Khu vực chính của bàn phím máy tính gồm mấy hàng phím?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762000" y="3352800"/>
            <a:ext cx="16335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 b="1">
                <a:latin typeface="Times New Roman" pitchFamily="18" charset="0"/>
                <a:cs typeface="Times New Roman" pitchFamily="18" charset="0"/>
              </a:rPr>
              <a:t>A. 3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3581400" y="3276600"/>
            <a:ext cx="1127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 b="1">
                <a:latin typeface="Times New Roman" pitchFamily="18" charset="0"/>
                <a:cs typeface="Times New Roman" pitchFamily="18" charset="0"/>
              </a:rPr>
              <a:t>B. 4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6019800" y="3200400"/>
            <a:ext cx="1606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 b="1">
                <a:latin typeface="Times New Roman" pitchFamily="18" charset="0"/>
                <a:cs typeface="Times New Roman" pitchFamily="18" charset="0"/>
              </a:rPr>
              <a:t>C. 5</a:t>
            </a:r>
          </a:p>
        </p:txBody>
      </p:sp>
      <p:sp>
        <p:nvSpPr>
          <p:cNvPr id="9" name="Oval 8"/>
          <p:cNvSpPr/>
          <p:nvPr/>
        </p:nvSpPr>
        <p:spPr>
          <a:xfrm>
            <a:off x="5867400" y="2895600"/>
            <a:ext cx="1468438" cy="12938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Up Arrow 1">
            <a:hlinkClick r:id="rId3" action="ppaction://hlinksldjump"/>
          </p:cNvPr>
          <p:cNvSpPr/>
          <p:nvPr/>
        </p:nvSpPr>
        <p:spPr>
          <a:xfrm>
            <a:off x="7772400" y="5410200"/>
            <a:ext cx="1143000" cy="99060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457200" y="762000"/>
            <a:ext cx="8340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Hai phím có gai là?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762000" y="3276600"/>
            <a:ext cx="1905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 b="1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F, S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581400" y="3276600"/>
            <a:ext cx="1828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 b="1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F, J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6400800" y="3200400"/>
            <a:ext cx="1981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 b="1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L, K</a:t>
            </a:r>
          </a:p>
        </p:txBody>
      </p:sp>
      <p:sp>
        <p:nvSpPr>
          <p:cNvPr id="9" name="Oval 8"/>
          <p:cNvSpPr/>
          <p:nvPr/>
        </p:nvSpPr>
        <p:spPr>
          <a:xfrm>
            <a:off x="3429000" y="2895600"/>
            <a:ext cx="1828800" cy="13700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Up Arrow 6">
            <a:hlinkClick r:id="rId3" action="ppaction://hlinksldjump"/>
          </p:cNvPr>
          <p:cNvSpPr/>
          <p:nvPr/>
        </p:nvSpPr>
        <p:spPr>
          <a:xfrm>
            <a:off x="7772400" y="5410200"/>
            <a:ext cx="1143000" cy="99060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57200" y="762000"/>
            <a:ext cx="8340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Phím </a:t>
            </a:r>
            <a:r>
              <a:rPr lang="en-US" altLang="vi-VN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 thuộc hàng phím nào?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09600" y="1905000"/>
            <a:ext cx="624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A. Hàng phím cơ sở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585788" y="2759075"/>
            <a:ext cx="624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B. Hàng phím trên</a:t>
            </a:r>
          </a:p>
        </p:txBody>
      </p:sp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609600" y="3657600"/>
            <a:ext cx="624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C. Hàng phím dưới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1981200"/>
            <a:ext cx="53340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Up Arrow 6">
            <a:hlinkClick r:id="rId3" action="ppaction://hlinksldjump"/>
          </p:cNvPr>
          <p:cNvSpPr/>
          <p:nvPr/>
        </p:nvSpPr>
        <p:spPr>
          <a:xfrm>
            <a:off x="7772400" y="5410200"/>
            <a:ext cx="1143000" cy="99060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457200" y="762000"/>
            <a:ext cx="8340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Phím </a:t>
            </a:r>
            <a:r>
              <a:rPr lang="en-US" altLang="vi-VN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 thuộc hàng phím nào?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609600" y="1905000"/>
            <a:ext cx="624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A. Hàng phím cơ sở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585788" y="2759075"/>
            <a:ext cx="624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B. Hàng phím trên</a:t>
            </a:r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609600" y="3657600"/>
            <a:ext cx="624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C. Hàng phím dưới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2819400"/>
            <a:ext cx="53340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Up Arrow 6">
            <a:hlinkClick r:id="rId3" action="ppaction://hlinksldjump"/>
          </p:cNvPr>
          <p:cNvSpPr/>
          <p:nvPr/>
        </p:nvSpPr>
        <p:spPr>
          <a:xfrm>
            <a:off x="7772400" y="5410200"/>
            <a:ext cx="1143000" cy="99060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1946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62000" y="2895600"/>
            <a:ext cx="2022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4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BÀI 5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971800" y="3048000"/>
            <a:ext cx="579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FF0000"/>
                </a:solidFill>
                <a:latin typeface=".VnBahamasBH" pitchFamily="34" charset="0"/>
                <a:cs typeface="Arial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+mj-lt"/>
                <a:cs typeface="Arial" charset="0"/>
              </a:rPr>
              <a:t>TẬP GÕ BÀN PHÍM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304800" y="1828800"/>
            <a:ext cx="764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latin typeface="time new roman"/>
              </a:rPr>
              <a:t>  1. Cách gõ bàn phím bằng 10 ngón tay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295400" y="762000"/>
            <a:ext cx="6738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fr-FR" altLang="vi-VN" sz="3000" u="sng">
                <a:solidFill>
                  <a:srgbClr val="FF0000"/>
                </a:solidFill>
              </a:rPr>
              <a:t>Bài 5</a:t>
            </a:r>
            <a:r>
              <a:rPr lang="fr-FR" altLang="vi-VN" sz="3000">
                <a:solidFill>
                  <a:srgbClr val="FF0000"/>
                </a:solidFill>
              </a:rPr>
              <a:t>: Tập gõ bàn phím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33400" y="2590800"/>
            <a:ext cx="764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latin typeface="time new roman"/>
              </a:rPr>
              <a:t> </a:t>
            </a:r>
            <a:r>
              <a:rPr lang="en-US" altLang="vi-VN" sz="2800">
                <a:latin typeface="time new roman"/>
              </a:rPr>
              <a:t>a) Em hãy nhắc lại cách đặt tay lên bàn phím?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4"/>
          <p:cNvSpPr>
            <a:spLocks noChangeArrowheads="1"/>
          </p:cNvSpPr>
          <p:nvPr/>
        </p:nvSpPr>
        <p:spPr bwMode="auto">
          <a:xfrm>
            <a:off x="685800" y="1143000"/>
            <a:ext cx="800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vi-VN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3962400"/>
            <a:ext cx="8229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3200">
                <a:latin typeface="time new roman"/>
              </a:rPr>
              <a:t> Hai bàn tay đặt nhẹ lên bàn phím;</a:t>
            </a:r>
          </a:p>
          <a:p>
            <a:pPr eaLnBrk="1" hangingPunct="1">
              <a:buFontTx/>
              <a:buChar char="-"/>
            </a:pPr>
            <a:r>
              <a:rPr lang="en-US" altLang="vi-VN" sz="3200">
                <a:latin typeface="time new roman"/>
              </a:rPr>
              <a:t> Hai ngón trỏ đặt lên hai phím có gai F và J;</a:t>
            </a:r>
          </a:p>
          <a:p>
            <a:pPr eaLnBrk="1" hangingPunct="1">
              <a:buFontTx/>
              <a:buChar char="-"/>
            </a:pPr>
            <a:r>
              <a:rPr lang="en-US" altLang="vi-VN" sz="3200">
                <a:latin typeface="time new roman"/>
              </a:rPr>
              <a:t> Hai ngón cái đặt lên phím cách;</a:t>
            </a:r>
          </a:p>
          <a:p>
            <a:pPr eaLnBrk="1" hangingPunct="1">
              <a:buFontTx/>
              <a:buChar char="-"/>
            </a:pPr>
            <a:r>
              <a:rPr lang="en-US" altLang="vi-VN" sz="3200">
                <a:latin typeface="time new roman"/>
              </a:rPr>
              <a:t> Các ngón còn lại đặt lên các phím còn lại trên hàng phím cơ sở;</a:t>
            </a:r>
          </a:p>
          <a:p>
            <a:pPr eaLnBrk="1" hangingPunct="1"/>
            <a:endParaRPr lang="en-US" altLang="vi-VN">
              <a:latin typeface="time new roman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228600"/>
            <a:ext cx="685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FF"/>
                </a:solidFill>
              </a:rPr>
              <a:t>1. Cách gõ bàn phím bằng 10 ngón tay </a:t>
            </a:r>
          </a:p>
        </p:txBody>
      </p:sp>
      <p:pic>
        <p:nvPicPr>
          <p:cNvPr id="21509" name="Picture 8" descr="cach-go-10-ngon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62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0" y="3505200"/>
          <a:ext cx="8001000" cy="305277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286000"/>
                <a:gridCol w="1714500"/>
                <a:gridCol w="2000250"/>
                <a:gridCol w="2000250"/>
              </a:tblGrid>
              <a:tr h="3962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Bàn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tay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trái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Bàn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tay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phải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62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Ngón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Ngón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99"/>
                    </a:solidFill>
                  </a:tcPr>
                </a:tc>
              </a:tr>
              <a:tr h="4063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CapsLock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Tab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Út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Enter, Shift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7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 Q, A, Z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 P, :, ?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7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2, W, S, X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Áp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út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794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7, U, J, M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794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Trỏ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8, I, K, &lt;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7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6, Y, H, 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8931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0000FF"/>
                </a:solidFill>
              </a:rPr>
              <a:t>b) Đọc thông tin trong hình. Điền các chữ còn thiếu vào bảng dưới đây: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4850" y="4689475"/>
            <a:ext cx="990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Út</a:t>
            </a:r>
            <a:endParaRPr lang="en-US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5013" y="5081588"/>
            <a:ext cx="990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Áp</a:t>
            </a: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út</a:t>
            </a:r>
            <a:endParaRPr lang="en-US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7713" y="6169025"/>
            <a:ext cx="990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Cái</a:t>
            </a:r>
            <a:endParaRPr lang="en-US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98563" y="544195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3, E, D, 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" y="5815013"/>
            <a:ext cx="2286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4, 5, R, T, F, G, V, 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38975" y="4311650"/>
            <a:ext cx="990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Út</a:t>
            </a:r>
            <a:endParaRPr lang="en-US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73900" y="4702175"/>
            <a:ext cx="990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Út</a:t>
            </a:r>
            <a:endParaRPr lang="en-US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40313" y="5062538"/>
            <a:ext cx="1239837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9,O, L, &gt;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23113" y="5440363"/>
            <a:ext cx="990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̉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97713" y="5815013"/>
            <a:ext cx="990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Giữa</a:t>
            </a:r>
            <a:endParaRPr lang="en-US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61213" y="6167438"/>
            <a:ext cx="990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</a:t>
            </a:r>
          </a:p>
        </p:txBody>
      </p:sp>
      <p:pic>
        <p:nvPicPr>
          <p:cNvPr id="225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r="1091" b="16344"/>
          <a:stretch>
            <a:fillRect/>
          </a:stretch>
        </p:blipFill>
        <p:spPr bwMode="auto">
          <a:xfrm>
            <a:off x="1108075" y="738188"/>
            <a:ext cx="701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2705</TotalTime>
  <Words>594</Words>
  <Application>Microsoft Office PowerPoint</Application>
  <PresentationFormat>On-screen Show (4:3)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time new roman</vt:lpstr>
      <vt:lpstr>.VnBahamasBH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Mobile:9096380624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TomJP</dc:creator>
  <cp:lastModifiedBy>Admin</cp:lastModifiedBy>
  <cp:revision>405</cp:revision>
  <dcterms:created xsi:type="dcterms:W3CDTF">2010-11-06T08:36:54Z</dcterms:created>
  <dcterms:modified xsi:type="dcterms:W3CDTF">2020-01-21T09:17:11Z</dcterms:modified>
</cp:coreProperties>
</file>