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21"/>
  </p:notesMasterIdLst>
  <p:sldIdLst>
    <p:sldId id="271" r:id="rId2"/>
    <p:sldId id="285" r:id="rId3"/>
    <p:sldId id="273" r:id="rId4"/>
    <p:sldId id="274" r:id="rId5"/>
    <p:sldId id="287" r:id="rId6"/>
    <p:sldId id="286" r:id="rId7"/>
    <p:sldId id="291" r:id="rId8"/>
    <p:sldId id="275" r:id="rId9"/>
    <p:sldId id="284" r:id="rId10"/>
    <p:sldId id="292" r:id="rId11"/>
    <p:sldId id="276" r:id="rId12"/>
    <p:sldId id="293" r:id="rId13"/>
    <p:sldId id="277" r:id="rId14"/>
    <p:sldId id="288" r:id="rId15"/>
    <p:sldId id="290" r:id="rId16"/>
    <p:sldId id="279" r:id="rId17"/>
    <p:sldId id="280" r:id="rId18"/>
    <p:sldId id="283" r:id="rId19"/>
    <p:sldId id="281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4" autoAdjust="0"/>
    <p:restoredTop sz="94624" autoAdjust="0"/>
  </p:normalViewPr>
  <p:slideViewPr>
    <p:cSldViewPr>
      <p:cViewPr>
        <p:scale>
          <a:sx n="64" d="100"/>
          <a:sy n="64" d="100"/>
        </p:scale>
        <p:origin x="-1566" y="-22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3198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1B8009-27CD-49C9-908A-6588523264E5}" type="datetimeFigureOut">
              <a:rPr lang="en-US" smtClean="0"/>
              <a:pPr/>
              <a:t>21/01/2020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22A591-7298-49F1-B132-74E3B4366C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91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07193-FCE2-4479-BFFF-5FE0A56C1A6B}" type="datetime1">
              <a:rPr lang="en-US" smtClean="0"/>
              <a:pPr/>
              <a:t>21/01/2020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GV: Vũ Thị Thư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CD6D7-6B64-4BAF-ACAA-B73C7B9D15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7ACA1-B368-4BA8-90EB-FC66CBD50688}" type="datetime1">
              <a:rPr lang="en-US" smtClean="0"/>
              <a:pPr/>
              <a:t>21/01/2020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GV: Vũ Thị Thư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CD6D7-6B64-4BAF-ACAA-B73C7B9D15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D9986-4A69-47A4-89D2-9FB68BE97A59}" type="datetime1">
              <a:rPr lang="en-US" smtClean="0"/>
              <a:pPr/>
              <a:t>21/01/2020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GV: Vũ Thị Thư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CD6D7-6B64-4BAF-ACAA-B73C7B9D15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B1E50-8030-4028-8028-AEF50EE3CAEF}" type="datetime1">
              <a:rPr lang="en-US" smtClean="0"/>
              <a:pPr/>
              <a:t>21/01/2020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GV: Vũ Thị Thư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CD6D7-6B64-4BAF-ACAA-B73C7B9D15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4ACA0-24B5-4275-9335-D188AC7D4A25}" type="datetime1">
              <a:rPr lang="en-US" smtClean="0"/>
              <a:pPr/>
              <a:t>21/01/2020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GV: Vũ Thị Thư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CD6D7-6B64-4BAF-ACAA-B73C7B9D15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E7434-ED64-43DF-8ECB-73149D252F9E}" type="datetime1">
              <a:rPr lang="en-US" smtClean="0"/>
              <a:pPr/>
              <a:t>21/01/2020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GV: Vũ Thị Thư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CD6D7-6B64-4BAF-ACAA-B73C7B9D15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09F15-DFE8-4AA4-81CC-F16DEF209DEA}" type="datetime1">
              <a:rPr lang="en-US" smtClean="0"/>
              <a:pPr/>
              <a:t>21/01/2020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GV: Vũ Thị Thư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CD6D7-6B64-4BAF-ACAA-B73C7B9D15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D64D6-FB48-40D4-9FE3-9C8FC5EE5745}" type="datetime1">
              <a:rPr lang="en-US" smtClean="0"/>
              <a:pPr/>
              <a:t>21/01/2020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GV: Vũ Thị Thư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CD6D7-6B64-4BAF-ACAA-B73C7B9D15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56179-1089-4CB8-9792-76890A6D475F}" type="datetime1">
              <a:rPr lang="en-US" smtClean="0"/>
              <a:pPr/>
              <a:t>21/01/2020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GV: Vũ Thị Thư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CD6D7-6B64-4BAF-ACAA-B73C7B9D15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A7A16-F63E-4118-B435-9E6C30DB2647}" type="datetime1">
              <a:rPr lang="en-US" smtClean="0"/>
              <a:pPr/>
              <a:t>21/01/2020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GV: Vũ Thị Thư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CD6D7-6B64-4BAF-ACAA-B73C7B9D15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F06A6-6E1D-44EA-AC87-AF54781D9D25}" type="datetime1">
              <a:rPr lang="en-US" smtClean="0"/>
              <a:pPr/>
              <a:t>21/01/2020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GV: Vũ Thị Thư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CD6D7-6B64-4BAF-ACAA-B73C7B9D15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6ADFE5-7D16-4322-AC62-B13326B17906}" type="datetime1">
              <a:rPr lang="en-US" smtClean="0"/>
              <a:pPr/>
              <a:t>21/01/2020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vi-VN" smtClean="0"/>
              <a:t>GV: Vũ Thị Thư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FCD6D7-6B64-4BAF-ACAA-B73C7B9D152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../../../NON_UNICODE_BACKUP/nhung/kiem%20tra%20bai%20cu.bmp" TargetMode="External"/><Relationship Id="rId2" Type="http://schemas.openxmlformats.org/officeDocument/2006/relationships/hyperlink" Target="../Desktop/Microsoft%20Office%20Word%202007.lnk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hyperlink" Target="file:///C:\Users\PC\Desktop\l&#7899;p%203A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21.png"/><Relationship Id="rId7" Type="http://schemas.openxmlformats.org/officeDocument/2006/relationships/image" Target="../media/image17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hyperlink" Target="file:///C:\Users\PC\Desktop\TH%20debar\khoi%205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file:///C:\Users\PC\Desktop\l&#7899;p%203A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25.png"/><Relationship Id="rId7" Type="http://schemas.openxmlformats.org/officeDocument/2006/relationships/image" Target="../media/image16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t&#7841;o%20th&#432;%20m&#7909;c%20m&#7903;%20x&#243;a.mp4" TargetMode="External"/><Relationship Id="rId7" Type="http://schemas.openxmlformats.org/officeDocument/2006/relationships/hyperlink" Target="file:///C:\Users\PC\Desktop\TH%20debar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gif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gif"/><Relationship Id="rId4" Type="http://schemas.openxmlformats.org/officeDocument/2006/relationships/image" Target="../media/image20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20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jpeg"/><Relationship Id="rId7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t&#7841;o%20th&#432;%20m&#7909;c.mp4" TargetMode="External"/><Relationship Id="rId3" Type="http://schemas.openxmlformats.org/officeDocument/2006/relationships/image" Target="../media/image15.png"/><Relationship Id="rId7" Type="http://schemas.openxmlformats.org/officeDocument/2006/relationships/image" Target="../media/image18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.gif"/><Relationship Id="rId9" Type="http://schemas.openxmlformats.org/officeDocument/2006/relationships/hyperlink" Target="file:///C:\Users\PC\Desktop\TH%20debar\khoi%205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304800" y="1219200"/>
            <a:ext cx="8572500" cy="542925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VNI-Duff" pitchFamily="2" charset="0"/>
            </a:endParaRPr>
          </a:p>
        </p:txBody>
      </p: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762000" y="4684693"/>
            <a:ext cx="82296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phím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gai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phím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F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J. </a:t>
            </a:r>
          </a:p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phím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phím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Smiley Face 16">
            <a:hlinkClick r:id="rId2" action="ppaction://hlinkfile"/>
          </p:cNvPr>
          <p:cNvSpPr/>
          <p:nvPr/>
        </p:nvSpPr>
        <p:spPr>
          <a:xfrm>
            <a:off x="8072438" y="6000750"/>
            <a:ext cx="571500" cy="500063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82" name="Text Box 7">
            <a:hlinkClick r:id="rId3" action="ppaction://hlinkfile"/>
          </p:cNvPr>
          <p:cNvSpPr txBox="1">
            <a:spLocks noChangeArrowheads="1"/>
          </p:cNvSpPr>
          <p:nvPr/>
        </p:nvSpPr>
        <p:spPr bwMode="auto">
          <a:xfrm flipH="1">
            <a:off x="228600" y="695325"/>
            <a:ext cx="3629025" cy="523875"/>
          </a:xfrm>
          <a:prstGeom prst="rect">
            <a:avLst/>
          </a:prstGeom>
          <a:gradFill rotWithShape="1">
            <a:gsLst>
              <a:gs pos="0">
                <a:srgbClr val="66CCFF"/>
              </a:gs>
              <a:gs pos="100000">
                <a:srgbClr val="FFFF66"/>
              </a:gs>
            </a:gsLst>
            <a:lin ang="5400000" scaled="1"/>
          </a:gradFill>
          <a:ln w="38100">
            <a:solidFill>
              <a:srgbClr val="3333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itchFamily="18" charset="0"/>
              </a:rPr>
              <a:t>KIỂM TRA BÀI CŨ ?</a:t>
            </a:r>
          </a:p>
        </p:txBody>
      </p:sp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-14288" y="0"/>
            <a:ext cx="9177338" cy="6869113"/>
            <a:chOff x="-14288" y="0"/>
            <a:chExt cx="9177338" cy="6869113"/>
          </a:xfrm>
        </p:grpSpPr>
        <p:pic>
          <p:nvPicPr>
            <p:cNvPr id="3085" name="Picture 2" descr="bluline[1]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flipV="1">
              <a:off x="0" y="0"/>
              <a:ext cx="9144000" cy="160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6" name="Picture 3" descr="bluline[1]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5400000" flipV="1">
              <a:off x="-3365500" y="3351212"/>
              <a:ext cx="6854825" cy="1524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7" name="Picture 4" descr="bluline[1]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flipV="1">
              <a:off x="0" y="6697663"/>
              <a:ext cx="9144000" cy="160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8" name="Picture 5" descr="bluline[1]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5400000" flipV="1">
              <a:off x="5659437" y="3365501"/>
              <a:ext cx="6854825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084" name="Text Box 9"/>
          <p:cNvSpPr txBox="1">
            <a:spLocks noChangeArrowheads="1"/>
          </p:cNvSpPr>
          <p:nvPr/>
        </p:nvSpPr>
        <p:spPr bwMode="auto">
          <a:xfrm>
            <a:off x="3962400" y="76200"/>
            <a:ext cx="1676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u="sng">
                <a:solidFill>
                  <a:srgbClr val="000000"/>
                </a:solidFill>
                <a:latin typeface="Times New Roman" pitchFamily="18" charset="0"/>
              </a:rPr>
              <a:t>Tin học:</a:t>
            </a:r>
          </a:p>
        </p:txBody>
      </p:sp>
      <p:sp>
        <p:nvSpPr>
          <p:cNvPr id="20" name="Text Box 3"/>
          <p:cNvSpPr txBox="1">
            <a:spLocks noChangeArrowheads="1"/>
          </p:cNvSpPr>
          <p:nvPr/>
        </p:nvSpPr>
        <p:spPr bwMode="auto">
          <a:xfrm>
            <a:off x="762000" y="1447801"/>
            <a:ext cx="8401050" cy="3262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phím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phím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phím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spcAft>
                <a:spcPts val="600"/>
              </a:spcAft>
            </a:pP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phím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phím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phím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phím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phím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phím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Aft>
                <a:spcPts val="600"/>
              </a:spcAft>
            </a:pP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phím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gai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phím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phím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phím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2"/>
          <p:cNvSpPr txBox="1">
            <a:spLocks/>
          </p:cNvSpPr>
          <p:nvPr/>
        </p:nvSpPr>
        <p:spPr>
          <a:xfrm>
            <a:off x="152400" y="1066800"/>
            <a:ext cx="5257800" cy="5334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A: Hoạt động cơ bản</a:t>
            </a:r>
            <a:endParaRPr kumimoji="0" lang="en-US" sz="2800" b="1" i="0" strike="noStrike" kern="1200" cap="none" spc="0" normalizeH="0" baseline="0" noProof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9" name="Title 12"/>
          <p:cNvSpPr txBox="1">
            <a:spLocks/>
          </p:cNvSpPr>
          <p:nvPr/>
        </p:nvSpPr>
        <p:spPr>
          <a:xfrm>
            <a:off x="381000" y="1676400"/>
            <a:ext cx="5257800" cy="5334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2. Tạo</a:t>
            </a:r>
            <a:r>
              <a:rPr kumimoji="0" lang="en-US" sz="2800" b="1" i="0" strike="noStrike" kern="1200" cap="none" spc="0" normalizeH="0" noProof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thư mục</a:t>
            </a:r>
            <a:endParaRPr kumimoji="0" lang="en-US" sz="2800" b="1" i="0" strike="noStrike" kern="1200" cap="none" spc="0" normalizeH="0" baseline="0" noProof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3" name="Title 12"/>
          <p:cNvSpPr txBox="1">
            <a:spLocks/>
          </p:cNvSpPr>
          <p:nvPr/>
        </p:nvSpPr>
        <p:spPr>
          <a:xfrm>
            <a:off x="152400" y="2286000"/>
            <a:ext cx="6400800" cy="53340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lnSpc>
                <a:spcPct val="150000"/>
              </a:lnSpc>
              <a:spcBef>
                <a:spcPct val="0"/>
              </a:spcBef>
              <a:defRPr/>
            </a:pPr>
            <a:r>
              <a:rPr kumimoji="0" lang="en-US" sz="2400" i="0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Bước</a:t>
            </a:r>
            <a:r>
              <a:rPr kumimoji="0" lang="en-US" sz="2400" i="0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1:</a:t>
            </a:r>
            <a:r>
              <a:rPr kumimoji="0" lang="en-US" sz="2400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400" i="0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Nháy</a:t>
            </a:r>
            <a:r>
              <a:rPr kumimoji="0" lang="en-US" sz="2400" i="0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400" i="0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nút</a:t>
            </a:r>
            <a:r>
              <a:rPr kumimoji="0" lang="en-US" sz="2400" i="0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400" i="0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phải</a:t>
            </a:r>
            <a:r>
              <a:rPr kumimoji="0" lang="en-US" sz="2400" i="0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400" i="0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chuột</a:t>
            </a:r>
            <a:r>
              <a:rPr kumimoji="0" lang="en-US" sz="2400" i="0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400" i="0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lên</a:t>
            </a:r>
            <a:r>
              <a:rPr kumimoji="0" lang="en-US" sz="2400" i="0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màn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nền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  <a:endParaRPr kumimoji="0" lang="en-US" sz="2400" i="0" strike="noStrike" kern="1200" cap="none" spc="0" normalizeH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i="0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4" name="Title 12"/>
          <p:cNvSpPr txBox="1">
            <a:spLocks/>
          </p:cNvSpPr>
          <p:nvPr/>
        </p:nvSpPr>
        <p:spPr>
          <a:xfrm>
            <a:off x="138114" y="2958548"/>
            <a:ext cx="6477000" cy="53340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  <a:defRPr/>
            </a:pPr>
            <a:r>
              <a:rPr kumimoji="0" lang="en-US" sz="2400" i="0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Bước</a:t>
            </a:r>
            <a:r>
              <a:rPr kumimoji="0" lang="en-US" sz="2400" i="0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2:</a:t>
            </a:r>
            <a:r>
              <a:rPr kumimoji="0" lang="en-US" sz="2400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400" i="0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Nháy</a:t>
            </a:r>
            <a:r>
              <a:rPr kumimoji="0" lang="en-US" sz="2400" i="0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400" i="0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chọn</a:t>
            </a:r>
            <a:r>
              <a:rPr kumimoji="0" lang="en-US" sz="2400" i="0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New </a:t>
            </a:r>
            <a:r>
              <a:rPr kumimoji="0" lang="en-US" sz="2400" i="0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rồi</a:t>
            </a:r>
            <a:r>
              <a:rPr kumimoji="0" lang="en-US" sz="2400" i="0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400" i="0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chọn</a:t>
            </a:r>
            <a:r>
              <a:rPr kumimoji="0" lang="en-US" sz="2400" i="0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Folder.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i="0" strike="noStrike" kern="1200" cap="none" spc="0" normalizeH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5" name="Title 12"/>
          <p:cNvSpPr txBox="1">
            <a:spLocks/>
          </p:cNvSpPr>
          <p:nvPr/>
        </p:nvSpPr>
        <p:spPr>
          <a:xfrm>
            <a:off x="152400" y="3733800"/>
            <a:ext cx="7086600" cy="106680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lnSpc>
                <a:spcPct val="150000"/>
              </a:lnSpc>
              <a:spcBef>
                <a:spcPct val="0"/>
              </a:spcBef>
              <a:defRPr/>
            </a:pPr>
            <a:r>
              <a:rPr kumimoji="0" lang="en-US" sz="2400" i="0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Bước</a:t>
            </a:r>
            <a:r>
              <a:rPr kumimoji="0" lang="en-US" sz="2400" i="0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3:</a:t>
            </a:r>
            <a:r>
              <a:rPr kumimoji="0" lang="en-US" sz="2400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400" i="0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Gõ</a:t>
            </a:r>
            <a:r>
              <a:rPr kumimoji="0" lang="en-US" sz="2400" i="0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400" i="0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tên</a:t>
            </a:r>
            <a:r>
              <a:rPr kumimoji="0" lang="en-US" sz="2400" i="0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400" i="0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thư</a:t>
            </a:r>
            <a:r>
              <a:rPr kumimoji="0" lang="en-US" sz="2400" i="0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400" i="0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mục</a:t>
            </a:r>
            <a:r>
              <a:rPr kumimoji="0" lang="en-US" sz="2400" i="0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400" i="0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vào</a:t>
            </a:r>
            <a:r>
              <a:rPr kumimoji="0" lang="en-US" sz="2400" i="0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ô                   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nhấn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phím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Enter. </a:t>
            </a:r>
            <a:endParaRPr kumimoji="0" lang="en-US" sz="2400" i="0" strike="noStrike" kern="1200" cap="none" spc="0" normalizeH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731" y="3829050"/>
            <a:ext cx="143394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7" name="Group 30"/>
          <p:cNvGrpSpPr>
            <a:grpSpLocks/>
          </p:cNvGrpSpPr>
          <p:nvPr/>
        </p:nvGrpSpPr>
        <p:grpSpPr bwMode="auto">
          <a:xfrm>
            <a:off x="-14288" y="-76200"/>
            <a:ext cx="9177338" cy="7086600"/>
            <a:chOff x="-14288" y="0"/>
            <a:chExt cx="9177338" cy="6869113"/>
          </a:xfrm>
        </p:grpSpPr>
        <p:pic>
          <p:nvPicPr>
            <p:cNvPr id="18" name="Picture 2" descr="bluline[1]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flipV="1">
              <a:off x="0" y="0"/>
              <a:ext cx="9144000" cy="160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3" descr="bluline[1]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400000" flipV="1">
              <a:off x="-3365500" y="3351212"/>
              <a:ext cx="6854825" cy="1524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" name="Picture 4" descr="bluline[1]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flipV="1">
              <a:off x="0" y="6697663"/>
              <a:ext cx="9144000" cy="160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5" descr="bluline[1]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400000" flipV="1">
              <a:off x="5659437" y="3365501"/>
              <a:ext cx="6854825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" name="Right Arrow 5">
            <a:hlinkClick r:id="rId4" action="ppaction://hlinkfile"/>
          </p:cNvPr>
          <p:cNvSpPr/>
          <p:nvPr/>
        </p:nvSpPr>
        <p:spPr>
          <a:xfrm>
            <a:off x="8395252" y="6463290"/>
            <a:ext cx="533400" cy="34290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9974" y="2336800"/>
            <a:ext cx="965200" cy="96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936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2"/>
          <p:cNvSpPr txBox="1">
            <a:spLocks/>
          </p:cNvSpPr>
          <p:nvPr/>
        </p:nvSpPr>
        <p:spPr>
          <a:xfrm>
            <a:off x="152400" y="1066800"/>
            <a:ext cx="5257800" cy="5334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A: Hoạt động cơ bản</a:t>
            </a:r>
            <a:endParaRPr kumimoji="0" lang="en-US" sz="2800" b="1" i="0" strike="noStrike" kern="1200" cap="none" spc="0" normalizeH="0" baseline="0" noProof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9" name="Title 12"/>
          <p:cNvSpPr txBox="1">
            <a:spLocks/>
          </p:cNvSpPr>
          <p:nvPr/>
        </p:nvSpPr>
        <p:spPr>
          <a:xfrm>
            <a:off x="381000" y="1676400"/>
            <a:ext cx="5257800" cy="5334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smtClean="0">
                <a:latin typeface="Times New Roman" pitchFamily="18" charset="0"/>
                <a:ea typeface="+mj-ea"/>
                <a:cs typeface="Times New Roman" pitchFamily="18" charset="0"/>
              </a:rPr>
              <a:t>3</a:t>
            </a:r>
            <a:r>
              <a:rPr kumimoji="0" lang="en-US" sz="2800" b="1" i="0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. Mở</a:t>
            </a:r>
            <a:r>
              <a:rPr kumimoji="0" lang="en-US" sz="2800" b="1" i="0" strike="noStrike" kern="1200" cap="none" spc="0" normalizeH="0" noProof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thư mục</a:t>
            </a:r>
            <a:endParaRPr kumimoji="0" lang="en-US" sz="2800" b="1" i="0" strike="noStrike" kern="1200" cap="none" spc="0" normalizeH="0" baseline="0" noProof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4" name="Group 30"/>
          <p:cNvGrpSpPr>
            <a:grpSpLocks/>
          </p:cNvGrpSpPr>
          <p:nvPr/>
        </p:nvGrpSpPr>
        <p:grpSpPr bwMode="auto">
          <a:xfrm>
            <a:off x="-14288" y="-76200"/>
            <a:ext cx="9177338" cy="7086600"/>
            <a:chOff x="-14288" y="0"/>
            <a:chExt cx="9177338" cy="6869113"/>
          </a:xfrm>
        </p:grpSpPr>
        <p:pic>
          <p:nvPicPr>
            <p:cNvPr id="18" name="Picture 2" descr="bluline[1]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flipV="1">
              <a:off x="0" y="0"/>
              <a:ext cx="9144000" cy="160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3" descr="bluline[1]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5400000" flipV="1">
              <a:off x="-3365500" y="3351212"/>
              <a:ext cx="6854825" cy="1524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" name="Picture 4" descr="bluline[1]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flipV="1">
              <a:off x="0" y="6697663"/>
              <a:ext cx="9144000" cy="160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5" descr="bluline[1]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5400000" flipV="1">
              <a:off x="5659437" y="3365501"/>
              <a:ext cx="6854825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438400"/>
            <a:ext cx="40386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Title 12"/>
          <p:cNvSpPr txBox="1">
            <a:spLocks/>
          </p:cNvSpPr>
          <p:nvPr/>
        </p:nvSpPr>
        <p:spPr>
          <a:xfrm>
            <a:off x="4419600" y="1828800"/>
            <a:ext cx="5791200" cy="5334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Bước</a:t>
            </a:r>
            <a:r>
              <a:rPr kumimoji="0" lang="en-US" sz="2400" i="0" strike="noStrike" kern="1200" cap="none" spc="0" normalizeH="0" noProof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1:</a:t>
            </a:r>
            <a:r>
              <a:rPr kumimoji="0" lang="en-US" sz="2400" i="0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Nháy</a:t>
            </a:r>
            <a:r>
              <a:rPr kumimoji="0" lang="en-US" sz="2400" i="0" strike="noStrike" kern="1200" cap="none" spc="0" normalizeH="0" noProof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nút phải chuột lên thư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strike="noStrike" kern="1200" cap="none" spc="0" normalizeH="0" noProof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mục cần mở.</a:t>
            </a:r>
            <a:endParaRPr kumimoji="0" lang="en-US" sz="2400" i="0" strike="noStrike" kern="1200" cap="none" spc="0" normalizeH="0" baseline="0" noProof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2057400" y="2895600"/>
            <a:ext cx="2362200" cy="1524000"/>
            <a:chOff x="2057400" y="2743200"/>
            <a:chExt cx="2362200" cy="1524000"/>
          </a:xfrm>
        </p:grpSpPr>
        <p:sp>
          <p:nvSpPr>
            <p:cNvPr id="23" name="Rectangle 22"/>
            <p:cNvSpPr/>
            <p:nvPr/>
          </p:nvSpPr>
          <p:spPr>
            <a:xfrm>
              <a:off x="2057400" y="3352800"/>
              <a:ext cx="1143000" cy="914400"/>
            </a:xfrm>
            <a:prstGeom prst="rect">
              <a:avLst/>
            </a:prstGeom>
            <a:noFill/>
            <a:ln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 rot="10800000" flipV="1">
              <a:off x="3200400" y="2743200"/>
              <a:ext cx="1219200" cy="76200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19400" y="3952875"/>
            <a:ext cx="1981200" cy="290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" name="Title 12"/>
          <p:cNvSpPr txBox="1">
            <a:spLocks/>
          </p:cNvSpPr>
          <p:nvPr/>
        </p:nvSpPr>
        <p:spPr>
          <a:xfrm>
            <a:off x="5181600" y="2895600"/>
            <a:ext cx="4267200" cy="762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Bước</a:t>
            </a:r>
            <a:r>
              <a:rPr kumimoji="0" lang="en-US" sz="2400" i="0" strike="noStrike" kern="1200" cap="none" spc="0" normalizeH="0" noProof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2: Chọn Open để mở thư mục</a:t>
            </a:r>
            <a:endParaRPr kumimoji="0" lang="en-US" sz="2400" i="0" strike="noStrike" kern="1200" cap="none" spc="0" normalizeH="0" baseline="0" noProof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819400" y="3962400"/>
            <a:ext cx="1981200" cy="304800"/>
          </a:xfrm>
          <a:prstGeom prst="rect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Arrow Connector 27"/>
          <p:cNvCxnSpPr>
            <a:endCxn id="27" idx="3"/>
          </p:cNvCxnSpPr>
          <p:nvPr/>
        </p:nvCxnSpPr>
        <p:spPr>
          <a:xfrm rot="5400000">
            <a:off x="4648200" y="3505200"/>
            <a:ext cx="762000" cy="4572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43400" y="3962400"/>
            <a:ext cx="46482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4" name="Explosion 1 33"/>
          <p:cNvSpPr/>
          <p:nvPr/>
        </p:nvSpPr>
        <p:spPr>
          <a:xfrm>
            <a:off x="5715000" y="4800600"/>
            <a:ext cx="3429000" cy="1828800"/>
          </a:xfrm>
          <a:prstGeom prst="irregularSeal1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rỗng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" name="Picture 34" descr="cá nhân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895600" y="1447801"/>
            <a:ext cx="1295400" cy="762000"/>
          </a:xfrm>
          <a:prstGeom prst="rect">
            <a:avLst/>
          </a:prstGeom>
        </p:spPr>
      </p:pic>
      <p:pic>
        <p:nvPicPr>
          <p:cNvPr id="36" name="Picture 35" descr="nhóm đôi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95600" y="1447800"/>
            <a:ext cx="1219199" cy="793230"/>
          </a:xfrm>
          <a:prstGeom prst="rect">
            <a:avLst/>
          </a:prstGeom>
        </p:spPr>
      </p:pic>
      <p:pic>
        <p:nvPicPr>
          <p:cNvPr id="37" name="Picture 36" descr="chia sẻ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19400" y="1447800"/>
            <a:ext cx="1369206" cy="808220"/>
          </a:xfrm>
          <a:prstGeom prst="rect">
            <a:avLst/>
          </a:prstGeom>
        </p:spPr>
      </p:pic>
      <p:sp>
        <p:nvSpPr>
          <p:cNvPr id="5" name="Right Arrow 4">
            <a:hlinkClick r:id="rId9" action="ppaction://hlinkfile"/>
          </p:cNvPr>
          <p:cNvSpPr/>
          <p:nvPr/>
        </p:nvSpPr>
        <p:spPr>
          <a:xfrm>
            <a:off x="8763000" y="6653878"/>
            <a:ext cx="190500" cy="2041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5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6" grpId="0"/>
      <p:bldP spid="27" grpId="0" animBg="1"/>
      <p:bldP spid="27" grpId="1" animBg="1"/>
      <p:bldP spid="3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2"/>
          <p:cNvSpPr txBox="1">
            <a:spLocks/>
          </p:cNvSpPr>
          <p:nvPr/>
        </p:nvSpPr>
        <p:spPr>
          <a:xfrm>
            <a:off x="190500" y="1200329"/>
            <a:ext cx="5257800" cy="5334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A: </a:t>
            </a:r>
            <a:r>
              <a:rPr kumimoji="0" lang="en-US" sz="2800" b="1" i="0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Hoạt</a:t>
            </a:r>
            <a:r>
              <a:rPr kumimoji="0" lang="en-US" sz="2800" b="1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1" i="0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động</a:t>
            </a:r>
            <a:r>
              <a:rPr kumimoji="0" lang="en-US" sz="2800" b="1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1" i="0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cơ</a:t>
            </a:r>
            <a:r>
              <a:rPr kumimoji="0" lang="en-US" sz="2800" b="1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1" i="0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bản</a:t>
            </a:r>
            <a:endParaRPr kumimoji="0" lang="en-US" sz="2800" b="1" i="0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9" name="Title 12"/>
          <p:cNvSpPr txBox="1">
            <a:spLocks/>
          </p:cNvSpPr>
          <p:nvPr/>
        </p:nvSpPr>
        <p:spPr>
          <a:xfrm>
            <a:off x="207065" y="1752600"/>
            <a:ext cx="5257800" cy="5334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3</a:t>
            </a:r>
            <a:r>
              <a:rPr kumimoji="0" lang="en-US" sz="2800" b="1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. </a:t>
            </a:r>
            <a:r>
              <a:rPr kumimoji="0" lang="en-US" sz="2800" b="1" i="0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Mở</a:t>
            </a:r>
            <a:r>
              <a:rPr kumimoji="0" lang="en-US" sz="2800" b="1" i="0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1" i="0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thư</a:t>
            </a:r>
            <a:r>
              <a:rPr kumimoji="0" lang="en-US" sz="2800" b="1" i="0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1" i="0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mục</a:t>
            </a:r>
            <a:endParaRPr kumimoji="0" lang="en-US" sz="2800" b="1" i="0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7" name="Title 12"/>
          <p:cNvSpPr txBox="1">
            <a:spLocks/>
          </p:cNvSpPr>
          <p:nvPr/>
        </p:nvSpPr>
        <p:spPr>
          <a:xfrm>
            <a:off x="510210" y="2406566"/>
            <a:ext cx="6629399" cy="58420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lnSpc>
                <a:spcPct val="150000"/>
              </a:lnSpc>
              <a:spcBef>
                <a:spcPct val="0"/>
              </a:spcBef>
              <a:defRPr/>
            </a:pPr>
            <a:r>
              <a:rPr kumimoji="0" lang="en-US" sz="2400" i="0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Bước</a:t>
            </a:r>
            <a:r>
              <a:rPr kumimoji="0" lang="en-US" sz="2400" i="0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1:</a:t>
            </a:r>
            <a:r>
              <a:rPr kumimoji="0" lang="en-US" sz="2400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400" i="0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Nháy</a:t>
            </a:r>
            <a:r>
              <a:rPr kumimoji="0" lang="en-US" sz="2400" i="0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400" i="0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nút</a:t>
            </a:r>
            <a:r>
              <a:rPr kumimoji="0" lang="en-US" sz="2400" i="0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400" i="0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phải</a:t>
            </a:r>
            <a:r>
              <a:rPr kumimoji="0" lang="en-US" sz="2400" i="0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400" i="0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chuột</a:t>
            </a:r>
            <a:r>
              <a:rPr kumimoji="0" lang="en-US" sz="2400" i="0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400" i="0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lên</a:t>
            </a:r>
            <a:r>
              <a:rPr kumimoji="0" lang="en-US" sz="2400" i="0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400" i="0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thư</a:t>
            </a:r>
            <a:r>
              <a:rPr kumimoji="0" lang="en-US" sz="2400" i="0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mở</a:t>
            </a:r>
            <a:r>
              <a:rPr kumimoji="0" lang="en-US" sz="2400" i="0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i="0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6" name="Title 12"/>
          <p:cNvSpPr txBox="1">
            <a:spLocks/>
          </p:cNvSpPr>
          <p:nvPr/>
        </p:nvSpPr>
        <p:spPr>
          <a:xfrm>
            <a:off x="583096" y="3069175"/>
            <a:ext cx="6351104" cy="76200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  <a:defRPr/>
            </a:pPr>
            <a:r>
              <a:rPr kumimoji="0" lang="en-US" sz="2400" i="0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Bước</a:t>
            </a:r>
            <a:r>
              <a:rPr kumimoji="0" lang="en-US" sz="2400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400" i="0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2: </a:t>
            </a:r>
            <a:r>
              <a:rPr kumimoji="0" lang="en-US" sz="2400" i="0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Chọn</a:t>
            </a:r>
            <a:r>
              <a:rPr kumimoji="0" lang="en-US" sz="2400" i="0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Open </a:t>
            </a:r>
            <a:r>
              <a:rPr kumimoji="0" lang="en-US" sz="2400" i="0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để</a:t>
            </a:r>
            <a:r>
              <a:rPr kumimoji="0" lang="en-US" sz="2400" i="0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400" i="0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mở</a:t>
            </a:r>
            <a:r>
              <a:rPr kumimoji="0" lang="en-US" sz="2400" i="0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400" i="0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thư</a:t>
            </a:r>
            <a:r>
              <a:rPr kumimoji="0" lang="en-US" sz="2400" i="0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mục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i="1" dirty="0" smtClean="0">
                <a:latin typeface="Times New Roman" pitchFamily="18" charset="0"/>
                <a:ea typeface="+mj-ea"/>
                <a:cs typeface="Times New Roman" pitchFamily="18" charset="0"/>
              </a:rPr>
              <a:t>* </a:t>
            </a:r>
            <a:r>
              <a:rPr lang="en-US" sz="2400" i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Cách</a:t>
            </a:r>
            <a:r>
              <a:rPr lang="en-US" sz="2400" i="1" dirty="0" smtClean="0">
                <a:latin typeface="Times New Roman" pitchFamily="18" charset="0"/>
                <a:ea typeface="+mj-ea"/>
                <a:cs typeface="Times New Roman" pitchFamily="18" charset="0"/>
              </a:rPr>
              <a:t> 2: </a:t>
            </a:r>
            <a:r>
              <a:rPr lang="en-US" sz="2400" i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Nháy</a:t>
            </a:r>
            <a:r>
              <a:rPr lang="en-US" sz="2400" i="1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đúp</a:t>
            </a:r>
            <a:r>
              <a:rPr lang="en-US" sz="2400" i="1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chuột</a:t>
            </a:r>
            <a:r>
              <a:rPr lang="en-US" sz="2400" i="1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vào</a:t>
            </a:r>
            <a:r>
              <a:rPr lang="en-US" sz="2400" i="1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thư</a:t>
            </a:r>
            <a:r>
              <a:rPr lang="en-US" sz="2400" i="1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mục</a:t>
            </a:r>
            <a:r>
              <a:rPr lang="en-US" sz="2400" i="1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cần</a:t>
            </a:r>
            <a:r>
              <a:rPr lang="en-US" sz="2400" i="1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mở</a:t>
            </a:r>
            <a:endParaRPr kumimoji="0" lang="en-US" sz="2400" i="1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Right Arrow 4">
            <a:hlinkClick r:id="rId2" action="ppaction://hlinkfile"/>
          </p:cNvPr>
          <p:cNvSpPr/>
          <p:nvPr/>
        </p:nvSpPr>
        <p:spPr>
          <a:xfrm>
            <a:off x="8763000" y="6653878"/>
            <a:ext cx="190500" cy="2041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2484975"/>
            <a:ext cx="965200" cy="96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789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2"/>
          <p:cNvSpPr txBox="1">
            <a:spLocks/>
          </p:cNvSpPr>
          <p:nvPr/>
        </p:nvSpPr>
        <p:spPr>
          <a:xfrm>
            <a:off x="152400" y="1066800"/>
            <a:ext cx="5257800" cy="5334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A: Hoạt động cơ bản</a:t>
            </a:r>
            <a:endParaRPr kumimoji="0" lang="en-US" sz="2800" b="1" i="0" strike="noStrike" kern="1200" cap="none" spc="0" normalizeH="0" baseline="0" noProof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9" name="Title 12"/>
          <p:cNvSpPr txBox="1">
            <a:spLocks/>
          </p:cNvSpPr>
          <p:nvPr/>
        </p:nvSpPr>
        <p:spPr>
          <a:xfrm>
            <a:off x="381000" y="1676400"/>
            <a:ext cx="5257800" cy="5334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4. Đóng</a:t>
            </a:r>
            <a:r>
              <a:rPr kumimoji="0" lang="en-US" sz="2800" b="1" i="0" strike="noStrike" kern="1200" cap="none" spc="0" normalizeH="0" noProof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thư mục đang mở</a:t>
            </a:r>
            <a:endParaRPr kumimoji="0" lang="en-US" sz="2800" b="1" i="0" strike="noStrike" kern="1200" cap="none" spc="0" normalizeH="0" baseline="0" noProof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4" name="Group 30"/>
          <p:cNvGrpSpPr>
            <a:grpSpLocks/>
          </p:cNvGrpSpPr>
          <p:nvPr/>
        </p:nvGrpSpPr>
        <p:grpSpPr bwMode="auto">
          <a:xfrm>
            <a:off x="-14288" y="-76200"/>
            <a:ext cx="9177338" cy="6934200"/>
            <a:chOff x="-14288" y="0"/>
            <a:chExt cx="9177338" cy="6869113"/>
          </a:xfrm>
        </p:grpSpPr>
        <p:pic>
          <p:nvPicPr>
            <p:cNvPr id="18" name="Picture 2" descr="bluline[1]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flipV="1">
              <a:off x="0" y="0"/>
              <a:ext cx="9144000" cy="160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3" descr="bluline[1]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5400000" flipV="1">
              <a:off x="-3365500" y="3351212"/>
              <a:ext cx="6854825" cy="1524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" name="Picture 4" descr="bluline[1]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flipV="1">
              <a:off x="0" y="6697663"/>
              <a:ext cx="9144000" cy="160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5" descr="bluline[1]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5400000" flipV="1">
              <a:off x="5659437" y="3365501"/>
              <a:ext cx="6854825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6" name="Title 12"/>
          <p:cNvSpPr txBox="1">
            <a:spLocks/>
          </p:cNvSpPr>
          <p:nvPr/>
        </p:nvSpPr>
        <p:spPr>
          <a:xfrm>
            <a:off x="381000" y="2286000"/>
            <a:ext cx="8763000" cy="5334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smtClean="0">
                <a:latin typeface="Times New Roman" pitchFamily="18" charset="0"/>
                <a:ea typeface="+mj-ea"/>
                <a:cs typeface="Times New Roman" pitchFamily="18" charset="0"/>
              </a:rPr>
              <a:t>Để đóng cửa sổ thư mục đang mở trên màn hình, em nháy chuột vào nút lệnh nào?</a:t>
            </a:r>
            <a:endParaRPr kumimoji="0" lang="en-US" sz="2400" i="0" strike="noStrike" kern="1200" cap="none" spc="0" normalizeH="0" baseline="0" noProof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3505200"/>
            <a:ext cx="77343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TextBox 22"/>
          <p:cNvSpPr txBox="1"/>
          <p:nvPr/>
        </p:nvSpPr>
        <p:spPr>
          <a:xfrm>
            <a:off x="533400" y="3581400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a)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3000" y="4191000"/>
            <a:ext cx="82677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TextBox 23"/>
          <p:cNvSpPr txBox="1"/>
          <p:nvPr/>
        </p:nvSpPr>
        <p:spPr>
          <a:xfrm>
            <a:off x="533400" y="4215265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b)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1220300" y="5638800"/>
            <a:ext cx="760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19200" y="4953000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" name="TextBox 24"/>
          <p:cNvSpPr txBox="1"/>
          <p:nvPr/>
        </p:nvSpPr>
        <p:spPr>
          <a:xfrm>
            <a:off x="549640" y="4872335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c)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35900" y="5574375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d)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438400" y="3505200"/>
            <a:ext cx="5334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2437150" y="4191000"/>
            <a:ext cx="5334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2440900" y="4845570"/>
            <a:ext cx="5334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2437150" y="5548860"/>
            <a:ext cx="5334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2393430" y="4723150"/>
            <a:ext cx="457200" cy="830997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4800" b="1" smtClean="0">
                <a:solidFill>
                  <a:srgbClr val="92D050"/>
                </a:solidFill>
                <a:sym typeface="Wingdings"/>
              </a:rPr>
              <a:t></a:t>
            </a:r>
            <a:endParaRPr lang="en-US" sz="4800" b="1">
              <a:solidFill>
                <a:srgbClr val="92D050"/>
              </a:solidFill>
            </a:endParaRPr>
          </a:p>
        </p:txBody>
      </p:sp>
      <p:pic>
        <p:nvPicPr>
          <p:cNvPr id="36" name="Picture 35" descr="cá nhân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574394" y="1447800"/>
            <a:ext cx="1613772" cy="1066800"/>
          </a:xfrm>
          <a:prstGeom prst="rect">
            <a:avLst/>
          </a:prstGeom>
        </p:spPr>
      </p:pic>
      <p:pic>
        <p:nvPicPr>
          <p:cNvPr id="38" name="Picture 37" descr="chia sẻ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48200" y="1524000"/>
            <a:ext cx="1369206" cy="76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1"/>
      <p:bldP spid="23" grpId="0"/>
      <p:bldP spid="24" grpId="0"/>
      <p:bldP spid="25" grpId="0"/>
      <p:bldP spid="26" grpId="0"/>
      <p:bldP spid="27" grpId="0" animBg="1"/>
      <p:bldP spid="28" grpId="0" animBg="1"/>
      <p:bldP spid="29" grpId="0" animBg="1"/>
      <p:bldP spid="30" grpId="0" animBg="1"/>
      <p:bldP spid="3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Line 38"/>
          <p:cNvSpPr>
            <a:spLocks noChangeShapeType="1"/>
          </p:cNvSpPr>
          <p:nvPr/>
        </p:nvSpPr>
        <p:spPr bwMode="auto">
          <a:xfrm>
            <a:off x="0" y="914400"/>
            <a:ext cx="7772400" cy="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0" name="Rectangle 41"/>
          <p:cNvSpPr>
            <a:spLocks noChangeArrowheads="1"/>
          </p:cNvSpPr>
          <p:nvPr/>
        </p:nvSpPr>
        <p:spPr bwMode="auto">
          <a:xfrm>
            <a:off x="1" y="997217"/>
            <a:ext cx="5410200" cy="762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GB" altLang="vi-VN"/>
          </a:p>
        </p:txBody>
      </p:sp>
      <p:sp>
        <p:nvSpPr>
          <p:cNvPr id="26" name="Title 12"/>
          <p:cNvSpPr>
            <a:spLocks noGrp="1"/>
          </p:cNvSpPr>
          <p:nvPr>
            <p:ph type="title"/>
          </p:nvPr>
        </p:nvSpPr>
        <p:spPr>
          <a:xfrm>
            <a:off x="0" y="990600"/>
            <a:ext cx="4800600" cy="762000"/>
          </a:xfrm>
        </p:spPr>
        <p:txBody>
          <a:bodyPr>
            <a:noAutofit/>
          </a:bodyPr>
          <a:lstStyle/>
          <a:p>
            <a:pPr algn="l"/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Xóa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" name="Picture 4" descr="C:\Users\ACER\AppData\Local\Microsoft\Windows\Temporary Internet Files\Content.IE5\00WZCH5L\5-Free-Summer-Clipart-Illustration-Of-A-Happy-Smiling-Sun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91337" y="1"/>
            <a:ext cx="1352663" cy="1143000"/>
          </a:xfrm>
          <a:prstGeom prst="rect">
            <a:avLst/>
          </a:prstGeom>
          <a:noFill/>
        </p:spPr>
      </p:pic>
      <p:pic>
        <p:nvPicPr>
          <p:cNvPr id="29" name="Picture 2" descr="C:\Users\ACER\AppData\Local\Microsoft\Windows\Temporary Internet Files\Content.IE5\00WZCH5L\school_building[1].jpg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5866282"/>
            <a:ext cx="1066800" cy="991717"/>
          </a:xfrm>
          <a:prstGeom prst="rect">
            <a:avLst/>
          </a:prstGeom>
          <a:noFill/>
        </p:spPr>
      </p:pic>
      <p:sp>
        <p:nvSpPr>
          <p:cNvPr id="9" name="Content Placeholder 4"/>
          <p:cNvSpPr>
            <a:spLocks noGrp="1"/>
          </p:cNvSpPr>
          <p:nvPr>
            <p:ph idx="1"/>
          </p:nvPr>
        </p:nvSpPr>
        <p:spPr>
          <a:xfrm>
            <a:off x="0" y="1524000"/>
            <a:ext cx="4724400" cy="40386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thao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xóa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Nháy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chuột</a:t>
            </a:r>
            <a:endParaRPr lang="en-US" sz="28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xóa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Delete.</a:t>
            </a:r>
          </a:p>
          <a:p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Yes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xóa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en-US" sz="28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800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>
              <a:buNone/>
            </a:pP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Xóa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lop 31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997217"/>
            <a:ext cx="3505200" cy="5860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52925" y="1600200"/>
            <a:ext cx="4791075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ight Arrow 1">
            <a:hlinkClick r:id="rId7" action="ppaction://hlinkfile"/>
          </p:cNvPr>
          <p:cNvSpPr/>
          <p:nvPr/>
        </p:nvSpPr>
        <p:spPr>
          <a:xfrm>
            <a:off x="8467668" y="6566439"/>
            <a:ext cx="663080" cy="2672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44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4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bor2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81000" y="0"/>
            <a:ext cx="9829800" cy="714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5" descr="Hacker-03-june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72400" y="5200650"/>
            <a:ext cx="1524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12"/>
          <p:cNvSpPr txBox="1">
            <a:spLocks/>
          </p:cNvSpPr>
          <p:nvPr/>
        </p:nvSpPr>
        <p:spPr>
          <a:xfrm>
            <a:off x="381000" y="2209800"/>
            <a:ext cx="5029200" cy="35814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i="0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3" name="Vertical Scroll 12"/>
          <p:cNvSpPr/>
          <p:nvPr/>
        </p:nvSpPr>
        <p:spPr>
          <a:xfrm>
            <a:off x="381000" y="2057400"/>
            <a:ext cx="7772400" cy="4267200"/>
          </a:xfrm>
          <a:prstGeom prst="verticalScroll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trữ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trữ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kiếm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dàng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chóng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2459888"/>
      </p:ext>
    </p:extLst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bor2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81000" y="0"/>
            <a:ext cx="9829800" cy="714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5" descr="Hacker-03-june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44190" y="3951160"/>
            <a:ext cx="24384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6" descr="Hacker-03-june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53200" y="4267200"/>
            <a:ext cx="24384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12"/>
          <p:cNvSpPr txBox="1">
            <a:spLocks/>
          </p:cNvSpPr>
          <p:nvPr/>
        </p:nvSpPr>
        <p:spPr>
          <a:xfrm>
            <a:off x="152400" y="1676400"/>
            <a:ext cx="5257800" cy="5334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B</a:t>
            </a:r>
            <a:r>
              <a:rPr kumimoji="0" lang="en-US" sz="2800" b="1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: </a:t>
            </a:r>
            <a:r>
              <a:rPr kumimoji="0" lang="en-US" sz="2800" b="1" i="0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Hoạt</a:t>
            </a:r>
            <a:r>
              <a:rPr kumimoji="0" lang="en-US" sz="2800" b="1" i="0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1" i="0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động</a:t>
            </a:r>
            <a:r>
              <a:rPr kumimoji="0" lang="en-US" sz="2800" b="1" i="0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1" i="0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thực</a:t>
            </a:r>
            <a:r>
              <a:rPr kumimoji="0" lang="en-US" sz="2800" b="1" i="0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1" i="0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hành</a:t>
            </a:r>
            <a:endParaRPr kumimoji="0" lang="en-US" sz="2800" b="1" i="0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0" name="Title 12"/>
          <p:cNvSpPr txBox="1">
            <a:spLocks/>
          </p:cNvSpPr>
          <p:nvPr/>
        </p:nvSpPr>
        <p:spPr>
          <a:xfrm>
            <a:off x="381000" y="2209800"/>
            <a:ext cx="5029200" cy="35814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Em</a:t>
            </a:r>
            <a:r>
              <a:rPr lang="en-US" sz="2400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lần</a:t>
            </a:r>
            <a:r>
              <a:rPr lang="en-US" sz="2400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lượt</a:t>
            </a:r>
            <a:r>
              <a:rPr lang="en-US" sz="2400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thực</a:t>
            </a:r>
            <a:r>
              <a:rPr lang="en-US" sz="2400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hành</a:t>
            </a:r>
            <a:r>
              <a:rPr lang="en-US" sz="2400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các</a:t>
            </a:r>
            <a:r>
              <a:rPr lang="en-US" sz="2400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thao</a:t>
            </a:r>
            <a:r>
              <a:rPr lang="en-US" sz="2400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tác</a:t>
            </a:r>
            <a:r>
              <a:rPr lang="en-US" sz="2400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sau</a:t>
            </a:r>
            <a:r>
              <a:rPr lang="en-US" sz="2400" dirty="0" smtClean="0">
                <a:latin typeface="Times New Roman" pitchFamily="18" charset="0"/>
                <a:ea typeface="+mj-ea"/>
                <a:cs typeface="Times New Roman" pitchFamily="18" charset="0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400" i="0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Tạo</a:t>
            </a:r>
            <a:r>
              <a:rPr kumimoji="0" lang="en-US" sz="2400" i="0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400" i="0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thư</a:t>
            </a:r>
            <a:r>
              <a:rPr kumimoji="0" lang="en-US" sz="2400" i="0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400" i="0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mục</a:t>
            </a:r>
            <a:r>
              <a:rPr kumimoji="0" lang="en-US" sz="2400" i="0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lop3c </a:t>
            </a:r>
            <a:r>
              <a:rPr kumimoji="0" lang="en-US" sz="2400" i="0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trên</a:t>
            </a:r>
            <a:r>
              <a:rPr kumimoji="0" lang="en-US" sz="2400" i="0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400" i="0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màn</a:t>
            </a:r>
            <a:r>
              <a:rPr kumimoji="0" lang="en-US" sz="2400" i="0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400" i="0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hình</a:t>
            </a:r>
            <a:r>
              <a:rPr kumimoji="0" lang="en-US" sz="2400" i="0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400" i="0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nền</a:t>
            </a:r>
            <a:r>
              <a:rPr kumimoji="0" lang="en-US" sz="2400" i="0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2400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baseline="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Mở</a:t>
            </a:r>
            <a:r>
              <a:rPr lang="en-US" sz="2400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thư</a:t>
            </a:r>
            <a:r>
              <a:rPr lang="en-US" sz="2400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mục</a:t>
            </a:r>
            <a:r>
              <a:rPr lang="en-US" sz="2400" dirty="0" smtClean="0">
                <a:latin typeface="Times New Roman" pitchFamily="18" charset="0"/>
                <a:ea typeface="+mj-ea"/>
                <a:cs typeface="Times New Roman" pitchFamily="18" charset="0"/>
              </a:rPr>
              <a:t> lop3c.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400" i="0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Tạo</a:t>
            </a:r>
            <a:r>
              <a:rPr kumimoji="0" lang="en-US" sz="2400" i="0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400" i="0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thư</a:t>
            </a:r>
            <a:r>
              <a:rPr kumimoji="0" lang="en-US" sz="2400" i="0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400" i="0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mục</a:t>
            </a:r>
            <a:r>
              <a:rPr kumimoji="0" lang="en-US" sz="2400" i="0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an.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2400" baseline="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Tạo</a:t>
            </a:r>
            <a:r>
              <a:rPr lang="en-US" sz="2400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thư</a:t>
            </a:r>
            <a:r>
              <a:rPr lang="en-US" sz="2400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mục</a:t>
            </a:r>
            <a:r>
              <a:rPr lang="en-US" sz="2400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binh</a:t>
            </a:r>
            <a:r>
              <a:rPr lang="en-US" sz="2400" dirty="0" smtClean="0">
                <a:latin typeface="Times New Roman" pitchFamily="18" charset="0"/>
                <a:ea typeface="+mj-ea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2400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Đóng</a:t>
            </a:r>
            <a:r>
              <a:rPr lang="en-US" sz="2400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thư</a:t>
            </a:r>
            <a:r>
              <a:rPr lang="en-US" sz="2400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mục</a:t>
            </a:r>
            <a:r>
              <a:rPr lang="en-US" sz="2400" dirty="0" smtClean="0">
                <a:latin typeface="Times New Roman" pitchFamily="18" charset="0"/>
                <a:ea typeface="+mj-ea"/>
                <a:cs typeface="Times New Roman" pitchFamily="18" charset="0"/>
              </a:rPr>
              <a:t> lop3c.</a:t>
            </a:r>
            <a:endParaRPr kumimoji="0" lang="en-US" sz="2400" i="0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3" name="Vertical Scroll 12"/>
          <p:cNvSpPr/>
          <p:nvPr/>
        </p:nvSpPr>
        <p:spPr>
          <a:xfrm>
            <a:off x="5638800" y="1600200"/>
            <a:ext cx="3048000" cy="2209800"/>
          </a:xfrm>
          <a:prstGeom prst="verticalScroll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an ,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binh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lop3c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2"/>
          <p:cNvSpPr txBox="1">
            <a:spLocks/>
          </p:cNvSpPr>
          <p:nvPr/>
        </p:nvSpPr>
        <p:spPr>
          <a:xfrm>
            <a:off x="152400" y="1447800"/>
            <a:ext cx="5257800" cy="5334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C: Hoạt</a:t>
            </a:r>
            <a:r>
              <a:rPr kumimoji="0" lang="en-US" sz="2800" b="1" i="0" strike="noStrike" kern="1200" cap="none" spc="0" normalizeH="0" noProof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động ứng dụng, mở rộng</a:t>
            </a:r>
            <a:endParaRPr kumimoji="0" lang="en-US" sz="2800" b="1" i="0" strike="noStrike" kern="1200" cap="none" spc="0" normalizeH="0" baseline="0" noProof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5" name="Group 30"/>
          <p:cNvGrpSpPr>
            <a:grpSpLocks/>
          </p:cNvGrpSpPr>
          <p:nvPr/>
        </p:nvGrpSpPr>
        <p:grpSpPr bwMode="auto">
          <a:xfrm>
            <a:off x="-14288" y="0"/>
            <a:ext cx="9177338" cy="6869113"/>
            <a:chOff x="-14288" y="0"/>
            <a:chExt cx="9177338" cy="6869113"/>
          </a:xfrm>
        </p:grpSpPr>
        <p:pic>
          <p:nvPicPr>
            <p:cNvPr id="14" name="Picture 2" descr="bluline[1]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flipV="1">
              <a:off x="0" y="0"/>
              <a:ext cx="9144000" cy="160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3" descr="bluline[1]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5400000" flipV="1">
              <a:off x="-3365500" y="3351212"/>
              <a:ext cx="6854825" cy="1524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4" descr="bluline[1]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flipV="1">
              <a:off x="0" y="6697663"/>
              <a:ext cx="9144000" cy="160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5" descr="bluline[1]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5400000" flipV="1">
              <a:off x="5659437" y="3365501"/>
              <a:ext cx="6854825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8" name="Title 12"/>
          <p:cNvSpPr txBox="1">
            <a:spLocks/>
          </p:cNvSpPr>
          <p:nvPr/>
        </p:nvSpPr>
        <p:spPr>
          <a:xfrm>
            <a:off x="381000" y="1905000"/>
            <a:ext cx="8763000" cy="5334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smtClean="0">
                <a:latin typeface="Times New Roman" pitchFamily="18" charset="0"/>
                <a:ea typeface="+mj-ea"/>
                <a:cs typeface="Times New Roman" pitchFamily="18" charset="0"/>
              </a:rPr>
              <a:t>Ngoài cách mở thư mục em thực hiện ở mục 3 đã học, em có cách khác để mở thư mục</a:t>
            </a:r>
            <a:endParaRPr kumimoji="0" lang="en-US" sz="2400" i="0" strike="noStrike" kern="1200" cap="none" spc="0" normalizeH="0" baseline="0" noProof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9" name="Title 12"/>
          <p:cNvSpPr txBox="1">
            <a:spLocks/>
          </p:cNvSpPr>
          <p:nvPr/>
        </p:nvSpPr>
        <p:spPr>
          <a:xfrm>
            <a:off x="304800" y="2971800"/>
            <a:ext cx="8763000" cy="5334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- Cách</a:t>
            </a:r>
            <a:r>
              <a:rPr kumimoji="0" lang="en-US" sz="2400" i="0" strike="noStrike" kern="1200" cap="none" spc="0" normalizeH="0" noProof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2:</a:t>
            </a:r>
            <a:r>
              <a:rPr kumimoji="0" lang="en-US" sz="2400" i="0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Nháy</a:t>
            </a:r>
            <a:r>
              <a:rPr kumimoji="0" lang="en-US" sz="2400" i="0" strike="noStrike" kern="1200" cap="none" spc="0" normalizeH="0" noProof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đúp chuột vào thư mục cần mở.</a:t>
            </a:r>
            <a:endParaRPr kumimoji="0" lang="en-US" sz="2400" i="0" strike="noStrike" kern="1200" cap="none" spc="0" normalizeH="0" baseline="0" noProof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0" name="Title 12"/>
          <p:cNvSpPr txBox="1">
            <a:spLocks/>
          </p:cNvSpPr>
          <p:nvPr/>
        </p:nvSpPr>
        <p:spPr>
          <a:xfrm>
            <a:off x="304800" y="3429000"/>
            <a:ext cx="8763000" cy="5334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400" i="0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Cách</a:t>
            </a:r>
            <a:r>
              <a:rPr kumimoji="0" lang="en-US" sz="2400" i="0" strike="noStrike" kern="1200" cap="none" spc="0" normalizeH="0" noProof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3: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smtClean="0">
                <a:latin typeface="Times New Roman" pitchFamily="18" charset="0"/>
                <a:ea typeface="+mj-ea"/>
                <a:cs typeface="Times New Roman" pitchFamily="18" charset="0"/>
              </a:rPr>
              <a:t>    +</a:t>
            </a:r>
            <a:r>
              <a:rPr kumimoji="0" lang="en-US" sz="2400" i="0" strike="noStrike" kern="1200" cap="none" spc="0" normalizeH="0" noProof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Nháy chuột trái vào thư mục cần mở.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baseline="0" smtClean="0">
                <a:latin typeface="Times New Roman" pitchFamily="18" charset="0"/>
                <a:ea typeface="+mj-ea"/>
                <a:cs typeface="Times New Roman" pitchFamily="18" charset="0"/>
              </a:rPr>
              <a:t>    + Nhấn</a:t>
            </a:r>
            <a:r>
              <a:rPr lang="en-US" sz="2400" smtClean="0">
                <a:latin typeface="Times New Roman" pitchFamily="18" charset="0"/>
                <a:ea typeface="+mj-ea"/>
                <a:cs typeface="Times New Roman" pitchFamily="18" charset="0"/>
              </a:rPr>
              <a:t> phím Enter.</a:t>
            </a:r>
            <a:endParaRPr kumimoji="0" lang="en-US" sz="2400" i="0" strike="noStrike" kern="1200" cap="none" spc="0" normalizeH="0" baseline="0" noProof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21" name="Picture 34" descr="BAMBO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03848" y="2409670"/>
            <a:ext cx="900112" cy="436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37" descr="9"/>
          <p:cNvPicPr>
            <a:picLocks noChangeAspect="1" noChangeArrowheads="1"/>
          </p:cNvPicPr>
          <p:nvPr/>
        </p:nvPicPr>
        <p:blipFill>
          <a:blip r:embed="rId4"/>
          <a:srcRect l="69392" t="55202"/>
          <a:stretch>
            <a:fillRect/>
          </a:stretch>
        </p:blipFill>
        <p:spPr bwMode="auto">
          <a:xfrm>
            <a:off x="7467600" y="5257800"/>
            <a:ext cx="165100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4" descr="33715muwwyckzs9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" y="4086225"/>
            <a:ext cx="647700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ACER\AppData\Local\Microsoft\Windows\Temporary Internet Files\Content.IE5\00WZCH5L\school_building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157914"/>
            <a:ext cx="1828800" cy="1700086"/>
          </a:xfrm>
          <a:prstGeom prst="rect">
            <a:avLst/>
          </a:prstGeom>
          <a:noFill/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228600" y="1280410"/>
            <a:ext cx="8458200" cy="914400"/>
          </a:xfrm>
        </p:spPr>
        <p:txBody>
          <a:bodyPr>
            <a:normAutofit/>
          </a:bodyPr>
          <a:lstStyle/>
          <a:p>
            <a:pPr algn="l"/>
            <a:r>
              <a:rPr lang="en-US" sz="2800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Đánh </a:t>
            </a:r>
            <a:r>
              <a:rPr lang="en-US" sz="2800" u="sng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800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800" u="sng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ở </a:t>
            </a:r>
            <a:r>
              <a:rPr lang="en-US" sz="2800" u="sng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sng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sng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u="sng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152400" y="2103437"/>
            <a:ext cx="9144000" cy="4373563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buNone/>
            </a:pP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60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6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err="1" smtClean="0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6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err="1" smtClean="0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6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err="1" smtClean="0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600" smtClean="0">
                <a:latin typeface="Times New Roman" pitchFamily="18" charset="0"/>
                <a:cs typeface="Times New Roman" pitchFamily="18" charset="0"/>
              </a:rPr>
              <a:t> lop3b </a:t>
            </a:r>
            <a:r>
              <a:rPr lang="en-US" sz="260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6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6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6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6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err="1" smtClean="0">
                <a:latin typeface="Times New Roman" pitchFamily="18" charset="0"/>
                <a:cs typeface="Times New Roman" pitchFamily="18" charset="0"/>
              </a:rPr>
              <a:t>thao</a:t>
            </a:r>
            <a:r>
              <a:rPr lang="en-US" sz="26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err="1" smtClean="0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6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6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6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err="1" smtClean="0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60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spcAft>
                <a:spcPts val="600"/>
              </a:spcAft>
            </a:pPr>
            <a:r>
              <a:rPr lang="en-US" sz="2400" err="1" smtClean="0">
                <a:latin typeface="Times New Roman" pitchFamily="18" charset="0"/>
                <a:cs typeface="Times New Roman" pitchFamily="18" charset="0"/>
              </a:rPr>
              <a:t>Nháy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 smtClean="0">
                <a:latin typeface="Times New Roman" pitchFamily="18" charset="0"/>
                <a:cs typeface="Times New Roman" pitchFamily="18" charset="0"/>
              </a:rPr>
              <a:t>nút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 smtClean="0"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 smtClean="0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mục lop3b, </a:t>
            </a:r>
            <a:r>
              <a:rPr lang="en-US" sz="2400" err="1" smtClean="0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Open</a:t>
            </a:r>
          </a:p>
          <a:p>
            <a:pPr>
              <a:spcAft>
                <a:spcPts val="600"/>
              </a:spcAft>
            </a:pPr>
            <a:r>
              <a:rPr lang="en-US" sz="2400" err="1" smtClean="0">
                <a:latin typeface="Times New Roman" pitchFamily="18" charset="0"/>
                <a:cs typeface="Times New Roman" pitchFamily="18" charset="0"/>
              </a:rPr>
              <a:t>Nháy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 smtClean="0">
                <a:latin typeface="Times New Roman" pitchFamily="18" charset="0"/>
                <a:cs typeface="Times New Roman" pitchFamily="18" charset="0"/>
              </a:rPr>
              <a:t>nút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 smtClean="0"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 smtClean="0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 smtClean="0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lop3b, </a:t>
            </a:r>
            <a:r>
              <a:rPr lang="en-US" sz="2400" err="1" smtClean="0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New</a:t>
            </a:r>
          </a:p>
          <a:p>
            <a:pPr>
              <a:spcAft>
                <a:spcPts val="600"/>
              </a:spcAft>
            </a:pPr>
            <a:r>
              <a:rPr lang="en-US" sz="2400" err="1" smtClean="0">
                <a:latin typeface="Times New Roman" pitchFamily="18" charset="0"/>
                <a:cs typeface="Times New Roman" pitchFamily="18" charset="0"/>
              </a:rPr>
              <a:t>Nháy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 smtClean="0">
                <a:latin typeface="Times New Roman" pitchFamily="18" charset="0"/>
                <a:cs typeface="Times New Roman" pitchFamily="18" charset="0"/>
              </a:rPr>
              <a:t>nút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 smtClean="0"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 smtClean="0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 smtClean="0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lop3b</a:t>
            </a:r>
          </a:p>
          <a:p>
            <a:pPr>
              <a:spcAft>
                <a:spcPts val="600"/>
              </a:spcAft>
            </a:pPr>
            <a:r>
              <a:rPr lang="en-US" sz="2400" err="1" smtClean="0">
                <a:latin typeface="Times New Roman" pitchFamily="18" charset="0"/>
                <a:cs typeface="Times New Roman" pitchFamily="18" charset="0"/>
              </a:rPr>
              <a:t>Nháy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 smtClean="0">
                <a:latin typeface="Times New Roman" pitchFamily="18" charset="0"/>
                <a:cs typeface="Times New Roman" pitchFamily="18" charset="0"/>
              </a:rPr>
              <a:t>đúp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 smtClean="0"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 smtClean="0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 smtClean="0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lop3b</a:t>
            </a:r>
          </a:p>
        </p:txBody>
      </p:sp>
      <p:pic>
        <p:nvPicPr>
          <p:cNvPr id="1028" name="Picture 4" descr="C:\Users\ACER\AppData\Local\Microsoft\Windows\Temporary Internet Files\Content.IE5\00WZCH5L\5-Free-Summer-Clipart-Illustration-Of-A-Happy-Smiling-Sun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91337" y="1"/>
            <a:ext cx="1352663" cy="1143000"/>
          </a:xfrm>
          <a:prstGeom prst="rect">
            <a:avLst/>
          </a:prstGeom>
          <a:noFill/>
        </p:spPr>
      </p:pic>
      <p:sp>
        <p:nvSpPr>
          <p:cNvPr id="12" name="Rounded Rectangle 11"/>
          <p:cNvSpPr/>
          <p:nvPr/>
        </p:nvSpPr>
        <p:spPr>
          <a:xfrm>
            <a:off x="2667000" y="1509010"/>
            <a:ext cx="457200" cy="381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7924800" y="2743200"/>
            <a:ext cx="457200" cy="381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7924800" y="3200400"/>
            <a:ext cx="457200" cy="381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7924800" y="4343400"/>
            <a:ext cx="457200" cy="381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7924800" y="3810000"/>
            <a:ext cx="457200" cy="381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585210" y="1378803"/>
            <a:ext cx="457200" cy="830997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4800" b="1" smtClean="0">
                <a:solidFill>
                  <a:srgbClr val="92D050"/>
                </a:solidFill>
                <a:sym typeface="Wingdings"/>
              </a:rPr>
              <a:t></a:t>
            </a:r>
            <a:endParaRPr lang="en-US" sz="4800" b="1">
              <a:solidFill>
                <a:srgbClr val="92D05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848600" y="2560820"/>
            <a:ext cx="457200" cy="830997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4800" b="1" smtClean="0">
                <a:solidFill>
                  <a:srgbClr val="92D050"/>
                </a:solidFill>
                <a:sym typeface="Wingdings"/>
              </a:rPr>
              <a:t></a:t>
            </a:r>
            <a:endParaRPr lang="en-US" sz="4800" b="1">
              <a:solidFill>
                <a:srgbClr val="92D05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864840" y="4144780"/>
            <a:ext cx="457200" cy="830997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4800" b="1" smtClean="0">
                <a:solidFill>
                  <a:srgbClr val="92D050"/>
                </a:solidFill>
                <a:sym typeface="Wingdings"/>
              </a:rPr>
              <a:t></a:t>
            </a:r>
            <a:endParaRPr lang="en-US" sz="4800" b="1">
              <a:solidFill>
                <a:srgbClr val="92D050"/>
              </a:solidFill>
            </a:endParaRPr>
          </a:p>
        </p:txBody>
      </p:sp>
      <p:pic>
        <p:nvPicPr>
          <p:cNvPr id="32" name="Picture 24" descr="33715muwwyckzs9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610600" y="4162425"/>
            <a:ext cx="647700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5" name="Group 30"/>
          <p:cNvGrpSpPr>
            <a:grpSpLocks/>
          </p:cNvGrpSpPr>
          <p:nvPr/>
        </p:nvGrpSpPr>
        <p:grpSpPr bwMode="auto">
          <a:xfrm>
            <a:off x="-14288" y="0"/>
            <a:ext cx="9177338" cy="6869113"/>
            <a:chOff x="-14288" y="0"/>
            <a:chExt cx="9177338" cy="6869113"/>
          </a:xfrm>
        </p:grpSpPr>
        <p:pic>
          <p:nvPicPr>
            <p:cNvPr id="36" name="Picture 2" descr="bluline[1]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flipV="1">
              <a:off x="0" y="0"/>
              <a:ext cx="9144000" cy="160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" name="Picture 3" descr="bluline[1]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5400000" flipV="1">
              <a:off x="-3365500" y="3351212"/>
              <a:ext cx="6854825" cy="1524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" name="Picture 4" descr="bluline[1]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flipV="1">
              <a:off x="0" y="6697663"/>
              <a:ext cx="9144000" cy="160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" name="Picture 5" descr="bluline[1]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5400000" flipV="1">
              <a:off x="5659437" y="3365501"/>
              <a:ext cx="6854825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30" grpId="0"/>
      <p:bldP spid="3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2"/>
          <p:cNvSpPr txBox="1">
            <a:spLocks/>
          </p:cNvSpPr>
          <p:nvPr/>
        </p:nvSpPr>
        <p:spPr>
          <a:xfrm>
            <a:off x="152400" y="1447800"/>
            <a:ext cx="5257800" cy="5334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strike="noStrike" kern="1200" cap="none" spc="0" normalizeH="0" baseline="0" noProof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21" name="Picture 34" descr="BAMBO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03848" y="2409670"/>
            <a:ext cx="900112" cy="436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37" descr="9"/>
          <p:cNvPicPr>
            <a:picLocks noChangeAspect="1" noChangeArrowheads="1"/>
          </p:cNvPicPr>
          <p:nvPr/>
        </p:nvPicPr>
        <p:blipFill>
          <a:blip r:embed="rId3"/>
          <a:srcRect l="69392" t="55202"/>
          <a:stretch>
            <a:fillRect/>
          </a:stretch>
        </p:blipFill>
        <p:spPr bwMode="auto">
          <a:xfrm>
            <a:off x="7467600" y="5257800"/>
            <a:ext cx="165100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4" descr="33715muwwyckzs9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4086225"/>
            <a:ext cx="647700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Rectangle 24"/>
          <p:cNvSpPr/>
          <p:nvPr/>
        </p:nvSpPr>
        <p:spPr>
          <a:xfrm>
            <a:off x="166684" y="1762780"/>
            <a:ext cx="296747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400" b="1" cap="none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 CẦN GHI NHỚ</a:t>
            </a:r>
            <a:endParaRPr lang="en-US" sz="2400" b="1" cap="none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Cloud Callout 25"/>
          <p:cNvSpPr/>
          <p:nvPr/>
        </p:nvSpPr>
        <p:spPr>
          <a:xfrm>
            <a:off x="304800" y="1905000"/>
            <a:ext cx="8077200" cy="3048000"/>
          </a:xfrm>
          <a:prstGeom prst="cloudCallou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Thư mục là nơi lưu trữ thông tin trên máy tính, trong thư mục có thể có chứ nhiều thư mục con khác.</a:t>
            </a:r>
          </a:p>
          <a:p>
            <a:pPr algn="just"/>
            <a:r>
              <a:rPr lang="en-US" sz="2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Việc sắp xếp các thư mục trong máy tính hợp lí sẽ giúp em lưu trữ và tìm kiếm thông tin dễ dàng và nhanh chóng</a:t>
            </a:r>
            <a:r>
              <a:rPr lang="en-US" smtClean="0">
                <a:solidFill>
                  <a:schemeClr val="tx1"/>
                </a:solidFill>
              </a:rPr>
              <a:t>.</a:t>
            </a:r>
            <a:endParaRPr lang="en-US">
              <a:solidFill>
                <a:schemeClr val="tx1"/>
              </a:solidFill>
            </a:endParaRPr>
          </a:p>
        </p:txBody>
      </p:sp>
      <p:pic>
        <p:nvPicPr>
          <p:cNvPr id="27" name="Picture 20" descr="chub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52600" y="4800600"/>
            <a:ext cx="1295400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Line 38"/>
          <p:cNvSpPr>
            <a:spLocks noChangeShapeType="1"/>
          </p:cNvSpPr>
          <p:nvPr/>
        </p:nvSpPr>
        <p:spPr bwMode="auto">
          <a:xfrm>
            <a:off x="0" y="914400"/>
            <a:ext cx="7772400" cy="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0" name="Rectangle 41"/>
          <p:cNvSpPr>
            <a:spLocks noChangeArrowheads="1"/>
          </p:cNvSpPr>
          <p:nvPr/>
        </p:nvSpPr>
        <p:spPr bwMode="auto">
          <a:xfrm>
            <a:off x="0" y="914400"/>
            <a:ext cx="5410200" cy="762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GB" altLang="vi-VN"/>
          </a:p>
        </p:txBody>
      </p:sp>
      <p:pic>
        <p:nvPicPr>
          <p:cNvPr id="24" name="Content Placeholder 23" descr="ung-dung-thiet-bi-ma-vach-vao-thu-vie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94799" y="914400"/>
            <a:ext cx="5549201" cy="3124200"/>
          </a:xfrm>
        </p:spPr>
      </p:pic>
      <p:pic>
        <p:nvPicPr>
          <p:cNvPr id="27" name="Picture 4" descr="C:\Users\ACER\AppData\Local\Microsoft\Windows\Temporary Internet Files\Content.IE5\00WZCH5L\5-Free-Summer-Clipart-Illustration-Of-A-Happy-Smiling-Sun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91337" y="1"/>
            <a:ext cx="1352663" cy="1143000"/>
          </a:xfrm>
          <a:prstGeom prst="rect">
            <a:avLst/>
          </a:prstGeom>
          <a:noFill/>
        </p:spPr>
      </p:pic>
      <p:pic>
        <p:nvPicPr>
          <p:cNvPr id="29" name="Picture 2" descr="C:\Users\ACER\AppData\Local\Microsoft\Windows\Temporary Internet Files\Content.IE5\00WZCH5L\school_building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5866282"/>
            <a:ext cx="1066800" cy="991717"/>
          </a:xfrm>
          <a:prstGeom prst="rect">
            <a:avLst/>
          </a:prstGeom>
          <a:noFill/>
        </p:spPr>
      </p:pic>
      <p:sp>
        <p:nvSpPr>
          <p:cNvPr id="33" name="Cloud Callout 32"/>
          <p:cNvSpPr/>
          <p:nvPr/>
        </p:nvSpPr>
        <p:spPr>
          <a:xfrm>
            <a:off x="0" y="1371600"/>
            <a:ext cx="4724400" cy="2362200"/>
          </a:xfrm>
          <a:prstGeom prst="cloudCallout">
            <a:avLst>
              <a:gd name="adj1" fmla="val -28578"/>
              <a:gd name="adj2" fmla="val 65194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Sách</a:t>
            </a:r>
            <a:r>
              <a:rPr lang="en-US" sz="2800" dirty="0" smtClean="0"/>
              <a:t> </a:t>
            </a:r>
            <a:r>
              <a:rPr lang="en-US" sz="2800" dirty="0" err="1" smtClean="0"/>
              <a:t>trong</a:t>
            </a:r>
            <a:r>
              <a:rPr lang="en-US" sz="2800" dirty="0" smtClean="0"/>
              <a:t> </a:t>
            </a:r>
            <a:r>
              <a:rPr lang="en-US" sz="2800" dirty="0" err="1" smtClean="0"/>
              <a:t>thư</a:t>
            </a:r>
            <a:r>
              <a:rPr lang="en-US" sz="2800" dirty="0" smtClean="0"/>
              <a:t> </a:t>
            </a:r>
            <a:r>
              <a:rPr lang="en-US" sz="2800" dirty="0" err="1" smtClean="0"/>
              <a:t>viện</a:t>
            </a:r>
            <a:r>
              <a:rPr lang="en-US" sz="2800" dirty="0" smtClean="0"/>
              <a:t> </a:t>
            </a:r>
            <a:r>
              <a:rPr lang="en-US" sz="2800" dirty="0" err="1" smtClean="0"/>
              <a:t>sắp</a:t>
            </a:r>
            <a:r>
              <a:rPr lang="en-US" sz="2800" dirty="0" smtClean="0"/>
              <a:t> </a:t>
            </a:r>
            <a:r>
              <a:rPr lang="en-US" sz="2800" dirty="0" err="1" smtClean="0"/>
              <a:t>xếp</a:t>
            </a:r>
            <a:r>
              <a:rPr lang="en-US" sz="2800" dirty="0" smtClean="0"/>
              <a:t> </a:t>
            </a:r>
            <a:r>
              <a:rPr lang="en-US" sz="2800" dirty="0" err="1" smtClean="0"/>
              <a:t>như</a:t>
            </a:r>
            <a:r>
              <a:rPr lang="en-US" sz="2800" dirty="0" smtClean="0"/>
              <a:t> </a:t>
            </a:r>
            <a:r>
              <a:rPr lang="en-US" sz="2800" dirty="0" err="1" smtClean="0"/>
              <a:t>thế</a:t>
            </a:r>
            <a:r>
              <a:rPr lang="en-US" sz="2800" dirty="0" smtClean="0"/>
              <a:t> </a:t>
            </a:r>
            <a:r>
              <a:rPr lang="en-US" sz="2800" dirty="0" err="1" smtClean="0"/>
              <a:t>nào</a:t>
            </a:r>
            <a:r>
              <a:rPr lang="en-US" sz="2800" dirty="0" smtClean="0"/>
              <a:t>?</a:t>
            </a:r>
            <a:endParaRPr lang="en-US" sz="2800" dirty="0"/>
          </a:p>
        </p:txBody>
      </p:sp>
      <p:sp>
        <p:nvSpPr>
          <p:cNvPr id="35" name="Cloud Callout 34"/>
          <p:cNvSpPr/>
          <p:nvPr/>
        </p:nvSpPr>
        <p:spPr>
          <a:xfrm>
            <a:off x="0" y="2133600"/>
            <a:ext cx="4724400" cy="2362200"/>
          </a:xfrm>
          <a:prstGeom prst="cloudCallout">
            <a:avLst>
              <a:gd name="adj1" fmla="val -28578"/>
              <a:gd name="adj2" fmla="val 65194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Sách</a:t>
            </a:r>
            <a:r>
              <a:rPr lang="en-US" sz="2800" dirty="0" smtClean="0"/>
              <a:t> </a:t>
            </a:r>
            <a:r>
              <a:rPr lang="en-US" sz="2800" dirty="0" err="1" smtClean="0"/>
              <a:t>được</a:t>
            </a:r>
            <a:r>
              <a:rPr lang="en-US" sz="2800" dirty="0" smtClean="0"/>
              <a:t> </a:t>
            </a:r>
            <a:r>
              <a:rPr lang="en-US" sz="2800" dirty="0" err="1" smtClean="0"/>
              <a:t>xếp</a:t>
            </a:r>
            <a:r>
              <a:rPr lang="en-US" sz="2800" dirty="0" smtClean="0"/>
              <a:t> </a:t>
            </a:r>
            <a:r>
              <a:rPr lang="en-US" sz="2800" dirty="0" err="1" smtClean="0"/>
              <a:t>theo</a:t>
            </a:r>
            <a:r>
              <a:rPr lang="en-US" sz="2800" dirty="0" smtClean="0"/>
              <a:t> </a:t>
            </a:r>
            <a:r>
              <a:rPr lang="en-US" sz="2800" dirty="0" err="1" smtClean="0"/>
              <a:t>từng</a:t>
            </a:r>
            <a:r>
              <a:rPr lang="en-US" sz="2800" dirty="0" smtClean="0"/>
              <a:t> </a:t>
            </a:r>
            <a:r>
              <a:rPr lang="en-US" sz="2800" dirty="0" err="1" smtClean="0"/>
              <a:t>loại</a:t>
            </a:r>
            <a:r>
              <a:rPr lang="en-US" sz="2800" dirty="0" smtClean="0"/>
              <a:t> ở </a:t>
            </a:r>
            <a:r>
              <a:rPr lang="en-US" sz="2800" dirty="0" err="1" smtClean="0"/>
              <a:t>từng</a:t>
            </a:r>
            <a:r>
              <a:rPr lang="en-US" sz="2800" dirty="0" smtClean="0"/>
              <a:t> </a:t>
            </a:r>
            <a:r>
              <a:rPr lang="en-US" sz="2800" dirty="0" err="1" smtClean="0"/>
              <a:t>ngăn</a:t>
            </a:r>
            <a:r>
              <a:rPr lang="en-US" sz="2800" dirty="0" smtClean="0"/>
              <a:t> </a:t>
            </a:r>
            <a:r>
              <a:rPr lang="en-US" sz="2800" dirty="0" err="1" smtClean="0"/>
              <a:t>trên</a:t>
            </a:r>
            <a:r>
              <a:rPr lang="en-US" sz="2800" dirty="0" smtClean="0"/>
              <a:t> </a:t>
            </a:r>
            <a:r>
              <a:rPr lang="en-US" sz="2800" dirty="0" err="1" smtClean="0"/>
              <a:t>kệ</a:t>
            </a:r>
            <a:r>
              <a:rPr lang="en-US" sz="2800" dirty="0" smtClean="0"/>
              <a:t> </a:t>
            </a:r>
            <a:r>
              <a:rPr lang="en-US" sz="2800" dirty="0" err="1" smtClean="0"/>
              <a:t>sách</a:t>
            </a:r>
            <a:endParaRPr lang="en-US" sz="2800" dirty="0"/>
          </a:p>
        </p:txBody>
      </p:sp>
      <p:sp>
        <p:nvSpPr>
          <p:cNvPr id="39" name="Cloud Callout 38"/>
          <p:cNvSpPr/>
          <p:nvPr/>
        </p:nvSpPr>
        <p:spPr>
          <a:xfrm>
            <a:off x="381000" y="2590800"/>
            <a:ext cx="4724400" cy="2362200"/>
          </a:xfrm>
          <a:prstGeom prst="cloudCallout">
            <a:avLst>
              <a:gd name="adj1" fmla="val -28578"/>
              <a:gd name="adj2" fmla="val 65194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Dễ</a:t>
            </a:r>
            <a:r>
              <a:rPr lang="en-US" sz="2800" dirty="0" smtClean="0"/>
              <a:t> </a:t>
            </a:r>
            <a:r>
              <a:rPr lang="en-US" sz="2800" dirty="0" err="1" smtClean="0"/>
              <a:t>dàng</a:t>
            </a:r>
            <a:r>
              <a:rPr lang="en-US" sz="2800" dirty="0" smtClean="0"/>
              <a:t> </a:t>
            </a:r>
            <a:r>
              <a:rPr lang="en-US" sz="2800" dirty="0" err="1" smtClean="0"/>
              <a:t>tìm</a:t>
            </a:r>
            <a:r>
              <a:rPr lang="en-US" sz="2800" dirty="0" smtClean="0"/>
              <a:t> </a:t>
            </a:r>
            <a:r>
              <a:rPr lang="en-US" sz="2800" dirty="0" err="1" smtClean="0"/>
              <a:t>kiếm</a:t>
            </a:r>
            <a:r>
              <a:rPr lang="en-US" sz="2800" dirty="0" smtClean="0"/>
              <a:t> </a:t>
            </a:r>
            <a:r>
              <a:rPr lang="en-US" sz="2800" dirty="0" err="1" smtClean="0"/>
              <a:t>và</a:t>
            </a:r>
            <a:r>
              <a:rPr lang="en-US" sz="2800" dirty="0" smtClean="0"/>
              <a:t> </a:t>
            </a:r>
            <a:r>
              <a:rPr lang="en-US" sz="2800" dirty="0" err="1" smtClean="0"/>
              <a:t>quản</a:t>
            </a:r>
            <a:r>
              <a:rPr lang="en-US" sz="2800" dirty="0" smtClean="0"/>
              <a:t> </a:t>
            </a:r>
            <a:r>
              <a:rPr lang="en-US" sz="2800" dirty="0" err="1" smtClean="0"/>
              <a:t>lí</a:t>
            </a:r>
            <a:r>
              <a:rPr lang="en-US" sz="2800" dirty="0" smtClean="0"/>
              <a:t> </a:t>
            </a:r>
            <a:r>
              <a:rPr lang="en-US" sz="2800" dirty="0" err="1" smtClean="0"/>
              <a:t>sách</a:t>
            </a:r>
            <a:endParaRPr lang="en-US" sz="2800" dirty="0"/>
          </a:p>
        </p:txBody>
      </p:sp>
      <p:sp>
        <p:nvSpPr>
          <p:cNvPr id="40" name="Cloud Callout 39"/>
          <p:cNvSpPr/>
          <p:nvPr/>
        </p:nvSpPr>
        <p:spPr>
          <a:xfrm>
            <a:off x="1066800" y="3352800"/>
            <a:ext cx="5867400" cy="2362200"/>
          </a:xfrm>
          <a:prstGeom prst="cloudCallout">
            <a:avLst>
              <a:gd name="adj1" fmla="val -28578"/>
              <a:gd name="adj2" fmla="val 65194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</a:rPr>
              <a:t>Vậy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làm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sao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để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chúng</a:t>
            </a:r>
            <a:r>
              <a:rPr lang="en-US" sz="2800" b="1" dirty="0" smtClean="0">
                <a:solidFill>
                  <a:schemeClr val="tx1"/>
                </a:solidFill>
              </a:rPr>
              <a:t> ta </a:t>
            </a:r>
            <a:r>
              <a:rPr lang="en-US" sz="2800" b="1" dirty="0" err="1" smtClean="0">
                <a:solidFill>
                  <a:schemeClr val="tx1"/>
                </a:solidFill>
              </a:rPr>
              <a:t>dễ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dàng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quản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lí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và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sử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dụng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các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tài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liệu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có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trong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máy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tính</a:t>
            </a:r>
            <a:r>
              <a:rPr lang="en-US" sz="2800" b="1" dirty="0" smtClean="0">
                <a:solidFill>
                  <a:schemeClr val="tx1"/>
                </a:solidFill>
              </a:rPr>
              <a:t>?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6522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3" grpId="1" animBg="1"/>
      <p:bldP spid="35" grpId="0" animBg="1"/>
      <p:bldP spid="35" grpId="1" animBg="1"/>
      <p:bldP spid="39" grpId="0" animBg="1"/>
      <p:bldP spid="39" grpId="1" animBg="1"/>
      <p:bldP spid="4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1" name="AutoShape 27"/>
          <p:cNvSpPr>
            <a:spLocks noChangeArrowheads="1"/>
          </p:cNvSpPr>
          <p:nvPr/>
        </p:nvSpPr>
        <p:spPr bwMode="gray">
          <a:xfrm>
            <a:off x="1676400" y="2519363"/>
            <a:ext cx="5410200" cy="9906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/>
              </a:gs>
              <a:gs pos="100000">
                <a:srgbClr val="FFFFCC"/>
              </a:gs>
            </a:gsLst>
            <a:lin ang="5400000" scaled="1"/>
          </a:gradFill>
          <a:ln w="28575" algn="ctr">
            <a:solidFill>
              <a:srgbClr val="FF0000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Làm quen với thư mục, thư mục con.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00" name="AutoShape 56"/>
          <p:cNvSpPr>
            <a:spLocks noChangeArrowheads="1"/>
          </p:cNvSpPr>
          <p:nvPr/>
        </p:nvSpPr>
        <p:spPr bwMode="gray">
          <a:xfrm>
            <a:off x="1905000" y="3632016"/>
            <a:ext cx="6553200" cy="9906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/>
              </a:gs>
              <a:gs pos="100000">
                <a:srgbClr val="FFFFCC"/>
              </a:gs>
            </a:gsLst>
            <a:lin ang="5400000" scaled="1"/>
          </a:gradFill>
          <a:ln w="28575" algn="ctr">
            <a:solidFill>
              <a:srgbClr val="FF0000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Thực hiện được các thao tác: tạo mới, đặt tên,</a:t>
            </a:r>
          </a:p>
          <a:p>
            <a:pPr>
              <a:defRPr/>
            </a:pP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 mở, đóng thư mục.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9" name="AutoShape 17" descr="Pink tissue paper"/>
          <p:cNvSpPr>
            <a:spLocks noChangeArrowheads="1"/>
          </p:cNvSpPr>
          <p:nvPr/>
        </p:nvSpPr>
        <p:spPr bwMode="auto">
          <a:xfrm>
            <a:off x="1295400" y="1219200"/>
            <a:ext cx="2667000" cy="838200"/>
          </a:xfrm>
          <a:prstGeom prst="roundRect">
            <a:avLst>
              <a:gd name="adj" fmla="val 50000"/>
            </a:avLst>
          </a:prstGeom>
          <a:blipFill dpi="0" rotWithShape="1">
            <a:blip r:embed="rId3"/>
            <a:srcRect/>
            <a:tile tx="0" ty="0" sx="100000" sy="100000" flip="none" algn="tl"/>
          </a:blipFill>
          <a:ln w="38100" algn="ctr">
            <a:solidFill>
              <a:srgbClr val="74A731"/>
            </a:solidFill>
            <a:round/>
            <a:headEnd/>
            <a:tailEnd/>
          </a:ln>
        </p:spPr>
        <p:txBody>
          <a:bodyPr vert="eaVert" wrap="none" anchor="ctr"/>
          <a:lstStyle/>
          <a:p>
            <a:pPr algn="r" rtl="1"/>
            <a:endParaRPr lang="en-US" sz="1800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914400" y="2900363"/>
            <a:ext cx="762000" cy="152400"/>
            <a:chOff x="0" y="1896"/>
            <a:chExt cx="5760" cy="120"/>
          </a:xfrm>
        </p:grpSpPr>
        <p:sp>
          <p:nvSpPr>
            <p:cNvPr id="1059" name="Rectangle 8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ECECEC"/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800">
                <a:latin typeface="Times New Roman" pitchFamily="18" charset="0"/>
              </a:endParaRPr>
            </a:p>
          </p:txBody>
        </p:sp>
        <p:sp>
          <p:nvSpPr>
            <p:cNvPr id="1060" name="Rectangle 9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800">
                <a:latin typeface="Times New Roman" pitchFamily="18" charset="0"/>
              </a:endParaRPr>
            </a:p>
          </p:txBody>
        </p:sp>
      </p:grpSp>
      <p:grpSp>
        <p:nvGrpSpPr>
          <p:cNvPr id="3" name="Group 40"/>
          <p:cNvGrpSpPr>
            <a:grpSpLocks/>
          </p:cNvGrpSpPr>
          <p:nvPr/>
        </p:nvGrpSpPr>
        <p:grpSpPr bwMode="auto">
          <a:xfrm rot="5400000">
            <a:off x="-243681" y="3947319"/>
            <a:ext cx="1858962" cy="304800"/>
            <a:chOff x="0" y="1896"/>
            <a:chExt cx="5760" cy="120"/>
          </a:xfrm>
        </p:grpSpPr>
        <p:sp>
          <p:nvSpPr>
            <p:cNvPr id="1057" name="Rectangle 41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ECECEC"/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endParaRPr lang="en-US" sz="1800">
                <a:latin typeface="Times New Roman" pitchFamily="18" charset="0"/>
              </a:endParaRPr>
            </a:p>
          </p:txBody>
        </p:sp>
        <p:sp>
          <p:nvSpPr>
            <p:cNvPr id="1058" name="Rectangle 42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endParaRPr lang="en-US" sz="1800">
                <a:latin typeface="Times New Roman" pitchFamily="18" charset="0"/>
              </a:endParaRPr>
            </a:p>
          </p:txBody>
        </p:sp>
      </p:grpSp>
      <p:grpSp>
        <p:nvGrpSpPr>
          <p:cNvPr id="5" name="Group 70"/>
          <p:cNvGrpSpPr>
            <a:grpSpLocks/>
          </p:cNvGrpSpPr>
          <p:nvPr/>
        </p:nvGrpSpPr>
        <p:grpSpPr bwMode="auto">
          <a:xfrm rot="19917799">
            <a:off x="87851" y="1224706"/>
            <a:ext cx="1245054" cy="963879"/>
            <a:chOff x="169" y="289"/>
            <a:chExt cx="627" cy="493"/>
          </a:xfrm>
        </p:grpSpPr>
        <p:sp>
          <p:nvSpPr>
            <p:cNvPr id="1055" name="Oval 19" descr="Oak"/>
            <p:cNvSpPr>
              <a:spLocks noChangeArrowheads="1"/>
            </p:cNvSpPr>
            <p:nvPr/>
          </p:nvSpPr>
          <p:spPr bwMode="auto">
            <a:xfrm rot="1758052">
              <a:off x="204" y="300"/>
              <a:ext cx="592" cy="482"/>
            </a:xfrm>
            <a:prstGeom prst="ellipse">
              <a:avLst/>
            </a:prstGeom>
            <a:blipFill dpi="0" rotWithShape="1">
              <a:blip r:embed="rId4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en-US" sz="2400"/>
            </a:p>
          </p:txBody>
        </p:sp>
        <p:sp>
          <p:nvSpPr>
            <p:cNvPr id="1056" name="Oval 24" descr="Oak"/>
            <p:cNvSpPr>
              <a:spLocks noChangeArrowheads="1"/>
            </p:cNvSpPr>
            <p:nvPr/>
          </p:nvSpPr>
          <p:spPr bwMode="gray">
            <a:xfrm rot="1758052">
              <a:off x="169" y="289"/>
              <a:ext cx="592" cy="482"/>
            </a:xfrm>
            <a:prstGeom prst="ellipse">
              <a:avLst/>
            </a:prstGeom>
            <a:blipFill dpi="0" rotWithShape="1">
              <a:blip r:embed="rId4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en-US" sz="2400"/>
            </a:p>
          </p:txBody>
        </p:sp>
      </p:grpSp>
      <p:graphicFrame>
        <p:nvGraphicFramePr>
          <p:cNvPr id="1026" name="Object 6"/>
          <p:cNvGraphicFramePr>
            <a:graphicFrameLocks noChangeAspect="1"/>
          </p:cNvGraphicFramePr>
          <p:nvPr/>
        </p:nvGraphicFramePr>
        <p:xfrm>
          <a:off x="0" y="4343400"/>
          <a:ext cx="2033588" cy="251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Clip" r:id="rId5" imgW="3535680" imgH="4450080" progId="">
                  <p:embed/>
                </p:oleObj>
              </mc:Choice>
              <mc:Fallback>
                <p:oleObj name="Clip" r:id="rId5" imgW="3535680" imgH="4450080" progId="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343400"/>
                        <a:ext cx="2033588" cy="2514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Group 73"/>
          <p:cNvGrpSpPr>
            <a:grpSpLocks/>
          </p:cNvGrpSpPr>
          <p:nvPr/>
        </p:nvGrpSpPr>
        <p:grpSpPr bwMode="auto">
          <a:xfrm>
            <a:off x="1524000" y="1298026"/>
            <a:ext cx="2209800" cy="687754"/>
            <a:chOff x="720" y="240"/>
            <a:chExt cx="4752" cy="505"/>
          </a:xfrm>
        </p:grpSpPr>
        <p:sp>
          <p:nvSpPr>
            <p:cNvPr id="1051" name="AutoShape 23" descr="White marble"/>
            <p:cNvSpPr>
              <a:spLocks noChangeArrowheads="1"/>
            </p:cNvSpPr>
            <p:nvPr/>
          </p:nvSpPr>
          <p:spPr bwMode="gray">
            <a:xfrm>
              <a:off x="720" y="240"/>
              <a:ext cx="4752" cy="505"/>
            </a:xfrm>
            <a:prstGeom prst="roundRect">
              <a:avLst>
                <a:gd name="adj" fmla="val 50000"/>
              </a:avLst>
            </a:prstGeom>
            <a:blipFill dpi="0" rotWithShape="1">
              <a:blip r:embed="rId7"/>
              <a:srcRect/>
              <a:tile tx="0" ty="0" sx="100000" sy="100000" flip="none" algn="tl"/>
            </a:blipFill>
            <a:ln w="38100" algn="ctr">
              <a:solidFill>
                <a:srgbClr val="CC3300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pPr algn="r" rtl="1"/>
              <a:endParaRPr lang="en-US" sz="16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52" name="Text Box 26" descr="White marble"/>
            <p:cNvSpPr txBox="1">
              <a:spLocks noChangeArrowheads="1"/>
            </p:cNvSpPr>
            <p:nvPr/>
          </p:nvSpPr>
          <p:spPr bwMode="gray">
            <a:xfrm>
              <a:off x="1101" y="296"/>
              <a:ext cx="3983" cy="339"/>
            </a:xfrm>
            <a:prstGeom prst="rect">
              <a:avLst/>
            </a:prstGeom>
            <a:blipFill dpi="0" rotWithShape="1">
              <a:blip r:embed="rId7"/>
              <a:srcRect/>
              <a:tile tx="0" ty="0" sx="100000" sy="100000" flip="none" algn="tl"/>
            </a:blipFill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400" b="1" u="sng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MỤC TIÊU</a:t>
              </a:r>
            </a:p>
          </p:txBody>
        </p:sp>
      </p:grpSp>
      <p:pic>
        <p:nvPicPr>
          <p:cNvPr id="1034" name="Picture 76" descr="flowlin2.gif (13943 bytes)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-152400" y="6096000"/>
            <a:ext cx="9296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 10"/>
          <p:cNvGrpSpPr>
            <a:grpSpLocks/>
          </p:cNvGrpSpPr>
          <p:nvPr/>
        </p:nvGrpSpPr>
        <p:grpSpPr bwMode="auto">
          <a:xfrm>
            <a:off x="357188" y="2133600"/>
            <a:ext cx="636587" cy="1223963"/>
            <a:chOff x="1529" y="2341"/>
            <a:chExt cx="401" cy="682"/>
          </a:xfrm>
        </p:grpSpPr>
        <p:grpSp>
          <p:nvGrpSpPr>
            <p:cNvPr id="8" name="Group 11"/>
            <p:cNvGrpSpPr>
              <a:grpSpLocks/>
            </p:cNvGrpSpPr>
            <p:nvPr/>
          </p:nvGrpSpPr>
          <p:grpSpPr bwMode="auto">
            <a:xfrm rot="5400000">
              <a:off x="1472" y="2518"/>
              <a:ext cx="537" cy="184"/>
              <a:chOff x="0" y="1896"/>
              <a:chExt cx="5760" cy="120"/>
            </a:xfrm>
          </p:grpSpPr>
          <p:sp>
            <p:nvSpPr>
              <p:cNvPr id="1049" name="Rectangle 12"/>
              <p:cNvSpPr>
                <a:spLocks noChangeArrowheads="1"/>
              </p:cNvSpPr>
              <p:nvPr/>
            </p:nvSpPr>
            <p:spPr bwMode="gray">
              <a:xfrm>
                <a:off x="0" y="1896"/>
                <a:ext cx="5760" cy="47"/>
              </a:xfrm>
              <a:prstGeom prst="rect">
                <a:avLst/>
              </a:prstGeom>
              <a:gradFill rotWithShape="1">
                <a:gsLst>
                  <a:gs pos="0">
                    <a:srgbClr val="808080"/>
                  </a:gs>
                  <a:gs pos="100000">
                    <a:srgbClr val="ECECEC"/>
                  </a:gs>
                </a:gsLst>
                <a:lin ang="5400000" scaled="1"/>
              </a:gradFill>
              <a:ln w="9525" algn="ctr">
                <a:noFill/>
                <a:miter lim="800000"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 sz="1800">
                  <a:latin typeface="Times New Roman" pitchFamily="18" charset="0"/>
                </a:endParaRPr>
              </a:p>
            </p:txBody>
          </p:sp>
          <p:sp>
            <p:nvSpPr>
              <p:cNvPr id="1050" name="Rectangle 13"/>
              <p:cNvSpPr>
                <a:spLocks noChangeArrowheads="1"/>
              </p:cNvSpPr>
              <p:nvPr/>
            </p:nvSpPr>
            <p:spPr bwMode="gray">
              <a:xfrm>
                <a:off x="0" y="1942"/>
                <a:ext cx="5760" cy="74"/>
              </a:xfrm>
              <a:prstGeom prst="rect">
                <a:avLst/>
              </a:prstGeom>
              <a:gradFill rotWithShape="1">
                <a:gsLst>
                  <a:gs pos="0">
                    <a:srgbClr val="CFCFCF"/>
                  </a:gs>
                  <a:gs pos="100000">
                    <a:srgbClr val="5F5F5F"/>
                  </a:gs>
                </a:gsLst>
                <a:lin ang="5400000" scaled="1"/>
              </a:gradFill>
              <a:ln w="9525" algn="ctr">
                <a:noFill/>
                <a:miter lim="800000"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 sz="1800">
                  <a:latin typeface="Times New Roman" pitchFamily="18" charset="0"/>
                </a:endParaRPr>
              </a:p>
            </p:txBody>
          </p:sp>
        </p:grpSp>
        <p:grpSp>
          <p:nvGrpSpPr>
            <p:cNvPr id="9" name="Group 14"/>
            <p:cNvGrpSpPr>
              <a:grpSpLocks/>
            </p:cNvGrpSpPr>
            <p:nvPr/>
          </p:nvGrpSpPr>
          <p:grpSpPr bwMode="auto">
            <a:xfrm rot="5400000">
              <a:off x="1530" y="2622"/>
              <a:ext cx="400" cy="401"/>
              <a:chOff x="2078" y="1824"/>
              <a:chExt cx="1783" cy="1615"/>
            </a:xfrm>
          </p:grpSpPr>
          <p:sp>
            <p:nvSpPr>
              <p:cNvPr id="1044" name="AutoShape 16"/>
              <p:cNvSpPr>
                <a:spLocks noChangeArrowheads="1"/>
              </p:cNvSpPr>
              <p:nvPr/>
            </p:nvSpPr>
            <p:spPr bwMode="gray">
              <a:xfrm rot="5400000" flipH="1">
                <a:off x="3610" y="2514"/>
                <a:ext cx="309" cy="19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endParaRPr lang="en-US" sz="1800">
                  <a:latin typeface="Times New Roman" pitchFamily="18" charset="0"/>
                </a:endParaRPr>
              </a:p>
            </p:txBody>
          </p:sp>
          <p:sp>
            <p:nvSpPr>
              <p:cNvPr id="1045" name="Oval 18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 sz="1800">
                  <a:latin typeface="Times New Roman" pitchFamily="18" charset="0"/>
                </a:endParaRPr>
              </a:p>
            </p:txBody>
          </p:sp>
          <p:sp>
            <p:nvSpPr>
              <p:cNvPr id="1046" name="Oval 19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 sz="1800">
                  <a:latin typeface="Times New Roman" pitchFamily="18" charset="0"/>
                </a:endParaRPr>
              </a:p>
            </p:txBody>
          </p:sp>
          <p:sp>
            <p:nvSpPr>
              <p:cNvPr id="87" name="Oval 22"/>
              <p:cNvSpPr>
                <a:spLocks noChangeArrowheads="1"/>
              </p:cNvSpPr>
              <p:nvPr/>
            </p:nvSpPr>
            <p:spPr bwMode="gray">
              <a:xfrm>
                <a:off x="2180" y="2120"/>
                <a:ext cx="1412" cy="1075"/>
              </a:xfrm>
              <a:prstGeom prst="ellipse">
                <a:avLst/>
              </a:prstGeom>
              <a:gradFill rotWithShape="1">
                <a:gsLst>
                  <a:gs pos="0">
                    <a:srgbClr val="7A7400"/>
                  </a:gs>
                  <a:gs pos="50000">
                    <a:schemeClr val="hlink"/>
                  </a:gs>
                  <a:gs pos="100000">
                    <a:srgbClr val="7A7400"/>
                  </a:gs>
                </a:gsLst>
                <a:lin ang="18900000" scaled="1"/>
              </a:gradFill>
              <a:ln>
                <a:noFill/>
              </a:ln>
              <a:extLst/>
            </p:spPr>
            <p:txBody>
              <a:bodyPr rot="10800000" vert="eaVert" anchor="ctr">
                <a:spAutoFit/>
              </a:bodyPr>
              <a:lstStyle/>
              <a:p>
                <a:pPr>
                  <a:defRPr/>
                </a:pPr>
                <a:endParaRPr lang="en-US" sz="1800"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1048" name="Oval 23" descr="Pink tissue paper"/>
              <p:cNvSpPr>
                <a:spLocks noChangeArrowheads="1"/>
              </p:cNvSpPr>
              <p:nvPr/>
            </p:nvSpPr>
            <p:spPr bwMode="gray">
              <a:xfrm>
                <a:off x="2178" y="2085"/>
                <a:ext cx="1417" cy="1095"/>
              </a:xfrm>
              <a:prstGeom prst="ellipse">
                <a:avLst/>
              </a:prstGeom>
              <a:blipFill dpi="0" rotWithShape="1">
                <a:blip r:embed="rId3"/>
                <a:srcRect/>
                <a:tile tx="0" ty="0" sx="100000" sy="100000" flip="none" algn="tl"/>
              </a:blipFill>
              <a:ln w="38100" algn="ctr">
                <a:noFill/>
                <a:round/>
                <a:headEnd/>
                <a:tailEnd/>
              </a:ln>
            </p:spPr>
            <p:txBody>
              <a:bodyPr rot="10800000" vert="eaVert" anchor="ctr">
                <a:spAutoFit/>
              </a:bodyPr>
              <a:lstStyle/>
              <a:p>
                <a:endParaRPr lang="en-US" sz="1800">
                  <a:latin typeface="Times New Roman" pitchFamily="18" charset="0"/>
                </a:endParaRPr>
              </a:p>
            </p:txBody>
          </p:sp>
        </p:grpSp>
      </p:grpSp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990600" y="3952875"/>
            <a:ext cx="914400" cy="152400"/>
            <a:chOff x="0" y="1896"/>
            <a:chExt cx="5760" cy="120"/>
          </a:xfrm>
        </p:grpSpPr>
        <p:sp>
          <p:nvSpPr>
            <p:cNvPr id="1040" name="Rectangle 8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ECECEC"/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800">
                <a:latin typeface="Times New Roman" pitchFamily="18" charset="0"/>
              </a:endParaRPr>
            </a:p>
          </p:txBody>
        </p:sp>
        <p:sp>
          <p:nvSpPr>
            <p:cNvPr id="1041" name="Rectangle 9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800">
                <a:latin typeface="Times New Roman" pitchFamily="18" charset="0"/>
              </a:endParaRPr>
            </a:p>
          </p:txBody>
        </p:sp>
      </p:grpSp>
      <p:grpSp>
        <p:nvGrpSpPr>
          <p:cNvPr id="11" name="Group 14"/>
          <p:cNvGrpSpPr>
            <a:grpSpLocks/>
          </p:cNvGrpSpPr>
          <p:nvPr/>
        </p:nvGrpSpPr>
        <p:grpSpPr bwMode="auto">
          <a:xfrm rot="5400000">
            <a:off x="345281" y="3815557"/>
            <a:ext cx="650875" cy="639762"/>
            <a:chOff x="4142" y="1832"/>
            <a:chExt cx="1621" cy="1610"/>
          </a:xfrm>
        </p:grpSpPr>
        <p:sp>
          <p:nvSpPr>
            <p:cNvPr id="1038" name="Oval 18"/>
            <p:cNvSpPr>
              <a:spLocks noChangeArrowheads="1"/>
            </p:cNvSpPr>
            <p:nvPr/>
          </p:nvSpPr>
          <p:spPr bwMode="gray">
            <a:xfrm>
              <a:off x="4142" y="1832"/>
              <a:ext cx="1621" cy="1610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rgbClr val="C0C0C0"/>
              </a:solidFill>
              <a:round/>
              <a:headEnd/>
              <a:tailEnd/>
            </a:ln>
          </p:spPr>
          <p:txBody>
            <a:bodyPr rot="10800000" vert="eaVert" wrap="none" anchor="ctr"/>
            <a:lstStyle/>
            <a:p>
              <a:endParaRPr lang="en-US" sz="1800">
                <a:latin typeface="Times New Roman" pitchFamily="18" charset="0"/>
              </a:endParaRPr>
            </a:p>
          </p:txBody>
        </p:sp>
        <p:sp>
          <p:nvSpPr>
            <p:cNvPr id="1039" name="Oval 23" descr="Pink tissue paper"/>
            <p:cNvSpPr>
              <a:spLocks noChangeArrowheads="1"/>
            </p:cNvSpPr>
            <p:nvPr/>
          </p:nvSpPr>
          <p:spPr bwMode="gray">
            <a:xfrm>
              <a:off x="4245" y="2090"/>
              <a:ext cx="1422" cy="1091"/>
            </a:xfrm>
            <a:prstGeom prst="ellipse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38100" algn="ctr">
              <a:noFill/>
              <a:round/>
              <a:headEnd/>
              <a:tailEnd/>
            </a:ln>
          </p:spPr>
          <p:txBody>
            <a:bodyPr rot="10800000" vert="eaVert" anchor="ctr">
              <a:spAutoFit/>
            </a:bodyPr>
            <a:lstStyle/>
            <a:p>
              <a:endParaRPr lang="en-US" sz="1800">
                <a:latin typeface="Times New Roman" pitchFamily="18" charset="0"/>
              </a:endParaRPr>
            </a:p>
          </p:txBody>
        </p:sp>
      </p:grpSp>
      <p:grpSp>
        <p:nvGrpSpPr>
          <p:cNvPr id="37" name="Group 14"/>
          <p:cNvGrpSpPr>
            <a:grpSpLocks/>
          </p:cNvGrpSpPr>
          <p:nvPr/>
        </p:nvGrpSpPr>
        <p:grpSpPr bwMode="auto">
          <a:xfrm rot="5400000">
            <a:off x="375444" y="5034757"/>
            <a:ext cx="650875" cy="639762"/>
            <a:chOff x="4142" y="1832"/>
            <a:chExt cx="1621" cy="1610"/>
          </a:xfrm>
        </p:grpSpPr>
        <p:sp>
          <p:nvSpPr>
            <p:cNvPr id="38" name="Oval 18"/>
            <p:cNvSpPr>
              <a:spLocks noChangeArrowheads="1"/>
            </p:cNvSpPr>
            <p:nvPr/>
          </p:nvSpPr>
          <p:spPr bwMode="gray">
            <a:xfrm>
              <a:off x="4142" y="1832"/>
              <a:ext cx="1621" cy="1610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rgbClr val="C0C0C0"/>
              </a:solidFill>
              <a:round/>
              <a:headEnd/>
              <a:tailEnd/>
            </a:ln>
          </p:spPr>
          <p:txBody>
            <a:bodyPr rot="10800000" vert="eaVert" wrap="none" anchor="ctr"/>
            <a:lstStyle/>
            <a:p>
              <a:endParaRPr lang="en-US" sz="1800">
                <a:latin typeface="Times New Roman" pitchFamily="18" charset="0"/>
              </a:endParaRPr>
            </a:p>
          </p:txBody>
        </p:sp>
        <p:sp>
          <p:nvSpPr>
            <p:cNvPr id="39" name="Oval 23" descr="Pink tissue paper"/>
            <p:cNvSpPr>
              <a:spLocks noChangeArrowheads="1"/>
            </p:cNvSpPr>
            <p:nvPr/>
          </p:nvSpPr>
          <p:spPr bwMode="gray">
            <a:xfrm>
              <a:off x="4245" y="2090"/>
              <a:ext cx="1422" cy="1091"/>
            </a:xfrm>
            <a:prstGeom prst="ellipse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38100" algn="ctr">
              <a:noFill/>
              <a:round/>
              <a:headEnd/>
              <a:tailEnd/>
            </a:ln>
          </p:spPr>
          <p:txBody>
            <a:bodyPr rot="10800000" vert="eaVert" anchor="ctr">
              <a:spAutoFit/>
            </a:bodyPr>
            <a:lstStyle/>
            <a:p>
              <a:endParaRPr lang="en-US" sz="1800">
                <a:latin typeface="Times New Roman" pitchFamily="18" charset="0"/>
              </a:endParaRPr>
            </a:p>
          </p:txBody>
        </p:sp>
      </p:grpSp>
      <p:grpSp>
        <p:nvGrpSpPr>
          <p:cNvPr id="40" name="Group 7"/>
          <p:cNvGrpSpPr>
            <a:grpSpLocks/>
          </p:cNvGrpSpPr>
          <p:nvPr/>
        </p:nvGrpSpPr>
        <p:grpSpPr bwMode="auto">
          <a:xfrm>
            <a:off x="1020763" y="5172075"/>
            <a:ext cx="914400" cy="152400"/>
            <a:chOff x="0" y="1896"/>
            <a:chExt cx="5760" cy="120"/>
          </a:xfrm>
        </p:grpSpPr>
        <p:sp>
          <p:nvSpPr>
            <p:cNvPr id="41" name="Rectangle 8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ECECEC"/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800">
                <a:latin typeface="Times New Roman" pitchFamily="18" charset="0"/>
              </a:endParaRPr>
            </a:p>
          </p:txBody>
        </p:sp>
        <p:sp>
          <p:nvSpPr>
            <p:cNvPr id="42" name="Rectangle 9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800">
                <a:latin typeface="Times New Roman" pitchFamily="18" charset="0"/>
              </a:endParaRPr>
            </a:p>
          </p:txBody>
        </p:sp>
      </p:grpSp>
      <p:sp>
        <p:nvSpPr>
          <p:cNvPr id="43" name="AutoShape 27"/>
          <p:cNvSpPr>
            <a:spLocks noChangeArrowheads="1"/>
          </p:cNvSpPr>
          <p:nvPr/>
        </p:nvSpPr>
        <p:spPr bwMode="gray">
          <a:xfrm>
            <a:off x="1905000" y="4724400"/>
            <a:ext cx="6553200" cy="9906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/>
              </a:gs>
              <a:gs pos="100000">
                <a:srgbClr val="FFFFCC"/>
              </a:gs>
            </a:gsLst>
            <a:lin ang="5400000" scaled="1"/>
          </a:gradFill>
          <a:ln w="28575" algn="ctr">
            <a:solidFill>
              <a:srgbClr val="FF0000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Biết cách và có ý thức sắp xếp khoa học, hợp lí</a:t>
            </a:r>
          </a:p>
          <a:p>
            <a:pPr>
              <a:defRPr/>
            </a:pP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các thư mục.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6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6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71" grpId="0" animBg="1"/>
      <p:bldP spid="6200" grpId="0" animBg="1"/>
      <p:bldP spid="1029" grpId="0" animBg="1"/>
      <p:bldP spid="4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2"/>
          <p:cNvSpPr txBox="1">
            <a:spLocks/>
          </p:cNvSpPr>
          <p:nvPr/>
        </p:nvSpPr>
        <p:spPr>
          <a:xfrm>
            <a:off x="152400" y="1066800"/>
            <a:ext cx="5257800" cy="5334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A: Hoạt động cơ bản</a:t>
            </a:r>
            <a:endParaRPr kumimoji="0" lang="en-US" sz="2800" b="1" i="0" strike="noStrike" kern="1200" cap="none" spc="0" normalizeH="0" baseline="0" noProof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" name="Title 12"/>
          <p:cNvSpPr txBox="1">
            <a:spLocks/>
          </p:cNvSpPr>
          <p:nvPr/>
        </p:nvSpPr>
        <p:spPr>
          <a:xfrm>
            <a:off x="457200" y="1447800"/>
            <a:ext cx="5257800" cy="5334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1. Tìm</a:t>
            </a:r>
            <a:r>
              <a:rPr kumimoji="0" lang="en-US" sz="2800" b="1" i="0" strike="noStrike" kern="1200" cap="none" spc="0" normalizeH="0" noProof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hiểu thư mục</a:t>
            </a:r>
            <a:endParaRPr kumimoji="0" lang="en-US" sz="2800" b="1" i="0" strike="noStrike" kern="1200" cap="none" spc="0" normalizeH="0" baseline="0" noProof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199" y="1981200"/>
            <a:ext cx="4419601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2971800" y="2699480"/>
            <a:ext cx="1524000" cy="2209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noFill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rot="10800000" flipV="1">
            <a:off x="4495800" y="3200400"/>
            <a:ext cx="1219200" cy="457200"/>
          </a:xfrm>
          <a:prstGeom prst="straightConnector1">
            <a:avLst/>
          </a:prstGeom>
          <a:ln w="381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105400" y="2814935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Thư mục Lớp 3C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Picture 18" descr="thư việ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0" y="2209800"/>
            <a:ext cx="5074921" cy="411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Line 38"/>
          <p:cNvSpPr>
            <a:spLocks noChangeShapeType="1"/>
          </p:cNvSpPr>
          <p:nvPr/>
        </p:nvSpPr>
        <p:spPr bwMode="auto">
          <a:xfrm>
            <a:off x="0" y="914400"/>
            <a:ext cx="7772400" cy="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0" name="Rectangle 41"/>
          <p:cNvSpPr>
            <a:spLocks noChangeArrowheads="1"/>
          </p:cNvSpPr>
          <p:nvPr/>
        </p:nvSpPr>
        <p:spPr bwMode="auto">
          <a:xfrm>
            <a:off x="0" y="914400"/>
            <a:ext cx="5410200" cy="762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GB" altLang="vi-VN"/>
          </a:p>
        </p:txBody>
      </p:sp>
      <p:sp>
        <p:nvSpPr>
          <p:cNvPr id="26" name="Title 12"/>
          <p:cNvSpPr>
            <a:spLocks noGrp="1"/>
          </p:cNvSpPr>
          <p:nvPr>
            <p:ph type="title"/>
          </p:nvPr>
        </p:nvSpPr>
        <p:spPr>
          <a:xfrm>
            <a:off x="381000" y="990600"/>
            <a:ext cx="4800600" cy="762000"/>
          </a:xfrm>
        </p:spPr>
        <p:txBody>
          <a:bodyPr>
            <a:noAutofit/>
          </a:bodyPr>
          <a:lstStyle/>
          <a:p>
            <a:pPr algn="l"/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" name="Picture 4" descr="C:\Users\ACER\AppData\Local\Microsoft\Windows\Temporary Internet Files\Content.IE5\00WZCH5L\5-Free-Summer-Clipart-Illustration-Of-A-Happy-Smiling-Sun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91337" y="1"/>
            <a:ext cx="1352663" cy="1143000"/>
          </a:xfrm>
          <a:prstGeom prst="rect">
            <a:avLst/>
          </a:prstGeom>
          <a:noFill/>
        </p:spPr>
      </p:pic>
      <p:pic>
        <p:nvPicPr>
          <p:cNvPr id="29" name="Picture 2" descr="C:\Users\ACER\AppData\Local\Microsoft\Windows\Temporary Internet Files\Content.IE5\00WZCH5L\school_building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5866282"/>
            <a:ext cx="1066800" cy="991717"/>
          </a:xfrm>
          <a:prstGeom prst="rect">
            <a:avLst/>
          </a:prstGeom>
          <a:noFill/>
        </p:spPr>
      </p:pic>
      <p:sp>
        <p:nvSpPr>
          <p:cNvPr id="47" name="Content Placeholder 46"/>
          <p:cNvSpPr>
            <a:spLocks noGrp="1"/>
          </p:cNvSpPr>
          <p:nvPr>
            <p:ph idx="1"/>
          </p:nvPr>
        </p:nvSpPr>
        <p:spPr>
          <a:xfrm>
            <a:off x="381000" y="2362200"/>
            <a:ext cx="8382000" cy="2133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trữ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endParaRPr lang="en-US" sz="28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Content Placeholder 46"/>
          <p:cNvSpPr txBox="1">
            <a:spLocks/>
          </p:cNvSpPr>
          <p:nvPr/>
        </p:nvSpPr>
        <p:spPr>
          <a:xfrm>
            <a:off x="381000" y="1828800"/>
            <a:ext cx="83820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Thế</a:t>
            </a:r>
            <a:r>
              <a:rPr kumimoji="0" lang="en-US" sz="2800" b="0" i="0" u="none" strike="noStrike" kern="1200" cap="none" spc="0" normalizeH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nào là thư mục?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4887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47" grpId="0" build="p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Line 38"/>
          <p:cNvSpPr>
            <a:spLocks noChangeShapeType="1"/>
          </p:cNvSpPr>
          <p:nvPr/>
        </p:nvSpPr>
        <p:spPr bwMode="auto">
          <a:xfrm>
            <a:off x="0" y="914400"/>
            <a:ext cx="7772400" cy="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0" name="Rectangle 41"/>
          <p:cNvSpPr>
            <a:spLocks noChangeArrowheads="1"/>
          </p:cNvSpPr>
          <p:nvPr/>
        </p:nvSpPr>
        <p:spPr bwMode="auto">
          <a:xfrm>
            <a:off x="0" y="914400"/>
            <a:ext cx="5410200" cy="762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GB" altLang="vi-VN"/>
          </a:p>
        </p:txBody>
      </p:sp>
      <p:sp>
        <p:nvSpPr>
          <p:cNvPr id="26" name="Title 12"/>
          <p:cNvSpPr>
            <a:spLocks noGrp="1"/>
          </p:cNvSpPr>
          <p:nvPr>
            <p:ph type="title"/>
          </p:nvPr>
        </p:nvSpPr>
        <p:spPr>
          <a:xfrm>
            <a:off x="381000" y="990600"/>
            <a:ext cx="4800600" cy="762000"/>
          </a:xfrm>
        </p:spPr>
        <p:txBody>
          <a:bodyPr>
            <a:noAutofit/>
          </a:bodyPr>
          <a:lstStyle/>
          <a:p>
            <a:pPr algn="l"/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" name="Picture 4" descr="C:\Users\ACER\AppData\Local\Microsoft\Windows\Temporary Internet Files\Content.IE5\00WZCH5L\5-Free-Summer-Clipart-Illustration-Of-A-Happy-Smiling-Sun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91337" y="1"/>
            <a:ext cx="1352663" cy="1143000"/>
          </a:xfrm>
          <a:prstGeom prst="rect">
            <a:avLst/>
          </a:prstGeom>
          <a:noFill/>
        </p:spPr>
      </p:pic>
      <p:pic>
        <p:nvPicPr>
          <p:cNvPr id="29" name="Picture 2" descr="C:\Users\ACER\AppData\Local\Microsoft\Windows\Temporary Internet Files\Content.IE5\00WZCH5L\school_building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5866282"/>
            <a:ext cx="1066800" cy="991717"/>
          </a:xfrm>
          <a:prstGeom prst="rect">
            <a:avLst/>
          </a:prstGeom>
          <a:noFill/>
        </p:spPr>
      </p:pic>
      <p:sp>
        <p:nvSpPr>
          <p:cNvPr id="47" name="Content Placeholder 46"/>
          <p:cNvSpPr>
            <a:spLocks noGrp="1"/>
          </p:cNvSpPr>
          <p:nvPr>
            <p:ph idx="1"/>
          </p:nvPr>
        </p:nvSpPr>
        <p:spPr>
          <a:xfrm>
            <a:off x="381000" y="2819400"/>
            <a:ext cx="8382000" cy="21336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kệ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trữ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kiếm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dàng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en-US" sz="28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Content Placeholder 23" descr="ung-dung-thiet-bi-ma-vach-vao-thu-vie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81400" y="1066800"/>
            <a:ext cx="2895600" cy="1630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10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4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Line 38"/>
          <p:cNvSpPr>
            <a:spLocks noChangeShapeType="1"/>
          </p:cNvSpPr>
          <p:nvPr/>
        </p:nvSpPr>
        <p:spPr bwMode="auto">
          <a:xfrm>
            <a:off x="0" y="914400"/>
            <a:ext cx="7772400" cy="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0" name="Rectangle 41"/>
          <p:cNvSpPr>
            <a:spLocks noChangeArrowheads="1"/>
          </p:cNvSpPr>
          <p:nvPr/>
        </p:nvSpPr>
        <p:spPr bwMode="auto">
          <a:xfrm>
            <a:off x="0" y="914400"/>
            <a:ext cx="5410200" cy="762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GB" altLang="vi-VN"/>
          </a:p>
        </p:txBody>
      </p:sp>
      <p:sp>
        <p:nvSpPr>
          <p:cNvPr id="26" name="Title 12"/>
          <p:cNvSpPr>
            <a:spLocks noGrp="1"/>
          </p:cNvSpPr>
          <p:nvPr>
            <p:ph type="title"/>
          </p:nvPr>
        </p:nvSpPr>
        <p:spPr>
          <a:xfrm>
            <a:off x="381000" y="990600"/>
            <a:ext cx="4800600" cy="762000"/>
          </a:xfrm>
        </p:spPr>
        <p:txBody>
          <a:bodyPr>
            <a:noAutofit/>
          </a:bodyPr>
          <a:lstStyle/>
          <a:p>
            <a:pPr algn="l"/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" name="Picture 4" descr="C:\Users\ACER\AppData\Local\Microsoft\Windows\Temporary Internet Files\Content.IE5\00WZCH5L\5-Free-Summer-Clipart-Illustration-Of-A-Happy-Smiling-Sun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91337" y="1"/>
            <a:ext cx="1352663" cy="1143000"/>
          </a:xfrm>
          <a:prstGeom prst="rect">
            <a:avLst/>
          </a:prstGeom>
          <a:noFill/>
        </p:spPr>
      </p:pic>
      <p:pic>
        <p:nvPicPr>
          <p:cNvPr id="29" name="Picture 2" descr="C:\Users\ACER\AppData\Local\Microsoft\Windows\Temporary Internet Files\Content.IE5\00WZCH5L\school_building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5866282"/>
            <a:ext cx="1066800" cy="991717"/>
          </a:xfrm>
          <a:prstGeom prst="rect">
            <a:avLst/>
          </a:prstGeom>
          <a:noFill/>
        </p:spPr>
      </p:pic>
      <p:sp>
        <p:nvSpPr>
          <p:cNvPr id="47" name="Content Placeholder 46"/>
          <p:cNvSpPr>
            <a:spLocks noGrp="1"/>
          </p:cNvSpPr>
          <p:nvPr>
            <p:ph idx="1"/>
          </p:nvPr>
        </p:nvSpPr>
        <p:spPr>
          <a:xfrm>
            <a:off x="381000" y="1905000"/>
            <a:ext cx="8382000" cy="2133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trữ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endParaRPr lang="en-US" sz="28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1295400"/>
            <a:ext cx="965200" cy="96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374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4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2"/>
          <p:cNvSpPr txBox="1">
            <a:spLocks/>
          </p:cNvSpPr>
          <p:nvPr/>
        </p:nvSpPr>
        <p:spPr>
          <a:xfrm>
            <a:off x="152400" y="1066800"/>
            <a:ext cx="5257800" cy="5334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A: Hoạt động cơ bản</a:t>
            </a:r>
            <a:endParaRPr kumimoji="0" lang="en-US" sz="2800" b="1" i="0" strike="noStrike" kern="1200" cap="none" spc="0" normalizeH="0" baseline="0" noProof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9" name="Title 12"/>
          <p:cNvSpPr txBox="1">
            <a:spLocks/>
          </p:cNvSpPr>
          <p:nvPr/>
        </p:nvSpPr>
        <p:spPr>
          <a:xfrm>
            <a:off x="381000" y="1676400"/>
            <a:ext cx="5257800" cy="5334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2. Tạo</a:t>
            </a:r>
            <a:r>
              <a:rPr kumimoji="0" lang="en-US" sz="2800" b="1" i="0" strike="noStrike" kern="1200" cap="none" spc="0" normalizeH="0" noProof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thư mục</a:t>
            </a:r>
            <a:endParaRPr kumimoji="0" lang="en-US" sz="2800" b="1" i="0" strike="noStrike" kern="1200" cap="none" spc="0" normalizeH="0" baseline="0" noProof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5800" y="2357438"/>
            <a:ext cx="4078350" cy="4013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itle 12"/>
          <p:cNvSpPr txBox="1">
            <a:spLocks/>
          </p:cNvSpPr>
          <p:nvPr/>
        </p:nvSpPr>
        <p:spPr>
          <a:xfrm>
            <a:off x="152400" y="2286000"/>
            <a:ext cx="5257800" cy="5334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Bước</a:t>
            </a:r>
            <a:r>
              <a:rPr kumimoji="0" lang="en-US" sz="2400" i="0" strike="noStrike" kern="1200" cap="none" spc="0" normalizeH="0" noProof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1:</a:t>
            </a:r>
            <a:r>
              <a:rPr kumimoji="0" lang="en-US" sz="2400" i="0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Nháy</a:t>
            </a:r>
            <a:r>
              <a:rPr kumimoji="0" lang="en-US" sz="2400" i="0" strike="noStrike" kern="1200" cap="none" spc="0" normalizeH="0" noProof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nút phải chuột lên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strike="noStrike" kern="1200" cap="none" spc="0" normalizeH="0" noProof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màn hình nền.</a:t>
            </a:r>
            <a:endParaRPr kumimoji="0" lang="en-US" sz="2400" i="0" strike="noStrike" kern="1200" cap="none" spc="0" normalizeH="0" baseline="0" noProof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4" name="Title 12"/>
          <p:cNvSpPr txBox="1">
            <a:spLocks/>
          </p:cNvSpPr>
          <p:nvPr/>
        </p:nvSpPr>
        <p:spPr>
          <a:xfrm>
            <a:off x="152400" y="3352800"/>
            <a:ext cx="5257800" cy="5334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Bước</a:t>
            </a:r>
            <a:r>
              <a:rPr kumimoji="0" lang="en-US" sz="2400" i="0" strike="noStrike" kern="1200" cap="none" spc="0" normalizeH="0" noProof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2:</a:t>
            </a:r>
            <a:r>
              <a:rPr kumimoji="0" lang="en-US" sz="2400" i="0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Nháy</a:t>
            </a:r>
            <a:r>
              <a:rPr kumimoji="0" lang="en-US" sz="2400" i="0" strike="noStrike" kern="1200" cap="none" spc="0" normalizeH="0" noProof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chọn New rồi chọn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strike="noStrike" kern="1200" cap="none" spc="0" normalizeH="0" noProof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Folder.</a:t>
            </a:r>
            <a:endParaRPr kumimoji="0" lang="en-US" sz="2400" i="0" strike="noStrike" kern="1200" cap="none" spc="0" normalizeH="0" baseline="0" noProof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5" name="Title 12"/>
          <p:cNvSpPr txBox="1">
            <a:spLocks/>
          </p:cNvSpPr>
          <p:nvPr/>
        </p:nvSpPr>
        <p:spPr>
          <a:xfrm>
            <a:off x="228600" y="4343400"/>
            <a:ext cx="5257800" cy="10668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Bước</a:t>
            </a:r>
            <a:r>
              <a:rPr kumimoji="0" lang="en-US" sz="2400" i="0" strike="noStrike" kern="1200" cap="none" spc="0" normalizeH="0" noProof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3:</a:t>
            </a:r>
            <a:r>
              <a:rPr kumimoji="0" lang="en-US" sz="2400" i="0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Gõ</a:t>
            </a:r>
            <a:r>
              <a:rPr kumimoji="0" lang="en-US" sz="2400" i="0" strike="noStrike" kern="1200" cap="none" spc="0" normalizeH="0" noProof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tên thư mục vào ô                   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smtClean="0">
                <a:latin typeface="Times New Roman" pitchFamily="18" charset="0"/>
                <a:ea typeface="+mj-ea"/>
                <a:cs typeface="Times New Roman" pitchFamily="18" charset="0"/>
              </a:rPr>
              <a:t>                  , rồi nhấn phím Enter.</a:t>
            </a:r>
            <a:r>
              <a:rPr kumimoji="0" lang="en-US" sz="2400" i="0" strike="noStrike" kern="1200" cap="none" spc="0" normalizeH="0" noProof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endParaRPr kumimoji="0" lang="en-US" sz="2400" i="0" strike="noStrike" kern="1200" cap="none" spc="0" normalizeH="0" baseline="0" noProof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4972050"/>
            <a:ext cx="143394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7" name="Group 30"/>
          <p:cNvGrpSpPr>
            <a:grpSpLocks/>
          </p:cNvGrpSpPr>
          <p:nvPr/>
        </p:nvGrpSpPr>
        <p:grpSpPr bwMode="auto">
          <a:xfrm>
            <a:off x="-14288" y="-76200"/>
            <a:ext cx="9177338" cy="7086600"/>
            <a:chOff x="-14288" y="0"/>
            <a:chExt cx="9177338" cy="6869113"/>
          </a:xfrm>
        </p:grpSpPr>
        <p:pic>
          <p:nvPicPr>
            <p:cNvPr id="18" name="Picture 2" descr="bluline[1]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flipV="1">
              <a:off x="0" y="0"/>
              <a:ext cx="9144000" cy="160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3" descr="bluline[1]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5400000" flipV="1">
              <a:off x="-3365500" y="3351212"/>
              <a:ext cx="6854825" cy="1524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" name="Picture 4" descr="bluline[1]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flipV="1">
              <a:off x="0" y="6697663"/>
              <a:ext cx="9144000" cy="160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5" descr="bluline[1]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5400000" flipV="1">
              <a:off x="5659437" y="3365501"/>
              <a:ext cx="6854825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2" name="Rectangle 21"/>
          <p:cNvSpPr/>
          <p:nvPr/>
        </p:nvSpPr>
        <p:spPr>
          <a:xfrm>
            <a:off x="6019800" y="3810000"/>
            <a:ext cx="2667000" cy="152400"/>
          </a:xfrm>
          <a:prstGeom prst="rect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 descr="cá nhân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413443" y="1162229"/>
            <a:ext cx="1613772" cy="1066800"/>
          </a:xfrm>
          <a:prstGeom prst="rect">
            <a:avLst/>
          </a:prstGeom>
        </p:spPr>
      </p:pic>
      <p:pic>
        <p:nvPicPr>
          <p:cNvPr id="25" name="Picture 24" descr="nhóm đôi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58709" y="1236133"/>
            <a:ext cx="1219199" cy="880533"/>
          </a:xfrm>
          <a:prstGeom prst="rect">
            <a:avLst/>
          </a:prstGeom>
        </p:spPr>
      </p:pic>
      <p:pic>
        <p:nvPicPr>
          <p:cNvPr id="26" name="Picture 25" descr="chia sẻ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13443" y="1150914"/>
            <a:ext cx="1369206" cy="990600"/>
          </a:xfrm>
          <a:prstGeom prst="rect">
            <a:avLst/>
          </a:prstGeom>
        </p:spPr>
      </p:pic>
      <p:sp>
        <p:nvSpPr>
          <p:cNvPr id="4" name="6-Point Star 3">
            <a:hlinkClick r:id="rId8" action="ppaction://hlinkfile"/>
          </p:cNvPr>
          <p:cNvSpPr/>
          <p:nvPr/>
        </p:nvSpPr>
        <p:spPr>
          <a:xfrm>
            <a:off x="1981200" y="5715000"/>
            <a:ext cx="1143000" cy="990600"/>
          </a:xfrm>
          <a:prstGeom prst="star6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video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Explosion 1 4"/>
          <p:cNvSpPr/>
          <p:nvPr/>
        </p:nvSpPr>
        <p:spPr>
          <a:xfrm>
            <a:off x="748259" y="1961425"/>
            <a:ext cx="5046744" cy="3849550"/>
          </a:xfrm>
          <a:prstGeom prst="irregularSeal1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3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3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3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Explosion 1 22"/>
          <p:cNvSpPr/>
          <p:nvPr/>
        </p:nvSpPr>
        <p:spPr>
          <a:xfrm>
            <a:off x="748259" y="1961425"/>
            <a:ext cx="5046744" cy="3849550"/>
          </a:xfrm>
          <a:prstGeom prst="irregularSeal1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3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3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3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ight Arrow 5">
            <a:hlinkClick r:id="rId9" action="ppaction://hlinkfile"/>
          </p:cNvPr>
          <p:cNvSpPr/>
          <p:nvPr/>
        </p:nvSpPr>
        <p:spPr>
          <a:xfrm>
            <a:off x="8395252" y="6463290"/>
            <a:ext cx="533400" cy="34290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22" grpId="0" animBg="1"/>
      <p:bldP spid="4" grpId="0" animBg="1"/>
      <p:bldP spid="5" grpId="0" animBg="1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2"/>
          <p:cNvSpPr txBox="1">
            <a:spLocks/>
          </p:cNvSpPr>
          <p:nvPr/>
        </p:nvSpPr>
        <p:spPr>
          <a:xfrm>
            <a:off x="152400" y="1066800"/>
            <a:ext cx="5257800" cy="5334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A: Hoạt động cơ bản</a:t>
            </a:r>
            <a:endParaRPr kumimoji="0" lang="en-US" sz="2800" b="1" i="0" strike="noStrike" kern="1200" cap="none" spc="0" normalizeH="0" baseline="0" noProof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" name="Title 12"/>
          <p:cNvSpPr txBox="1">
            <a:spLocks/>
          </p:cNvSpPr>
          <p:nvPr/>
        </p:nvSpPr>
        <p:spPr>
          <a:xfrm>
            <a:off x="381000" y="1676400"/>
            <a:ext cx="5257800" cy="5334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2. Tạo</a:t>
            </a:r>
            <a:r>
              <a:rPr kumimoji="0" lang="en-US" sz="2800" b="1" i="0" strike="noStrike" kern="1200" cap="none" spc="0" normalizeH="0" noProof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thư mục</a:t>
            </a:r>
            <a:endParaRPr kumimoji="0" lang="en-US" sz="2800" b="1" i="0" strike="noStrike" kern="1200" cap="none" spc="0" normalizeH="0" baseline="0" noProof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286000"/>
            <a:ext cx="8305800" cy="404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Rounded Rectangle 14"/>
          <p:cNvSpPr/>
          <p:nvPr/>
        </p:nvSpPr>
        <p:spPr>
          <a:xfrm>
            <a:off x="3505200" y="2514600"/>
            <a:ext cx="4876800" cy="21336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Tên các thư mục con trong cùng một thư mục mẹ phải khác nhau.</a:t>
            </a:r>
          </a:p>
          <a:p>
            <a:pPr algn="just"/>
            <a:r>
              <a:rPr lang="en-US" sz="2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Để phân biệt giữa các thư mục với nhau bằng cách dựa vào tên để phân biệt.</a:t>
            </a:r>
          </a:p>
        </p:txBody>
      </p:sp>
      <p:pic>
        <p:nvPicPr>
          <p:cNvPr id="16" name="Picture 24" descr="33715muwwyckzs9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96300" y="4086225"/>
            <a:ext cx="647700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1406</TotalTime>
  <Words>1001</Words>
  <Application>Microsoft Office PowerPoint</Application>
  <PresentationFormat>On-screen Show (4:3)</PresentationFormat>
  <Paragraphs>107</Paragraphs>
  <Slides>19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Office Theme</vt:lpstr>
      <vt:lpstr>Clip</vt:lpstr>
      <vt:lpstr>PowerPoint Presentation</vt:lpstr>
      <vt:lpstr>PowerPoint Presentation</vt:lpstr>
      <vt:lpstr>PowerPoint Presentation</vt:lpstr>
      <vt:lpstr>PowerPoint Presentation</vt:lpstr>
      <vt:lpstr>A. Hoạt động cơ bản 1. Tìm hiểu thư mục</vt:lpstr>
      <vt:lpstr>A. Hoạt động cơ bản 1. Tìm hiểu thư mục</vt:lpstr>
      <vt:lpstr>A. Hoạt động cơ bản 1. Tìm hiểu thư mục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5. Xóa thư mục</vt:lpstr>
      <vt:lpstr>PowerPoint Presentation</vt:lpstr>
      <vt:lpstr>PowerPoint Presentation</vt:lpstr>
      <vt:lpstr>PowerPoint Presentation</vt:lpstr>
      <vt:lpstr>Đánh dấu     vào      ở sau câu đúng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3: THƯ ĐIỆN TỬ</dc:title>
  <dc:creator>User</dc:creator>
  <cp:lastModifiedBy>Admin</cp:lastModifiedBy>
  <cp:revision>196</cp:revision>
  <dcterms:created xsi:type="dcterms:W3CDTF">2017-09-12T01:40:07Z</dcterms:created>
  <dcterms:modified xsi:type="dcterms:W3CDTF">2020-01-21T09:19:45Z</dcterms:modified>
</cp:coreProperties>
</file>