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Stardos Stencil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izTUV+MJiJBHpOlpBnsui1H+vQ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0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8767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chặng</a:t>
            </a:r>
            <a:r>
              <a:rPr lang="en-US" dirty="0"/>
              <a:t> 1,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chặng</a:t>
            </a:r>
            <a:r>
              <a:rPr lang="en-US" dirty="0"/>
              <a:t> 2,3,4.</a:t>
            </a:r>
            <a:endParaRPr dirty="0"/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1" name="Google Shape;1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ấn chuột vào vị trí bất kì để hiện đáp án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Ấn chuột vào nút trở về để quay lại màn hình bắt đầu.</a:t>
            </a:r>
            <a:endParaRPr/>
          </a:p>
        </p:txBody>
      </p:sp>
      <p:sp>
        <p:nvSpPr>
          <p:cNvPr id="140" name="Google Shape;14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>
  <p:cSld name="1_仅标题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8642" y="3676182"/>
            <a:ext cx="1367967" cy="8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8827" y="2907956"/>
            <a:ext cx="2435276" cy="14570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9"/>
          <p:cNvSpPr/>
          <p:nvPr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9"/>
          <p:cNvSpPr/>
          <p:nvPr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627" y="220338"/>
            <a:ext cx="7725907" cy="603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01" y="5654757"/>
            <a:ext cx="3727652" cy="7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0362" y="5654756"/>
            <a:ext cx="3727652" cy="71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145" y="448795"/>
            <a:ext cx="2665931" cy="159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401" y="5377068"/>
            <a:ext cx="1977089" cy="13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4051" y="4648053"/>
            <a:ext cx="932800" cy="191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4633" y="4523516"/>
            <a:ext cx="1533823" cy="21752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6" name="Google Shape;106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95400"/>
            <a:ext cx="121920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9356"/>
              </a:buClr>
              <a:buSzPts val="5400"/>
              <a:buFont typeface="Times New Roman"/>
              <a:buNone/>
            </a:pPr>
            <a:r>
              <a:rPr lang="en-US" sz="5400" b="1" i="0" u="none" strike="noStrike" cap="none">
                <a:solidFill>
                  <a:srgbClr val="FF93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 THI BƠI LỘI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10"/>
          <p:cNvGrpSpPr/>
          <p:nvPr/>
        </p:nvGrpSpPr>
        <p:grpSpPr>
          <a:xfrm>
            <a:off x="-132302" y="0"/>
            <a:ext cx="12420440" cy="6858000"/>
            <a:chOff x="-228440" y="0"/>
            <a:chExt cx="12420440" cy="6858000"/>
          </a:xfrm>
        </p:grpSpPr>
        <p:sp>
          <p:nvSpPr>
            <p:cNvPr id="252" name="Google Shape;252;p10"/>
            <p:cNvSpPr/>
            <p:nvPr/>
          </p:nvSpPr>
          <p:spPr>
            <a:xfrm>
              <a:off x="318053" y="304801"/>
              <a:ext cx="11449878" cy="629478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9FF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3" name="Google Shape;253;p10"/>
            <p:cNvPicPr preferRelativeResize="0"/>
            <p:nvPr/>
          </p:nvPicPr>
          <p:blipFill rotWithShape="1">
            <a:blip r:embed="rId3">
              <a:alphaModFix/>
            </a:blip>
            <a:srcRect r="83500" b="67837"/>
            <a:stretch/>
          </p:blipFill>
          <p:spPr>
            <a:xfrm>
              <a:off x="0" y="0"/>
              <a:ext cx="1121664" cy="1228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0"/>
            <p:cNvPicPr preferRelativeResize="0"/>
            <p:nvPr/>
          </p:nvPicPr>
          <p:blipFill rotWithShape="1">
            <a:blip r:embed="rId4">
              <a:alphaModFix/>
            </a:blip>
            <a:srcRect l="81842" t="-10451" b="9412"/>
            <a:stretch/>
          </p:blipFill>
          <p:spPr>
            <a:xfrm>
              <a:off x="10880397" y="5972384"/>
              <a:ext cx="1311603" cy="885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0"/>
            <p:cNvPicPr preferRelativeResize="0"/>
            <p:nvPr/>
          </p:nvPicPr>
          <p:blipFill rotWithShape="1">
            <a:blip r:embed="rId5">
              <a:alphaModFix/>
            </a:blip>
            <a:srcRect l="24896" r="20119" b="33390"/>
            <a:stretch/>
          </p:blipFill>
          <p:spPr>
            <a:xfrm flipH="1">
              <a:off x="-228440" y="6356813"/>
              <a:ext cx="2276695" cy="501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0"/>
            <p:cNvPicPr preferRelativeResize="0"/>
            <p:nvPr/>
          </p:nvPicPr>
          <p:blipFill rotWithShape="1">
            <a:blip r:embed="rId6">
              <a:alphaModFix/>
            </a:blip>
            <a:srcRect l="73099" r="2958" b="67481"/>
            <a:stretch/>
          </p:blipFill>
          <p:spPr>
            <a:xfrm>
              <a:off x="10343036" y="0"/>
              <a:ext cx="1848964" cy="14114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10"/>
          <p:cNvSpPr/>
          <p:nvPr/>
        </p:nvSpPr>
        <p:spPr>
          <a:xfrm>
            <a:off x="1360356" y="446791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/>
          <p:nvPr/>
        </p:nvSpPr>
        <p:spPr>
          <a:xfrm>
            <a:off x="2117665" y="543712"/>
            <a:ext cx="1164657" cy="517907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0"/>
          <p:cNvPicPr preferRelativeResize="0"/>
          <p:nvPr/>
        </p:nvPicPr>
        <p:blipFill rotWithShape="1">
          <a:blip r:embed="rId7">
            <a:alphaModFix/>
          </a:blip>
          <a:srcRect l="29808" t="30716" r="50508" b="46837"/>
          <a:stretch/>
        </p:blipFill>
        <p:spPr>
          <a:xfrm>
            <a:off x="1923895" y="1320700"/>
            <a:ext cx="4163709" cy="267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8">
            <a:alphaModFix/>
          </a:blip>
          <a:srcRect l="51128" t="30716" r="31224" b="45800"/>
          <a:stretch/>
        </p:blipFill>
        <p:spPr>
          <a:xfrm>
            <a:off x="6511673" y="868680"/>
            <a:ext cx="4255382" cy="318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10"/>
          <p:cNvGrpSpPr/>
          <p:nvPr/>
        </p:nvGrpSpPr>
        <p:grpSpPr>
          <a:xfrm>
            <a:off x="3661255" y="4069080"/>
            <a:ext cx="5939945" cy="1815882"/>
            <a:chOff x="3661255" y="4069080"/>
            <a:chExt cx="5939945" cy="1815882"/>
          </a:xfrm>
        </p:grpSpPr>
        <p:sp>
          <p:nvSpPr>
            <p:cNvPr id="262" name="Google Shape;262;p10"/>
            <p:cNvSpPr txBox="1"/>
            <p:nvPr/>
          </p:nvSpPr>
          <p:spPr>
            <a:xfrm>
              <a:off x="3661255" y="4069080"/>
              <a:ext cx="5939945" cy="1815882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Con ngỗng cân nặng            kg.</a:t>
              </a:r>
              <a:endParaRPr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Con gà cân nặng           kg.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7650020" y="4357376"/>
              <a:ext cx="610896" cy="57751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7155103" y="5128472"/>
              <a:ext cx="610896" cy="57751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65" name="Google Shape;265;p10"/>
          <p:cNvSpPr/>
          <p:nvPr/>
        </p:nvSpPr>
        <p:spPr>
          <a:xfrm>
            <a:off x="7594165" y="4342136"/>
            <a:ext cx="666751" cy="577515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0"/>
          <p:cNvSpPr/>
          <p:nvPr/>
        </p:nvSpPr>
        <p:spPr>
          <a:xfrm>
            <a:off x="7155103" y="5128471"/>
            <a:ext cx="666751" cy="577515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62200" y="106161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"/>
          <p:cNvSpPr/>
          <p:nvPr/>
        </p:nvSpPr>
        <p:spPr>
          <a:xfrm>
            <a:off x="1633875" y="3533898"/>
            <a:ext cx="8690578" cy="2964908"/>
          </a:xfrm>
          <a:prstGeom prst="roundRect">
            <a:avLst>
              <a:gd name="adj" fmla="val 12230"/>
            </a:avLst>
          </a:prstGeom>
          <a:solidFill>
            <a:schemeClr val="lt1"/>
          </a:solidFill>
          <a:ln w="76200" cap="flat" cmpd="sng">
            <a:solidFill>
              <a:srgbClr val="89FFD8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3">
            <a:alphaModFix/>
          </a:blip>
          <a:srcRect l="24896" r="20119" b="33390"/>
          <a:stretch/>
        </p:blipFill>
        <p:spPr>
          <a:xfrm rot="1311728" flipH="1">
            <a:off x="-289935" y="595094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4">
            <a:alphaModFix/>
          </a:blip>
          <a:srcRect l="45190" t="39424" r="29224" b="32767"/>
          <a:stretch/>
        </p:blipFill>
        <p:spPr>
          <a:xfrm>
            <a:off x="3312728" y="335763"/>
            <a:ext cx="5477301" cy="33486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75" name="Google Shape;275;p11"/>
          <p:cNvSpPr/>
          <p:nvPr/>
        </p:nvSpPr>
        <p:spPr>
          <a:xfrm>
            <a:off x="337049" y="33576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940501" y="396075"/>
            <a:ext cx="1048567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Tìm tổng số ki- lô- gam thóc của 2 bao thóc ?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11"/>
          <p:cNvPicPr preferRelativeResize="0"/>
          <p:nvPr/>
        </p:nvPicPr>
        <p:blipFill rotWithShape="1">
          <a:blip r:embed="rId5">
            <a:alphaModFix/>
          </a:blip>
          <a:srcRect r="83500" b="67837"/>
          <a:stretch/>
        </p:blipFill>
        <p:spPr>
          <a:xfrm rot="1893606">
            <a:off x="152279" y="4540849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6">
            <a:alphaModFix/>
          </a:blip>
          <a:srcRect l="81842" t="-10451" b="9412"/>
          <a:stretch/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 rotWithShape="1">
          <a:blip r:embed="rId7">
            <a:alphaModFix/>
          </a:blip>
          <a:srcRect l="73099" r="2958" b="67481"/>
          <a:stretch/>
        </p:blipFill>
        <p:spPr>
          <a:xfrm>
            <a:off x="10324453" y="15136"/>
            <a:ext cx="1848964" cy="1411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>
            <a:off x="55342" y="1258912"/>
            <a:ext cx="1106302" cy="1273098"/>
            <a:chOff x="10516632" y="314161"/>
            <a:chExt cx="1100831" cy="1331799"/>
          </a:xfrm>
        </p:grpSpPr>
        <p:sp>
          <p:nvSpPr>
            <p:cNvPr id="282" name="Google Shape;282;p11"/>
            <p:cNvSpPr/>
            <p:nvPr/>
          </p:nvSpPr>
          <p:spPr>
            <a:xfrm>
              <a:off x="10516632" y="936356"/>
              <a:ext cx="1100831" cy="709604"/>
            </a:xfrm>
            <a:prstGeom prst="ellipse">
              <a:avLst/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3" name="Google Shape;283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88144" y="314161"/>
              <a:ext cx="1029319" cy="9769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11"/>
          <p:cNvSpPr txBox="1"/>
          <p:nvPr/>
        </p:nvSpPr>
        <p:spPr>
          <a:xfrm>
            <a:off x="3487306" y="3772997"/>
            <a:ext cx="53282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 txBox="1"/>
          <p:nvPr/>
        </p:nvSpPr>
        <p:spPr>
          <a:xfrm>
            <a:off x="2416674" y="4423729"/>
            <a:ext cx="76742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Tổng số ki-lô-gam thóc của 2 bao là: 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 txBox="1"/>
          <p:nvPr/>
        </p:nvSpPr>
        <p:spPr>
          <a:xfrm>
            <a:off x="3413197" y="5062728"/>
            <a:ext cx="53282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30 + 50 = 80 (kg)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 txBox="1"/>
          <p:nvPr/>
        </p:nvSpPr>
        <p:spPr>
          <a:xfrm>
            <a:off x="3256359" y="5755956"/>
            <a:ext cx="53282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Đáp số: 80 kg</a:t>
            </a:r>
            <a:endParaRPr sz="3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61644" y="914400"/>
            <a:ext cx="38675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2"/>
          <p:cNvPicPr preferRelativeResize="0"/>
          <p:nvPr/>
        </p:nvPicPr>
        <p:blipFill rotWithShape="1">
          <a:blip r:embed="rId3">
            <a:alphaModFix/>
          </a:blip>
          <a:srcRect r="83500" b="67837"/>
          <a:stretch/>
        </p:blipFill>
        <p:spPr>
          <a:xfrm>
            <a:off x="-67435" y="5127932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4">
            <a:alphaModFix/>
          </a:blip>
          <a:srcRect l="81842" t="-10451" b="9412"/>
          <a:stretch/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5">
            <a:alphaModFix/>
          </a:blip>
          <a:srcRect l="24896" r="20119" b="33390"/>
          <a:stretch/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6">
            <a:alphaModFix/>
          </a:blip>
          <a:srcRect l="73099" r="2958" b="67481"/>
          <a:stretch/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2"/>
          <p:cNvSpPr/>
          <p:nvPr/>
        </p:nvSpPr>
        <p:spPr>
          <a:xfrm>
            <a:off x="233190" y="39323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909906" y="329873"/>
            <a:ext cx="1019937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 chú rô-bốt rủ nhau đi cân. Rô-bốt A cân nặng 32kg, rô-bốt B nặng hơn rô-bốt A là 2kg, rô-bốt C nhẹ hơn rô-bốt A là 2kg. Hỏi: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/>
          <p:cNvSpPr txBox="1"/>
          <p:nvPr/>
        </p:nvSpPr>
        <p:spPr>
          <a:xfrm>
            <a:off x="540567" y="1923991"/>
            <a:ext cx="84332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Rô-bốt B cân nặng bao nhiêu ki-lô-gam?  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493397" y="2659158"/>
            <a:ext cx="79828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Rô-bốt C cân nặng bao nhiêu ki-lô-gam?  </a:t>
            </a: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7">
            <a:alphaModFix/>
          </a:blip>
          <a:srcRect l="44570" t="44480" r="34946" b="33441"/>
          <a:stretch/>
        </p:blipFill>
        <p:spPr>
          <a:xfrm>
            <a:off x="8386903" y="1322759"/>
            <a:ext cx="3451123" cy="22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2"/>
          <p:cNvSpPr/>
          <p:nvPr/>
        </p:nvSpPr>
        <p:spPr>
          <a:xfrm>
            <a:off x="1694208" y="3630716"/>
            <a:ext cx="8690578" cy="2964908"/>
          </a:xfrm>
          <a:prstGeom prst="roundRect">
            <a:avLst>
              <a:gd name="adj" fmla="val 12230"/>
            </a:avLst>
          </a:prstGeom>
          <a:solidFill>
            <a:schemeClr val="lt1"/>
          </a:solidFill>
          <a:ln w="76200" cap="flat" cmpd="sng">
            <a:solidFill>
              <a:srgbClr val="89FFD8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 txBox="1"/>
          <p:nvPr/>
        </p:nvSpPr>
        <p:spPr>
          <a:xfrm>
            <a:off x="3375387" y="3637248"/>
            <a:ext cx="53282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 txBox="1"/>
          <p:nvPr/>
        </p:nvSpPr>
        <p:spPr>
          <a:xfrm>
            <a:off x="2172480" y="4067997"/>
            <a:ext cx="76742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a. Cân nặng của rô-bốt B là: 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 txBox="1"/>
          <p:nvPr/>
        </p:nvSpPr>
        <p:spPr>
          <a:xfrm>
            <a:off x="3462247" y="4522465"/>
            <a:ext cx="53282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+ 2 = 34 (kg)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 txBox="1"/>
          <p:nvPr/>
        </p:nvSpPr>
        <p:spPr>
          <a:xfrm>
            <a:off x="3375387" y="5941982"/>
            <a:ext cx="53282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Đáp số: a. 34 kg, b. 30kg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p12"/>
          <p:cNvCxnSpPr/>
          <p:nvPr/>
        </p:nvCxnSpPr>
        <p:spPr>
          <a:xfrm rot="10800000" flipH="1">
            <a:off x="7804647" y="854052"/>
            <a:ext cx="2980811" cy="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8" name="Google Shape;308;p12"/>
          <p:cNvCxnSpPr/>
          <p:nvPr/>
        </p:nvCxnSpPr>
        <p:spPr>
          <a:xfrm>
            <a:off x="8425762" y="1322759"/>
            <a:ext cx="195902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9" name="Google Shape;309;p12"/>
          <p:cNvCxnSpPr/>
          <p:nvPr/>
        </p:nvCxnSpPr>
        <p:spPr>
          <a:xfrm>
            <a:off x="2472452" y="2438400"/>
            <a:ext cx="380308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0" name="Google Shape;310;p12"/>
          <p:cNvCxnSpPr/>
          <p:nvPr/>
        </p:nvCxnSpPr>
        <p:spPr>
          <a:xfrm>
            <a:off x="2347192" y="3124200"/>
            <a:ext cx="380308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p12"/>
          <p:cNvSpPr txBox="1"/>
          <p:nvPr/>
        </p:nvSpPr>
        <p:spPr>
          <a:xfrm>
            <a:off x="2172479" y="4971621"/>
            <a:ext cx="76742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b. Cân nặng của rô-bốt C là: 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 txBox="1"/>
          <p:nvPr/>
        </p:nvSpPr>
        <p:spPr>
          <a:xfrm>
            <a:off x="3486169" y="5480762"/>
            <a:ext cx="53282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– 2 = 30 (kg)</a:t>
            </a:r>
            <a:endParaRPr sz="2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12"/>
          <p:cNvCxnSpPr/>
          <p:nvPr/>
        </p:nvCxnSpPr>
        <p:spPr>
          <a:xfrm>
            <a:off x="2100902" y="1295400"/>
            <a:ext cx="4898085" cy="653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4" name="Google Shape;314;p12"/>
          <p:cNvCxnSpPr/>
          <p:nvPr/>
        </p:nvCxnSpPr>
        <p:spPr>
          <a:xfrm>
            <a:off x="1694208" y="1798748"/>
            <a:ext cx="1437299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3"/>
          <p:cNvPicPr preferRelativeResize="0"/>
          <p:nvPr/>
        </p:nvPicPr>
        <p:blipFill rotWithShape="1">
          <a:blip r:embed="rId3">
            <a:alphaModFix/>
          </a:blip>
          <a:srcRect r="1773"/>
          <a:stretch/>
        </p:blipFill>
        <p:spPr>
          <a:xfrm>
            <a:off x="1590" y="3852663"/>
            <a:ext cx="12203511" cy="30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3"/>
          <p:cNvPicPr preferRelativeResize="0"/>
          <p:nvPr/>
        </p:nvPicPr>
        <p:blipFill rotWithShape="1">
          <a:blip r:embed="rId4">
            <a:alphaModFix/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42" y="2844922"/>
            <a:ext cx="810409" cy="9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8804" y="295459"/>
            <a:ext cx="1525011" cy="272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26" y="4077532"/>
            <a:ext cx="11936454" cy="278620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3"/>
          <p:cNvSpPr txBox="1"/>
          <p:nvPr/>
        </p:nvSpPr>
        <p:spPr>
          <a:xfrm>
            <a:off x="2742887" y="2146495"/>
            <a:ext cx="763314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con vào những tiết học sau!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t="6113"/>
          <a:stretch/>
        </p:blipFill>
        <p:spPr>
          <a:xfrm>
            <a:off x="76200" y="0"/>
            <a:ext cx="121158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t="38303" r="-7930"/>
          <a:stretch/>
        </p:blipFill>
        <p:spPr>
          <a:xfrm>
            <a:off x="-1" y="3037839"/>
            <a:ext cx="13186611" cy="384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 l="10040" t="44371" r="39696" b="7180"/>
          <a:stretch/>
        </p:blipFill>
        <p:spPr>
          <a:xfrm>
            <a:off x="363932" y="3992736"/>
            <a:ext cx="2927986" cy="152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 r="39226" b="-10166"/>
          <a:stretch/>
        </p:blipFill>
        <p:spPr>
          <a:xfrm>
            <a:off x="1827925" y="1"/>
            <a:ext cx="2430114" cy="276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7">
            <a:alphaModFix/>
          </a:blip>
          <a:srcRect l="57060" b="28508"/>
          <a:stretch/>
        </p:blipFill>
        <p:spPr>
          <a:xfrm>
            <a:off x="3963275" y="512525"/>
            <a:ext cx="1810416" cy="189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8">
            <a:alphaModFix/>
          </a:blip>
          <a:srcRect t="1" r="47556" b="-8652"/>
          <a:stretch/>
        </p:blipFill>
        <p:spPr>
          <a:xfrm>
            <a:off x="5795916" y="445342"/>
            <a:ext cx="2550869" cy="22679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>
            <a:hlinkClick r:id="rId9" action="ppaction://hlinksldjump"/>
          </p:cNvPr>
          <p:cNvSpPr/>
          <p:nvPr/>
        </p:nvSpPr>
        <p:spPr>
          <a:xfrm>
            <a:off x="2160133" y="2059766"/>
            <a:ext cx="908685" cy="741123"/>
          </a:xfrm>
          <a:prstGeom prst="flowChartConnector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120" name="Google Shape;120;p2">
            <a:hlinkClick r:id="rId10" action="ppaction://hlinksldjump"/>
          </p:cNvPr>
          <p:cNvSpPr/>
          <p:nvPr/>
        </p:nvSpPr>
        <p:spPr>
          <a:xfrm>
            <a:off x="4398307" y="1960804"/>
            <a:ext cx="908685" cy="741123"/>
          </a:xfrm>
          <a:prstGeom prst="flowChartConnector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3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2">
            <a:hlinkClick r:id="rId11" action="ppaction://hlinksldjump"/>
          </p:cNvPr>
          <p:cNvSpPr/>
          <p:nvPr/>
        </p:nvSpPr>
        <p:spPr>
          <a:xfrm>
            <a:off x="6617007" y="2015972"/>
            <a:ext cx="908685" cy="741123"/>
          </a:xfrm>
          <a:prstGeom prst="flowChartConnector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12">
            <a:alphaModFix/>
          </a:blip>
          <a:srcRect l="62291" t="35556" r="22708" b="32406"/>
          <a:stretch/>
        </p:blipFill>
        <p:spPr>
          <a:xfrm>
            <a:off x="8369010" y="634348"/>
            <a:ext cx="1720991" cy="206757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>
            <a:hlinkClick r:id="rId13" action="ppaction://hlinksldjump"/>
          </p:cNvPr>
          <p:cNvSpPr/>
          <p:nvPr/>
        </p:nvSpPr>
        <p:spPr>
          <a:xfrm>
            <a:off x="8835709" y="2064504"/>
            <a:ext cx="908685" cy="741123"/>
          </a:xfrm>
          <a:prstGeom prst="flowChartConnector">
            <a:avLst/>
          </a:prstGeom>
          <a:solidFill>
            <a:srgbClr val="FF006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10211093" y="2430327"/>
            <a:ext cx="1912219" cy="1597794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Đích</a:t>
            </a:r>
            <a:endParaRPr sz="32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r="2036" b="11313"/>
          <a:stretch/>
        </p:blipFill>
        <p:spPr>
          <a:xfrm>
            <a:off x="0" y="1"/>
            <a:ext cx="12192000" cy="6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0" y="457201"/>
            <a:ext cx="7162800" cy="19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 b="7748"/>
          <a:stretch/>
        </p:blipFill>
        <p:spPr>
          <a:xfrm>
            <a:off x="7620000" y="3535195"/>
            <a:ext cx="3048000" cy="274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2358775" y="1044357"/>
            <a:ext cx="76268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“kg” là viết tắt của đơn vị đo nào?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3200400" y="3535196"/>
            <a:ext cx="3733800" cy="2758163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Ki-lô-gam</a:t>
            </a:r>
            <a:endParaRPr sz="4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3">
            <a:hlinkClick r:id="rId6" action="ppaction://hlinksldjump"/>
          </p:cNvPr>
          <p:cNvSpPr/>
          <p:nvPr/>
        </p:nvSpPr>
        <p:spPr>
          <a:xfrm>
            <a:off x="9240985" y="5864302"/>
            <a:ext cx="1043351" cy="858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Trở về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r="2036" b="11313"/>
          <a:stretch/>
        </p:blipFill>
        <p:spPr>
          <a:xfrm>
            <a:off x="0" y="1"/>
            <a:ext cx="12192000" cy="6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0" y="457201"/>
            <a:ext cx="7162800" cy="19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 b="7748"/>
          <a:stretch/>
        </p:blipFill>
        <p:spPr>
          <a:xfrm>
            <a:off x="7620000" y="3535195"/>
            <a:ext cx="3048000" cy="274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/>
          <p:nvPr/>
        </p:nvSpPr>
        <p:spPr>
          <a:xfrm>
            <a:off x="2895600" y="846399"/>
            <a:ext cx="6324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số đo sau: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14kg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3200400" y="3535196"/>
            <a:ext cx="3733800" cy="2758163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DDEAF6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Mười bốn ki-lô-gam</a:t>
            </a: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4">
            <a:hlinkClick r:id="rId6" action="ppaction://hlinksldjump"/>
          </p:cNvPr>
          <p:cNvSpPr/>
          <p:nvPr/>
        </p:nvSpPr>
        <p:spPr>
          <a:xfrm>
            <a:off x="10550773" y="5867805"/>
            <a:ext cx="1043351" cy="858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Trở về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r="2036" b="11313"/>
          <a:stretch/>
        </p:blipFill>
        <p:spPr>
          <a:xfrm>
            <a:off x="0" y="1"/>
            <a:ext cx="12192000" cy="6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0" y="457201"/>
            <a:ext cx="7162800" cy="19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5">
            <a:alphaModFix/>
          </a:blip>
          <a:srcRect b="7748"/>
          <a:stretch/>
        </p:blipFill>
        <p:spPr>
          <a:xfrm>
            <a:off x="8425962" y="3549051"/>
            <a:ext cx="3048000" cy="274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/>
          <p:nvPr/>
        </p:nvSpPr>
        <p:spPr>
          <a:xfrm>
            <a:off x="2895600" y="846399"/>
            <a:ext cx="6324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hiện tính phép tính sau: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5kg + 7kg = ?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200400" y="3535196"/>
            <a:ext cx="3733800" cy="2758163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en-US" sz="4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kg</a:t>
            </a:r>
            <a:endParaRPr sz="48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5">
            <a:hlinkClick r:id="rId6" action="ppaction://hlinksldjump"/>
          </p:cNvPr>
          <p:cNvSpPr/>
          <p:nvPr/>
        </p:nvSpPr>
        <p:spPr>
          <a:xfrm>
            <a:off x="10550773" y="5882841"/>
            <a:ext cx="1043351" cy="858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Trở về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7" name="Google Shape;16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r="2036" b="11313"/>
          <a:stretch/>
        </p:blipFill>
        <p:spPr>
          <a:xfrm>
            <a:off x="0" y="0"/>
            <a:ext cx="12192000" cy="690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0" y="457201"/>
            <a:ext cx="7162800" cy="19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5">
            <a:alphaModFix/>
          </a:blip>
          <a:srcRect b="7748"/>
          <a:stretch/>
        </p:blipFill>
        <p:spPr>
          <a:xfrm>
            <a:off x="8610600" y="3252167"/>
            <a:ext cx="3048000" cy="274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/>
          <p:nvPr/>
        </p:nvSpPr>
        <p:spPr>
          <a:xfrm>
            <a:off x="3239729" y="730672"/>
            <a:ext cx="586494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Một quả xoài nặng bằng 3 quả quýt, vậy 4 quả xoài nặng bằng bao nhiêu quả quýt ?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2998839" y="3535196"/>
            <a:ext cx="4434347" cy="2758163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12 quả quýt</a:t>
            </a:r>
            <a:endParaRPr sz="4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6">
            <a:hlinkClick r:id="rId6" action="ppaction://hlinksldjump"/>
          </p:cNvPr>
          <p:cNvSpPr/>
          <p:nvPr/>
        </p:nvSpPr>
        <p:spPr>
          <a:xfrm>
            <a:off x="10881949" y="5882841"/>
            <a:ext cx="1043351" cy="858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Trở về</a:t>
            </a:r>
            <a:endParaRPr sz="18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p7"/>
          <p:cNvSpPr txBox="1"/>
          <p:nvPr/>
        </p:nvSpPr>
        <p:spPr>
          <a:xfrm>
            <a:off x="1524000" y="1752600"/>
            <a:ext cx="92285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Thứ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hai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ngày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1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tháng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11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năm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2021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Toán</a:t>
            </a:r>
            <a:endParaRPr lang="en-US" sz="3600" b="1" dirty="0" smtClean="0">
              <a:solidFill>
                <a:schemeClr val="tx1"/>
              </a:solidFill>
              <a:latin typeface="HP001 4 hàng" panose="020B0603050302020204" pitchFamily="34" charset="0"/>
              <a:ea typeface="Stardos Stencil"/>
              <a:cs typeface="Stardos Stencil"/>
              <a:sym typeface="Stardos Stenci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15: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Tiết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3: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Luyện</a:t>
            </a:r>
            <a:r>
              <a:rPr lang="en-US" sz="3600" b="1" dirty="0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HP001 4 hàng" panose="020B0603050302020204" pitchFamily="34" charset="0"/>
                <a:ea typeface="Stardos Stencil"/>
                <a:cs typeface="Stardos Stencil"/>
                <a:sym typeface="Stardos Stencil"/>
              </a:rPr>
              <a:t>tập</a:t>
            </a:r>
            <a:endParaRPr sz="3600" b="1" dirty="0">
              <a:solidFill>
                <a:schemeClr val="tx1"/>
              </a:solidFill>
              <a:latin typeface="HP001 4 hàng" panose="020B0603050302020204" pitchFamily="34" charset="0"/>
              <a:ea typeface="Stardos Stencil"/>
              <a:cs typeface="Stardos Stencil"/>
              <a:sym typeface="Stardos Stencil"/>
            </a:endParaRPr>
          </a:p>
        </p:txBody>
      </p:sp>
    </p:spTree>
    <p:extLst>
      <p:ext uri="{BB962C8B-B14F-4D97-AF65-F5344CB8AC3E}">
        <p14:creationId xmlns:p14="http://schemas.microsoft.com/office/powerpoint/2010/main" val="1310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885" y="2877985"/>
            <a:ext cx="501119" cy="4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 txBox="1"/>
          <p:nvPr/>
        </p:nvSpPr>
        <p:spPr>
          <a:xfrm>
            <a:off x="5000626" y="2257675"/>
            <a:ext cx="23431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Mục tiêu</a:t>
            </a:r>
            <a:endParaRPr sz="3200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3426285" y="2942839"/>
            <a:ext cx="57626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Học sinh làm quen phép tính cộng, trừ với số đo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ki-lô-gam.</a:t>
            </a:r>
            <a:endParaRPr sz="18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 txBox="1"/>
          <p:nvPr/>
        </p:nvSpPr>
        <p:spPr>
          <a:xfrm>
            <a:off x="3415004" y="3655643"/>
            <a:ext cx="54670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Vận dụng giải bài toán với số đo ki-lô-gam.</a:t>
            </a: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 txBox="1"/>
          <p:nvPr/>
        </p:nvSpPr>
        <p:spPr>
          <a:xfrm>
            <a:off x="3491586" y="4451848"/>
            <a:ext cx="5631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Vận dụng vào các tình huống thực tế.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166" y="3585115"/>
            <a:ext cx="501119" cy="44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166" y="4304175"/>
            <a:ext cx="501119" cy="448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 txBox="1"/>
          <p:nvPr/>
        </p:nvSpPr>
        <p:spPr>
          <a:xfrm>
            <a:off x="3426285" y="5119665"/>
            <a:ext cx="56319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Theo nội dung của thầy cô.</a:t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885" y="5040082"/>
            <a:ext cx="501119" cy="448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9"/>
          <p:cNvGrpSpPr/>
          <p:nvPr/>
        </p:nvGrpSpPr>
        <p:grpSpPr>
          <a:xfrm>
            <a:off x="-132302" y="0"/>
            <a:ext cx="12420440" cy="6858000"/>
            <a:chOff x="-228440" y="0"/>
            <a:chExt cx="12420440" cy="6858000"/>
          </a:xfrm>
        </p:grpSpPr>
        <p:sp>
          <p:nvSpPr>
            <p:cNvPr id="215" name="Google Shape;215;p9"/>
            <p:cNvSpPr/>
            <p:nvPr/>
          </p:nvSpPr>
          <p:spPr>
            <a:xfrm>
              <a:off x="318053" y="304801"/>
              <a:ext cx="11449878" cy="629478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9FF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p9"/>
            <p:cNvPicPr preferRelativeResize="0"/>
            <p:nvPr/>
          </p:nvPicPr>
          <p:blipFill rotWithShape="1">
            <a:blip r:embed="rId3">
              <a:alphaModFix/>
            </a:blip>
            <a:srcRect r="83500" b="67837"/>
            <a:stretch/>
          </p:blipFill>
          <p:spPr>
            <a:xfrm>
              <a:off x="0" y="0"/>
              <a:ext cx="1121664" cy="1228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4">
              <a:alphaModFix/>
            </a:blip>
            <a:srcRect l="81842" t="-10451" b="9412"/>
            <a:stretch/>
          </p:blipFill>
          <p:spPr>
            <a:xfrm>
              <a:off x="10880397" y="5972384"/>
              <a:ext cx="1311603" cy="885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9"/>
            <p:cNvPicPr preferRelativeResize="0"/>
            <p:nvPr/>
          </p:nvPicPr>
          <p:blipFill rotWithShape="1">
            <a:blip r:embed="rId5">
              <a:alphaModFix/>
            </a:blip>
            <a:srcRect l="24896" r="20119" b="33390"/>
            <a:stretch/>
          </p:blipFill>
          <p:spPr>
            <a:xfrm flipH="1">
              <a:off x="-228440" y="6356813"/>
              <a:ext cx="2276695" cy="501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9"/>
            <p:cNvPicPr preferRelativeResize="0"/>
            <p:nvPr/>
          </p:nvPicPr>
          <p:blipFill rotWithShape="1">
            <a:blip r:embed="rId6">
              <a:alphaModFix/>
            </a:blip>
            <a:srcRect l="73099" r="2958" b="67481"/>
            <a:stretch/>
          </p:blipFill>
          <p:spPr>
            <a:xfrm>
              <a:off x="10343036" y="0"/>
              <a:ext cx="1848964" cy="14114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5337" y="9040"/>
            <a:ext cx="2566876" cy="114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632522" y="1289517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1434323" y="1335321"/>
            <a:ext cx="31509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 (theo mẫu):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2624717" y="1964891"/>
            <a:ext cx="7447722" cy="79513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Mẫu: 5kg + 4kg = 9kg;	10kg – 3kg = 7kg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9"/>
          <p:cNvGrpSpPr/>
          <p:nvPr/>
        </p:nvGrpSpPr>
        <p:grpSpPr>
          <a:xfrm>
            <a:off x="-132302" y="1905932"/>
            <a:ext cx="5907518" cy="4816937"/>
            <a:chOff x="322335" y="1964891"/>
            <a:chExt cx="5907518" cy="4618154"/>
          </a:xfrm>
        </p:grpSpPr>
        <p:pic>
          <p:nvPicPr>
            <p:cNvPr id="225" name="Google Shape;225;p9"/>
            <p:cNvPicPr preferRelativeResize="0"/>
            <p:nvPr/>
          </p:nvPicPr>
          <p:blipFill rotWithShape="1">
            <a:blip r:embed="rId8">
              <a:alphaModFix/>
            </a:blip>
            <a:srcRect t="23064" b="22197"/>
            <a:stretch/>
          </p:blipFill>
          <p:spPr>
            <a:xfrm>
              <a:off x="322335" y="1964891"/>
              <a:ext cx="5907518" cy="4618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9"/>
            <p:cNvSpPr txBox="1"/>
            <p:nvPr/>
          </p:nvSpPr>
          <p:spPr>
            <a:xfrm>
              <a:off x="1121664" y="3692271"/>
              <a:ext cx="31509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12kg + 23kg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 txBox="1"/>
            <p:nvPr/>
          </p:nvSpPr>
          <p:spPr>
            <a:xfrm>
              <a:off x="1121663" y="4321841"/>
              <a:ext cx="31509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45kg + 20kg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 txBox="1"/>
            <p:nvPr/>
          </p:nvSpPr>
          <p:spPr>
            <a:xfrm>
              <a:off x="1178047" y="4960664"/>
              <a:ext cx="31509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9kg + 7kg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9"/>
          <p:cNvGrpSpPr/>
          <p:nvPr/>
        </p:nvGrpSpPr>
        <p:grpSpPr>
          <a:xfrm>
            <a:off x="5901539" y="1789044"/>
            <a:ext cx="5655182" cy="4926496"/>
            <a:chOff x="6033235" y="2069758"/>
            <a:chExt cx="5502963" cy="4301897"/>
          </a:xfrm>
        </p:grpSpPr>
        <p:pic>
          <p:nvPicPr>
            <p:cNvPr id="230" name="Google Shape;230;p9"/>
            <p:cNvPicPr preferRelativeResize="0"/>
            <p:nvPr/>
          </p:nvPicPr>
          <p:blipFill rotWithShape="1">
            <a:blip r:embed="rId8">
              <a:alphaModFix/>
            </a:blip>
            <a:srcRect t="23064" b="22197"/>
            <a:stretch/>
          </p:blipFill>
          <p:spPr>
            <a:xfrm>
              <a:off x="6033235" y="2069758"/>
              <a:ext cx="5502963" cy="4301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9"/>
            <p:cNvSpPr txBox="1"/>
            <p:nvPr/>
          </p:nvSpPr>
          <p:spPr>
            <a:xfrm>
              <a:off x="6921510" y="3738719"/>
              <a:ext cx="31509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42kg - 30kg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 txBox="1"/>
            <p:nvPr/>
          </p:nvSpPr>
          <p:spPr>
            <a:xfrm>
              <a:off x="6921510" y="4311170"/>
              <a:ext cx="2079048" cy="45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13kg - 9kg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 txBox="1"/>
            <p:nvPr/>
          </p:nvSpPr>
          <p:spPr>
            <a:xfrm>
              <a:off x="6977893" y="4866407"/>
              <a:ext cx="31509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60kg - 40kg</a:t>
              </a:r>
              <a:endParaRPr sz="28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p9"/>
          <p:cNvSpPr txBox="1"/>
          <p:nvPr/>
        </p:nvSpPr>
        <p:spPr>
          <a:xfrm>
            <a:off x="2831632" y="3664807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 txBox="1"/>
          <p:nvPr/>
        </p:nvSpPr>
        <p:spPr>
          <a:xfrm>
            <a:off x="2821911" y="4472488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 txBox="1"/>
          <p:nvPr/>
        </p:nvSpPr>
        <p:spPr>
          <a:xfrm>
            <a:off x="2802660" y="5135671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9077728" y="3737482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9077265" y="4387253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 txBox="1"/>
          <p:nvPr/>
        </p:nvSpPr>
        <p:spPr>
          <a:xfrm>
            <a:off x="9109539" y="5102303"/>
            <a:ext cx="6650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3173256" y="3676600"/>
            <a:ext cx="1289400" cy="637800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35 kg</a:t>
            </a:r>
            <a:endParaRPr sz="2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3202285" y="4402902"/>
            <a:ext cx="1289435" cy="637921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65 kg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3200400" y="5153279"/>
            <a:ext cx="1289435" cy="637921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16 kg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9532367" y="3600675"/>
            <a:ext cx="1289435" cy="637921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12 kg</a:t>
            </a:r>
            <a:endParaRPr sz="2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9526808" y="4317634"/>
            <a:ext cx="1289435" cy="637921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kg</a:t>
            </a:r>
            <a:endParaRPr sz="2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9506533" y="5040823"/>
            <a:ext cx="1289435" cy="637921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 kg</a:t>
            </a:r>
            <a:endParaRPr sz="2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00200" y="1789044"/>
            <a:ext cx="642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444</Words>
  <Application>Microsoft Office PowerPoint</Application>
  <PresentationFormat>Custom</PresentationFormat>
  <Paragraphs>85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Stardos Stencil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</cp:revision>
  <dcterms:created xsi:type="dcterms:W3CDTF">2021-06-04T10:17:52Z</dcterms:created>
  <dcterms:modified xsi:type="dcterms:W3CDTF">2021-11-01T08:18:22Z</dcterms:modified>
</cp:coreProperties>
</file>