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1" r:id="rId4"/>
  </p:sldMasterIdLst>
  <p:sldIdLst>
    <p:sldId id="306" r:id="rId5"/>
    <p:sldId id="262" r:id="rId6"/>
    <p:sldId id="263" r:id="rId7"/>
    <p:sldId id="264" r:id="rId8"/>
    <p:sldId id="293" r:id="rId9"/>
    <p:sldId id="267" r:id="rId10"/>
    <p:sldId id="298" r:id="rId11"/>
    <p:sldId id="270" r:id="rId12"/>
    <p:sldId id="302" r:id="rId13"/>
    <p:sldId id="299" r:id="rId14"/>
    <p:sldId id="300" r:id="rId15"/>
    <p:sldId id="303" r:id="rId16"/>
    <p:sldId id="304" r:id="rId17"/>
    <p:sldId id="268" r:id="rId18"/>
    <p:sldId id="274" r:id="rId19"/>
    <p:sldId id="275" r:id="rId20"/>
    <p:sldId id="285" r:id="rId21"/>
    <p:sldId id="305" r:id="rId22"/>
    <p:sldId id="277" r:id="rId23"/>
    <p:sldId id="284" r:id="rId24"/>
    <p:sldId id="283" r:id="rId25"/>
    <p:sldId id="286" r:id="rId26"/>
    <p:sldId id="288" r:id="rId27"/>
    <p:sldId id="290" r:id="rId28"/>
    <p:sldId id="291" r:id="rId29"/>
    <p:sldId id="292" r:id="rId30"/>
    <p:sldId id="257" r:id="rId31"/>
    <p:sldId id="308" r:id="rId32"/>
    <p:sldId id="309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6" autoAdjust="0"/>
    <p:restoredTop sz="94660"/>
  </p:normalViewPr>
  <p:slideViewPr>
    <p:cSldViewPr>
      <p:cViewPr>
        <p:scale>
          <a:sx n="70" d="100"/>
          <a:sy n="70" d="100"/>
        </p:scale>
        <p:origin x="-106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71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25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34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3993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2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854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8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9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1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3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94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04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97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77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75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660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156B-59AE-415F-B24B-8756D48BB97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99945-0A15-4715-AB6C-F5E56CF20F7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1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93251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252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9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DE891-1D9F-4A3F-8522-A91E50B7F114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57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1027F-4316-49C4-8E4C-BCBBB323C10A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67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43D8-71F1-4EE9-8856-7049F897B935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25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6A3E0-92F7-441C-83A4-83B6FEB24465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6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AC426-D406-4752-9CB4-B99AF797B998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76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A1384-CF80-4525-A9EE-3058A1FD9946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45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4A86-8AFE-49A6-8CFD-F969200F9E29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1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7BA0-F53B-4C47-9330-038A45607FB7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02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7BF07-3D64-49A9-8344-A840C4AF5953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8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86D8F-8984-405D-90AC-4140D4DE95B1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5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B26A0-CC53-4F60-96AB-42E8C810F489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73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8001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6836-A059-4AE5-85AF-E87F9883DC29}" type="slidenum">
              <a:rPr lang="ar-SA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8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C02C3-624A-47C8-A5AF-61FF3F05B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04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90428-CB1F-4C71-BCF9-6864273F4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40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CB85F-7978-44FB-BDEE-5ECC75B9C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1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F672E-E6A6-4E38-BC82-4646DC041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13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E340E-E6AC-43B7-8632-0C7384BB62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5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57C07-979A-4302-8D4A-D957D96DC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16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5CCC8-FB5E-48B9-B3F5-5107A01C49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07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C599B-3267-4510-8B21-5FAE396755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99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813E6-F70F-4B87-B78E-B2A3DFA0D2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91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56D38-6EC7-46F6-9FB3-9593D7E57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90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7F226-AFB0-4BE5-B22C-3D06AE825D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9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40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4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19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94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6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EF37-B1E8-4F8E-9B41-CC0372963D41}" type="datetimeFigureOut">
              <a:rPr lang="vi-VN" smtClean="0"/>
              <a:t>10/04/2022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3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22B156B-59AE-415F-B24B-8756D48BB977}" type="slidenum">
              <a:rPr lang="en-US" smtClean="0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F99945-0A15-4715-AB6C-F5E56CF20F70}" type="datetimeFigureOut">
              <a:rPr lang="en-US" smtClean="0">
                <a:solidFill>
                  <a:srgbClr val="9A5315"/>
                </a:solidFill>
              </a:rPr>
              <a:pPr>
                <a:defRPr/>
              </a:pPr>
              <a:t>4/10/2022</a:t>
            </a:fld>
            <a:endParaRPr 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3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40458C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40458C"/>
                </a:solidFill>
              </a:endParaRPr>
            </a:p>
          </p:txBody>
        </p:sp>
        <p:sp>
          <p:nvSpPr>
            <p:cNvPr id="103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40458C"/>
                </a:solidFill>
                <a:latin typeface="Times New Roman" pitchFamily="18" charset="0"/>
              </a:endParaRPr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40458C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25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92226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92227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C0AF8-F886-4413-86E3-5CF7373B59F2}" type="slidenum">
              <a:rPr lang="ar-SA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6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Avant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Avant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CDDB00-4320-461B-99E3-A0C8F2921E1E}" type="slidenum">
              <a:rPr lang="en-US">
                <a:latin typeface=".VnAvant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.VnAvan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6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7.xml"/><Relationship Id="rId1" Type="http://schemas.openxmlformats.org/officeDocument/2006/relationships/audio" Target="file:///E:\Truong%20hoc\Giao%20an%20dien%20tu%20tham%20khao\TieuHoc.82\TieuHoc.82\Let%20It%20Be.mp3" TargetMode="External"/><Relationship Id="rId6" Type="http://schemas.openxmlformats.org/officeDocument/2006/relationships/image" Target="../media/image44.gif"/><Relationship Id="rId5" Type="http://schemas.openxmlformats.org/officeDocument/2006/relationships/hyperlink" Target="http://img.tamtay.vn/files/photo2/2010/1/23/21/342680/4b5b03ac_541e089a_6157.gif" TargetMode="Externa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651428"/>
            <a:ext cx="7833277" cy="21457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643921"/>
              </a:avLst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CHÀO MỪNG CÁC CON ĐẾN VỚI TIẾT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3811" y="3339569"/>
            <a:ext cx="6543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Môn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: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Tự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nhiên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và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xã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hội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315743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Lớp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3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30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vi-VN" sz="2400" b="1" dirty="0" smtClean="0"/>
              <a:t>- Lá cây có những màu gì? Màu nào thường phổ biến?</a:t>
            </a:r>
            <a:endParaRPr lang="vi-VN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879466"/>
            <a:ext cx="8280920" cy="821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i="1" dirty="0" smtClean="0">
                <a:solidFill>
                  <a:srgbClr val="FF0000"/>
                </a:solidFill>
              </a:rPr>
              <a:t>    Lá cây thường có màu xanh, màu đỏ, màu vàng nhưng phổ biến là màu xanh.</a:t>
            </a:r>
            <a:endParaRPr lang="vi-VN" sz="2400" b="1" i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8864" y="1700808"/>
            <a:ext cx="8371656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dirty="0" smtClean="0"/>
              <a:t>- Lá cây có những hình dạng gì?</a:t>
            </a:r>
            <a:endParaRPr lang="vi-VN" sz="24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864" y="2420888"/>
            <a:ext cx="8229600" cy="950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i="1" dirty="0" smtClean="0">
                <a:solidFill>
                  <a:srgbClr val="FF0000"/>
                </a:solidFill>
              </a:rPr>
              <a:t>    Lá cây có nhiều hình dạng khác nhau như: hình tròn, hình bầu dục, hình kim, hình dải dài,...</a:t>
            </a:r>
          </a:p>
          <a:p>
            <a:pPr algn="l"/>
            <a:endParaRPr lang="vi-VN" sz="2400" b="1" i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9892" y="3212976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dirty="0" smtClean="0"/>
              <a:t>- Kích thước của lá cây thế nào?</a:t>
            </a:r>
            <a:endParaRPr lang="vi-VN" sz="24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0920" y="370304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i="1" dirty="0" smtClean="0">
                <a:solidFill>
                  <a:srgbClr val="FF0000"/>
                </a:solidFill>
              </a:rPr>
              <a:t>  Kích thước của lá cây to, nhỏ khác nhau.</a:t>
            </a:r>
            <a:endParaRPr lang="vi-VN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778098"/>
          </a:xfrm>
        </p:spPr>
        <p:txBody>
          <a:bodyPr>
            <a:noAutofit/>
          </a:bodyPr>
          <a:lstStyle/>
          <a:p>
            <a:pPr algn="l"/>
            <a:r>
              <a:rPr lang="vi-VN" sz="2800" b="1" dirty="0" smtClean="0"/>
              <a:t>Em hãy nhận xét xem mép phiến lá có gì đặc biệt?</a:t>
            </a:r>
            <a:endParaRPr lang="vi-VN" sz="2800" b="1" dirty="0"/>
          </a:p>
        </p:txBody>
      </p:sp>
      <p:pic>
        <p:nvPicPr>
          <p:cNvPr id="4" name="Picture 2" descr="Kết quả hình ảnh cho cấu tạo của lá câ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1774597" y="-794778"/>
            <a:ext cx="5585601" cy="76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7960" y="5301208"/>
            <a:ext cx="559018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200" b="1" i="1" dirty="0" smtClean="0">
                <a:solidFill>
                  <a:srgbClr val="FF0000"/>
                </a:solidFill>
              </a:rPr>
              <a:t>mép phiến lá có răng cưa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92088"/>
          </a:xfrm>
        </p:spPr>
        <p:txBody>
          <a:bodyPr>
            <a:noAutofit/>
          </a:bodyPr>
          <a:lstStyle/>
          <a:p>
            <a:pPr algn="l"/>
            <a:r>
              <a:rPr lang="vi-VN" sz="2400" b="1" dirty="0"/>
              <a:t>Quan sát và phân loại lá cây theo hình </a:t>
            </a:r>
            <a:r>
              <a:rPr lang="vi-VN" sz="2400" b="1" dirty="0" smtClean="0"/>
              <a:t>dạng: hình tròn, hình bầu dục, hình dải dài, hình kim, hình phức tạp.  </a:t>
            </a:r>
            <a:endParaRPr lang="vi-VN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9" y="1052736"/>
            <a:ext cx="1776253" cy="1324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17" y="1052736"/>
            <a:ext cx="1944216" cy="132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78" y="3022321"/>
            <a:ext cx="1900565" cy="1386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5855"/>
            <a:ext cx="1872208" cy="1325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6948264" y="1124744"/>
            <a:ext cx="1895281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8" y="5004101"/>
            <a:ext cx="1920269" cy="1337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27963"/>
            <a:ext cx="1944216" cy="133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17" y="5085184"/>
            <a:ext cx="1948365" cy="133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04101"/>
            <a:ext cx="1895281" cy="1337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1938977" cy="1404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07504" y="2492896"/>
            <a:ext cx="1872208" cy="309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lúa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63036" y="2473542"/>
            <a:ext cx="1804509" cy="309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thông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18866" y="2492896"/>
            <a:ext cx="1841366" cy="3890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dứa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37978" y="4543061"/>
            <a:ext cx="1920038" cy="3550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chuối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2685" y="6516149"/>
            <a:ext cx="1625342" cy="2933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sen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68861" y="2532523"/>
            <a:ext cx="1742636" cy="309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tùng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62708" y="6396960"/>
            <a:ext cx="1848789" cy="4059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lốt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88123" y="4509120"/>
            <a:ext cx="1620181" cy="3890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rau má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55776" y="6453336"/>
            <a:ext cx="1625342" cy="3637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tranh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884454" y="6453335"/>
            <a:ext cx="1679347" cy="3637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Lá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phong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08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735868"/>
              </p:ext>
            </p:extLst>
          </p:nvPr>
        </p:nvGraphicFramePr>
        <p:xfrm>
          <a:off x="271623" y="1274920"/>
          <a:ext cx="8670059" cy="4968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1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+mj-lt"/>
                        </a:rPr>
                        <a:t>Hình</a:t>
                      </a:r>
                      <a:r>
                        <a:rPr lang="vi-VN" sz="2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dạng của lá cây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lá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endParaRPr lang="vi-VN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6109" y="225179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tròn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855" y="3068960"/>
            <a:ext cx="33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bầu dục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4005064"/>
            <a:ext cx="313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dải dài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869160"/>
            <a:ext cx="248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kim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09" y="5591073"/>
            <a:ext cx="357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Hình phức tạp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533" y="2255827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Sen,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4677" y="2273302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Rau má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8533" y="3091089"/>
            <a:ext cx="121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Chuối,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9758" y="3099771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Chanh,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9388" y="309977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Lá lốt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8533" y="3976010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Lúa,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4874" y="399627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Dứa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6653" y="4887043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Thông,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9758" y="4869160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Tùng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8715" y="558924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Phong</a:t>
            </a:r>
          </a:p>
        </p:txBody>
      </p:sp>
    </p:spTree>
    <p:extLst>
      <p:ext uri="{BB962C8B-B14F-4D97-AF65-F5344CB8AC3E}">
        <p14:creationId xmlns:p14="http://schemas.microsoft.com/office/powerpoint/2010/main" val="26561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845042"/>
          </a:xfrm>
        </p:spPr>
        <p:txBody>
          <a:bodyPr>
            <a:normAutofit/>
          </a:bodyPr>
          <a:lstStyle/>
          <a:p>
            <a:r>
              <a:rPr lang="vi-VN" sz="3600" b="1" dirty="0" smtClean="0"/>
              <a:t>Hoạt động 2: Cấu tạo ngoài của lá cây</a:t>
            </a:r>
            <a:endParaRPr lang="vi-V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430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ấu tạo của lá câ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255943" y="373009"/>
            <a:ext cx="4755380" cy="62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4" idx="3"/>
          </p:cNvCxnSpPr>
          <p:nvPr/>
        </p:nvCxnSpPr>
        <p:spPr>
          <a:xfrm flipH="1" flipV="1">
            <a:off x="1979712" y="3021293"/>
            <a:ext cx="1043710" cy="1415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7" idx="1"/>
          </p:cNvCxnSpPr>
          <p:nvPr/>
        </p:nvCxnSpPr>
        <p:spPr>
          <a:xfrm>
            <a:off x="5292080" y="3507048"/>
            <a:ext cx="1800200" cy="1547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6" idx="0"/>
          </p:cNvCxnSpPr>
          <p:nvPr/>
        </p:nvCxnSpPr>
        <p:spPr>
          <a:xfrm flipH="1">
            <a:off x="4031534" y="4293096"/>
            <a:ext cx="235276" cy="15226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79512" y="2661253"/>
            <a:ext cx="1800200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 smtClean="0">
                <a:latin typeface="+mj-lt"/>
              </a:rPr>
              <a:t>Cuống </a:t>
            </a:r>
            <a:r>
              <a:rPr lang="vi-VN" sz="2800" b="1" dirty="0">
                <a:latin typeface="+mj-lt"/>
              </a:rPr>
              <a:t>lá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23422" y="5815711"/>
            <a:ext cx="201622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Phiến lá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92280" y="3301752"/>
            <a:ext cx="1800200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Gân lá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0308" y="188640"/>
            <a:ext cx="8229600" cy="288032"/>
          </a:xfrm>
        </p:spPr>
        <p:txBody>
          <a:bodyPr>
            <a:normAutofit fontScale="90000"/>
          </a:bodyPr>
          <a:lstStyle/>
          <a:p>
            <a:pPr algn="l"/>
            <a:r>
              <a:rPr lang="vi-VN" sz="2800" b="1" dirty="0" smtClean="0"/>
              <a:t>Hoạt động 2: Cấu tạo ngoài của lá cây</a:t>
            </a:r>
            <a:endParaRPr lang="vi-VN" sz="28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1520" y="586754"/>
            <a:ext cx="8229600" cy="398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dirty="0" smtClean="0"/>
              <a:t>Lá cây gồm những bộ phận nào?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867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lá 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605"/>
            <a:ext cx="336041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Kết quả hình ảnh cho lá xoà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38437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lá m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16" y="4077072"/>
            <a:ext cx="3265512" cy="233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27584" y="3068960"/>
            <a:ext cx="180020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Lá ổi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35535" y="3140968"/>
            <a:ext cx="1708873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mít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0135" y="1196752"/>
            <a:ext cx="1963993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Xoài</a:t>
            </a:r>
          </a:p>
        </p:txBody>
      </p:sp>
    </p:spTree>
    <p:extLst>
      <p:ext uri="{BB962C8B-B14F-4D97-AF65-F5344CB8AC3E}">
        <p14:creationId xmlns:p14="http://schemas.microsoft.com/office/powerpoint/2010/main" val="1708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ày cách trị sẹo với lô hội cực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7384"/>
            <a:ext cx="468052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407" y="2852936"/>
            <a:ext cx="1734770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Lá lô hội</a:t>
            </a:r>
            <a:endParaRPr lang="vi-VN" sz="3200" b="1" dirty="0">
              <a:latin typeface="+mj-lt"/>
            </a:endParaRPr>
          </a:p>
        </p:txBody>
      </p:sp>
      <p:pic>
        <p:nvPicPr>
          <p:cNvPr id="1030" name="Picture 6" descr="Ý nghĩa của cây xương rồng? Tác dụng, cách trồng và phân loại - KHBVP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5323"/>
            <a:ext cx="4211960" cy="35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ài Thuốc Trị Gai Cột Sống bằng Cây Xương Rồng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87299"/>
            <a:ext cx="4336817" cy="28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542" y="6265976"/>
            <a:ext cx="2802370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Lá xương rồng</a:t>
            </a:r>
            <a:endParaRPr lang="vi-VN" sz="3200" b="1" dirty="0">
              <a:latin typeface="+mj-lt"/>
            </a:endParaRPr>
          </a:p>
        </p:txBody>
      </p:sp>
      <p:pic>
        <p:nvPicPr>
          <p:cNvPr id="1038" name="Picture 14" descr="Tác dụng của lô hội mà người dùng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69" y="0"/>
            <a:ext cx="4267632" cy="30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90" y="1196752"/>
            <a:ext cx="856895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Em hãy mô tả về đặc điểm bên ngoài của lá cây?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090" y="2204864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nl-NL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 cây thường có màu xanh lục, một số ít lá có màu đỏ hoặc vàng. Lá cây có nhiều hình dạng và độ lớn khác nhau. Mỗi chiếc </a:t>
            </a:r>
            <a:r>
              <a:rPr lang="nl-NL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 </a:t>
            </a:r>
            <a:r>
              <a:rPr lang="nl-NL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cuống lá và phiến lá, trên phiến lá có gân lá. 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nền Powerpoint đơn giản, đẹp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1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tched Right Arrow 16"/>
          <p:cNvSpPr/>
          <p:nvPr/>
        </p:nvSpPr>
        <p:spPr>
          <a:xfrm rot="7970208">
            <a:off x="2580169" y="1473781"/>
            <a:ext cx="1198659" cy="42161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Notched Right Arrow 21"/>
          <p:cNvSpPr/>
          <p:nvPr/>
        </p:nvSpPr>
        <p:spPr>
          <a:xfrm rot="3261470">
            <a:off x="5782560" y="1474496"/>
            <a:ext cx="1197755" cy="390721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1397238" y="2155240"/>
            <a:ext cx="1699570" cy="5536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Đặc điểm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45444" y="2165096"/>
            <a:ext cx="2232248" cy="615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Cấu tạo ngoài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8841" y="3426190"/>
            <a:ext cx="1564823" cy="406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Màu sắc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23728" y="3426397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Hình dạng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426190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Kích thước</a:t>
            </a:r>
          </a:p>
        </p:txBody>
      </p:sp>
      <p:cxnSp>
        <p:nvCxnSpPr>
          <p:cNvPr id="9" name="Straight Arrow Connector 8"/>
          <p:cNvCxnSpPr>
            <a:stCxn id="4" idx="2"/>
            <a:endCxn id="16" idx="0"/>
          </p:cNvCxnSpPr>
          <p:nvPr/>
        </p:nvCxnSpPr>
        <p:spPr>
          <a:xfrm flipH="1">
            <a:off x="1181253" y="2708920"/>
            <a:ext cx="1065770" cy="71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2"/>
            <a:endCxn id="18" idx="0"/>
          </p:cNvCxnSpPr>
          <p:nvPr/>
        </p:nvCxnSpPr>
        <p:spPr>
          <a:xfrm>
            <a:off x="2247023" y="2708920"/>
            <a:ext cx="740802" cy="717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2"/>
            <a:endCxn id="19" idx="0"/>
          </p:cNvCxnSpPr>
          <p:nvPr/>
        </p:nvCxnSpPr>
        <p:spPr>
          <a:xfrm>
            <a:off x="2247023" y="2708920"/>
            <a:ext cx="2685018" cy="71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408476" y="4153086"/>
            <a:ext cx="1420807" cy="190828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Xanh lá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Đỏ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Vàng, tím,...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  <a:p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876256" y="1157392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051720" y="4062738"/>
            <a:ext cx="2210634" cy="23977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tròn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bầu dục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lá kim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dải dài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phức tạp...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187363" y="5143070"/>
            <a:ext cx="2058109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220572" y="545198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2150438" y="585824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2066748" y="6237312"/>
            <a:ext cx="2349430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572000" y="4182393"/>
            <a:ext cx="1728193" cy="7276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To, nhỏ khác nhau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91880" y="426003"/>
            <a:ext cx="265356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Lá cây</a:t>
            </a:r>
            <a:endParaRPr lang="vi-VN" sz="5400" b="1" dirty="0">
              <a:ln/>
              <a:solidFill>
                <a:srgbClr val="00682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34859" y="3501008"/>
            <a:ext cx="1737541" cy="13620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682F"/>
                </a:solidFill>
                <a:latin typeface="+mj-lt"/>
              </a:rPr>
              <a:t>Cuống </a:t>
            </a:r>
            <a:r>
              <a:rPr lang="vi-VN" sz="2400" b="1" dirty="0">
                <a:solidFill>
                  <a:srgbClr val="00682F"/>
                </a:solidFill>
                <a:latin typeface="+mj-lt"/>
              </a:rPr>
              <a:t>lá</a:t>
            </a:r>
          </a:p>
          <a:p>
            <a:pPr algn="ctr"/>
            <a:r>
              <a:rPr lang="vi-VN" sz="2400" b="1" dirty="0">
                <a:solidFill>
                  <a:srgbClr val="00682F"/>
                </a:solidFill>
                <a:latin typeface="+mj-lt"/>
              </a:rPr>
              <a:t>Phiến lá</a:t>
            </a:r>
          </a:p>
          <a:p>
            <a:pPr algn="ctr"/>
            <a:r>
              <a:rPr lang="vi-VN" sz="2400" b="1" dirty="0">
                <a:solidFill>
                  <a:srgbClr val="00682F"/>
                </a:solidFill>
                <a:latin typeface="+mj-lt"/>
              </a:rPr>
              <a:t>Gân lá</a:t>
            </a:r>
          </a:p>
        </p:txBody>
      </p:sp>
      <p:cxnSp>
        <p:nvCxnSpPr>
          <p:cNvPr id="5" name="Straight Arrow Connector 4"/>
          <p:cNvCxnSpPr>
            <a:stCxn id="14" idx="2"/>
            <a:endCxn id="2" idx="0"/>
          </p:cNvCxnSpPr>
          <p:nvPr/>
        </p:nvCxnSpPr>
        <p:spPr>
          <a:xfrm>
            <a:off x="7261568" y="2780928"/>
            <a:ext cx="42062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9" idx="2"/>
            <a:endCxn id="103" idx="0"/>
          </p:cNvCxnSpPr>
          <p:nvPr/>
        </p:nvCxnSpPr>
        <p:spPr>
          <a:xfrm>
            <a:off x="4932041" y="3832243"/>
            <a:ext cx="504056" cy="350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8" idx="2"/>
            <a:endCxn id="77" idx="0"/>
          </p:cNvCxnSpPr>
          <p:nvPr/>
        </p:nvCxnSpPr>
        <p:spPr>
          <a:xfrm>
            <a:off x="2987825" y="3832450"/>
            <a:ext cx="169212" cy="230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2"/>
            <a:endCxn id="52" idx="0"/>
          </p:cNvCxnSpPr>
          <p:nvPr/>
        </p:nvCxnSpPr>
        <p:spPr>
          <a:xfrm flipH="1">
            <a:off x="1118880" y="3832450"/>
            <a:ext cx="62373" cy="320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8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2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Rounded Rectangle 7"/>
          <p:cNvSpPr/>
          <p:nvPr/>
        </p:nvSpPr>
        <p:spPr>
          <a:xfrm>
            <a:off x="4427984" y="1988840"/>
            <a:ext cx="1152128" cy="93610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2144" y="842809"/>
            <a:ext cx="4620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HƠN </a:t>
            </a:r>
          </a:p>
        </p:txBody>
      </p:sp>
      <p:pic>
        <p:nvPicPr>
          <p:cNvPr id="12" name="V.A – Little Girl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6309320"/>
            <a:ext cx="476672" cy="476672"/>
          </a:xfrm>
        </p:spPr>
      </p:pic>
    </p:spTree>
    <p:extLst>
      <p:ext uri="{BB962C8B-B14F-4D97-AF65-F5344CB8AC3E}">
        <p14:creationId xmlns:p14="http://schemas.microsoft.com/office/powerpoint/2010/main" val="7264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đẹp cho bài giảng điện tử - Ảnh nền thiết kế bài giảng điện tử - 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2" y="0"/>
            <a:ext cx="9154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412776"/>
            <a:ext cx="4608512" cy="122413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prstTxWarp prst="textChevron">
              <a:avLst/>
            </a:prstTxWarp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</a:t>
            </a:r>
            <a:r>
              <a:rPr lang="vi-VN" b="1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Ố</a:t>
            </a:r>
            <a:r>
              <a:rPr lang="vi-VN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b="1" dirty="0"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</a:t>
            </a:r>
            <a:r>
              <a:rPr lang="vi-VN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066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ải hình ảnh giang day 235aded192a003c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67" y="-24624"/>
            <a:ext cx="9210367" cy="69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7197" y="1052736"/>
            <a:ext cx="4923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Lá gì bé bé con con</a:t>
            </a:r>
            <a:endParaRPr lang="vi-VN" sz="4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r>
              <a:rPr lang="vi-VN" sz="4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Cây cao hoa đỏ hè ròn tiếng ve?</a:t>
            </a:r>
            <a:endParaRPr lang="vi-VN" sz="4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573016"/>
            <a:ext cx="5832648" cy="1008112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2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ĐÁP ÁN</a:t>
            </a:r>
            <a:r>
              <a:rPr lang="vi-VN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  <a:r>
              <a:rPr lang="vi-VN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LÁ CÂY HOA PHƯỢNG</a:t>
            </a:r>
            <a:endParaRPr lang="vi-VN" sz="40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7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ng hay sai - Đúng hay sai 1.0.3 Download Android APK | Apto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1"/>
            <a:ext cx="9144000" cy="69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" y="0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564904"/>
            <a:ext cx="8229600" cy="12961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thường có màu xanh lục, một số ít có màu đỏ hoặc màu vàng.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6347" y="6455152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520543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782"/>
            <a:ext cx="1978149" cy="160390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75656" y="4073416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ĐÚNG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5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5" grpId="0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564904"/>
            <a:ext cx="8712968" cy="10801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có hình dạng và độ lớn khác nhau.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3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75656" y="4077071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ĐÚNG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82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7776864" cy="10801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dirty="0">
                <a:latin typeface="+mj-lt"/>
              </a:rPr>
              <a:t>Mỗi lá chỉ có phiến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076056" y="4073416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SAI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6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649344" cy="12241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Mỗi lá chỉ có cuống lá và phiến lá, trên phiến lá có gân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ĐÚNG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52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Thank You cực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Hình nền Thank You cực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38337" y="1844824"/>
            <a:ext cx="8698158" cy="1828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3600" i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Cần chăm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sóc và bảo vệ cây xanh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xung quanh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nơi mình sinh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sống (bắt sâu cho lá,  không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hái lá bẻ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cành,...) 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155574" y="160338"/>
            <a:ext cx="8880921" cy="1252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20700">
              <a:buFont typeface="Arial" pitchFamily="34" charset="0"/>
              <a:buNone/>
            </a:pPr>
            <a:r>
              <a:rPr lang="vi-VN" sz="3600" dirty="0" smtClean="0">
                <a:latin typeface="+mj-lt"/>
              </a:rPr>
              <a:t>Để những lá cây luôn đẹp và tươi chúng ta cần làm gì?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4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 descr="anh-nghe-thu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3"/>
            <a:ext cx="9144000" cy="68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9"/>
          <p:cNvSpPr>
            <a:spLocks noChangeArrowheads="1" noChangeShapeType="1" noTextEdit="1"/>
          </p:cNvSpPr>
          <p:nvPr/>
        </p:nvSpPr>
        <p:spPr bwMode="auto">
          <a:xfrm>
            <a:off x="1763689" y="4149080"/>
            <a:ext cx="6120680" cy="126112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BUỔI HỌC KẾT THÚC</a:t>
            </a:r>
          </a:p>
        </p:txBody>
      </p:sp>
      <p:pic>
        <p:nvPicPr>
          <p:cNvPr id="108556" name="Let It B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4" descr="4b5b03ac_541e089a_615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562600"/>
            <a:ext cx="22860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4" descr="4b5b03ac_541e089a_615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6400"/>
            <a:ext cx="22860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4" descr="4b5b03ac_541e089a_615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22860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2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6" fill="hold"/>
                                        <p:tgtEl>
                                          <p:spTgt spid="108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55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304800" y="273050"/>
            <a:ext cx="15176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4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0"/>
            <a:ext cx="1871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448550" y="301625"/>
            <a:ext cx="1524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296069" y="5318919"/>
            <a:ext cx="14557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402513" y="5214938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WordArt 9"/>
          <p:cNvSpPr>
            <a:spLocks noChangeArrowheads="1" noChangeShapeType="1" noTextEdit="1"/>
          </p:cNvSpPr>
          <p:nvPr/>
        </p:nvSpPr>
        <p:spPr bwMode="auto">
          <a:xfrm>
            <a:off x="1066800" y="2819400"/>
            <a:ext cx="7391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thầy cô giáo mạnh khỏe !</a:t>
            </a:r>
            <a:br>
              <a:rPr lang="vi-VN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</a:br>
            <a:r>
              <a:rPr lang="vi-VN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con học sinh chăm ngoan, học giỏi !</a:t>
            </a:r>
            <a:endParaRPr lang="en-US" sz="3600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200" name="Picture 10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5562600" y="2362200"/>
            <a:ext cx="1143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44282" y="2758281"/>
            <a:ext cx="80010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WordArt 8"/>
          <p:cNvSpPr>
            <a:spLocks noChangeArrowheads="1" noChangeShapeType="1" noTextEdit="1"/>
          </p:cNvSpPr>
          <p:nvPr/>
        </p:nvSpPr>
        <p:spPr bwMode="auto">
          <a:xfrm>
            <a:off x="1524000" y="1524000"/>
            <a:ext cx="60960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</a:p>
        </p:txBody>
      </p:sp>
    </p:spTree>
    <p:extLst>
      <p:ext uri="{BB962C8B-B14F-4D97-AF65-F5344CB8AC3E}">
        <p14:creationId xmlns:p14="http://schemas.microsoft.com/office/powerpoint/2010/main" val="10280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31" y="50129"/>
            <a:ext cx="9144000" cy="683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330" y="908720"/>
            <a:ext cx="3456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Lá </a:t>
            </a:r>
            <a:r>
              <a:rPr lang="vi-VN" sz="4000" b="1" dirty="0">
                <a:latin typeface="+mj-lt"/>
              </a:rPr>
              <a:t>cây có chức năng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4590051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313046"/>
            <a:ext cx="1399661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199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12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5" y="65592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1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550470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040572"/>
            <a:ext cx="51845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dụng lá cây để gói bánh, lợp nhà,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làm thức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ăn cho động vật, con người, làm nón,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làm thuốc,..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3730674"/>
            <a:ext cx="1512168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8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5" y="65592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2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21154" y="0"/>
            <a:ext cx="6858000" cy="713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5368" y="908720"/>
            <a:ext cx="7829572" cy="10714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744" y="1700808"/>
            <a:ext cx="8613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39775" algn="just"/>
            <a:r>
              <a:rPr lang="nl-N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dirty="0" smtClean="0">
                <a:latin typeface="+mj-lt"/>
              </a:rPr>
              <a:t>- Mô </a:t>
            </a:r>
            <a:r>
              <a:rPr lang="vi-VN" sz="2800" dirty="0">
                <a:latin typeface="+mj-lt"/>
              </a:rPr>
              <a:t>tả sự đa dạng về màu sắc, hình dạng và độ lớn của lá cây.</a:t>
            </a:r>
          </a:p>
          <a:p>
            <a:pPr lvl="0"/>
            <a:r>
              <a:rPr lang="vi-VN" sz="2800" dirty="0" smtClean="0">
                <a:latin typeface="+mj-lt"/>
              </a:rPr>
              <a:t>- Nêu </a:t>
            </a:r>
            <a:r>
              <a:rPr lang="vi-VN" sz="2800" dirty="0">
                <a:latin typeface="+mj-lt"/>
              </a:rPr>
              <a:t>được đặc điểm chung về cấu tạo ngoài của lá cây</a:t>
            </a:r>
            <a:r>
              <a:rPr lang="vi-VN" sz="2800" dirty="0" smtClean="0">
                <a:latin typeface="+mj-lt"/>
              </a:rPr>
              <a:t>.</a:t>
            </a:r>
          </a:p>
          <a:p>
            <a:r>
              <a:rPr lang="vi-VN" sz="2800" dirty="0" smtClean="0">
                <a:latin typeface="+mj-lt"/>
              </a:rPr>
              <a:t>- Phân </a:t>
            </a:r>
            <a:r>
              <a:rPr lang="vi-VN" sz="2800" dirty="0">
                <a:latin typeface="+mj-lt"/>
              </a:rPr>
              <a:t>loại các lá cây sưu tầm được</a:t>
            </a:r>
            <a:r>
              <a:rPr lang="vi-VN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18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985083"/>
            <a:ext cx="9073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Quan sát hình trong sách trang 86,87 và cho biết:</a:t>
            </a:r>
          </a:p>
          <a:p>
            <a:r>
              <a:rPr lang="vi-VN" sz="3200" dirty="0" smtClean="0">
                <a:latin typeface="+mj-lt"/>
              </a:rPr>
              <a:t>+ Lá cây có màu sắc, hình dạng, kích thước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400307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Hoạt động 1: Sự đa dạng của lá cây  </a:t>
            </a:r>
            <a:endParaRPr lang="vi-VN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613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7544" y="116632"/>
            <a:ext cx="8280920" cy="79208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Màu sắc của lá cây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600325" cy="176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901702" cy="181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1417"/>
            <a:ext cx="2843089" cy="1745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 bwMode="auto">
          <a:xfrm>
            <a:off x="179512" y="4221088"/>
            <a:ext cx="2600325" cy="178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2783726" cy="178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99" y="4221088"/>
            <a:ext cx="294576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502571" y="3456718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chuối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37222" y="3456718"/>
            <a:ext cx="2480996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phong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86002" y="3456718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sen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195" y="6136312"/>
            <a:ext cx="2779837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cô tòng lá đốm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340553" y="6136312"/>
            <a:ext cx="2340260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chanh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18269" y="6208320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lốt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97" y="86864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Quan sát các loại lá dưới đây. Hãy nêu </a:t>
            </a:r>
            <a:r>
              <a:rPr lang="vi-VN" sz="2200" dirty="0" smtClean="0">
                <a:latin typeface="+mj-lt"/>
              </a:rPr>
              <a:t>màu sắc </a:t>
            </a:r>
            <a:r>
              <a:rPr lang="vi-VN" sz="2200" dirty="0">
                <a:latin typeface="+mj-lt"/>
              </a:rPr>
              <a:t>của các loại lá?</a:t>
            </a:r>
          </a:p>
        </p:txBody>
      </p:sp>
    </p:spTree>
    <p:extLst>
      <p:ext uri="{BB962C8B-B14F-4D97-AF65-F5344CB8AC3E}">
        <p14:creationId xmlns:p14="http://schemas.microsoft.com/office/powerpoint/2010/main" val="6791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511" y="188640"/>
            <a:ext cx="8784976" cy="648072"/>
          </a:xfrm>
          <a:prstGeom prst="round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Hình dạng và kích thước của lá cây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0831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82641"/>
            <a:ext cx="2813298" cy="1918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589795" cy="1985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179513" y="4149080"/>
            <a:ext cx="2808311" cy="198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2802649" cy="198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589795" cy="1889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86002" y="3573016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lúa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35896" y="3573016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thông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50801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dứa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8224" y="3544024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chuối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07904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sen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552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tùng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497" y="86864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Quan sát các loại lá dưới đây. Hãy nêu hình dạng và kích thước của các loại lá?</a:t>
            </a:r>
          </a:p>
        </p:txBody>
      </p:sp>
    </p:spTree>
    <p:extLst>
      <p:ext uri="{BB962C8B-B14F-4D97-AF65-F5344CB8AC3E}">
        <p14:creationId xmlns:p14="http://schemas.microsoft.com/office/powerpoint/2010/main" val="280175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nền Powerpoint đơn giản, đẹp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tched Right Arrow 16"/>
          <p:cNvSpPr/>
          <p:nvPr/>
        </p:nvSpPr>
        <p:spPr>
          <a:xfrm rot="8440057">
            <a:off x="2987177" y="1488810"/>
            <a:ext cx="999985" cy="42161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Notched Right Arrow 21"/>
          <p:cNvSpPr/>
          <p:nvPr/>
        </p:nvSpPr>
        <p:spPr>
          <a:xfrm rot="2308779">
            <a:off x="5318536" y="1452043"/>
            <a:ext cx="931930" cy="428743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1267250" y="1934992"/>
            <a:ext cx="1699570" cy="5536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Đặc điểm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45444" y="1903916"/>
            <a:ext cx="2232248" cy="615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Cấu tạo ngoài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6064" y="3426189"/>
            <a:ext cx="1564823" cy="406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Màu sắc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23728" y="3426397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Hình dạng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4637" y="3426189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Kích thước</a:t>
            </a:r>
          </a:p>
        </p:txBody>
      </p:sp>
      <p:cxnSp>
        <p:nvCxnSpPr>
          <p:cNvPr id="9" name="Straight Arrow Connector 8"/>
          <p:cNvCxnSpPr>
            <a:stCxn id="4" idx="2"/>
            <a:endCxn id="16" idx="0"/>
          </p:cNvCxnSpPr>
          <p:nvPr/>
        </p:nvCxnSpPr>
        <p:spPr>
          <a:xfrm flipH="1">
            <a:off x="1058476" y="2488672"/>
            <a:ext cx="1058559" cy="9375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2"/>
            <a:endCxn id="18" idx="0"/>
          </p:cNvCxnSpPr>
          <p:nvPr/>
        </p:nvCxnSpPr>
        <p:spPr>
          <a:xfrm>
            <a:off x="2117035" y="2488672"/>
            <a:ext cx="870790" cy="9377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2"/>
            <a:endCxn id="19" idx="0"/>
          </p:cNvCxnSpPr>
          <p:nvPr/>
        </p:nvCxnSpPr>
        <p:spPr>
          <a:xfrm>
            <a:off x="2117035" y="2488672"/>
            <a:ext cx="2811699" cy="9375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69370" y="4116180"/>
            <a:ext cx="1564823" cy="150202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Xanh lá</a:t>
            </a:r>
          </a:p>
          <a:p>
            <a:r>
              <a:rPr lang="vi-VN" sz="2400" b="1" dirty="0">
                <a:latin typeface="+mj-lt"/>
              </a:rPr>
              <a:t>Đỏ</a:t>
            </a:r>
          </a:p>
          <a:p>
            <a:r>
              <a:rPr lang="vi-VN" sz="2400" b="1" dirty="0">
                <a:latin typeface="+mj-lt"/>
              </a:rPr>
              <a:t>Vàng</a:t>
            </a:r>
          </a:p>
          <a:p>
            <a:r>
              <a:rPr lang="vi-VN" sz="2400" b="1" dirty="0">
                <a:latin typeface="+mj-lt"/>
              </a:rPr>
              <a:t> ...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876256" y="1157392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760942" y="1469361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051720" y="4062738"/>
            <a:ext cx="2308142" cy="23977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tròn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bầu dục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lá kim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dải dài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phức tạp...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187363" y="5143070"/>
            <a:ext cx="2058109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220572" y="545198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2150438" y="585824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2066748" y="6237312"/>
            <a:ext cx="2349430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554469" y="4116180"/>
            <a:ext cx="1728193" cy="7276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To, nhỏ khác nhau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50655" y="635489"/>
            <a:ext cx="244268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4800" b="1" dirty="0" smtClean="0">
                <a:ln/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Lá cây</a:t>
            </a:r>
            <a:endParaRPr lang="vi-VN" sz="4800" b="1" dirty="0">
              <a:ln/>
              <a:solidFill>
                <a:srgbClr val="00682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</a:endParaRPr>
          </a:p>
        </p:txBody>
      </p:sp>
      <p:pic>
        <p:nvPicPr>
          <p:cNvPr id="1026" name="Picture 2" descr="Nghệ thuật của sự sắp xếp màu sắ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6077147" y="4127632"/>
            <a:ext cx="2982844" cy="278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Straight Arrow Connector 95"/>
          <p:cNvCxnSpPr/>
          <p:nvPr/>
        </p:nvCxnSpPr>
        <p:spPr>
          <a:xfrm flipH="1">
            <a:off x="1010690" y="3859212"/>
            <a:ext cx="41091" cy="2613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8" idx="2"/>
            <a:endCxn id="77" idx="0"/>
          </p:cNvCxnSpPr>
          <p:nvPr/>
        </p:nvCxnSpPr>
        <p:spPr>
          <a:xfrm>
            <a:off x="2987825" y="3832450"/>
            <a:ext cx="217966" cy="230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4938554" y="3897344"/>
            <a:ext cx="45691" cy="230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Uống nước rau má mỗi ngày có tốt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79" y="2227849"/>
            <a:ext cx="2579952" cy="18997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80" y="4108723"/>
            <a:ext cx="4459629" cy="3018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8" y="4078045"/>
            <a:ext cx="4276455" cy="3011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8" y="4011573"/>
            <a:ext cx="3788603" cy="2994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78" y="4001648"/>
            <a:ext cx="3725434" cy="2856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54" y="4110124"/>
            <a:ext cx="4136429" cy="2823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52" grpId="0" animBg="1"/>
      <p:bldP spid="77" grpId="0" animBg="1"/>
      <p:bldP spid="10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Illustration 16x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ppt/theme/theme3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</TotalTime>
  <Words>812</Words>
  <Application>Microsoft Office PowerPoint</Application>
  <PresentationFormat>On-screen Show (4:3)</PresentationFormat>
  <Paragraphs>170</Paragraphs>
  <Slides>29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Nature Illustration 16x9</vt:lpstr>
      <vt:lpstr>Blueprint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Lá cây có những màu gì? Màu nào thường phổ biến?</vt:lpstr>
      <vt:lpstr>Em hãy nhận xét xem mép phiến lá có gì đặc biệt?</vt:lpstr>
      <vt:lpstr>Quan sát và phân loại lá cây theo hình dạng: hình tròn, hình bầu dục, hình dải dài, hình kim, hình phức tạp.  </vt:lpstr>
      <vt:lpstr>PowerPoint Presentation</vt:lpstr>
      <vt:lpstr>Hoạt động 2: Cấu tạo ngoài của lá cây</vt:lpstr>
      <vt:lpstr>Hoạt động 2: Cấu tạo ngoài của lá cây</vt:lpstr>
      <vt:lpstr>PowerPoint Presentation</vt:lpstr>
      <vt:lpstr>PowerPoint Presentation</vt:lpstr>
      <vt:lpstr>PowerPoint Presentation</vt:lpstr>
      <vt:lpstr>PowerPoint Presentation</vt:lpstr>
      <vt:lpstr>ĐỐ VUI</vt:lpstr>
      <vt:lpstr>PowerPoint Presentation</vt:lpstr>
      <vt:lpstr>PowerPoint Presentation</vt:lpstr>
      <vt:lpstr>Lá cây thường có màu xanh lục, một số ít có màu đỏ hoặc màu vàng.</vt:lpstr>
      <vt:lpstr>Lá cây có hình dạng và độ lớn khác nhau.</vt:lpstr>
      <vt:lpstr>Mỗi lá chỉ có phiến lá.</vt:lpstr>
      <vt:lpstr>Mỗi lá chỉ có cuống lá và phiến lá, trên phiến lá có gân lá.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Windows User</cp:lastModifiedBy>
  <cp:revision>163</cp:revision>
  <dcterms:created xsi:type="dcterms:W3CDTF">2021-02-17T11:13:16Z</dcterms:created>
  <dcterms:modified xsi:type="dcterms:W3CDTF">2022-04-10T12:13:40Z</dcterms:modified>
</cp:coreProperties>
</file>