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63" r:id="rId4"/>
    <p:sldId id="269" r:id="rId5"/>
    <p:sldId id="257" r:id="rId7"/>
    <p:sldId id="256" r:id="rId8"/>
    <p:sldId id="258" r:id="rId9"/>
    <p:sldId id="271" r:id="rId10"/>
    <p:sldId id="259" r:id="rId11"/>
    <p:sldId id="270" r:id="rId12"/>
    <p:sldId id="272" r:id="rId13"/>
    <p:sldId id="282" r:id="rId14"/>
    <p:sldId id="260" r:id="rId15"/>
    <p:sldId id="297" r:id="rId16"/>
    <p:sldId id="298" r:id="rId17"/>
    <p:sldId id="296" r:id="rId18"/>
    <p:sldId id="267" r:id="rId19"/>
    <p:sldId id="283" r:id="rId20"/>
    <p:sldId id="265" r:id="rId21"/>
    <p:sldId id="266" r:id="rId22"/>
    <p:sldId id="275" r:id="rId23"/>
    <p:sldId id="299" r:id="rId24"/>
    <p:sldId id="300" r:id="rId25"/>
    <p:sldId id="301" r:id="rId26"/>
    <p:sldId id="302" r:id="rId27"/>
    <p:sldId id="273" r:id="rId28"/>
    <p:sldId id="274" r:id="rId29"/>
    <p:sldId id="261" r:id="rId30"/>
    <p:sldId id="262" r:id="rId31"/>
    <p:sldId id="268" r:id="rId32"/>
    <p:sldId id="284" r:id="rId33"/>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740029"/>
    <a:srgbClr val="000099"/>
    <a:srgbClr val="99CCFF"/>
    <a:srgbClr val="0000FF"/>
    <a:srgbClr val="99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p:scale>
          <a:sx n="66" d="100"/>
          <a:sy n="66" d="100"/>
        </p:scale>
        <p:origin x="-128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6339C1F0-7D75-40BD-B4EA-F791EC25D313}"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a:buNone/>
            </a:pP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Slide Image Placeholder 1"/>
          <p:cNvSpPr>
            <a:spLocks noGrp="1" noRot="1" noChangeAspect="1" noTextEdit="1"/>
          </p:cNvSpPr>
          <p:nvPr>
            <p:ph type="sldImg"/>
          </p:nvPr>
        </p:nvSpPr>
        <p:spPr>
          <a:ln>
            <a:solidFill>
              <a:srgbClr val="000000">
                <a:alpha val="100000"/>
              </a:srgbClr>
            </a:solidFill>
            <a:miter lim="800000"/>
          </a:ln>
        </p:spPr>
      </p:sp>
      <p:sp>
        <p:nvSpPr>
          <p:cNvPr id="26627"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2662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sz="1200" dirty="0"/>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1"/>
            <a:ext cx="9144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106047"/>
            <a:ext cx="10715436" cy="7143624"/>
          </a:xfrm>
          <a:prstGeom prst="rect">
            <a:avLst/>
          </a:prstGeom>
        </p:spPr>
      </p:pic>
      <p:pic>
        <p:nvPicPr>
          <p:cNvPr id="4" name="图片 3"/>
          <p:cNvPicPr>
            <a:picLocks noChangeAspect="1"/>
          </p:cNvPicPr>
          <p:nvPr userDrawn="1"/>
        </p:nvPicPr>
        <p:blipFill>
          <a:blip r:embed="rId4" cstate="screen"/>
          <a:stretch>
            <a:fillRect/>
          </a:stretch>
        </p:blipFill>
        <p:spPr>
          <a:xfrm>
            <a:off x="7571852" y="644691"/>
            <a:ext cx="1307595" cy="801863"/>
          </a:xfrm>
          <a:prstGeom prst="rect">
            <a:avLst/>
          </a:prstGeom>
        </p:spPr>
      </p:pic>
      <p:pic>
        <p:nvPicPr>
          <p:cNvPr id="6" name="图片 5"/>
          <p:cNvPicPr>
            <a:picLocks noChangeAspect="1"/>
          </p:cNvPicPr>
          <p:nvPr userDrawn="1"/>
        </p:nvPicPr>
        <p:blipFill>
          <a:blip r:embed="rId5" cstate="screen"/>
          <a:stretch>
            <a:fillRect/>
          </a:stretch>
        </p:blipFill>
        <p:spPr>
          <a:xfrm>
            <a:off x="-61912" y="59025"/>
            <a:ext cx="1901121" cy="1049481"/>
          </a:xfrm>
          <a:prstGeom prst="rect">
            <a:avLst/>
          </a:prstGeom>
        </p:spPr>
      </p:pic>
    </p:spTree>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4099" name="Rectangle 3"/>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403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4099" name="Rectangle 3"/>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403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fld id="{BBCAD5AC-5E6B-45D1-BE32-23E8E4E49BFC}" type="datetimeFigureOut">
              <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3.png"/><Relationship Id="rId1"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slide" Target="slide5.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5.xml"/><Relationship Id="rId1"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5.xml"/><Relationship Id="rId1"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slide" Target="slide28.xml"/><Relationship Id="rId4" Type="http://schemas.openxmlformats.org/officeDocument/2006/relationships/slide" Target="slide25.xml"/><Relationship Id="rId3" Type="http://schemas.openxmlformats.org/officeDocument/2006/relationships/slide" Target="slide24.xml"/><Relationship Id="rId2" Type="http://schemas.openxmlformats.org/officeDocument/2006/relationships/slide" Target="slide27.xml"/><Relationship Id="rId1" Type="http://schemas.openxmlformats.org/officeDocument/2006/relationships/slide" Target="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2" name="WordArt 4"/>
          <p:cNvSpPr>
            <a:spLocks noTextEdit="1"/>
          </p:cNvSpPr>
          <p:nvPr/>
        </p:nvSpPr>
        <p:spPr>
          <a:xfrm>
            <a:off x="1295400" y="2209800"/>
            <a:ext cx="6781800" cy="16764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66FF33"/>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66FF33"/>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66FF33"/>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66FF33"/>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iterate type="lt">
                                    <p:tmPct val="10000"/>
                                  </p:iterate>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anim calcmode="lin" valueType="num">
                                      <p:cBhvr>
                                        <p:cTn id="8" dur="2000" fill="hold"/>
                                        <p:tgtEl>
                                          <p:spTgt spid="5122"/>
                                        </p:tgtEl>
                                        <p:attrNameLst>
                                          <p:attrName>ppt_w</p:attrName>
                                        </p:attrNameLst>
                                      </p:cBhvr>
                                      <p:tavLst>
                                        <p:tav tm="0" fmla="#ppt_w*sin(2.5*pi*$)">
                                          <p:val>
                                            <p:fltVal val="0,000000"/>
                                          </p:val>
                                        </p:tav>
                                        <p:tav tm="100000">
                                          <p:val>
                                            <p:fltVal val="1,000000"/>
                                          </p:val>
                                        </p:tav>
                                      </p:tavLst>
                                    </p:anim>
                                    <p:anim calcmode="lin" valueType="num">
                                      <p:cBhvr>
                                        <p:cTn id="9"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ext Box 7"/>
          <p:cNvSpPr txBox="1"/>
          <p:nvPr/>
        </p:nvSpPr>
        <p:spPr>
          <a:xfrm>
            <a:off x="838200" y="11277600"/>
            <a:ext cx="7391400" cy="1174750"/>
          </a:xfrm>
          <a:prstGeom prst="rect">
            <a:avLst/>
          </a:prstGeom>
          <a:solidFill>
            <a:srgbClr val="99CCFF"/>
          </a:solidFill>
          <a:ln w="76200" cap="flat" cmpd="tri">
            <a:solidFill>
              <a:schemeClr val="tx1"/>
            </a:solidFill>
            <a:prstDash val="solid"/>
            <a:miter/>
            <a:headEnd type="none" w="med" len="med"/>
            <a:tailEnd type="none" w="med" len="med"/>
          </a:ln>
        </p:spPr>
        <p:txBody>
          <a:bodyPr>
            <a:spAutoFit/>
          </a:bodyPr>
          <a:p>
            <a:pPr algn="ctr">
              <a:spcBef>
                <a:spcPct val="50000"/>
              </a:spcBef>
            </a:pPr>
            <a:r>
              <a:rPr sz="3300" b="1" dirty="0">
                <a:latin typeface="Arial" panose="020B0604020202020204" pitchFamily="34" charset="0"/>
              </a:rPr>
              <a:t>Câu 2: Câu chuyện giữa Ê-đi-xơn và bà cụ xảy ra lúc nào ?</a:t>
            </a:r>
            <a:endParaRPr sz="3300" dirty="0">
              <a:latin typeface="Arial" panose="020B0604020202020204" pitchFamily="34" charset="0"/>
            </a:endParaRPr>
          </a:p>
        </p:txBody>
      </p:sp>
      <p:sp>
        <p:nvSpPr>
          <p:cNvPr id="9" name="Rectangle 8"/>
          <p:cNvSpPr/>
          <p:nvPr/>
        </p:nvSpPr>
        <p:spPr>
          <a:xfrm>
            <a:off x="203753" y="1099019"/>
            <a:ext cx="2706067" cy="495747"/>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Tìm</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hiểu</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bài</a:t>
            </a:r>
            <a:endPar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endParaRPr>
          </a:p>
        </p:txBody>
      </p:sp>
      <p:sp>
        <p:nvSpPr>
          <p:cNvPr id="10" name="TextBox 9"/>
          <p:cNvSpPr txBox="1"/>
          <p:nvPr/>
        </p:nvSpPr>
        <p:spPr>
          <a:xfrm>
            <a:off x="228600" y="1658938"/>
            <a:ext cx="8534400" cy="2227262"/>
          </a:xfrm>
          <a:prstGeom prst="rect">
            <a:avLst/>
          </a:prstGeom>
          <a:noFill/>
          <a:ln w="9525">
            <a:noFill/>
          </a:ln>
        </p:spPr>
        <p:txBody>
          <a:bodyPr>
            <a:spAutoFit/>
          </a:bodyPr>
          <a:p>
            <a:pPr eaLnBrk="0" hangingPunct="0"/>
            <a:r>
              <a:rPr sz="2800" dirty="0">
                <a:solidFill>
                  <a:srgbClr val="FF3300"/>
                </a:solidFill>
                <a:latin typeface="Arial" panose="020B0604020202020204" pitchFamily="34" charset="0"/>
              </a:rPr>
              <a:t>Câu 1: Hãy nói những điều em biết về Ê-đi-xơn?</a:t>
            </a:r>
            <a:endParaRPr sz="2800" dirty="0">
              <a:solidFill>
                <a:srgbClr val="FF3300"/>
              </a:solidFill>
              <a:latin typeface="Arial" panose="020B0604020202020204" pitchFamily="34" charset="0"/>
            </a:endParaRPr>
          </a:p>
          <a:p>
            <a:pPr eaLnBrk="0" hangingPunct="0"/>
            <a:r>
              <a:rPr sz="2800" dirty="0">
                <a:solidFill>
                  <a:srgbClr val="FF3300"/>
                </a:solidFill>
                <a:latin typeface="Arial" panose="020B0604020202020204" pitchFamily="34" charset="0"/>
              </a:rPr>
              <a:t>Câu 2: Câu chuyện giữa Ê-đi-xơn và bà cụ xảy ra vào lúc nào?</a:t>
            </a:r>
            <a:endParaRPr sz="2800" dirty="0">
              <a:solidFill>
                <a:srgbClr val="FF3300"/>
              </a:solidFill>
              <a:latin typeface="Arial" panose="020B0604020202020204" pitchFamily="34" charset="0"/>
            </a:endParaRPr>
          </a:p>
          <a:p>
            <a:pPr eaLnBrk="0" hangingPunct="0"/>
            <a:r>
              <a:rPr sz="2800" dirty="0">
                <a:solidFill>
                  <a:srgbClr val="FF3300"/>
                </a:solidFill>
                <a:latin typeface="Arial" panose="020B0604020202020204" pitchFamily="34" charset="0"/>
              </a:rPr>
              <a:t>Câu 3: Vì sao bà cụ mong có chiếc xe không cần ngựa kéo?</a:t>
            </a:r>
            <a:endParaRPr sz="2800" dirty="0">
              <a:solidFill>
                <a:srgbClr val="FF3300"/>
              </a:solidFill>
              <a:latin typeface="Arial" panose="020B0604020202020204" pitchFamily="34" charset="0"/>
            </a:endParaRPr>
          </a:p>
        </p:txBody>
      </p:sp>
      <p:sp>
        <p:nvSpPr>
          <p:cNvPr id="12293"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charRg st="0" end="47"/>
                                            </p:txEl>
                                          </p:spTgt>
                                        </p:tgtEl>
                                        <p:attrNameLst>
                                          <p:attrName>style.visibility</p:attrName>
                                        </p:attrNameLst>
                                      </p:cBhvr>
                                      <p:to>
                                        <p:strVal val="visible"/>
                                      </p:to>
                                    </p:set>
                                    <p:anim calcmode="lin" valueType="num">
                                      <p:cBhvr additive="base">
                                        <p:cTn id="7" dur="500" fill="hold"/>
                                        <p:tgtEl>
                                          <p:spTgt spid="10">
                                            <p:txEl>
                                              <p:charRg st="0" end="4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charRg st="0" end="4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charRg st="47" end="108"/>
                                            </p:txEl>
                                          </p:spTgt>
                                        </p:tgtEl>
                                        <p:attrNameLst>
                                          <p:attrName>style.visibility</p:attrName>
                                        </p:attrNameLst>
                                      </p:cBhvr>
                                      <p:to>
                                        <p:strVal val="visible"/>
                                      </p:to>
                                    </p:set>
                                    <p:anim calcmode="lin" valueType="num">
                                      <p:cBhvr additive="base">
                                        <p:cTn id="11" dur="500" fill="hold"/>
                                        <p:tgtEl>
                                          <p:spTgt spid="10">
                                            <p:txEl>
                                              <p:charRg st="47" end="10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charRg st="47" end="10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charRg st="108" end="165"/>
                                            </p:txEl>
                                          </p:spTgt>
                                        </p:tgtEl>
                                        <p:attrNameLst>
                                          <p:attrName>style.visibility</p:attrName>
                                        </p:attrNameLst>
                                      </p:cBhvr>
                                      <p:to>
                                        <p:strVal val="visible"/>
                                      </p:to>
                                    </p:set>
                                    <p:anim calcmode="lin" valueType="num">
                                      <p:cBhvr additive="base">
                                        <p:cTn id="15" dur="500" fill="hold"/>
                                        <p:tgtEl>
                                          <p:spTgt spid="10">
                                            <p:txEl>
                                              <p:charRg st="108" end="16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charRg st="108" end="16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9" name="AutoShape 5"/>
          <p:cNvSpPr/>
          <p:nvPr/>
        </p:nvSpPr>
        <p:spPr>
          <a:xfrm>
            <a:off x="838200" y="1981200"/>
            <a:ext cx="7239000" cy="1828800"/>
          </a:xfrm>
          <a:prstGeom prst="cloudCallout">
            <a:avLst>
              <a:gd name="adj1" fmla="val -44519"/>
              <a:gd name="adj2" fmla="val 159375"/>
            </a:avLst>
          </a:prstGeom>
          <a:solidFill>
            <a:schemeClr val="accent1"/>
          </a:solidFill>
          <a:ln w="9525" cap="flat" cmpd="sng">
            <a:solidFill>
              <a:schemeClr val="tx1"/>
            </a:solidFill>
            <a:prstDash val="solid"/>
            <a:headEnd type="none" w="med" len="med"/>
            <a:tailEnd type="none" w="med" len="med"/>
          </a:ln>
        </p:spPr>
        <p:txBody>
          <a:bodyPr/>
          <a:p>
            <a:pPr algn="ctr" eaLnBrk="0" hangingPunct="0"/>
            <a:r>
              <a:rPr sz="2800" b="1" dirty="0">
                <a:solidFill>
                  <a:srgbClr val="FF3300"/>
                </a:solidFill>
                <a:latin typeface="Arial" panose="020B0604020202020204" pitchFamily="34" charset="0"/>
              </a:rPr>
              <a:t>Câu 1: Hãy nói những điều em biết về Ê-đi-xơn ?</a:t>
            </a:r>
            <a:endParaRPr sz="2800" b="1" dirty="0">
              <a:solidFill>
                <a:srgbClr val="FF3300"/>
              </a:solidFill>
              <a:latin typeface="Arial" panose="020B0604020202020204" pitchFamily="34" charset="0"/>
            </a:endParaRPr>
          </a:p>
        </p:txBody>
      </p:sp>
      <p:sp>
        <p:nvSpPr>
          <p:cNvPr id="6150" name="Text Box 6"/>
          <p:cNvSpPr txBox="1"/>
          <p:nvPr/>
        </p:nvSpPr>
        <p:spPr>
          <a:xfrm>
            <a:off x="304800" y="7467600"/>
            <a:ext cx="8534400" cy="4067175"/>
          </a:xfrm>
          <a:prstGeom prst="rect">
            <a:avLst/>
          </a:prstGeom>
          <a:solidFill>
            <a:srgbClr val="FFCCFF"/>
          </a:solidFill>
          <a:ln w="76200" cap="flat" cmpd="tri">
            <a:solidFill>
              <a:srgbClr val="FF5050"/>
            </a:solidFill>
            <a:prstDash val="solid"/>
            <a:miter/>
            <a:headEnd type="none" w="med" len="med"/>
            <a:tailEnd type="none" w="med" len="med"/>
          </a:ln>
        </p:spPr>
        <p:txBody>
          <a:bodyPr>
            <a:spAutoFit/>
          </a:bodyPr>
          <a:p>
            <a:pPr eaLnBrk="0" hangingPunct="0">
              <a:spcBef>
                <a:spcPct val="50000"/>
              </a:spcBef>
              <a:buFont typeface="Wingdings" panose="05000000000000000000" pitchFamily="2" charset="2"/>
            </a:pPr>
            <a:r>
              <a:rPr sz="3200" b="1" dirty="0">
                <a:latin typeface="Times New Roman" panose="02020603050405020304" pitchFamily="18" charset="0"/>
              </a:rPr>
              <a:t>Ê-đi-xơn là nhà bác học nổi tiếng người Mĩ, sinh năm 1847, mất năm 1931. Ông đã cống hiến cho loài người hơn một nghìn sáng chế trong lĩnh vực điện kĩ thuật. Tuổi thơ của ông rất vất vả. Ông phải đi bán báo kiếm sống và tự mày mò học tập mà không được đến trường học Trung học. Nhờ tài năng và lao động không mệt mỏi, ông đã trở thành nhà bác học vĩ đại.</a:t>
            </a:r>
            <a:endParaRPr sz="3200" dirty="0">
              <a:latin typeface="Times New Roman" panose="02020603050405020304" pitchFamily="18" charset="0"/>
            </a:endParaRPr>
          </a:p>
        </p:txBody>
      </p:sp>
      <p:sp>
        <p:nvSpPr>
          <p:cNvPr id="9" name="Rectangle 8"/>
          <p:cNvSpPr/>
          <p:nvPr/>
        </p:nvSpPr>
        <p:spPr>
          <a:xfrm>
            <a:off x="591896" y="1254242"/>
            <a:ext cx="2800945" cy="508658"/>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Tìm</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hiểu</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bài</a:t>
            </a:r>
            <a:endPar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endParaRPr>
          </a:p>
        </p:txBody>
      </p:sp>
      <p:sp>
        <p:nvSpPr>
          <p:cNvPr id="13319"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circle(in)">
                                      <p:cBhvr>
                                        <p:cTn id="7" dur="10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02083 0.13315 L -0.0125 0.94314 " pathEditMode="relative" rAng="0" ptsTypes="AA">
                                      <p:cBhvr>
                                        <p:cTn id="11" dur="1000" fill="hold"/>
                                        <p:tgtEl>
                                          <p:spTgt spid="6149"/>
                                        </p:tgtEl>
                                        <p:attrNameLst>
                                          <p:attrName>ppt_x</p:attrName>
                                          <p:attrName>ppt_y</p:attrName>
                                        </p:attrNameLst>
                                      </p:cBhvr>
                                      <p:rCtr x="400" y="40500"/>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0833 -0.05202 L 0 -0.78433 " pathEditMode="relative" rAng="0" ptsTypes="AA">
                                      <p:cBhvr>
                                        <p:cTn id="15" dur="1000" fill="hold"/>
                                        <p:tgtEl>
                                          <p:spTgt spid="6150"/>
                                        </p:tgtEl>
                                        <p:attrNameLst>
                                          <p:attrName>ppt_x</p:attrName>
                                          <p:attrName>ppt_y</p:attrName>
                                        </p:attrNameLst>
                                      </p:cBhvr>
                                      <p:rCtr x="-400" y="-36600"/>
                                    </p:animMotion>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grpId="1" nodeType="clickEffect">
                                  <p:stCondLst>
                                    <p:cond delay="0"/>
                                  </p:stCondLst>
                                  <p:childTnLst>
                                    <p:animMotion origin="layout" path="M 0.05 -0.78433 L 0 0.44729 " pathEditMode="relative" rAng="0" ptsTypes="AA">
                                      <p:cBhvr>
                                        <p:cTn id="19" dur="2000" fill="hold"/>
                                        <p:tgtEl>
                                          <p:spTgt spid="6150"/>
                                        </p:tgtEl>
                                        <p:attrNameLst>
                                          <p:attrName>ppt_x</p:attrName>
                                          <p:attrName>ppt_y</p:attrName>
                                        </p:attrNameLst>
                                      </p:cBhvr>
                                      <p:rCtr x="-2500" y="6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49" grpId="1" animBg="1"/>
      <p:bldP spid="6150" grpId="0" animBg="1"/>
      <p:bldP spid="615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áy điện tín in chữ"/>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4600326" cy="5015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792" y="5467712"/>
            <a:ext cx="437172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Máy điện tín in chữ năm 1869</a:t>
            </a:r>
            <a:endParaRPr lang="en-US" sz="2400">
              <a:latin typeface="Times New Roman" panose="02020603050405020304" pitchFamily="18" charset="0"/>
              <a:cs typeface="Times New Roman" panose="02020603050405020304" pitchFamily="18" charset="0"/>
            </a:endParaRPr>
          </a:p>
        </p:txBody>
      </p:sp>
      <p:pic>
        <p:nvPicPr>
          <p:cNvPr id="6148" name="Picture 4" descr="Máy chiếu bó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326" y="0"/>
            <a:ext cx="4551218" cy="5015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5467711"/>
            <a:ext cx="437172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Máy chiếu bóng 1887</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circle(in)">
                                      <p:cBhvr>
                                        <p:cTn id="19" dur="2000"/>
                                        <p:tgtEl>
                                          <p:spTgt spid="614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Kết quả hình ảnh cho những phát minh của ê đi x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AutoShape 6" descr="Kết quả hình ảnh cho những phát minh của ê đi xơ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224" name="Picture 8" descr="Kết quả hình ảnh cho những phát minh của ê đi x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70697" y="0"/>
            <a:ext cx="4679549" cy="50751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5410199"/>
            <a:ext cx="40386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Ô tô chạy bằng điện</a:t>
            </a:r>
            <a:endParaRPr lang="en-US" sz="2400">
              <a:latin typeface="Times New Roman" panose="02020603050405020304" pitchFamily="18" charset="0"/>
              <a:cs typeface="Times New Roman" panose="02020603050405020304" pitchFamily="18" charset="0"/>
            </a:endParaRPr>
          </a:p>
        </p:txBody>
      </p:sp>
      <p:pic>
        <p:nvPicPr>
          <p:cNvPr id="9228" name="Picture 12" descr="Kết quả hình ảnh cho những phát minh của ê đi x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6"/>
            <a:ext cx="4437906" cy="5053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7798" y="5641032"/>
            <a:ext cx="3197225"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Bóng đèn</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fade">
                                      <p:cBhvr>
                                        <p:cTn id="7" dur="1000"/>
                                        <p:tgtEl>
                                          <p:spTgt spid="9228"/>
                                        </p:tgtEl>
                                      </p:cBhvr>
                                    </p:animEffect>
                                    <p:anim calcmode="lin" valueType="num">
                                      <p:cBhvr>
                                        <p:cTn id="8" dur="1000" fill="hold"/>
                                        <p:tgtEl>
                                          <p:spTgt spid="9228"/>
                                        </p:tgtEl>
                                        <p:attrNameLst>
                                          <p:attrName>ppt_x</p:attrName>
                                        </p:attrNameLst>
                                      </p:cBhvr>
                                      <p:tavLst>
                                        <p:tav tm="0">
                                          <p:val>
                                            <p:strVal val="#ppt_x"/>
                                          </p:val>
                                        </p:tav>
                                        <p:tav tm="100000">
                                          <p:val>
                                            <p:strVal val="#ppt_x"/>
                                          </p:val>
                                        </p:tav>
                                      </p:tavLst>
                                    </p:anim>
                                    <p:anim calcmode="lin" valueType="num">
                                      <p:cBhvr>
                                        <p:cTn id="9" dur="1000" fill="hold"/>
                                        <p:tgtEl>
                                          <p:spTgt spid="92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randombar(horizontal)">
                                      <p:cBhvr>
                                        <p:cTn id="19" dur="500"/>
                                        <p:tgtEl>
                                          <p:spTgt spid="92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51" name="Text Box 7"/>
          <p:cNvSpPr txBox="1"/>
          <p:nvPr/>
        </p:nvSpPr>
        <p:spPr>
          <a:xfrm>
            <a:off x="838200" y="11277600"/>
            <a:ext cx="7391400" cy="1174750"/>
          </a:xfrm>
          <a:prstGeom prst="rect">
            <a:avLst/>
          </a:prstGeom>
          <a:solidFill>
            <a:srgbClr val="99CCFF"/>
          </a:solidFill>
          <a:ln w="76200" cap="flat" cmpd="tri">
            <a:solidFill>
              <a:schemeClr val="tx1"/>
            </a:solidFill>
            <a:prstDash val="solid"/>
            <a:miter/>
            <a:headEnd type="none" w="med" len="med"/>
            <a:tailEnd type="none" w="med" len="med"/>
          </a:ln>
        </p:spPr>
        <p:txBody>
          <a:bodyPr>
            <a:spAutoFit/>
          </a:bodyPr>
          <a:p>
            <a:pPr algn="ctr">
              <a:spcBef>
                <a:spcPct val="50000"/>
              </a:spcBef>
            </a:pPr>
            <a:r>
              <a:rPr sz="3300" b="1" dirty="0">
                <a:latin typeface="Arial" panose="020B0604020202020204" pitchFamily="34" charset="0"/>
              </a:rPr>
              <a:t>Câu 2: Câu chuyện giữa Ê-đi-xơn và bà cụ xảy ra lúc nào ?</a:t>
            </a:r>
            <a:endParaRPr sz="3300" dirty="0">
              <a:latin typeface="Arial" panose="020B0604020202020204" pitchFamily="34" charset="0"/>
            </a:endParaRPr>
          </a:p>
        </p:txBody>
      </p:sp>
      <p:sp>
        <p:nvSpPr>
          <p:cNvPr id="6152" name="Text Box 8"/>
          <p:cNvSpPr txBox="1"/>
          <p:nvPr/>
        </p:nvSpPr>
        <p:spPr>
          <a:xfrm>
            <a:off x="609600" y="8077200"/>
            <a:ext cx="8077200" cy="2605088"/>
          </a:xfrm>
          <a:prstGeom prst="rect">
            <a:avLst/>
          </a:prstGeom>
          <a:solidFill>
            <a:srgbClr val="FFFF00"/>
          </a:solidFill>
          <a:ln w="76200" cap="flat" cmpd="tri">
            <a:solidFill>
              <a:schemeClr val="tx1"/>
            </a:solidFill>
            <a:prstDash val="solid"/>
            <a:miter/>
            <a:headEnd type="none" w="med" len="med"/>
            <a:tailEnd type="none" w="med" len="med"/>
          </a:ln>
        </p:spPr>
        <p:txBody>
          <a:bodyPr>
            <a:spAutoFit/>
          </a:bodyPr>
          <a:p>
            <a:pPr eaLnBrk="0" hangingPunct="0">
              <a:spcBef>
                <a:spcPct val="50000"/>
              </a:spcBef>
              <a:buFont typeface="Wingdings" panose="05000000000000000000" pitchFamily="2" charset="2"/>
            </a:pPr>
            <a:r>
              <a:rPr sz="3200" b="1" dirty="0">
                <a:latin typeface="Arial" panose="020B0604020202020204" pitchFamily="34" charset="0"/>
              </a:rPr>
              <a:t>Câu chuyện giữa ông và bà cụ xảy ra vào lúc Ê-đi-xơn chế ra đèn điện, mọi người từ khắp nơi ùn ùn đến xem. Bà cụ cũng là một trong số những người đó.</a:t>
            </a:r>
            <a:endParaRPr sz="3200" dirty="0">
              <a:latin typeface="Arial" panose="020B0604020202020204" pitchFamily="34" charset="0"/>
            </a:endParaRPr>
          </a:p>
        </p:txBody>
      </p:sp>
      <p:sp>
        <p:nvSpPr>
          <p:cNvPr id="9" name="Rectangle 8"/>
          <p:cNvSpPr/>
          <p:nvPr/>
        </p:nvSpPr>
        <p:spPr>
          <a:xfrm>
            <a:off x="591896" y="1254242"/>
            <a:ext cx="2800945" cy="508658"/>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Tìm</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hiểu</a:t>
            </a:r>
            <a:r>
              <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 </a:t>
            </a:r>
            <a:r>
              <a:rPr kumimoji="0" lang="en-US" sz="4400" b="1" i="0" u="sng" strike="noStrike" kern="1200" cap="none" spc="0" normalizeH="0" baseline="0" noProof="0" dirty="0" err="1">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rPr>
              <a:t>bài</a:t>
            </a:r>
            <a:endParaRPr kumimoji="0" lang="en-US" sz="4400" b="1" i="0" u="sng"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panose="020B0604020202020204" pitchFamily="34" charset="0"/>
              <a:ea typeface="+mn-ea"/>
              <a:cs typeface="+mn-cs"/>
            </a:endParaRPr>
          </a:p>
        </p:txBody>
      </p:sp>
      <p:sp>
        <p:nvSpPr>
          <p:cNvPr id="13319"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375 -0.12205 L -0.01666 -1.21729 " pathEditMode="relative" rAng="0" ptsTypes="AA">
                                      <p:cBhvr>
                                        <p:cTn id="6" dur="2000" fill="hold"/>
                                        <p:tgtEl>
                                          <p:spTgt spid="6151"/>
                                        </p:tgtEl>
                                        <p:attrNameLst>
                                          <p:attrName>ppt_x</p:attrName>
                                          <p:attrName>ppt_y</p:attrName>
                                        </p:attrNameLst>
                                      </p:cBhvr>
                                      <p:rCtr x="1000" y="-54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33333E-6 4.20712E-6 L -3.33333E-6 -0.76653 " pathEditMode="relative" rAng="0" ptsTypes="AA">
                                      <p:cBhvr>
                                        <p:cTn id="10" dur="2000" fill="hold"/>
                                        <p:tgtEl>
                                          <p:spTgt spid="6152"/>
                                        </p:tgtEl>
                                        <p:attrNameLst>
                                          <p:attrName>ppt_x</p:attrName>
                                          <p:attrName>ppt_y</p:attrName>
                                        </p:attrNameLst>
                                      </p:cBhvr>
                                      <p:rCtr x="0" y="-38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ldLvl="0" animBg="1"/>
      <p:bldP spid="615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8" name="Rectangle 6"/>
          <p:cNvSpPr/>
          <p:nvPr/>
        </p:nvSpPr>
        <p:spPr>
          <a:xfrm>
            <a:off x="838200" y="1752600"/>
            <a:ext cx="7467600" cy="1905000"/>
          </a:xfrm>
          <a:prstGeom prst="rect">
            <a:avLst/>
          </a:prstGeom>
          <a:solidFill>
            <a:schemeClr val="accent1"/>
          </a:solidFill>
          <a:ln w="76200" cap="flat" cmpd="tri">
            <a:solidFill>
              <a:schemeClr val="tx1"/>
            </a:solidFill>
            <a:prstDash val="solid"/>
            <a:miter/>
            <a:headEnd type="none" w="med" len="med"/>
            <a:tailEnd type="none" w="med" len="med"/>
          </a:ln>
        </p:spPr>
        <p:txBody>
          <a:bodyPr wrap="none" anchor="ctr" anchorCtr="0"/>
          <a:p>
            <a:pPr algn="ctr">
              <a:spcBef>
                <a:spcPct val="50000"/>
              </a:spcBef>
            </a:pPr>
            <a:r>
              <a:rPr sz="3200" b="1" dirty="0">
                <a:latin typeface="Arial" panose="020B0604020202020204" pitchFamily="34" charset="0"/>
              </a:rPr>
              <a:t>Câu 3: Vì sao bà cụ mong có chiếc xe </a:t>
            </a:r>
            <a:endParaRPr sz="3200" b="1" dirty="0">
              <a:latin typeface="Arial" panose="020B0604020202020204" pitchFamily="34" charset="0"/>
            </a:endParaRPr>
          </a:p>
          <a:p>
            <a:pPr algn="ctr">
              <a:spcBef>
                <a:spcPct val="50000"/>
              </a:spcBef>
            </a:pPr>
            <a:r>
              <a:rPr sz="3200" b="1" dirty="0">
                <a:latin typeface="Arial" panose="020B0604020202020204" pitchFamily="34" charset="0"/>
              </a:rPr>
              <a:t>không cần ngựa kéo ?</a:t>
            </a:r>
            <a:endParaRPr sz="3200" b="1" dirty="0">
              <a:latin typeface="Arial" panose="020B0604020202020204" pitchFamily="34" charset="0"/>
            </a:endParaRPr>
          </a:p>
          <a:p>
            <a:pPr algn="ctr" eaLnBrk="0" hangingPunct="0"/>
            <a:endParaRPr sz="3200" dirty="0">
              <a:latin typeface="Arial" panose="020B0604020202020204" pitchFamily="34" charset="0"/>
            </a:endParaRPr>
          </a:p>
        </p:txBody>
      </p:sp>
      <p:sp>
        <p:nvSpPr>
          <p:cNvPr id="23559" name="Rectangle 7"/>
          <p:cNvSpPr/>
          <p:nvPr/>
        </p:nvSpPr>
        <p:spPr>
          <a:xfrm>
            <a:off x="457200" y="4114800"/>
            <a:ext cx="8001000" cy="1600200"/>
          </a:xfrm>
          <a:prstGeom prst="rect">
            <a:avLst/>
          </a:prstGeom>
          <a:solidFill>
            <a:srgbClr val="FF99CC"/>
          </a:solidFill>
          <a:ln w="76200" cap="flat" cmpd="tri">
            <a:solidFill>
              <a:schemeClr val="tx1"/>
            </a:solidFill>
            <a:prstDash val="solid"/>
            <a:miter/>
            <a:headEnd type="none" w="med" len="med"/>
            <a:tailEnd type="none" w="med" len="med"/>
          </a:ln>
        </p:spPr>
        <p:txBody>
          <a:bodyPr wrap="none" anchor="ctr" anchorCtr="0"/>
          <a:p>
            <a:pPr algn="ctr" eaLnBrk="0" hangingPunct="0"/>
            <a:r>
              <a:rPr sz="3000" b="1" dirty="0">
                <a:latin typeface="Arial" panose="020B0604020202020204" pitchFamily="34" charset="0"/>
              </a:rPr>
              <a:t>Bà cụ mong có chiếc xe không cần ngựa </a:t>
            </a:r>
            <a:endParaRPr sz="3000" b="1" dirty="0">
              <a:latin typeface="Arial" panose="020B0604020202020204" pitchFamily="34" charset="0"/>
            </a:endParaRPr>
          </a:p>
          <a:p>
            <a:pPr algn="ctr" eaLnBrk="0" hangingPunct="0"/>
            <a:r>
              <a:rPr sz="3000" b="1" dirty="0">
                <a:latin typeface="Arial" panose="020B0604020202020204" pitchFamily="34" charset="0"/>
              </a:rPr>
              <a:t>kéo vì xe ngựa rất xóc. Đi xe ấy cụ sẽ bị ốm</a:t>
            </a:r>
            <a:r>
              <a:rPr sz="3200" b="1" dirty="0">
                <a:latin typeface="Arial" panose="020B0604020202020204" pitchFamily="34" charset="0"/>
              </a:rPr>
              <a:t>.</a:t>
            </a:r>
            <a:endParaRPr sz="3200" b="1" dirty="0">
              <a:latin typeface="Arial" panose="020B0604020202020204" pitchFamily="34" charset="0"/>
            </a:endParaRPr>
          </a:p>
        </p:txBody>
      </p:sp>
      <p:sp>
        <p:nvSpPr>
          <p:cNvPr id="23560" name="Text Box 8"/>
          <p:cNvSpPr txBox="1"/>
          <p:nvPr/>
        </p:nvSpPr>
        <p:spPr>
          <a:xfrm>
            <a:off x="609600" y="1905000"/>
            <a:ext cx="7924800" cy="1143000"/>
          </a:xfrm>
          <a:prstGeom prst="rect">
            <a:avLst/>
          </a:prstGeom>
          <a:solidFill>
            <a:srgbClr val="CCFFCC"/>
          </a:solidFill>
          <a:ln w="76200" cap="flat" cmpd="tri">
            <a:solidFill>
              <a:schemeClr val="tx1"/>
            </a:solidFill>
            <a:prstDash val="solid"/>
            <a:miter/>
            <a:headEnd type="none" w="med" len="med"/>
            <a:tailEnd type="none" w="med" len="med"/>
          </a:ln>
        </p:spPr>
        <p:txBody>
          <a:bodyPr>
            <a:spAutoFit/>
          </a:bodyPr>
          <a:p>
            <a:pPr>
              <a:spcBef>
                <a:spcPct val="50000"/>
              </a:spcBef>
            </a:pPr>
            <a:r>
              <a:rPr sz="3200" b="1" dirty="0">
                <a:latin typeface="Arial" panose="020B0604020202020204" pitchFamily="34" charset="0"/>
              </a:rPr>
              <a:t>Câu 4: Mong muốn của bà cụ gợi cho Ê-đi-xơn ý nghĩ gì ? </a:t>
            </a:r>
            <a:endParaRPr sz="3200" dirty="0">
              <a:latin typeface="Arial" panose="020B0604020202020204" pitchFamily="34" charset="0"/>
            </a:endParaRPr>
          </a:p>
        </p:txBody>
      </p:sp>
      <p:sp>
        <p:nvSpPr>
          <p:cNvPr id="23561" name="Rectangle 9"/>
          <p:cNvSpPr/>
          <p:nvPr/>
        </p:nvSpPr>
        <p:spPr>
          <a:xfrm>
            <a:off x="381000" y="3657600"/>
            <a:ext cx="8229600" cy="2895600"/>
          </a:xfrm>
          <a:prstGeom prst="rect">
            <a:avLst/>
          </a:prstGeom>
          <a:solidFill>
            <a:srgbClr val="FFCCCC"/>
          </a:solidFill>
          <a:ln w="76200" cap="flat" cmpd="tri">
            <a:solidFill>
              <a:srgbClr val="FF3300"/>
            </a:solidFill>
            <a:prstDash val="solid"/>
            <a:miter/>
            <a:headEnd type="none" w="med" len="med"/>
            <a:tailEnd type="none" w="med" len="med"/>
          </a:ln>
        </p:spPr>
        <p:txBody>
          <a:bodyPr wrap="none" anchor="ctr" anchorCtr="0"/>
          <a:p>
            <a:pPr algn="ctr" eaLnBrk="0" hangingPunct="0">
              <a:spcBef>
                <a:spcPct val="50000"/>
              </a:spcBef>
              <a:buFont typeface="Wingdings" panose="05000000000000000000" pitchFamily="2" charset="2"/>
            </a:pPr>
            <a:r>
              <a:rPr sz="3200" b="1" dirty="0">
                <a:latin typeface="Arial" panose="020B0604020202020204" pitchFamily="34" charset="0"/>
              </a:rPr>
              <a:t>Mong muốn của bà cụ gợi cho ông</a:t>
            </a:r>
            <a:endParaRPr sz="3200" b="1" dirty="0">
              <a:latin typeface="Arial" panose="020B0604020202020204" pitchFamily="34" charset="0"/>
            </a:endParaRPr>
          </a:p>
          <a:p>
            <a:pPr algn="ctr" eaLnBrk="0" hangingPunct="0">
              <a:spcBef>
                <a:spcPct val="50000"/>
              </a:spcBef>
              <a:buFont typeface="Wingdings" panose="05000000000000000000" pitchFamily="2" charset="2"/>
            </a:pPr>
            <a:r>
              <a:rPr sz="3200" b="1" dirty="0">
                <a:latin typeface="Arial" panose="020B0604020202020204" pitchFamily="34" charset="0"/>
              </a:rPr>
              <a:t> ý nghĩ chế tạo một chiếc xe</a:t>
            </a:r>
            <a:endParaRPr sz="3200" b="1" dirty="0">
              <a:latin typeface="Arial" panose="020B0604020202020204" pitchFamily="34" charset="0"/>
            </a:endParaRPr>
          </a:p>
          <a:p>
            <a:pPr algn="ctr" eaLnBrk="0" hangingPunct="0">
              <a:spcBef>
                <a:spcPct val="50000"/>
              </a:spcBef>
              <a:buFont typeface="Wingdings" panose="05000000000000000000" pitchFamily="2" charset="2"/>
            </a:pPr>
            <a:r>
              <a:rPr sz="3200" b="1" dirty="0">
                <a:latin typeface="Arial" panose="020B0604020202020204" pitchFamily="34" charset="0"/>
              </a:rPr>
              <a:t> chạy bằng dòng điện.</a:t>
            </a:r>
            <a:endParaRPr sz="3200" dirty="0">
              <a:latin typeface="Arial" panose="020B0604020202020204" pitchFamily="34" charset="0"/>
            </a:endParaRPr>
          </a:p>
        </p:txBody>
      </p:sp>
      <p:sp>
        <p:nvSpPr>
          <p:cNvPr id="14342" name="WordArt 5"/>
          <p:cNvSpPr>
            <a:spLocks noTextEdit="1"/>
          </p:cNvSpPr>
          <p:nvPr/>
        </p:nvSpPr>
        <p:spPr>
          <a:xfrm>
            <a:off x="1905000" y="3810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circle(out)">
                                      <p:cBhvr>
                                        <p:cTn id="7" dur="2000"/>
                                        <p:tgtEl>
                                          <p:spTgt spid="2355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lt">
                                    <p:tmPct val="0"/>
                                  </p:iterate>
                                  <p:childTnLst>
                                    <p:set>
                                      <p:cBhvr>
                                        <p:cTn id="11" dur="1" fill="hold">
                                          <p:stCondLst>
                                            <p:cond delay="0"/>
                                          </p:stCondLst>
                                        </p:cTn>
                                        <p:tgtEl>
                                          <p:spTgt spid="23559"/>
                                        </p:tgtEl>
                                        <p:attrNameLst>
                                          <p:attrName>style.visibility</p:attrName>
                                        </p:attrNameLst>
                                      </p:cBhvr>
                                      <p:to>
                                        <p:strVal val="visible"/>
                                      </p:to>
                                    </p:set>
                                    <p:anim calcmode="lin" valueType="num">
                                      <p:cBhvr>
                                        <p:cTn id="12" dur="1000" fill="hold"/>
                                        <p:tgtEl>
                                          <p:spTgt spid="23559"/>
                                        </p:tgtEl>
                                        <p:attrNameLst>
                                          <p:attrName>ppt_w</p:attrName>
                                        </p:attrNameLst>
                                      </p:cBhvr>
                                      <p:tavLst>
                                        <p:tav tm="0">
                                          <p:val>
                                            <p:fltVal val="0,000000"/>
                                          </p:val>
                                        </p:tav>
                                        <p:tav tm="100000">
                                          <p:val>
                                            <p:strVal val="#ppt_w"/>
                                          </p:val>
                                        </p:tav>
                                      </p:tavLst>
                                    </p:anim>
                                    <p:anim calcmode="lin" valueType="num">
                                      <p:cBhvr>
                                        <p:cTn id="13" dur="1000" fill="hold"/>
                                        <p:tgtEl>
                                          <p:spTgt spid="23559"/>
                                        </p:tgtEl>
                                        <p:attrNameLst>
                                          <p:attrName>ppt_h</p:attrName>
                                        </p:attrNameLst>
                                      </p:cBhvr>
                                      <p:tavLst>
                                        <p:tav tm="0">
                                          <p:val>
                                            <p:fltVal val="0,000000"/>
                                          </p:val>
                                        </p:tav>
                                        <p:tav tm="100000">
                                          <p:val>
                                            <p:strVal val="#ppt_h"/>
                                          </p:val>
                                        </p:tav>
                                      </p:tavLst>
                                    </p:anim>
                                    <p:animEffect transition="in" filter="fade">
                                      <p:cBhvr>
                                        <p:cTn id="14" dur="1000"/>
                                        <p:tgtEl>
                                          <p:spTgt spid="2355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3558"/>
                                        </p:tgtEl>
                                        <p:attrNameLst>
                                          <p:attrName>ppt_x</p:attrName>
                                        </p:attrNameLst>
                                      </p:cBhvr>
                                      <p:tavLst>
                                        <p:tav tm="0">
                                          <p:val>
                                            <p:strVal val="ppt_x"/>
                                          </p:val>
                                        </p:tav>
                                        <p:tav tm="100000">
                                          <p:val>
                                            <p:strVal val="ppt_x"/>
                                          </p:val>
                                        </p:tav>
                                      </p:tavLst>
                                    </p:anim>
                                    <p:anim calcmode="lin" valueType="num">
                                      <p:cBhvr additive="base">
                                        <p:cTn id="19" dur="500"/>
                                        <p:tgtEl>
                                          <p:spTgt spid="23558"/>
                                        </p:tgtEl>
                                        <p:attrNameLst>
                                          <p:attrName>ppt_y</p:attrName>
                                        </p:attrNameLst>
                                      </p:cBhvr>
                                      <p:tavLst>
                                        <p:tav tm="0">
                                          <p:val>
                                            <p:strVal val="ppt_y"/>
                                          </p:val>
                                        </p:tav>
                                        <p:tav tm="100000">
                                          <p:val>
                                            <p:strVal val="1+ppt_h/2"/>
                                          </p:val>
                                        </p:tav>
                                      </p:tavLst>
                                    </p:anim>
                                    <p:set>
                                      <p:cBhvr>
                                        <p:cTn id="20" dur="1" fill="hold">
                                          <p:stCondLst>
                                            <p:cond delay="499"/>
                                          </p:stCondLst>
                                        </p:cTn>
                                        <p:tgtEl>
                                          <p:spTgt spid="23558"/>
                                        </p:tgtEl>
                                        <p:attrNameLst>
                                          <p:attrName>style.visibility</p:attrName>
                                        </p:attrNameLst>
                                      </p:cBhvr>
                                      <p:to>
                                        <p:strVal val="hidden"/>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23559"/>
                                        </p:tgtEl>
                                        <p:attrNameLst>
                                          <p:attrName>ppt_x</p:attrName>
                                        </p:attrNameLst>
                                      </p:cBhvr>
                                      <p:tavLst>
                                        <p:tav tm="0">
                                          <p:val>
                                            <p:strVal val="ppt_x"/>
                                          </p:val>
                                        </p:tav>
                                        <p:tav tm="100000">
                                          <p:val>
                                            <p:strVal val="ppt_x"/>
                                          </p:val>
                                        </p:tav>
                                      </p:tavLst>
                                    </p:anim>
                                    <p:anim calcmode="lin" valueType="num">
                                      <p:cBhvr additive="base">
                                        <p:cTn id="23" dur="500"/>
                                        <p:tgtEl>
                                          <p:spTgt spid="23559"/>
                                        </p:tgtEl>
                                        <p:attrNameLst>
                                          <p:attrName>ppt_y</p:attrName>
                                        </p:attrNameLst>
                                      </p:cBhvr>
                                      <p:tavLst>
                                        <p:tav tm="0">
                                          <p:val>
                                            <p:strVal val="ppt_y"/>
                                          </p:val>
                                        </p:tav>
                                        <p:tav tm="100000">
                                          <p:val>
                                            <p:strVal val="1+ppt_h/2"/>
                                          </p:val>
                                        </p:tav>
                                      </p:tavLst>
                                    </p:anim>
                                    <p:set>
                                      <p:cBhvr>
                                        <p:cTn id="24" dur="1" fill="hold">
                                          <p:stCondLst>
                                            <p:cond delay="499"/>
                                          </p:stCondLst>
                                        </p:cTn>
                                        <p:tgtEl>
                                          <p:spTgt spid="23559"/>
                                        </p:tgtEl>
                                        <p:attrNameLst>
                                          <p:attrName>style.visibility</p:attrName>
                                        </p:attrNameLst>
                                      </p:cBhvr>
                                      <p:to>
                                        <p:strVal val="hidden"/>
                                      </p:to>
                                    </p:se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23560"/>
                                        </p:tgtEl>
                                        <p:attrNameLst>
                                          <p:attrName>style.visibility</p:attrName>
                                        </p:attrNameLst>
                                      </p:cBhvr>
                                      <p:to>
                                        <p:strVal val="visible"/>
                                      </p:to>
                                    </p:set>
                                    <p:anim calcmode="lin" valueType="num">
                                      <p:cBhvr>
                                        <p:cTn id="28" dur="500" fill="hold"/>
                                        <p:tgtEl>
                                          <p:spTgt spid="23560"/>
                                        </p:tgtEl>
                                        <p:attrNameLst>
                                          <p:attrName>ppt_w</p:attrName>
                                        </p:attrNameLst>
                                      </p:cBhvr>
                                      <p:tavLst>
                                        <p:tav tm="0">
                                          <p:val>
                                            <p:fltVal val="0,000000"/>
                                          </p:val>
                                        </p:tav>
                                        <p:tav tm="100000">
                                          <p:val>
                                            <p:strVal val="#ppt_w"/>
                                          </p:val>
                                        </p:tav>
                                      </p:tavLst>
                                    </p:anim>
                                    <p:anim calcmode="lin" valueType="num">
                                      <p:cBhvr>
                                        <p:cTn id="29" dur="500" fill="hold"/>
                                        <p:tgtEl>
                                          <p:spTgt spid="23560"/>
                                        </p:tgtEl>
                                        <p:attrNameLst>
                                          <p:attrName>ppt_h</p:attrName>
                                        </p:attrNameLst>
                                      </p:cBhvr>
                                      <p:tavLst>
                                        <p:tav tm="0">
                                          <p:val>
                                            <p:fltVal val="0,000000"/>
                                          </p:val>
                                        </p:tav>
                                        <p:tav tm="100000">
                                          <p:val>
                                            <p:strVal val="#ppt_h"/>
                                          </p:val>
                                        </p:tav>
                                      </p:tavLst>
                                    </p:anim>
                                    <p:animEffect transition="in" filter="fade">
                                      <p:cBhvr>
                                        <p:cTn id="30" dur="500"/>
                                        <p:tgtEl>
                                          <p:spTgt spid="23560"/>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grpId="0" nodeType="clickEffect">
                                  <p:stCondLst>
                                    <p:cond delay="0"/>
                                  </p:stCondLst>
                                  <p:childTnLst>
                                    <p:set>
                                      <p:cBhvr>
                                        <p:cTn id="34" dur="1" fill="hold">
                                          <p:stCondLst>
                                            <p:cond delay="0"/>
                                          </p:stCondLst>
                                        </p:cTn>
                                        <p:tgtEl>
                                          <p:spTgt spid="23561"/>
                                        </p:tgtEl>
                                        <p:attrNameLst>
                                          <p:attrName>style.visibility</p:attrName>
                                        </p:attrNameLst>
                                      </p:cBhvr>
                                      <p:to>
                                        <p:strVal val="visible"/>
                                      </p:to>
                                    </p:set>
                                    <p:animEffect transition="in" filter="plus(out)">
                                      <p:cBhvr>
                                        <p:cTn id="35" dur="10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8" grpId="1" animBg="1"/>
      <p:bldP spid="23559" grpId="0" animBg="1"/>
      <p:bldP spid="23559" grpId="1" animBg="1"/>
      <p:bldP spid="23560" grpId="0" animBg="1"/>
      <p:bldP spid="235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5" name="Text Box 5"/>
          <p:cNvSpPr txBox="1">
            <a:spLocks noChangeArrowheads="1"/>
          </p:cNvSpPr>
          <p:nvPr/>
        </p:nvSpPr>
        <p:spPr bwMode="auto">
          <a:xfrm>
            <a:off x="76200" y="1330325"/>
            <a:ext cx="4038600" cy="1311275"/>
          </a:xfrm>
          <a:prstGeom prst="rect">
            <a:avLst/>
          </a:prstGeom>
          <a:solidFill>
            <a:schemeClr val="bg1"/>
          </a:solidFill>
          <a:ln w="28575">
            <a:solidFill>
              <a:schemeClr val="accent3"/>
            </a:solidFill>
            <a:miter lim="800000"/>
          </a:ln>
        </p:spPr>
        <p:txBody>
          <a:bodyPr>
            <a:spAutoFit/>
          </a:bodyPr>
          <a:lstStyle/>
          <a:p>
            <a:pPr marR="0" defTabSz="914400" eaLnBrk="0" hangingPunct="0">
              <a:spcBef>
                <a:spcPct val="50000"/>
              </a:spcBef>
              <a:buClrTx/>
              <a:buSzTx/>
              <a:buFontTx/>
              <a:buNone/>
              <a:defRPr/>
            </a:pPr>
            <a:r>
              <a:rPr kumimoji="0" lang="en-US" sz="2600" kern="1200" cap="none" spc="0" normalizeH="0" baseline="0" noProof="0" smtClean="0">
                <a:solidFill>
                  <a:srgbClr val="FF3300"/>
                </a:solidFill>
                <a:latin typeface="Arial" panose="020B0604020202020204" pitchFamily="34" charset="0"/>
                <a:ea typeface="+mn-ea"/>
                <a:cs typeface="+mn-cs"/>
              </a:rPr>
              <a:t> Câu 5: Nhờ đâu mong ước của bà cụ trở thành hiện thực ?</a:t>
            </a:r>
            <a:endParaRPr kumimoji="0" lang="en-US" sz="2600" kern="1200" cap="none" spc="0" normalizeH="0" baseline="0" noProof="0" smtClean="0">
              <a:solidFill>
                <a:srgbClr val="FF3300"/>
              </a:solidFill>
              <a:latin typeface="Arial" panose="020B0604020202020204" pitchFamily="34" charset="0"/>
              <a:ea typeface="+mn-ea"/>
              <a:cs typeface="+mn-cs"/>
            </a:endParaRPr>
          </a:p>
        </p:txBody>
      </p:sp>
      <p:sp>
        <p:nvSpPr>
          <p:cNvPr id="20487" name="Text Box 7"/>
          <p:cNvSpPr txBox="1"/>
          <p:nvPr/>
        </p:nvSpPr>
        <p:spPr>
          <a:xfrm>
            <a:off x="0" y="2590800"/>
            <a:ext cx="4038600" cy="946150"/>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A. Nhờ óc sáng tạo kì diệu của Ê-đi-xơn.</a:t>
            </a:r>
            <a:endParaRPr sz="2800" dirty="0">
              <a:solidFill>
                <a:srgbClr val="0000FF"/>
              </a:solidFill>
              <a:latin typeface="Times New Roman" panose="02020603050405020304" pitchFamily="18" charset="0"/>
            </a:endParaRPr>
          </a:p>
        </p:txBody>
      </p:sp>
      <p:sp>
        <p:nvSpPr>
          <p:cNvPr id="20488" name="Text Box 8"/>
          <p:cNvSpPr txBox="1"/>
          <p:nvPr/>
        </p:nvSpPr>
        <p:spPr>
          <a:xfrm>
            <a:off x="0" y="3581400"/>
            <a:ext cx="4038600" cy="946150"/>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B. Sự quan tâm đến con người của Ê-đi-xơn. </a:t>
            </a:r>
            <a:endParaRPr sz="2800" dirty="0">
              <a:solidFill>
                <a:srgbClr val="0000FF"/>
              </a:solidFill>
              <a:latin typeface="Times New Roman" panose="02020603050405020304" pitchFamily="18" charset="0"/>
            </a:endParaRPr>
          </a:p>
        </p:txBody>
      </p:sp>
      <p:sp>
        <p:nvSpPr>
          <p:cNvPr id="20489" name="Text Box 9"/>
          <p:cNvSpPr txBox="1"/>
          <p:nvPr/>
        </p:nvSpPr>
        <p:spPr>
          <a:xfrm>
            <a:off x="0" y="4570413"/>
            <a:ext cx="3962400" cy="1373187"/>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C. Sự lao động miệt mài của nhà bác học để thực hiện lời hứa.</a:t>
            </a:r>
            <a:endParaRPr sz="2800" dirty="0">
              <a:solidFill>
                <a:srgbClr val="0000FF"/>
              </a:solidFill>
              <a:latin typeface="Times New Roman" panose="02020603050405020304" pitchFamily="18" charset="0"/>
            </a:endParaRPr>
          </a:p>
        </p:txBody>
      </p:sp>
      <p:sp>
        <p:nvSpPr>
          <p:cNvPr id="20490" name="Text Box 10"/>
          <p:cNvSpPr txBox="1"/>
          <p:nvPr/>
        </p:nvSpPr>
        <p:spPr>
          <a:xfrm>
            <a:off x="0" y="6019800"/>
            <a:ext cx="4038600" cy="519113"/>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D. Cả 3 ý trên đều đúng.</a:t>
            </a:r>
            <a:endParaRPr sz="2800" dirty="0">
              <a:solidFill>
                <a:srgbClr val="0000FF"/>
              </a:solidFill>
              <a:latin typeface="Times New Roman" panose="02020603050405020304" pitchFamily="18" charset="0"/>
            </a:endParaRPr>
          </a:p>
        </p:txBody>
      </p:sp>
      <p:sp>
        <p:nvSpPr>
          <p:cNvPr id="12" name="Rectangle 11"/>
          <p:cNvSpPr/>
          <p:nvPr/>
        </p:nvSpPr>
        <p:spPr>
          <a:xfrm>
            <a:off x="4572000" y="1295400"/>
            <a:ext cx="4572000" cy="1282700"/>
          </a:xfrm>
          <a:prstGeom prst="rect">
            <a:avLst/>
          </a:prstGeom>
          <a:noFill/>
          <a:ln w="9525">
            <a:noFill/>
          </a:ln>
        </p:spPr>
        <p:txBody>
          <a:bodyPr>
            <a:spAutoFit/>
          </a:bodyPr>
          <a:p>
            <a:pPr eaLnBrk="0" hangingPunct="0">
              <a:spcBef>
                <a:spcPct val="50000"/>
              </a:spcBef>
            </a:pPr>
            <a:r>
              <a:rPr sz="2600" dirty="0">
                <a:solidFill>
                  <a:srgbClr val="FF3300"/>
                </a:solidFill>
                <a:latin typeface="Arial" panose="020B0604020202020204" pitchFamily="34" charset="0"/>
              </a:rPr>
              <a:t>Câu 6: Theo em, khoa học mang lại lợi ích gì cho con người ?</a:t>
            </a:r>
            <a:endParaRPr sz="2600" dirty="0">
              <a:solidFill>
                <a:srgbClr val="FF3300"/>
              </a:solidFill>
              <a:latin typeface="Arial" panose="020B0604020202020204" pitchFamily="34" charset="0"/>
            </a:endParaRPr>
          </a:p>
        </p:txBody>
      </p:sp>
      <p:sp>
        <p:nvSpPr>
          <p:cNvPr id="13" name="Rectangle 12"/>
          <p:cNvSpPr/>
          <p:nvPr/>
        </p:nvSpPr>
        <p:spPr>
          <a:xfrm>
            <a:off x="4495800" y="2605088"/>
            <a:ext cx="4187825" cy="519112"/>
          </a:xfrm>
          <a:prstGeom prst="rect">
            <a:avLst/>
          </a:prstGeom>
          <a:noFill/>
          <a:ln w="9525">
            <a:noFill/>
          </a:ln>
        </p:spPr>
        <p:txBody>
          <a:bodyPr wrap="none">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A. Khoa học cải tạo thế giới</a:t>
            </a:r>
            <a:endParaRPr sz="2800" dirty="0">
              <a:solidFill>
                <a:srgbClr val="0000FF"/>
              </a:solidFill>
              <a:latin typeface="Times New Roman" panose="02020603050405020304" pitchFamily="18" charset="0"/>
            </a:endParaRPr>
          </a:p>
        </p:txBody>
      </p:sp>
      <p:sp>
        <p:nvSpPr>
          <p:cNvPr id="14" name="Rectangle 13"/>
          <p:cNvSpPr/>
          <p:nvPr/>
        </p:nvSpPr>
        <p:spPr>
          <a:xfrm>
            <a:off x="4495800" y="3200400"/>
            <a:ext cx="4572000" cy="946150"/>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B. Cải thiện cuộc sống con người</a:t>
            </a:r>
            <a:endParaRPr sz="2800" dirty="0">
              <a:solidFill>
                <a:srgbClr val="0000FF"/>
              </a:solidFill>
              <a:latin typeface="Times New Roman" panose="02020603050405020304" pitchFamily="18" charset="0"/>
            </a:endParaRPr>
          </a:p>
        </p:txBody>
      </p:sp>
      <p:sp>
        <p:nvSpPr>
          <p:cNvPr id="15" name="Rectangle 14"/>
          <p:cNvSpPr/>
          <p:nvPr/>
        </p:nvSpPr>
        <p:spPr>
          <a:xfrm>
            <a:off x="4495800" y="4267200"/>
            <a:ext cx="4572000" cy="946150"/>
          </a:xfrm>
          <a:prstGeom prst="rect">
            <a:avLst/>
          </a:prstGeom>
          <a:noFill/>
          <a:ln w="9525">
            <a:noFill/>
          </a:ln>
        </p:spPr>
        <p:txBody>
          <a:bodyPr>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C. Làm con người sống tốt hơn, sung sướng hơn</a:t>
            </a:r>
            <a:endParaRPr sz="2800" dirty="0">
              <a:solidFill>
                <a:srgbClr val="0000FF"/>
              </a:solidFill>
              <a:latin typeface="Times New Roman" panose="02020603050405020304" pitchFamily="18" charset="0"/>
            </a:endParaRPr>
          </a:p>
        </p:txBody>
      </p:sp>
      <p:sp>
        <p:nvSpPr>
          <p:cNvPr id="16" name="Rectangle 15"/>
          <p:cNvSpPr/>
          <p:nvPr/>
        </p:nvSpPr>
        <p:spPr>
          <a:xfrm>
            <a:off x="4551363" y="5272088"/>
            <a:ext cx="3678237" cy="519112"/>
          </a:xfrm>
          <a:prstGeom prst="rect">
            <a:avLst/>
          </a:prstGeom>
          <a:noFill/>
          <a:ln w="9525">
            <a:noFill/>
          </a:ln>
        </p:spPr>
        <p:txBody>
          <a:bodyPr wrap="none">
            <a:spAutoFit/>
          </a:bodyPr>
          <a:p>
            <a:pPr eaLnBrk="0" hangingPunct="0">
              <a:spcBef>
                <a:spcPct val="50000"/>
              </a:spcBef>
              <a:buFont typeface="Wingdings" panose="05000000000000000000" pitchFamily="2" charset="2"/>
            </a:pPr>
            <a:r>
              <a:rPr sz="2800" dirty="0">
                <a:solidFill>
                  <a:srgbClr val="0000FF"/>
                </a:solidFill>
                <a:latin typeface="Times New Roman" panose="02020603050405020304" pitchFamily="18" charset="0"/>
              </a:rPr>
              <a:t>D. Cả 3 ý trên đều đúng.</a:t>
            </a:r>
            <a:endParaRPr sz="2800" dirty="0">
              <a:solidFill>
                <a:srgbClr val="0000FF"/>
              </a:solidFill>
              <a:latin typeface="Times New Roman" panose="02020603050405020304" pitchFamily="18" charset="0"/>
            </a:endParaRPr>
          </a:p>
        </p:txBody>
      </p:sp>
      <p:sp>
        <p:nvSpPr>
          <p:cNvPr id="15372" name="WordArt 5"/>
          <p:cNvSpPr>
            <a:spLocks noTextEdit="1"/>
          </p:cNvSpPr>
          <p:nvPr/>
        </p:nvSpPr>
        <p:spPr>
          <a:xfrm>
            <a:off x="1905000" y="1524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15373" name="Line 16"/>
          <p:cNvSpPr/>
          <p:nvPr/>
        </p:nvSpPr>
        <p:spPr>
          <a:xfrm>
            <a:off x="4343400" y="1295400"/>
            <a:ext cx="0" cy="5334000"/>
          </a:xfrm>
          <a:prstGeom prst="line">
            <a:avLst/>
          </a:prstGeom>
          <a:ln w="28575" cap="flat" cmpd="sng">
            <a:solidFill>
              <a:srgbClr val="FF0000"/>
            </a:solidFill>
            <a:prstDash val="soli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checkerboard(across)">
                                      <p:cBhvr>
                                        <p:cTn id="7" dur="1000"/>
                                        <p:tgtEl>
                                          <p:spTgt spid="20485"/>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20487"/>
                                        </p:tgtEl>
                                        <p:attrNameLst>
                                          <p:attrName>style.visibility</p:attrName>
                                        </p:attrNameLst>
                                      </p:cBhvr>
                                      <p:to>
                                        <p:strVal val="visible"/>
                                      </p:to>
                                    </p:set>
                                    <p:anim calcmode="discrete" valueType="clr">
                                      <p:cBhvr override="childStyle">
                                        <p:cTn id="11" dur="80"/>
                                        <p:tgtEl>
                                          <p:spTgt spid="2048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0487"/>
                                        </p:tgtEl>
                                        <p:attrNameLst>
                                          <p:attrName>fillcolor</p:attrName>
                                        </p:attrNameLst>
                                      </p:cBhvr>
                                      <p:tavLst>
                                        <p:tav tm="0">
                                          <p:val>
                                            <p:clrVal>
                                              <a:schemeClr val="accent2"/>
                                            </p:clrVal>
                                          </p:val>
                                        </p:tav>
                                        <p:tav tm="50000">
                                          <p:val>
                                            <p:clrVal>
                                              <a:schemeClr val="hlink"/>
                                            </p:clrVal>
                                          </p:val>
                                        </p:tav>
                                      </p:tavLst>
                                    </p:anim>
                                    <p:set>
                                      <p:cBhvr>
                                        <p:cTn id="13" dur="80"/>
                                        <p:tgtEl>
                                          <p:spTgt spid="20487"/>
                                        </p:tgtEl>
                                        <p:attrNameLst>
                                          <p:attrName>fill.type</p:attrName>
                                        </p:attrNameLst>
                                      </p:cBhvr>
                                      <p:to>
                                        <p:strVal val="solid"/>
                                      </p:to>
                                    </p:set>
                                  </p:childTnLst>
                                </p:cTn>
                              </p:par>
                            </p:childTnLst>
                          </p:cTn>
                        </p:par>
                        <p:par>
                          <p:cTn id="14" fill="hold">
                            <p:stCondLst>
                              <p:cond delay="1639"/>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20488"/>
                                        </p:tgtEl>
                                        <p:attrNameLst>
                                          <p:attrName>style.visibility</p:attrName>
                                        </p:attrNameLst>
                                      </p:cBhvr>
                                      <p:to>
                                        <p:strVal val="visible"/>
                                      </p:to>
                                    </p:set>
                                    <p:anim calcmode="discrete" valueType="clr">
                                      <p:cBhvr override="childStyle">
                                        <p:cTn id="17" dur="80"/>
                                        <p:tgtEl>
                                          <p:spTgt spid="2048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0488"/>
                                        </p:tgtEl>
                                        <p:attrNameLst>
                                          <p:attrName>fillcolor</p:attrName>
                                        </p:attrNameLst>
                                      </p:cBhvr>
                                      <p:tavLst>
                                        <p:tav tm="0">
                                          <p:val>
                                            <p:clrVal>
                                              <a:schemeClr val="accent2"/>
                                            </p:clrVal>
                                          </p:val>
                                        </p:tav>
                                        <p:tav tm="50000">
                                          <p:val>
                                            <p:clrVal>
                                              <a:schemeClr val="hlink"/>
                                            </p:clrVal>
                                          </p:val>
                                        </p:tav>
                                      </p:tavLst>
                                    </p:anim>
                                    <p:set>
                                      <p:cBhvr>
                                        <p:cTn id="19" dur="80"/>
                                        <p:tgtEl>
                                          <p:spTgt spid="20488"/>
                                        </p:tgtEl>
                                        <p:attrNameLst>
                                          <p:attrName>fill.type</p:attrName>
                                        </p:attrNameLst>
                                      </p:cBhvr>
                                      <p:to>
                                        <p:strVal val="solid"/>
                                      </p:to>
                                    </p:set>
                                  </p:childTnLst>
                                </p:cTn>
                              </p:par>
                            </p:childTnLst>
                          </p:cTn>
                        </p:par>
                        <p:par>
                          <p:cTn id="20" fill="hold">
                            <p:stCondLst>
                              <p:cond delay="34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20489"/>
                                        </p:tgtEl>
                                        <p:attrNameLst>
                                          <p:attrName>style.visibility</p:attrName>
                                        </p:attrNameLst>
                                      </p:cBhvr>
                                      <p:to>
                                        <p:strVal val="visible"/>
                                      </p:to>
                                    </p:set>
                                    <p:anim calcmode="discrete" valueType="clr">
                                      <p:cBhvr override="childStyle">
                                        <p:cTn id="23" dur="80"/>
                                        <p:tgtEl>
                                          <p:spTgt spid="2048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20489"/>
                                        </p:tgtEl>
                                        <p:attrNameLst>
                                          <p:attrName>fillcolor</p:attrName>
                                        </p:attrNameLst>
                                      </p:cBhvr>
                                      <p:tavLst>
                                        <p:tav tm="0">
                                          <p:val>
                                            <p:clrVal>
                                              <a:schemeClr val="accent2"/>
                                            </p:clrVal>
                                          </p:val>
                                        </p:tav>
                                        <p:tav tm="50000">
                                          <p:val>
                                            <p:clrVal>
                                              <a:schemeClr val="hlink"/>
                                            </p:clrVal>
                                          </p:val>
                                        </p:tav>
                                      </p:tavLst>
                                    </p:anim>
                                    <p:set>
                                      <p:cBhvr>
                                        <p:cTn id="25" dur="80"/>
                                        <p:tgtEl>
                                          <p:spTgt spid="20489"/>
                                        </p:tgtEl>
                                        <p:attrNameLst>
                                          <p:attrName>fill.type</p:attrName>
                                        </p:attrNameLst>
                                      </p:cBhvr>
                                      <p:to>
                                        <p:strVal val="solid"/>
                                      </p:to>
                                    </p:set>
                                  </p:childTnLst>
                                </p:cTn>
                              </p:par>
                            </p:childTnLst>
                          </p:cTn>
                        </p:par>
                        <p:par>
                          <p:cTn id="26" fill="hold">
                            <p:stCondLst>
                              <p:cond delay="5879"/>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0490"/>
                                        </p:tgtEl>
                                        <p:attrNameLst>
                                          <p:attrName>style.visibility</p:attrName>
                                        </p:attrNameLst>
                                      </p:cBhvr>
                                      <p:to>
                                        <p:strVal val="visible"/>
                                      </p:to>
                                    </p:set>
                                    <p:anim calcmode="discrete" valueType="clr">
                                      <p:cBhvr override="childStyle">
                                        <p:cTn id="29" dur="80"/>
                                        <p:tgtEl>
                                          <p:spTgt spid="20490"/>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0490"/>
                                        </p:tgtEl>
                                        <p:attrNameLst>
                                          <p:attrName>fillcolor</p:attrName>
                                        </p:attrNameLst>
                                      </p:cBhvr>
                                      <p:tavLst>
                                        <p:tav tm="0">
                                          <p:val>
                                            <p:clrVal>
                                              <a:schemeClr val="accent2"/>
                                            </p:clrVal>
                                          </p:val>
                                        </p:tav>
                                        <p:tav tm="50000">
                                          <p:val>
                                            <p:clrVal>
                                              <a:schemeClr val="hlink"/>
                                            </p:clrVal>
                                          </p:val>
                                        </p:tav>
                                      </p:tavLst>
                                    </p:anim>
                                    <p:set>
                                      <p:cBhvr>
                                        <p:cTn id="31" dur="80"/>
                                        <p:tgtEl>
                                          <p:spTgt spid="20490"/>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xEl>
                                              <p:charRg st="0" end="61"/>
                                            </p:txEl>
                                          </p:spTgt>
                                        </p:tgtEl>
                                        <p:attrNameLst>
                                          <p:attrName>style.visibility</p:attrName>
                                        </p:attrNameLst>
                                      </p:cBhvr>
                                      <p:to>
                                        <p:strVal val="visible"/>
                                      </p:to>
                                    </p:set>
                                    <p:animEffect transition="in" filter="dissolve">
                                      <p:cBhvr>
                                        <p:cTn id="36" dur="500"/>
                                        <p:tgtEl>
                                          <p:spTgt spid="12">
                                            <p:txEl>
                                              <p:charRg st="0" end="61"/>
                                            </p:txEl>
                                          </p:spTgt>
                                        </p:tgtEl>
                                      </p:cBhvr>
                                    </p:animEffec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13">
                                            <p:txEl>
                                              <p:charRg st="0" end="29"/>
                                            </p:txEl>
                                          </p:spTgt>
                                        </p:tgtEl>
                                        <p:attrNameLst>
                                          <p:attrName>style.visibility</p:attrName>
                                        </p:attrNameLst>
                                      </p:cBhvr>
                                      <p:to>
                                        <p:strVal val="visible"/>
                                      </p:to>
                                    </p:set>
                                    <p:animEffect transition="in" filter="dissolve">
                                      <p:cBhvr>
                                        <p:cTn id="40" dur="500"/>
                                        <p:tgtEl>
                                          <p:spTgt spid="13">
                                            <p:txEl>
                                              <p:charRg st="0" end="29"/>
                                            </p:txEl>
                                          </p:spTgt>
                                        </p:tgtEl>
                                      </p:cBhvr>
                                    </p:animEffect>
                                  </p:childTnLst>
                                </p:cTn>
                              </p:par>
                            </p:childTnLst>
                          </p:cTn>
                        </p:par>
                        <p:par>
                          <p:cTn id="41" fill="hold">
                            <p:stCondLst>
                              <p:cond delay="1000"/>
                            </p:stCondLst>
                            <p:childTnLst>
                              <p:par>
                                <p:cTn id="42" presetID="5" presetClass="entr" presetSubtype="10" fill="hold" nodeType="afterEffect">
                                  <p:stCondLst>
                                    <p:cond delay="0"/>
                                  </p:stCondLst>
                                  <p:childTnLst>
                                    <p:set>
                                      <p:cBhvr>
                                        <p:cTn id="43" dur="1" fill="hold">
                                          <p:stCondLst>
                                            <p:cond delay="0"/>
                                          </p:stCondLst>
                                        </p:cTn>
                                        <p:tgtEl>
                                          <p:spTgt spid="14">
                                            <p:txEl>
                                              <p:charRg st="0" end="33"/>
                                            </p:txEl>
                                          </p:spTgt>
                                        </p:tgtEl>
                                        <p:attrNameLst>
                                          <p:attrName>style.visibility</p:attrName>
                                        </p:attrNameLst>
                                      </p:cBhvr>
                                      <p:to>
                                        <p:strVal val="visible"/>
                                      </p:to>
                                    </p:set>
                                    <p:animEffect transition="in" filter="checkerboard(across)">
                                      <p:cBhvr>
                                        <p:cTn id="44" dur="500"/>
                                        <p:tgtEl>
                                          <p:spTgt spid="14">
                                            <p:txEl>
                                              <p:charRg st="0" end="33"/>
                                            </p:txEl>
                                          </p:spTgt>
                                        </p:tgtEl>
                                      </p:cBhvr>
                                    </p:animEffect>
                                  </p:childTnLst>
                                </p:cTn>
                              </p:par>
                            </p:childTnLst>
                          </p:cTn>
                        </p:par>
                        <p:par>
                          <p:cTn id="45" fill="hold">
                            <p:stCondLst>
                              <p:cond delay="1500"/>
                            </p:stCondLst>
                            <p:childTnLst>
                              <p:par>
                                <p:cTn id="46" presetID="5" presetClass="entr" presetSubtype="1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childTnLst>
                          </p:cTn>
                        </p:par>
                        <p:par>
                          <p:cTn id="49" fill="hold">
                            <p:stCondLst>
                              <p:cond delay="2000"/>
                            </p:stCondLst>
                            <p:childTnLst>
                              <p:par>
                                <p:cTn id="50" presetID="5"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20488" grpId="0"/>
      <p:bldP spid="20489" grpId="0"/>
      <p:bldP spid="20490"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6" name="Text Box 6"/>
          <p:cNvSpPr txBox="1"/>
          <p:nvPr/>
        </p:nvSpPr>
        <p:spPr>
          <a:xfrm>
            <a:off x="1447800" y="3810000"/>
            <a:ext cx="6629400" cy="549275"/>
          </a:xfrm>
          <a:prstGeom prst="rect">
            <a:avLst/>
          </a:prstGeom>
          <a:noFill/>
          <a:ln w="9525">
            <a:noFill/>
          </a:ln>
        </p:spPr>
        <p:txBody>
          <a:bodyPr>
            <a:spAutoFit/>
          </a:bodyPr>
          <a:p>
            <a:pPr eaLnBrk="0" hangingPunct="0">
              <a:spcBef>
                <a:spcPct val="50000"/>
              </a:spcBef>
            </a:pPr>
            <a:endParaRPr sz="3000" dirty="0">
              <a:latin typeface="Arial" panose="020B0604020202020204" pitchFamily="34" charset="0"/>
            </a:endParaRPr>
          </a:p>
        </p:txBody>
      </p:sp>
      <p:sp>
        <p:nvSpPr>
          <p:cNvPr id="20487" name="Text Box 7"/>
          <p:cNvSpPr txBox="1"/>
          <p:nvPr/>
        </p:nvSpPr>
        <p:spPr>
          <a:xfrm>
            <a:off x="3657600" y="1981200"/>
            <a:ext cx="5257800" cy="10064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A. Nhờ óc sáng tạo kì diệu của Ê-đi-xơn.</a:t>
            </a:r>
            <a:endParaRPr sz="3000" dirty="0">
              <a:solidFill>
                <a:srgbClr val="0000FF"/>
              </a:solidFill>
              <a:latin typeface="Times New Roman" panose="02020603050405020304" pitchFamily="18" charset="0"/>
            </a:endParaRPr>
          </a:p>
        </p:txBody>
      </p:sp>
      <p:sp>
        <p:nvSpPr>
          <p:cNvPr id="20488" name="Text Box 8"/>
          <p:cNvSpPr txBox="1"/>
          <p:nvPr/>
        </p:nvSpPr>
        <p:spPr>
          <a:xfrm>
            <a:off x="3657600" y="2971800"/>
            <a:ext cx="5257800" cy="10064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B. Sự quan tâm đến con người của Ê-đi-xơn. </a:t>
            </a:r>
            <a:endParaRPr sz="3000" dirty="0">
              <a:solidFill>
                <a:srgbClr val="0000FF"/>
              </a:solidFill>
              <a:latin typeface="Times New Roman" panose="02020603050405020304" pitchFamily="18" charset="0"/>
            </a:endParaRPr>
          </a:p>
        </p:txBody>
      </p:sp>
      <p:sp>
        <p:nvSpPr>
          <p:cNvPr id="20489" name="Text Box 9"/>
          <p:cNvSpPr txBox="1"/>
          <p:nvPr/>
        </p:nvSpPr>
        <p:spPr>
          <a:xfrm>
            <a:off x="3657600" y="3886200"/>
            <a:ext cx="5562600" cy="10064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C. Sự lao động miệt mài của nhà bác học để thực hiện lời hứa.</a:t>
            </a:r>
            <a:endParaRPr sz="3000" dirty="0">
              <a:solidFill>
                <a:srgbClr val="0000FF"/>
              </a:solidFill>
              <a:latin typeface="Times New Roman" panose="02020603050405020304" pitchFamily="18" charset="0"/>
            </a:endParaRPr>
          </a:p>
        </p:txBody>
      </p:sp>
      <p:sp>
        <p:nvSpPr>
          <p:cNvPr id="20490" name="Text Box 10"/>
          <p:cNvSpPr txBox="1"/>
          <p:nvPr/>
        </p:nvSpPr>
        <p:spPr>
          <a:xfrm>
            <a:off x="3657600" y="4953000"/>
            <a:ext cx="4724400" cy="5492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D. Cả 3 ý trên đều đúng.</a:t>
            </a:r>
            <a:endParaRPr sz="3000" dirty="0">
              <a:solidFill>
                <a:srgbClr val="0000FF"/>
              </a:solidFill>
              <a:latin typeface="Times New Roman" panose="02020603050405020304" pitchFamily="18" charset="0"/>
            </a:endParaRPr>
          </a:p>
        </p:txBody>
      </p:sp>
      <p:sp>
        <p:nvSpPr>
          <p:cNvPr id="20491" name="Oval 11"/>
          <p:cNvSpPr/>
          <p:nvPr/>
        </p:nvSpPr>
        <p:spPr>
          <a:xfrm>
            <a:off x="3581400" y="4953000"/>
            <a:ext cx="609600" cy="609600"/>
          </a:xfrm>
          <a:prstGeom prst="ellipse">
            <a:avLst/>
          </a:prstGeom>
          <a:noFill/>
          <a:ln w="38100" cap="flat" cmpd="sng">
            <a:solidFill>
              <a:srgbClr val="FF0000"/>
            </a:solidFill>
            <a:prstDash val="solid"/>
            <a:headEnd type="none" w="med" len="med"/>
            <a:tailEnd type="none" w="med" len="med"/>
          </a:ln>
        </p:spPr>
        <p:txBody>
          <a:bodyPr wrap="none" anchor="ctr" anchorCtr="0"/>
          <a:p>
            <a:pPr algn="ctr"/>
            <a:endParaRPr dirty="0">
              <a:latin typeface="Arial" panose="020B0604020202020204" pitchFamily="34" charset="0"/>
            </a:endParaRPr>
          </a:p>
        </p:txBody>
      </p:sp>
      <p:sp>
        <p:nvSpPr>
          <p:cNvPr id="3082" name="WordArt 5"/>
          <p:cNvSpPr>
            <a:spLocks noTextEdit="1"/>
          </p:cNvSpPr>
          <p:nvPr/>
        </p:nvSpPr>
        <p:spPr>
          <a:xfrm>
            <a:off x="1905000" y="1524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3083" name="Rectangle 13"/>
          <p:cNvSpPr/>
          <p:nvPr/>
        </p:nvSpPr>
        <p:spPr>
          <a:xfrm>
            <a:off x="533400" y="990600"/>
            <a:ext cx="7772400" cy="946150"/>
          </a:xfrm>
          <a:prstGeom prst="rect">
            <a:avLst/>
          </a:prstGeom>
          <a:noFill/>
          <a:ln w="9525">
            <a:noFill/>
          </a:ln>
        </p:spPr>
        <p:txBody>
          <a:bodyPr>
            <a:spAutoFit/>
          </a:bodyPr>
          <a:p>
            <a:pPr eaLnBrk="0" hangingPunct="0">
              <a:spcBef>
                <a:spcPct val="50000"/>
              </a:spcBef>
            </a:pPr>
            <a:r>
              <a:rPr sz="2800" dirty="0">
                <a:solidFill>
                  <a:srgbClr val="FF0000"/>
                </a:solidFill>
                <a:latin typeface="Arial" panose="020B0604020202020204" pitchFamily="34" charset="0"/>
              </a:rPr>
              <a:t> Câu 5: Nhờ đâu mong ước của bà cụ trở thành hiện thực ?</a:t>
            </a:r>
            <a:endParaRPr sz="2800" dirty="0">
              <a:solidFill>
                <a:srgbClr val="FF0000"/>
              </a:solidFill>
              <a:latin typeface="Arial" panose="020B0604020202020204" pitchFamily="34" charset="0"/>
            </a:endParaRPr>
          </a:p>
        </p:txBody>
      </p:sp>
      <p:graphicFrame>
        <p:nvGraphicFramePr>
          <p:cNvPr id="3074" name="Object 14"/>
          <p:cNvGraphicFramePr/>
          <p:nvPr/>
        </p:nvGraphicFramePr>
        <p:xfrm>
          <a:off x="228600" y="2209800"/>
          <a:ext cx="3352800" cy="3311525"/>
        </p:xfrm>
        <a:graphic>
          <a:graphicData uri="http://schemas.openxmlformats.org/presentationml/2006/ole">
            <mc:AlternateContent xmlns:mc="http://schemas.openxmlformats.org/markup-compatibility/2006">
              <mc:Choice xmlns:v="urn:schemas-microsoft-com:vml" Requires="v">
                <p:oleObj spid="_x0000_s2" name="" r:id="rId1" imgW="16256000" imgH="11722100" progId="Photoshop.Image.7">
                  <p:embed/>
                </p:oleObj>
              </mc:Choice>
              <mc:Fallback>
                <p:oleObj name="" r:id="rId1" imgW="16256000" imgH="11722100" progId="Photoshop.Image.7">
                  <p:embed/>
                  <p:pic>
                    <p:nvPicPr>
                      <p:cNvPr id="0" name="Picture 1"/>
                      <p:cNvPicPr/>
                      <p:nvPr/>
                    </p:nvPicPr>
                    <p:blipFill>
                      <a:blip r:embed="rId2"/>
                      <a:stretch>
                        <a:fillRect/>
                      </a:stretch>
                    </p:blipFill>
                    <p:spPr>
                      <a:xfrm>
                        <a:off x="228600" y="2209800"/>
                        <a:ext cx="3352800" cy="331152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0487"/>
                                        </p:tgtEl>
                                        <p:attrNameLst>
                                          <p:attrName>style.visibility</p:attrName>
                                        </p:attrNameLst>
                                      </p:cBhvr>
                                      <p:to>
                                        <p:strVal val="visible"/>
                                      </p:to>
                                    </p:set>
                                    <p:anim calcmode="discrete" valueType="clr">
                                      <p:cBhvr override="childStyle">
                                        <p:cTn id="7" dur="80"/>
                                        <p:tgtEl>
                                          <p:spTgt spid="204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487"/>
                                        </p:tgtEl>
                                        <p:attrNameLst>
                                          <p:attrName>fillcolor</p:attrName>
                                        </p:attrNameLst>
                                      </p:cBhvr>
                                      <p:tavLst>
                                        <p:tav tm="0">
                                          <p:val>
                                            <p:clrVal>
                                              <a:schemeClr val="accent2"/>
                                            </p:clrVal>
                                          </p:val>
                                        </p:tav>
                                        <p:tav tm="50000">
                                          <p:val>
                                            <p:clrVal>
                                              <a:schemeClr val="hlink"/>
                                            </p:clrVal>
                                          </p:val>
                                        </p:tav>
                                      </p:tavLst>
                                    </p:anim>
                                    <p:set>
                                      <p:cBhvr>
                                        <p:cTn id="9" dur="80"/>
                                        <p:tgtEl>
                                          <p:spTgt spid="20487"/>
                                        </p:tgtEl>
                                        <p:attrNameLst>
                                          <p:attrName>fill.type</p:attrName>
                                        </p:attrNameLst>
                                      </p:cBhvr>
                                      <p:to>
                                        <p:strVal val="solid"/>
                                      </p:to>
                                    </p:set>
                                  </p:childTnLst>
                                </p:cTn>
                              </p:par>
                            </p:childTnLst>
                          </p:cTn>
                        </p:par>
                        <p:par>
                          <p:cTn id="10" fill="hold">
                            <p:stCondLst>
                              <p:cond delay="1639"/>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0488"/>
                                        </p:tgtEl>
                                        <p:attrNameLst>
                                          <p:attrName>style.visibility</p:attrName>
                                        </p:attrNameLst>
                                      </p:cBhvr>
                                      <p:to>
                                        <p:strVal val="visible"/>
                                      </p:to>
                                    </p:set>
                                    <p:anim calcmode="discrete" valueType="clr">
                                      <p:cBhvr override="childStyle">
                                        <p:cTn id="13" dur="80"/>
                                        <p:tgtEl>
                                          <p:spTgt spid="2048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0488"/>
                                        </p:tgtEl>
                                        <p:attrNameLst>
                                          <p:attrName>fillcolor</p:attrName>
                                        </p:attrNameLst>
                                      </p:cBhvr>
                                      <p:tavLst>
                                        <p:tav tm="0">
                                          <p:val>
                                            <p:clrVal>
                                              <a:schemeClr val="accent2"/>
                                            </p:clrVal>
                                          </p:val>
                                        </p:tav>
                                        <p:tav tm="50000">
                                          <p:val>
                                            <p:clrVal>
                                              <a:schemeClr val="hlink"/>
                                            </p:clrVal>
                                          </p:val>
                                        </p:tav>
                                      </p:tavLst>
                                    </p:anim>
                                    <p:set>
                                      <p:cBhvr>
                                        <p:cTn id="15" dur="80"/>
                                        <p:tgtEl>
                                          <p:spTgt spid="20488"/>
                                        </p:tgtEl>
                                        <p:attrNameLst>
                                          <p:attrName>fill.type</p:attrName>
                                        </p:attrNameLst>
                                      </p:cBhvr>
                                      <p:to>
                                        <p:strVal val="solid"/>
                                      </p:to>
                                    </p:set>
                                  </p:childTnLst>
                                </p:cTn>
                              </p:par>
                            </p:childTnLst>
                          </p:cTn>
                        </p:par>
                        <p:par>
                          <p:cTn id="16" fill="hold">
                            <p:stCondLst>
                              <p:cond delay="34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489"/>
                                        </p:tgtEl>
                                        <p:attrNameLst>
                                          <p:attrName>style.visibility</p:attrName>
                                        </p:attrNameLst>
                                      </p:cBhvr>
                                      <p:to>
                                        <p:strVal val="visible"/>
                                      </p:to>
                                    </p:set>
                                    <p:anim calcmode="discrete" valueType="clr">
                                      <p:cBhvr override="childStyle">
                                        <p:cTn id="19" dur="80"/>
                                        <p:tgtEl>
                                          <p:spTgt spid="2048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0489"/>
                                        </p:tgtEl>
                                        <p:attrNameLst>
                                          <p:attrName>fillcolor</p:attrName>
                                        </p:attrNameLst>
                                      </p:cBhvr>
                                      <p:tavLst>
                                        <p:tav tm="0">
                                          <p:val>
                                            <p:clrVal>
                                              <a:schemeClr val="accent2"/>
                                            </p:clrVal>
                                          </p:val>
                                        </p:tav>
                                        <p:tav tm="50000">
                                          <p:val>
                                            <p:clrVal>
                                              <a:schemeClr val="hlink"/>
                                            </p:clrVal>
                                          </p:val>
                                        </p:tav>
                                      </p:tavLst>
                                    </p:anim>
                                    <p:set>
                                      <p:cBhvr>
                                        <p:cTn id="21" dur="80"/>
                                        <p:tgtEl>
                                          <p:spTgt spid="20489"/>
                                        </p:tgtEl>
                                        <p:attrNameLst>
                                          <p:attrName>fill.type</p:attrName>
                                        </p:attrNameLst>
                                      </p:cBhvr>
                                      <p:to>
                                        <p:strVal val="solid"/>
                                      </p:to>
                                    </p:set>
                                  </p:childTnLst>
                                </p:cTn>
                              </p:par>
                            </p:childTnLst>
                          </p:cTn>
                        </p:par>
                        <p:par>
                          <p:cTn id="22" fill="hold">
                            <p:stCondLst>
                              <p:cond delay="5879"/>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0490"/>
                                        </p:tgtEl>
                                        <p:attrNameLst>
                                          <p:attrName>style.visibility</p:attrName>
                                        </p:attrNameLst>
                                      </p:cBhvr>
                                      <p:to>
                                        <p:strVal val="visible"/>
                                      </p:to>
                                    </p:set>
                                    <p:anim calcmode="discrete" valueType="clr">
                                      <p:cBhvr override="childStyle">
                                        <p:cTn id="25" dur="80"/>
                                        <p:tgtEl>
                                          <p:spTgt spid="20490"/>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0490"/>
                                        </p:tgtEl>
                                        <p:attrNameLst>
                                          <p:attrName>fillcolor</p:attrName>
                                        </p:attrNameLst>
                                      </p:cBhvr>
                                      <p:tavLst>
                                        <p:tav tm="0">
                                          <p:val>
                                            <p:clrVal>
                                              <a:schemeClr val="accent2"/>
                                            </p:clrVal>
                                          </p:val>
                                        </p:tav>
                                        <p:tav tm="50000">
                                          <p:val>
                                            <p:clrVal>
                                              <a:schemeClr val="hlink"/>
                                            </p:clrVal>
                                          </p:val>
                                        </p:tav>
                                      </p:tavLst>
                                    </p:anim>
                                    <p:set>
                                      <p:cBhvr>
                                        <p:cTn id="27" dur="80"/>
                                        <p:tgtEl>
                                          <p:spTgt spid="20490"/>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491"/>
                                        </p:tgtEl>
                                        <p:attrNameLst>
                                          <p:attrName>style.visibility</p:attrName>
                                        </p:attrNameLst>
                                      </p:cBhvr>
                                      <p:to>
                                        <p:strVal val="visible"/>
                                      </p:to>
                                    </p:set>
                                    <p:animEffect transition="in" filter="blinds(horizontal)">
                                      <p:cBhvr>
                                        <p:cTn id="32" dur="500"/>
                                        <p:tgtEl>
                                          <p:spTgt spid="20491"/>
                                        </p:tgtEl>
                                      </p:cBhvr>
                                    </p:animEffec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20488" grpId="0"/>
      <p:bldP spid="20489" grpId="0"/>
      <p:bldP spid="20490" grpId="0"/>
      <p:bldP spid="204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1509" name="Text Box 5"/>
          <p:cNvSpPr txBox="1"/>
          <p:nvPr/>
        </p:nvSpPr>
        <p:spPr>
          <a:xfrm>
            <a:off x="533400" y="1066800"/>
            <a:ext cx="8229600" cy="946150"/>
          </a:xfrm>
          <a:prstGeom prst="rect">
            <a:avLst/>
          </a:prstGeom>
          <a:noFill/>
          <a:ln w="9525">
            <a:noFill/>
          </a:ln>
        </p:spPr>
        <p:txBody>
          <a:bodyPr>
            <a:spAutoFit/>
          </a:bodyPr>
          <a:p>
            <a:pPr eaLnBrk="0" hangingPunct="0">
              <a:spcBef>
                <a:spcPct val="50000"/>
              </a:spcBef>
            </a:pPr>
            <a:r>
              <a:rPr sz="2800" dirty="0">
                <a:solidFill>
                  <a:srgbClr val="FF3300"/>
                </a:solidFill>
                <a:latin typeface="Arial" panose="020B0604020202020204" pitchFamily="34" charset="0"/>
              </a:rPr>
              <a:t>Câu 6: Theo em, khoa học mang lại lợi ích gì cho con người ?</a:t>
            </a:r>
            <a:endParaRPr sz="2800" dirty="0">
              <a:solidFill>
                <a:srgbClr val="FF3300"/>
              </a:solidFill>
              <a:latin typeface="Arial" panose="020B0604020202020204" pitchFamily="34" charset="0"/>
            </a:endParaRPr>
          </a:p>
        </p:txBody>
      </p:sp>
      <p:sp>
        <p:nvSpPr>
          <p:cNvPr id="21510" name="Text Box 6"/>
          <p:cNvSpPr txBox="1"/>
          <p:nvPr/>
        </p:nvSpPr>
        <p:spPr>
          <a:xfrm>
            <a:off x="1676400" y="2133600"/>
            <a:ext cx="5638800" cy="5492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A. Khoa học cải tạo thế giới</a:t>
            </a:r>
            <a:endParaRPr sz="3000" dirty="0">
              <a:solidFill>
                <a:srgbClr val="0000FF"/>
              </a:solidFill>
              <a:latin typeface="Times New Roman" panose="02020603050405020304" pitchFamily="18" charset="0"/>
            </a:endParaRPr>
          </a:p>
        </p:txBody>
      </p:sp>
      <p:sp>
        <p:nvSpPr>
          <p:cNvPr id="21511" name="Text Box 7"/>
          <p:cNvSpPr txBox="1"/>
          <p:nvPr/>
        </p:nvSpPr>
        <p:spPr>
          <a:xfrm>
            <a:off x="1676400" y="2743200"/>
            <a:ext cx="6172200" cy="5492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B. Cải thiện cuộc sống con người</a:t>
            </a:r>
            <a:endParaRPr sz="3000" dirty="0">
              <a:solidFill>
                <a:srgbClr val="0000FF"/>
              </a:solidFill>
              <a:latin typeface="Times New Roman" panose="02020603050405020304" pitchFamily="18" charset="0"/>
            </a:endParaRPr>
          </a:p>
        </p:txBody>
      </p:sp>
      <p:sp>
        <p:nvSpPr>
          <p:cNvPr id="21512" name="Text Box 8"/>
          <p:cNvSpPr txBox="1"/>
          <p:nvPr/>
        </p:nvSpPr>
        <p:spPr>
          <a:xfrm>
            <a:off x="1676400" y="3352800"/>
            <a:ext cx="5867400" cy="10064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C. Làm con người sống tốt hơn, sung sướng hơn</a:t>
            </a:r>
            <a:endParaRPr sz="3000" dirty="0">
              <a:solidFill>
                <a:srgbClr val="0000FF"/>
              </a:solidFill>
              <a:latin typeface="Times New Roman" panose="02020603050405020304" pitchFamily="18" charset="0"/>
            </a:endParaRPr>
          </a:p>
        </p:txBody>
      </p:sp>
      <p:sp>
        <p:nvSpPr>
          <p:cNvPr id="21513" name="Text Box 9"/>
          <p:cNvSpPr txBox="1"/>
          <p:nvPr/>
        </p:nvSpPr>
        <p:spPr>
          <a:xfrm>
            <a:off x="1676400" y="4419600"/>
            <a:ext cx="4724400" cy="549275"/>
          </a:xfrm>
          <a:prstGeom prst="rect">
            <a:avLst/>
          </a:prstGeom>
          <a:noFill/>
          <a:ln w="9525">
            <a:noFill/>
          </a:ln>
        </p:spPr>
        <p:txBody>
          <a:bodyPr>
            <a:spAutoFit/>
          </a:bodyPr>
          <a:p>
            <a:pPr eaLnBrk="0" hangingPunct="0">
              <a:spcBef>
                <a:spcPct val="50000"/>
              </a:spcBef>
              <a:buFont typeface="Wingdings" panose="05000000000000000000" pitchFamily="2" charset="2"/>
            </a:pPr>
            <a:r>
              <a:rPr sz="3000" dirty="0">
                <a:solidFill>
                  <a:srgbClr val="0000FF"/>
                </a:solidFill>
                <a:latin typeface="Times New Roman" panose="02020603050405020304" pitchFamily="18" charset="0"/>
              </a:rPr>
              <a:t>D. Cả 3 ý trên đều đúng.</a:t>
            </a:r>
            <a:endParaRPr sz="3000" dirty="0">
              <a:solidFill>
                <a:srgbClr val="0000FF"/>
              </a:solidFill>
              <a:latin typeface="Times New Roman" panose="02020603050405020304" pitchFamily="18" charset="0"/>
            </a:endParaRPr>
          </a:p>
        </p:txBody>
      </p:sp>
      <p:sp>
        <p:nvSpPr>
          <p:cNvPr id="21514" name="Oval 10"/>
          <p:cNvSpPr/>
          <p:nvPr/>
        </p:nvSpPr>
        <p:spPr>
          <a:xfrm>
            <a:off x="1676400" y="4495800"/>
            <a:ext cx="457200" cy="457200"/>
          </a:xfrm>
          <a:prstGeom prst="ellipse">
            <a:avLst/>
          </a:prstGeom>
          <a:noFill/>
          <a:ln w="38100" cap="flat" cmpd="sng">
            <a:solidFill>
              <a:srgbClr val="FF0000"/>
            </a:solidFill>
            <a:prstDash val="solid"/>
            <a:headEnd type="none" w="med" len="med"/>
            <a:tailEnd type="none" w="med" len="med"/>
          </a:ln>
        </p:spPr>
        <p:txBody>
          <a:bodyPr wrap="none" anchor="ctr" anchorCtr="0"/>
          <a:p>
            <a:pPr algn="ctr"/>
            <a:endParaRPr dirty="0">
              <a:latin typeface="Arial" panose="020B0604020202020204" pitchFamily="34" charset="0"/>
            </a:endParaRPr>
          </a:p>
        </p:txBody>
      </p:sp>
      <p:sp>
        <p:nvSpPr>
          <p:cNvPr id="16392" name="WordArt 5"/>
          <p:cNvSpPr>
            <a:spLocks noTextEdit="1"/>
          </p:cNvSpPr>
          <p:nvPr/>
        </p:nvSpPr>
        <p:spPr>
          <a:xfrm>
            <a:off x="1905000" y="1524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fltVal val="0,000000"/>
                                          </p:val>
                                        </p:tav>
                                        <p:tav tm="100000">
                                          <p:val>
                                            <p:strVal val="#ppt_w"/>
                                          </p:val>
                                        </p:tav>
                                      </p:tavLst>
                                    </p:anim>
                                    <p:anim calcmode="lin" valueType="num">
                                      <p:cBhvr>
                                        <p:cTn id="8" dur="1000" fill="hold"/>
                                        <p:tgtEl>
                                          <p:spTgt spid="21509"/>
                                        </p:tgtEl>
                                        <p:attrNameLst>
                                          <p:attrName>ppt_h</p:attrName>
                                        </p:attrNameLst>
                                      </p:cBhvr>
                                      <p:tavLst>
                                        <p:tav tm="0">
                                          <p:val>
                                            <p:fltVal val="0,000000"/>
                                          </p:val>
                                        </p:tav>
                                        <p:tav tm="100000">
                                          <p:val>
                                            <p:strVal val="#ppt_h"/>
                                          </p:val>
                                        </p:tav>
                                      </p:tavLst>
                                    </p:anim>
                                    <p:animEffect transition="in" filter="fade">
                                      <p:cBhvr>
                                        <p:cTn id="9" dur="1000"/>
                                        <p:tgtEl>
                                          <p:spTgt spid="21509"/>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1510"/>
                                        </p:tgtEl>
                                        <p:attrNameLst>
                                          <p:attrName>style.visibility</p:attrName>
                                        </p:attrNameLst>
                                      </p:cBhvr>
                                      <p:to>
                                        <p:strVal val="visible"/>
                                      </p:to>
                                    </p:set>
                                    <p:anim calcmode="discrete" valueType="clr">
                                      <p:cBhvr override="childStyle">
                                        <p:cTn id="13" dur="80"/>
                                        <p:tgtEl>
                                          <p:spTgt spid="2151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1510"/>
                                        </p:tgtEl>
                                        <p:attrNameLst>
                                          <p:attrName>fillcolor</p:attrName>
                                        </p:attrNameLst>
                                      </p:cBhvr>
                                      <p:tavLst>
                                        <p:tav tm="0">
                                          <p:val>
                                            <p:clrVal>
                                              <a:schemeClr val="accent2"/>
                                            </p:clrVal>
                                          </p:val>
                                        </p:tav>
                                        <p:tav tm="50000">
                                          <p:val>
                                            <p:clrVal>
                                              <a:schemeClr val="hlink"/>
                                            </p:clrVal>
                                          </p:val>
                                        </p:tav>
                                      </p:tavLst>
                                    </p:anim>
                                    <p:set>
                                      <p:cBhvr>
                                        <p:cTn id="15" dur="80"/>
                                        <p:tgtEl>
                                          <p:spTgt spid="21510"/>
                                        </p:tgtEl>
                                        <p:attrNameLst>
                                          <p:attrName>fill.type</p:attrName>
                                        </p:attrNameLst>
                                      </p:cBhvr>
                                      <p:to>
                                        <p:strVal val="solid"/>
                                      </p:to>
                                    </p:set>
                                  </p:childTnLst>
                                </p:cTn>
                              </p:par>
                            </p:childTnLst>
                          </p:cTn>
                        </p:par>
                        <p:par>
                          <p:cTn id="16" fill="hold">
                            <p:stCondLst>
                              <p:cond delay="1159"/>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1511"/>
                                        </p:tgtEl>
                                        <p:attrNameLst>
                                          <p:attrName>style.visibility</p:attrName>
                                        </p:attrNameLst>
                                      </p:cBhvr>
                                      <p:to>
                                        <p:strVal val="visible"/>
                                      </p:to>
                                    </p:set>
                                    <p:anim calcmode="discrete" valueType="clr">
                                      <p:cBhvr override="childStyle">
                                        <p:cTn id="19" dur="80"/>
                                        <p:tgtEl>
                                          <p:spTgt spid="215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511"/>
                                        </p:tgtEl>
                                        <p:attrNameLst>
                                          <p:attrName>fillcolor</p:attrName>
                                        </p:attrNameLst>
                                      </p:cBhvr>
                                      <p:tavLst>
                                        <p:tav tm="0">
                                          <p:val>
                                            <p:clrVal>
                                              <a:schemeClr val="accent2"/>
                                            </p:clrVal>
                                          </p:val>
                                        </p:tav>
                                        <p:tav tm="50000">
                                          <p:val>
                                            <p:clrVal>
                                              <a:schemeClr val="hlink"/>
                                            </p:clrVal>
                                          </p:val>
                                        </p:tav>
                                      </p:tavLst>
                                    </p:anim>
                                    <p:set>
                                      <p:cBhvr>
                                        <p:cTn id="21" dur="80"/>
                                        <p:tgtEl>
                                          <p:spTgt spid="21511"/>
                                        </p:tgtEl>
                                        <p:attrNameLst>
                                          <p:attrName>fill.type</p:attrName>
                                        </p:attrNameLst>
                                      </p:cBhvr>
                                      <p:to>
                                        <p:strVal val="solid"/>
                                      </p:to>
                                    </p:set>
                                  </p:childTnLst>
                                </p:cTn>
                              </p:par>
                            </p:childTnLst>
                          </p:cTn>
                        </p:par>
                        <p:par>
                          <p:cTn id="22" fill="hold">
                            <p:stCondLst>
                              <p:cond delay="24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1512"/>
                                        </p:tgtEl>
                                        <p:attrNameLst>
                                          <p:attrName>style.visibility</p:attrName>
                                        </p:attrNameLst>
                                      </p:cBhvr>
                                      <p:to>
                                        <p:strVal val="visible"/>
                                      </p:to>
                                    </p:set>
                                    <p:anim calcmode="discrete" valueType="clr">
                                      <p:cBhvr override="childStyle">
                                        <p:cTn id="25" dur="80"/>
                                        <p:tgtEl>
                                          <p:spTgt spid="2151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1512"/>
                                        </p:tgtEl>
                                        <p:attrNameLst>
                                          <p:attrName>fillcolor</p:attrName>
                                        </p:attrNameLst>
                                      </p:cBhvr>
                                      <p:tavLst>
                                        <p:tav tm="0">
                                          <p:val>
                                            <p:clrVal>
                                              <a:schemeClr val="accent2"/>
                                            </p:clrVal>
                                          </p:val>
                                        </p:tav>
                                        <p:tav tm="50000">
                                          <p:val>
                                            <p:clrVal>
                                              <a:schemeClr val="hlink"/>
                                            </p:clrVal>
                                          </p:val>
                                        </p:tav>
                                      </p:tavLst>
                                    </p:anim>
                                    <p:set>
                                      <p:cBhvr>
                                        <p:cTn id="27" dur="80"/>
                                        <p:tgtEl>
                                          <p:spTgt spid="21512"/>
                                        </p:tgtEl>
                                        <p:attrNameLst>
                                          <p:attrName>fill.type</p:attrName>
                                        </p:attrNameLst>
                                      </p:cBhvr>
                                      <p:to>
                                        <p:strVal val="solid"/>
                                      </p:to>
                                    </p:set>
                                  </p:childTnLst>
                                </p:cTn>
                              </p:par>
                            </p:childTnLst>
                          </p:cTn>
                        </p:par>
                        <p:par>
                          <p:cTn id="28" fill="hold">
                            <p:stCondLst>
                              <p:cond delay="4319"/>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21513"/>
                                        </p:tgtEl>
                                        <p:attrNameLst>
                                          <p:attrName>style.visibility</p:attrName>
                                        </p:attrNameLst>
                                      </p:cBhvr>
                                      <p:to>
                                        <p:strVal val="visible"/>
                                      </p:to>
                                    </p:set>
                                    <p:anim calcmode="discrete" valueType="clr">
                                      <p:cBhvr override="childStyle">
                                        <p:cTn id="31" dur="80"/>
                                        <p:tgtEl>
                                          <p:spTgt spid="2151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1513"/>
                                        </p:tgtEl>
                                        <p:attrNameLst>
                                          <p:attrName>fillcolor</p:attrName>
                                        </p:attrNameLst>
                                      </p:cBhvr>
                                      <p:tavLst>
                                        <p:tav tm="0">
                                          <p:val>
                                            <p:clrVal>
                                              <a:schemeClr val="accent2"/>
                                            </p:clrVal>
                                          </p:val>
                                        </p:tav>
                                        <p:tav tm="50000">
                                          <p:val>
                                            <p:clrVal>
                                              <a:schemeClr val="hlink"/>
                                            </p:clrVal>
                                          </p:val>
                                        </p:tav>
                                      </p:tavLst>
                                    </p:anim>
                                    <p:set>
                                      <p:cBhvr>
                                        <p:cTn id="33" dur="80"/>
                                        <p:tgtEl>
                                          <p:spTgt spid="2151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514"/>
                                        </p:tgtEl>
                                        <p:attrNameLst>
                                          <p:attrName>style.visibility</p:attrName>
                                        </p:attrNameLst>
                                      </p:cBhvr>
                                      <p:to>
                                        <p:strVal val="visible"/>
                                      </p:to>
                                    </p:set>
                                    <p:animEffect transition="in" filter="blinds(horizontal)">
                                      <p:cBhvr>
                                        <p:cTn id="38" dur="500"/>
                                        <p:tgtEl>
                                          <p:spTgt spid="21514"/>
                                        </p:tgtEl>
                                      </p:cBhvr>
                                    </p:animEffect>
                                  </p:childTnLst>
                                  <p:subTnLst>
                                    <p:audio>
                                      <p:cMediaNode>
                                        <p:cTn display="0" masterRel="sameClick">
                                          <p:stCondLst>
                                            <p:cond evt="begin" delay="0">
                                              <p:tn val="36"/>
                                            </p:cond>
                                          </p:stCondLst>
                                          <p:endCondLst>
                                            <p:cond evt="onStopAudio" delay="0">
                                              <p:tgtEl>
                                                <p:sldTgt/>
                                              </p:tgtEl>
                                            </p:cond>
                                          </p:endCondLst>
                                        </p:cTn>
                                        <p:tgtEl>
                                          <p:sndTgt r:embed="rId1"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1" grpId="0"/>
      <p:bldP spid="21512" grpId="0"/>
      <p:bldP spid="21513" grpId="0"/>
      <p:bldP spid="215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Cloud Callout 6"/>
          <p:cNvSpPr/>
          <p:nvPr/>
        </p:nvSpPr>
        <p:spPr>
          <a:xfrm>
            <a:off x="-381000" y="1219200"/>
            <a:ext cx="10439400" cy="4191000"/>
          </a:xfrm>
          <a:prstGeom prst="cloudCallout">
            <a:avLst>
              <a:gd name="adj1" fmla="val -47662"/>
              <a:gd name="adj2" fmla="val 47889"/>
            </a:avLst>
          </a:prstGeom>
          <a:solidFill>
            <a:schemeClr val="accent1"/>
          </a:solidFill>
          <a:ln w="9525" cap="flat" cmpd="sng">
            <a:solidFill>
              <a:schemeClr val="tx1"/>
            </a:solidFill>
            <a:prstDash val="solid"/>
            <a:headEnd type="none" w="med" len="med"/>
            <a:tailEnd type="none" w="med" len="med"/>
          </a:ln>
        </p:spPr>
        <p:txBody>
          <a:bodyPr/>
          <a:p>
            <a:pPr algn="ctr" eaLnBrk="0" hangingPunct="0"/>
            <a:endParaRPr sz="3000" dirty="0">
              <a:latin typeface="Arial" panose="020B0604020202020204" pitchFamily="34" charset="0"/>
            </a:endParaRPr>
          </a:p>
        </p:txBody>
      </p:sp>
      <p:pic>
        <p:nvPicPr>
          <p:cNvPr id="17411" name="Picture 2" descr="C:\Program Files\Microsoft Office\MEDIA\CAGCAT10\j0304933.wmf"/>
          <p:cNvPicPr>
            <a:picLocks noChangeAspect="1"/>
          </p:cNvPicPr>
          <p:nvPr/>
        </p:nvPicPr>
        <p:blipFill>
          <a:blip r:embed="rId1"/>
          <a:stretch>
            <a:fillRect/>
          </a:stretch>
        </p:blipFill>
        <p:spPr>
          <a:xfrm>
            <a:off x="0" y="5105400"/>
            <a:ext cx="1911350" cy="1752600"/>
          </a:xfrm>
          <a:prstGeom prst="rect">
            <a:avLst/>
          </a:prstGeom>
          <a:noFill/>
          <a:ln w="9525">
            <a:noFill/>
          </a:ln>
        </p:spPr>
      </p:pic>
      <p:sp>
        <p:nvSpPr>
          <p:cNvPr id="10" name="TextBox 9"/>
          <p:cNvSpPr txBox="1"/>
          <p:nvPr/>
        </p:nvSpPr>
        <p:spPr>
          <a:xfrm>
            <a:off x="762000" y="2286000"/>
            <a:ext cx="8382000" cy="2554288"/>
          </a:xfrm>
          <a:prstGeom prst="rect">
            <a:avLst/>
          </a:prstGeom>
          <a:noFill/>
        </p:spPr>
        <p:txBody>
          <a:bodyPr wrap="square">
            <a:spAutoFit/>
          </a:bodyPr>
          <a:lstStyle/>
          <a:p>
            <a:pPr marR="0" defTabSz="914400" eaLnBrk="0" hangingPunct="0">
              <a:buClrTx/>
              <a:buSzTx/>
              <a:buFontTx/>
              <a:buNone/>
              <a:defRPr/>
            </a:pPr>
            <a:r>
              <a:rPr kumimoji="0" lang="en-US" sz="4000" kern="1200" cap="none" spc="0" normalizeH="0" baseline="0" noProof="0" dirty="0" err="1">
                <a:solidFill>
                  <a:schemeClr val="accent1">
                    <a:lumMod val="50000"/>
                  </a:schemeClr>
                </a:solidFill>
                <a:latin typeface="Arial" panose="020B0604020202020204" pitchFamily="34" charset="0"/>
                <a:ea typeface="+mn-ea"/>
                <a:cs typeface="+mn-cs"/>
              </a:rPr>
              <a:t>Nội</a:t>
            </a:r>
            <a:r>
              <a:rPr kumimoji="0" lang="en-US" sz="4000" kern="1200" cap="none" spc="0" normalizeH="0" baseline="0" noProof="0" dirty="0">
                <a:solidFill>
                  <a:schemeClr val="accent1">
                    <a:lumMod val="50000"/>
                  </a:schemeClr>
                </a:solidFill>
                <a:latin typeface="Arial" panose="020B0604020202020204" pitchFamily="34" charset="0"/>
                <a:ea typeface="+mn-ea"/>
                <a:cs typeface="+mn-cs"/>
              </a:rPr>
              <a:t> dung </a:t>
            </a:r>
            <a:r>
              <a:rPr kumimoji="0" lang="en-US" sz="4000" kern="1200" cap="none" spc="0" normalizeH="0" baseline="0" noProof="0" dirty="0" err="1">
                <a:solidFill>
                  <a:schemeClr val="accent1">
                    <a:lumMod val="50000"/>
                  </a:schemeClr>
                </a:solidFill>
                <a:latin typeface="Arial" panose="020B0604020202020204" pitchFamily="34" charset="0"/>
                <a:ea typeface="+mn-ea"/>
                <a:cs typeface="+mn-cs"/>
              </a:rPr>
              <a:t>câu</a:t>
            </a:r>
            <a:r>
              <a:rPr kumimoji="0" lang="en-US" sz="4000" kern="1200" cap="none" spc="0" normalizeH="0" baseline="0" noProof="0" dirty="0">
                <a:solidFill>
                  <a:schemeClr val="accent1">
                    <a:lumMod val="50000"/>
                  </a:schemeClr>
                </a:solidFill>
                <a:latin typeface="Arial" panose="020B0604020202020204" pitchFamily="34" charset="0"/>
                <a:ea typeface="+mn-ea"/>
                <a:cs typeface="+mn-cs"/>
              </a:rPr>
              <a:t> </a:t>
            </a:r>
            <a:r>
              <a:rPr kumimoji="0" lang="en-US" sz="4000" kern="1200" cap="none" spc="0" normalizeH="0" baseline="0" noProof="0" dirty="0" err="1">
                <a:solidFill>
                  <a:schemeClr val="accent1">
                    <a:lumMod val="50000"/>
                  </a:schemeClr>
                </a:solidFill>
                <a:latin typeface="Arial" panose="020B0604020202020204" pitchFamily="34" charset="0"/>
                <a:ea typeface="+mn-ea"/>
                <a:cs typeface="+mn-cs"/>
              </a:rPr>
              <a:t>chuyện</a:t>
            </a:r>
            <a:r>
              <a:rPr kumimoji="0" lang="en-US" sz="4000" kern="1200" cap="none" spc="0" normalizeH="0" baseline="0" noProof="0" dirty="0">
                <a:solidFill>
                  <a:schemeClr val="accent1">
                    <a:lumMod val="50000"/>
                  </a:schemeClr>
                </a:solidFill>
                <a:latin typeface="Arial" panose="020B0604020202020204" pitchFamily="34" charset="0"/>
                <a:ea typeface="+mn-ea"/>
                <a:cs typeface="+mn-cs"/>
              </a:rPr>
              <a:t>: </a:t>
            </a:r>
            <a:r>
              <a:rPr kumimoji="0" lang="en-US" sz="4000" kern="1200" cap="none" spc="0" normalizeH="0" baseline="0" noProof="0" dirty="0">
                <a:solidFill>
                  <a:srgbClr val="C00000"/>
                </a:solidFill>
                <a:latin typeface="Arial" panose="020B0604020202020204" pitchFamily="34" charset="0"/>
                <a:ea typeface="+mn-ea"/>
                <a:cs typeface="+mn-cs"/>
              </a:rPr>
              <a:t>Ca </a:t>
            </a:r>
            <a:r>
              <a:rPr kumimoji="0" lang="en-US" sz="4000" kern="1200" cap="none" spc="0" normalizeH="0" baseline="0" noProof="0" dirty="0" err="1">
                <a:solidFill>
                  <a:srgbClr val="C00000"/>
                </a:solidFill>
                <a:latin typeface="Arial" panose="020B0604020202020204" pitchFamily="34" charset="0"/>
                <a:ea typeface="+mn-ea"/>
                <a:cs typeface="+mn-cs"/>
              </a:rPr>
              <a:t>ngợi</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nhà</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bác</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học</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vĩ</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đại</a:t>
            </a:r>
            <a:r>
              <a:rPr kumimoji="0" lang="en-US" sz="4000" kern="1200" cap="none" spc="0" normalizeH="0" baseline="0" noProof="0" dirty="0">
                <a:solidFill>
                  <a:srgbClr val="C00000"/>
                </a:solidFill>
                <a:latin typeface="Arial" panose="020B0604020202020204" pitchFamily="34" charset="0"/>
                <a:ea typeface="+mn-ea"/>
                <a:cs typeface="+mn-cs"/>
              </a:rPr>
              <a:t> Ê-</a:t>
            </a:r>
            <a:r>
              <a:rPr kumimoji="0" lang="en-US" sz="4000" kern="1200" cap="none" spc="0" normalizeH="0" baseline="0" noProof="0" dirty="0" err="1">
                <a:solidFill>
                  <a:srgbClr val="C00000"/>
                </a:solidFill>
                <a:latin typeface="Arial" panose="020B0604020202020204" pitchFamily="34" charset="0"/>
                <a:ea typeface="+mn-ea"/>
                <a:cs typeface="+mn-cs"/>
              </a:rPr>
              <a:t>đi</a:t>
            </a:r>
            <a:r>
              <a:rPr kumimoji="0" lang="en-US" sz="4000" kern="1200" cap="none" spc="0" normalizeH="0" baseline="0" noProof="0" dirty="0">
                <a:solidFill>
                  <a:srgbClr val="C00000"/>
                </a:solidFill>
                <a:latin typeface="Arial" panose="020B0604020202020204" pitchFamily="34" charset="0"/>
                <a:ea typeface="+mn-ea"/>
                <a:cs typeface="+mn-cs"/>
              </a:rPr>
              <a:t>-</a:t>
            </a:r>
            <a:r>
              <a:rPr kumimoji="0" lang="en-US" sz="4000" kern="1200" cap="none" spc="0" normalizeH="0" baseline="0" noProof="0" dirty="0" err="1">
                <a:solidFill>
                  <a:srgbClr val="C00000"/>
                </a:solidFill>
                <a:latin typeface="Arial" panose="020B0604020202020204" pitchFamily="34" charset="0"/>
                <a:ea typeface="+mn-ea"/>
                <a:cs typeface="+mn-cs"/>
              </a:rPr>
              <a:t>xơn</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rất</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giàu</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sáng</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kiến</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luôn</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mong</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muốn</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đem</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khoa</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học</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phục</a:t>
            </a:r>
            <a:r>
              <a:rPr kumimoji="0" lang="en-US" sz="4000" kern="1200" cap="none" spc="0" normalizeH="0" baseline="0" noProof="0" dirty="0">
                <a:solidFill>
                  <a:srgbClr val="C00000"/>
                </a:solidFill>
                <a:latin typeface="Arial" panose="020B0604020202020204" pitchFamily="34" charset="0"/>
                <a:ea typeface="+mn-ea"/>
                <a:cs typeface="+mn-cs"/>
              </a:rPr>
              <a:t> </a:t>
            </a:r>
            <a:r>
              <a:rPr kumimoji="0" lang="en-US" sz="4000" kern="1200" cap="none" spc="0" normalizeH="0" baseline="0" noProof="0" dirty="0" err="1">
                <a:solidFill>
                  <a:srgbClr val="C00000"/>
                </a:solidFill>
                <a:latin typeface="Arial" panose="020B0604020202020204" pitchFamily="34" charset="0"/>
                <a:ea typeface="+mn-ea"/>
                <a:cs typeface="+mn-cs"/>
              </a:rPr>
              <a:t>vụ</a:t>
            </a:r>
            <a:r>
              <a:rPr kumimoji="0" lang="en-US" sz="4000" kern="1200" cap="none" spc="0" normalizeH="0" baseline="0" noProof="0" dirty="0">
                <a:solidFill>
                  <a:srgbClr val="C00000"/>
                </a:solidFill>
                <a:latin typeface="Arial" panose="020B0604020202020204" pitchFamily="34" charset="0"/>
                <a:ea typeface="+mn-ea"/>
                <a:cs typeface="+mn-cs"/>
              </a:rPr>
              <a:t> con </a:t>
            </a:r>
            <a:r>
              <a:rPr kumimoji="0" lang="en-US" sz="4000" kern="1200" cap="none" spc="0" normalizeH="0" baseline="0" noProof="0" dirty="0" err="1" smtClean="0">
                <a:solidFill>
                  <a:srgbClr val="C00000"/>
                </a:solidFill>
                <a:latin typeface="Arial" panose="020B0604020202020204" pitchFamily="34" charset="0"/>
                <a:ea typeface="+mn-ea"/>
                <a:cs typeface="+mn-cs"/>
              </a:rPr>
              <a:t>người</a:t>
            </a:r>
            <a:r>
              <a:rPr kumimoji="0" lang="en-US" sz="4000" kern="1200" cap="none" spc="0" normalizeH="0" baseline="0" noProof="0" dirty="0" smtClean="0">
                <a:solidFill>
                  <a:srgbClr val="C00000"/>
                </a:solidFill>
                <a:latin typeface="Arial" panose="020B0604020202020204" pitchFamily="34" charset="0"/>
                <a:ea typeface="+mn-ea"/>
                <a:cs typeface="+mn-cs"/>
              </a:rPr>
              <a:t>.</a:t>
            </a:r>
            <a:endParaRPr kumimoji="0" lang="en-US" sz="4000" kern="1200" cap="none" spc="0" normalizeH="0" baseline="0" noProof="0" dirty="0">
              <a:solidFill>
                <a:srgbClr val="C00000"/>
              </a:solidFill>
              <a:latin typeface="Arial" panose="020B0604020202020204" pitchFamily="34" charset="0"/>
              <a:ea typeface="+mn-ea"/>
              <a:cs typeface="+mn-cs"/>
            </a:endParaRPr>
          </a:p>
        </p:txBody>
      </p:sp>
      <p:sp>
        <p:nvSpPr>
          <p:cNvPr id="17413" name="WordArt 5"/>
          <p:cNvSpPr>
            <a:spLocks noTextEdit="1"/>
          </p:cNvSpPr>
          <p:nvPr/>
        </p:nvSpPr>
        <p:spPr>
          <a:xfrm>
            <a:off x="1905000" y="1524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p:nvPr/>
        </p:nvSpPr>
        <p:spPr>
          <a:xfrm>
            <a:off x="2640012" y="261937"/>
            <a:ext cx="4101445" cy="646332"/>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all" spc="0" normalizeH="0" baseline="0" noProof="0" dirty="0" err="1">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Kiểm</a:t>
            </a:r>
            <a:r>
              <a:rPr kumimoji="0" lang="en-US" sz="3600" b="1" i="0" u="none" strike="noStrike" kern="1200" cap="all" spc="0" normalizeH="0" baseline="0" noProof="0" dirty="0">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 </a:t>
            </a:r>
            <a:r>
              <a:rPr kumimoji="0" lang="en-US" sz="3600" b="1" i="0" u="none" strike="noStrike" kern="1200" cap="all" spc="0" normalizeH="0" baseline="0" noProof="0" dirty="0" err="1">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tra</a:t>
            </a:r>
            <a:r>
              <a:rPr kumimoji="0" lang="en-US" sz="3600" b="1" i="0" u="none" strike="noStrike" kern="1200" cap="all" spc="0" normalizeH="0" baseline="0" noProof="0" dirty="0">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 </a:t>
            </a:r>
            <a:r>
              <a:rPr kumimoji="0" lang="en-US" sz="3600" b="1" i="0" u="none" strike="noStrike" kern="1200" cap="all" spc="0" normalizeH="0" baseline="0" noProof="0" dirty="0" err="1">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bài</a:t>
            </a:r>
            <a:r>
              <a:rPr kumimoji="0" lang="en-US" sz="3600" b="1" i="0" u="none" strike="noStrike" kern="1200" cap="all" spc="0" normalizeH="0" baseline="0" noProof="0" dirty="0">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 </a:t>
            </a:r>
            <a:r>
              <a:rPr kumimoji="0" lang="en-US" sz="3600" b="1" i="0" u="none" strike="noStrike" kern="1200" cap="all" spc="0" normalizeH="0" baseline="0" noProof="0" dirty="0" err="1">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rPr>
              <a:t>cũ</a:t>
            </a:r>
            <a:endParaRPr kumimoji="0" lang="en-US" sz="3600" b="1" i="0" u="none" strike="noStrike" kern="1200" cap="all" spc="0" normalizeH="0" baseline="0" noProof="0" dirty="0">
              <a:ln w="0"/>
              <a:solidFill>
                <a:schemeClr val="accent1">
                  <a:lumMod val="25000"/>
                </a:schemeClr>
              </a:solidFill>
              <a:effectLst>
                <a:reflection blurRad="12700" stA="50000" endPos="50000" dist="5000" dir="5400000" sy="-100000" rotWithShape="0"/>
              </a:effectLst>
              <a:uLnTx/>
              <a:uFillTx/>
              <a:latin typeface="Arial" panose="020B0604020202020204" pitchFamily="34" charset="0"/>
              <a:ea typeface="+mn-ea"/>
              <a:cs typeface="+mn-cs"/>
            </a:endParaRPr>
          </a:p>
        </p:txBody>
      </p:sp>
      <p:sp>
        <p:nvSpPr>
          <p:cNvPr id="7" name="Rectangle 6"/>
          <p:cNvSpPr/>
          <p:nvPr/>
        </p:nvSpPr>
        <p:spPr>
          <a:xfrm>
            <a:off x="222250" y="1252537"/>
            <a:ext cx="8915400" cy="175432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Em</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hãy</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đọc</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thuộc</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lòng</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bài</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thơ</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Bàn</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tay</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cô</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giáo</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và</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cho</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biết</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nội</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dung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của</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bài</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thơ</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là</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gì</a:t>
            </a:r>
            <a:r>
              <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t>
            </a:r>
            <a:endParaRPr kumimoji="0" lang="en-US" sz="36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
        <p:nvSpPr>
          <p:cNvPr id="9" name="Rectangle 8"/>
          <p:cNvSpPr/>
          <p:nvPr/>
        </p:nvSpPr>
        <p:spPr>
          <a:xfrm>
            <a:off x="304902" y="2992437"/>
            <a:ext cx="8394722" cy="2308324"/>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Nội</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dung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bài</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thơ</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Ca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ngợi</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bàn</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tay</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kì</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diệu</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của</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cô</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giáo</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Cô</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đã</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tạo</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ra</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biết</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bao</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điều</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lạ</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từ</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đôi</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bàn</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tay</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khéo</a:t>
            </a:r>
            <a:r>
              <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 </a:t>
            </a:r>
            <a:r>
              <a:rPr kumimoji="0" lang="en-US" sz="3600" b="1" i="0" u="none" strike="noStrike" kern="1200" cap="none" spc="0" normalizeH="0" baseline="0" noProof="0" dirty="0" err="1">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rPr>
              <a:t>léo</a:t>
            </a:r>
            <a:endParaRPr kumimoji="0" lang="en-US" sz="3600" b="1" i="0" u="none" strike="noStrike" kern="1200" cap="none" spc="0" normalizeH="0" baseline="0" noProof="0" dirty="0">
              <a:ln w="18000">
                <a:solidFill>
                  <a:schemeClr val="accent2">
                    <a:satMod val="140000"/>
                  </a:schemeClr>
                </a:solidFill>
                <a:prstDash val="solid"/>
                <a:miter lim="800000"/>
              </a:ln>
              <a:solidFill>
                <a:srgbClr val="740029"/>
              </a:solidFill>
              <a:effectLst>
                <a:outerShdw blurRad="25500" dist="23000" dir="7020000" algn="tl">
                  <a:srgbClr val="000000">
                    <a:alpha val="50000"/>
                  </a:srgbClr>
                </a:outerShdw>
              </a:effectLst>
              <a:uLnTx/>
              <a:uFillTx/>
              <a:latin typeface="Arial" panose="020B0604020202020204" pitchFamily="34"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ext Box 7"/>
          <p:cNvSpPr txBox="1"/>
          <p:nvPr/>
        </p:nvSpPr>
        <p:spPr>
          <a:xfrm>
            <a:off x="381000" y="533400"/>
            <a:ext cx="8763000" cy="5508625"/>
          </a:xfrm>
          <a:prstGeom prst="rect">
            <a:avLst/>
          </a:prstGeom>
          <a:noFill/>
          <a:ln w="38100" cap="flat" cmpd="dbl">
            <a:solidFill>
              <a:srgbClr val="99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400" b="1" dirty="0"/>
              <a:t>    Nghe bà cụ nói vậy, bỗng một ý nghĩ </a:t>
            </a:r>
            <a:r>
              <a:rPr lang="en-US" altLang="vi-VN" sz="2400" b="1" i="1" dirty="0">
                <a:solidFill>
                  <a:schemeClr val="tx1"/>
                </a:solidFill>
              </a:rPr>
              <a:t>lóe lên</a:t>
            </a:r>
            <a:r>
              <a:rPr lang="en-US" altLang="vi-VN" sz="2400" b="1" dirty="0"/>
              <a:t> trong đầu </a:t>
            </a:r>
            <a:endParaRPr lang="en-US" altLang="vi-VN" sz="2400" b="1" dirty="0"/>
          </a:p>
          <a:p>
            <a:pPr marL="0" lvl="0" indent="0" eaLnBrk="1" hangingPunct="1">
              <a:spcBef>
                <a:spcPct val="50000"/>
              </a:spcBef>
              <a:buNone/>
            </a:pPr>
            <a:r>
              <a:rPr lang="en-US" altLang="vi-VN" sz="2400" b="1" dirty="0"/>
              <a:t>Ê-đi-xơn.  Ông </a:t>
            </a:r>
            <a:r>
              <a:rPr lang="en-US" altLang="vi-VN" sz="2400" b="1" i="1" dirty="0">
                <a:solidFill>
                  <a:schemeClr val="tx1"/>
                </a:solidFill>
              </a:rPr>
              <a:t>reo lên</a:t>
            </a:r>
            <a:r>
              <a:rPr lang="en-US" altLang="vi-VN" sz="2400" b="1" dirty="0"/>
              <a:t>:</a:t>
            </a:r>
            <a:endParaRPr lang="en-US" altLang="vi-VN" sz="2400" b="1" dirty="0"/>
          </a:p>
          <a:p>
            <a:pPr marL="0" lvl="0" indent="0" eaLnBrk="1" hangingPunct="1">
              <a:spcBef>
                <a:spcPct val="50000"/>
              </a:spcBef>
              <a:buChar char="-"/>
            </a:pPr>
            <a:r>
              <a:rPr lang="en-US" altLang="vi-VN" sz="2400" b="1" dirty="0"/>
              <a:t>Cụ ơi! Tôi là Ê-đi-xơn đây.Nhờ cụ mà tôi </a:t>
            </a:r>
            <a:r>
              <a:rPr lang="en-US" altLang="vi-VN" sz="2400" b="1" i="1" dirty="0">
                <a:solidFill>
                  <a:schemeClr val="tx1"/>
                </a:solidFill>
              </a:rPr>
              <a:t>nảy ra</a:t>
            </a:r>
            <a:r>
              <a:rPr lang="en-US" altLang="vi-VN" sz="2400" b="1" dirty="0"/>
              <a:t> ý định làm một cái xe chạy bằng dòng điện đấy.</a:t>
            </a:r>
            <a:endParaRPr lang="en-US" altLang="vi-VN" sz="2400" b="1" dirty="0"/>
          </a:p>
          <a:p>
            <a:pPr marL="0" lvl="0" indent="0" eaLnBrk="1" hangingPunct="1">
              <a:spcBef>
                <a:spcPct val="50000"/>
              </a:spcBef>
              <a:buNone/>
            </a:pPr>
            <a:r>
              <a:rPr lang="en-US" altLang="vi-VN" sz="2400" b="1" dirty="0"/>
              <a:t>    Bà cụ </a:t>
            </a:r>
            <a:r>
              <a:rPr lang="en-US" altLang="vi-VN" sz="2400" b="1" i="1" dirty="0">
                <a:solidFill>
                  <a:schemeClr val="tx1"/>
                </a:solidFill>
              </a:rPr>
              <a:t>vô cùng ngạc nhiên</a:t>
            </a:r>
            <a:r>
              <a:rPr lang="en-US" altLang="vi-VN" sz="2400" b="1" dirty="0"/>
              <a:t> khi thấy nhà bác học cũng</a:t>
            </a:r>
            <a:endParaRPr lang="en-US" altLang="vi-VN" sz="2400" b="1" dirty="0"/>
          </a:p>
          <a:p>
            <a:pPr marL="0" lvl="0" indent="0" eaLnBrk="1" hangingPunct="1">
              <a:spcBef>
                <a:spcPct val="50000"/>
              </a:spcBef>
              <a:buNone/>
            </a:pPr>
            <a:r>
              <a:rPr lang="en-US" altLang="vi-VN" sz="2400" b="1" dirty="0"/>
              <a:t>bình thường như mọi người khác.Lúc chia tay Ê-đi-xơn bảo: </a:t>
            </a:r>
            <a:endParaRPr lang="en-US" altLang="vi-VN" sz="2400" b="1" dirty="0"/>
          </a:p>
          <a:p>
            <a:pPr marL="0" lvl="0" indent="0" eaLnBrk="1" hangingPunct="1">
              <a:spcBef>
                <a:spcPct val="50000"/>
              </a:spcBef>
              <a:buNone/>
            </a:pPr>
            <a:r>
              <a:rPr lang="en-US" altLang="vi-VN" sz="2400" b="1" dirty="0"/>
              <a:t>- Tôi sẽ mời cụ đi chuyến xe điện </a:t>
            </a:r>
            <a:r>
              <a:rPr lang="en-US" altLang="vi-VN" sz="2400" b="1" i="1" dirty="0">
                <a:solidFill>
                  <a:schemeClr val="tx1"/>
                </a:solidFill>
              </a:rPr>
              <a:t>đầu tiên</a:t>
            </a:r>
            <a:r>
              <a:rPr lang="en-US" altLang="vi-VN" sz="2400" b="1" dirty="0"/>
              <a:t>.</a:t>
            </a:r>
            <a:endParaRPr lang="en-US" altLang="vi-VN" sz="2400" b="1" dirty="0"/>
          </a:p>
          <a:p>
            <a:pPr marL="0" lvl="0" indent="0" eaLnBrk="1" hangingPunct="1">
              <a:spcBef>
                <a:spcPct val="50000"/>
              </a:spcBef>
              <a:buChar char="-"/>
            </a:pPr>
            <a:r>
              <a:rPr lang="en-US" altLang="vi-VN" sz="2400" b="1" dirty="0"/>
              <a:t>Thế nào già cũng đến…Nhưng ông phải làm nhanh lên n</a:t>
            </a:r>
            <a:r>
              <a:rPr lang="en-US" altLang="vi-VN" sz="2400" b="1" dirty="0">
                <a:latin typeface=".VnTime" panose="020B7200000000000000" pitchFamily="34" charset="0"/>
              </a:rPr>
              <a:t>h</a:t>
            </a:r>
            <a:r>
              <a:rPr lang="en-US" altLang="vi-VN" sz="2800" b="1" dirty="0">
                <a:latin typeface=".VnTime" panose="020B7200000000000000" pitchFamily="34" charset="0"/>
              </a:rPr>
              <a:t>Ð</a:t>
            </a:r>
            <a:r>
              <a:rPr lang="en-US" altLang="vi-VN" sz="2800" b="1" dirty="0"/>
              <a:t> </a:t>
            </a:r>
            <a:r>
              <a:rPr lang="en-US" altLang="vi-VN" sz="2400" b="1" dirty="0"/>
              <a:t>, kẻo tuổi già chẳng còn được bao lâu đâu.</a:t>
            </a:r>
            <a:endParaRPr lang="en-US" altLang="vi-VN" sz="2400" b="1" dirty="0"/>
          </a:p>
          <a:p>
            <a:pPr marL="0" lvl="0" indent="0" eaLnBrk="1" hangingPunct="1">
              <a:spcBef>
                <a:spcPct val="50000"/>
              </a:spcBef>
              <a:buChar char="-"/>
            </a:pPr>
            <a:endParaRPr lang="en-US" altLang="vi-VN"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Text Box 7"/>
          <p:cNvSpPr txBox="1"/>
          <p:nvPr/>
        </p:nvSpPr>
        <p:spPr>
          <a:xfrm>
            <a:off x="381000" y="533400"/>
            <a:ext cx="8763000" cy="5507990"/>
          </a:xfrm>
          <a:prstGeom prst="rect">
            <a:avLst/>
          </a:prstGeom>
          <a:noFill/>
          <a:ln w="38100" cap="flat" cmpd="dbl">
            <a:solidFill>
              <a:srgbClr val="99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400" b="1" dirty="0"/>
              <a:t>    Nghe bà cụ nói vậy, bỗng một ý nghĩ </a:t>
            </a:r>
            <a:r>
              <a:rPr lang="en-US" altLang="vi-VN" sz="2400" b="1" i="1" dirty="0">
                <a:solidFill>
                  <a:srgbClr val="FF0000"/>
                </a:solidFill>
              </a:rPr>
              <a:t>lóe lên</a:t>
            </a:r>
            <a:r>
              <a:rPr lang="en-US" altLang="vi-VN" sz="2400" b="1" dirty="0"/>
              <a:t> trong đầu </a:t>
            </a:r>
            <a:endParaRPr lang="en-US" altLang="vi-VN" sz="2400" b="1" dirty="0"/>
          </a:p>
          <a:p>
            <a:pPr marL="0" lvl="0" indent="0" eaLnBrk="1" hangingPunct="1">
              <a:spcBef>
                <a:spcPct val="50000"/>
              </a:spcBef>
              <a:buNone/>
            </a:pPr>
            <a:r>
              <a:rPr lang="en-US" altLang="vi-VN" sz="2400" b="1" dirty="0"/>
              <a:t>Ê-đi-xơn.  Ông </a:t>
            </a:r>
            <a:r>
              <a:rPr lang="en-US" altLang="vi-VN" sz="2400" b="1" i="1" dirty="0">
                <a:solidFill>
                  <a:srgbClr val="FF0000"/>
                </a:solidFill>
              </a:rPr>
              <a:t>reo lên</a:t>
            </a:r>
            <a:r>
              <a:rPr lang="en-US" altLang="vi-VN" sz="2400" b="1" dirty="0"/>
              <a:t>:</a:t>
            </a:r>
            <a:endParaRPr lang="en-US" altLang="vi-VN" sz="2400" b="1" dirty="0"/>
          </a:p>
          <a:p>
            <a:pPr marL="0" lvl="0" indent="0" eaLnBrk="1" hangingPunct="1">
              <a:spcBef>
                <a:spcPct val="50000"/>
              </a:spcBef>
              <a:buChar char="-"/>
            </a:pPr>
            <a:r>
              <a:rPr lang="en-US" altLang="vi-VN" sz="2400" b="1" dirty="0"/>
              <a:t>Cụ ơi! Tôi là Ê-đi-xơn đây.  Nhờ cụ mà tôi </a:t>
            </a:r>
            <a:r>
              <a:rPr lang="en-US" altLang="vi-VN" sz="2400" b="1" i="1" dirty="0">
                <a:solidFill>
                  <a:srgbClr val="FF0000"/>
                </a:solidFill>
              </a:rPr>
              <a:t>nảy ra</a:t>
            </a:r>
            <a:r>
              <a:rPr lang="en-US" altLang="vi-VN" sz="2400" b="1" dirty="0"/>
              <a:t> ý định làm một cái xe chạy bằng dòng điện đấy.</a:t>
            </a:r>
            <a:endParaRPr lang="en-US" altLang="vi-VN" sz="2400" b="1" dirty="0"/>
          </a:p>
          <a:p>
            <a:pPr marL="0" lvl="0" indent="0" eaLnBrk="1" hangingPunct="1">
              <a:spcBef>
                <a:spcPct val="50000"/>
              </a:spcBef>
              <a:buNone/>
            </a:pPr>
            <a:r>
              <a:rPr lang="en-US" altLang="vi-VN" sz="2400" b="1" dirty="0"/>
              <a:t>    Bà cụ </a:t>
            </a:r>
            <a:r>
              <a:rPr lang="en-US" altLang="vi-VN" sz="2400" b="1" i="1" dirty="0">
                <a:solidFill>
                  <a:srgbClr val="FF0000"/>
                </a:solidFill>
              </a:rPr>
              <a:t>vô cùng ngạc nhiên</a:t>
            </a:r>
            <a:r>
              <a:rPr lang="en-US" altLang="vi-VN" sz="2400" b="1" dirty="0"/>
              <a:t> khi thấy nhà bác học cũng</a:t>
            </a:r>
            <a:endParaRPr lang="en-US" altLang="vi-VN" sz="2400" b="1" dirty="0"/>
          </a:p>
          <a:p>
            <a:pPr marL="0" lvl="0" indent="0" eaLnBrk="1" hangingPunct="1">
              <a:spcBef>
                <a:spcPct val="50000"/>
              </a:spcBef>
              <a:buNone/>
            </a:pPr>
            <a:r>
              <a:rPr lang="en-US" altLang="vi-VN" sz="2400" b="1" dirty="0"/>
              <a:t>bình thường như mọi người khác.  Lúc chia tay Ê-đi-xơn bảo: </a:t>
            </a:r>
            <a:endParaRPr lang="en-US" altLang="vi-VN" sz="2400" b="1" dirty="0"/>
          </a:p>
          <a:p>
            <a:pPr marL="0" lvl="0" indent="0" eaLnBrk="1" hangingPunct="1">
              <a:spcBef>
                <a:spcPct val="50000"/>
              </a:spcBef>
              <a:buNone/>
            </a:pPr>
            <a:r>
              <a:rPr lang="en-US" altLang="vi-VN" sz="2400" b="1" dirty="0"/>
              <a:t>- Tôi sẽ mời cụ đi chuyến xe điện </a:t>
            </a:r>
            <a:r>
              <a:rPr lang="en-US" altLang="vi-VN" sz="2400" b="1" i="1" dirty="0">
                <a:solidFill>
                  <a:srgbClr val="FF0000"/>
                </a:solidFill>
              </a:rPr>
              <a:t>đầu tiên</a:t>
            </a:r>
            <a:r>
              <a:rPr lang="en-US" altLang="vi-VN" sz="2400" b="1" dirty="0"/>
              <a:t>.</a:t>
            </a:r>
            <a:endParaRPr lang="en-US" altLang="vi-VN" sz="2400" b="1" dirty="0"/>
          </a:p>
          <a:p>
            <a:pPr marL="0" lvl="0" indent="0" eaLnBrk="1" hangingPunct="1">
              <a:spcBef>
                <a:spcPct val="50000"/>
              </a:spcBef>
              <a:buChar char="-"/>
            </a:pPr>
            <a:r>
              <a:rPr lang="en-US" altLang="vi-VN" sz="2400" b="1" dirty="0"/>
              <a:t>Thế nào già cũng đến…Nhưng ông phải làm nhanh lên n</a:t>
            </a:r>
            <a:r>
              <a:rPr lang="en-US" altLang="vi-VN" sz="2400" b="1" dirty="0">
                <a:latin typeface=".VnTime" panose="020B7200000000000000" pitchFamily="34" charset="0"/>
              </a:rPr>
              <a:t>h</a:t>
            </a:r>
            <a:r>
              <a:rPr lang="en-US" altLang="vi-VN" sz="2800" b="1" dirty="0">
                <a:latin typeface=".VnTime" panose="020B7200000000000000" pitchFamily="34" charset="0"/>
              </a:rPr>
              <a:t>Ð</a:t>
            </a:r>
            <a:r>
              <a:rPr lang="en-US" altLang="vi-VN" sz="2800" b="1" dirty="0"/>
              <a:t> </a:t>
            </a:r>
            <a:r>
              <a:rPr lang="en-US" altLang="vi-VN" sz="2400" b="1" dirty="0"/>
              <a:t>, kẻo tuổi già chẳng còn được bao lâu đâu.</a:t>
            </a:r>
            <a:endParaRPr lang="en-US" altLang="vi-VN" sz="2400" b="1" dirty="0"/>
          </a:p>
          <a:p>
            <a:pPr marL="0" lvl="0" indent="0" eaLnBrk="1" hangingPunct="1">
              <a:spcBef>
                <a:spcPct val="50000"/>
              </a:spcBef>
              <a:buChar char="-"/>
            </a:pPr>
            <a:endParaRPr lang="en-US" altLang="vi-VN" sz="2400" b="1" dirty="0"/>
          </a:p>
        </p:txBody>
      </p:sp>
      <p:cxnSp>
        <p:nvCxnSpPr>
          <p:cNvPr id="2" name="Straight Connector 1"/>
          <p:cNvCxnSpPr/>
          <p:nvPr/>
        </p:nvCxnSpPr>
        <p:spPr>
          <a:xfrm flipH="1">
            <a:off x="3657600" y="6096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1905000" y="1066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3886200" y="1066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3810000" y="1066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828800" y="1066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447800" y="1600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524000" y="1600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343400" y="1600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19600" y="1600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410200" y="3124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48200" y="25146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00800" y="1981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410200" y="3124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486400" y="3124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219200" y="34290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05600" y="39624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629400" y="39624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95400" y="34290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62400" y="4495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886200" y="44958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19200" y="4973955"/>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391400" y="4973955"/>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315200" y="4973955"/>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477000" y="1981200"/>
            <a:ext cx="76200" cy="47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4" name="Text Box 6"/>
          <p:cNvSpPr txBox="1"/>
          <p:nvPr/>
        </p:nvSpPr>
        <p:spPr>
          <a:xfrm>
            <a:off x="3048000" y="381000"/>
            <a:ext cx="2743200" cy="131127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b="1" dirty="0"/>
              <a:t>Kể chuyện :</a:t>
            </a:r>
            <a:endParaRPr lang="en-US" altLang="vi-VN" b="1" dirty="0"/>
          </a:p>
          <a:p>
            <a:pPr marL="0" lvl="0" indent="0" eaLnBrk="1" hangingPunct="1">
              <a:spcBef>
                <a:spcPct val="50000"/>
              </a:spcBef>
              <a:buNone/>
            </a:pPr>
            <a:endParaRPr lang="en-US" altLang="vi-VN" b="1" dirty="0"/>
          </a:p>
        </p:txBody>
      </p:sp>
      <p:sp>
        <p:nvSpPr>
          <p:cNvPr id="12295" name="Text Box 7"/>
          <p:cNvSpPr txBox="1"/>
          <p:nvPr/>
        </p:nvSpPr>
        <p:spPr>
          <a:xfrm>
            <a:off x="304800" y="2133600"/>
            <a:ext cx="8839200" cy="946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800" b="1" dirty="0">
                <a:solidFill>
                  <a:srgbClr val="990000"/>
                </a:solidFill>
              </a:rPr>
              <a:t>         Phân vai,dựng lại câu chuyện </a:t>
            </a:r>
            <a:r>
              <a:rPr lang="en-US" altLang="vi-VN" sz="2800" b="1" i="1" dirty="0">
                <a:solidFill>
                  <a:srgbClr val="990000"/>
                </a:solidFill>
              </a:rPr>
              <a:t>Nhà bác học và bà cụ</a:t>
            </a:r>
            <a:endParaRPr lang="en-US" altLang="vi-VN" sz="2800" b="1" i="1" dirty="0">
              <a:solidFill>
                <a:srgbClr val="990000"/>
              </a:solidFill>
            </a:endParaRPr>
          </a:p>
        </p:txBody>
      </p:sp>
      <p:sp>
        <p:nvSpPr>
          <p:cNvPr id="12296" name="Text Box 8"/>
          <p:cNvSpPr txBox="1"/>
          <p:nvPr/>
        </p:nvSpPr>
        <p:spPr>
          <a:xfrm>
            <a:off x="762000" y="3276600"/>
            <a:ext cx="37338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800" b="1" dirty="0"/>
              <a:t>- người dẫn chuyện</a:t>
            </a:r>
            <a:endParaRPr lang="en-US" altLang="vi-VN" sz="2800" b="1" dirty="0"/>
          </a:p>
        </p:txBody>
      </p:sp>
      <p:sp>
        <p:nvSpPr>
          <p:cNvPr id="12297" name="Text Box 9"/>
          <p:cNvSpPr txBox="1"/>
          <p:nvPr/>
        </p:nvSpPr>
        <p:spPr>
          <a:xfrm>
            <a:off x="762000" y="4114800"/>
            <a:ext cx="37338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800" b="1" dirty="0"/>
              <a:t>- Ê- đi-xơn</a:t>
            </a:r>
            <a:endParaRPr lang="en-US" altLang="vi-VN" sz="2800" b="1" dirty="0"/>
          </a:p>
        </p:txBody>
      </p:sp>
      <p:sp>
        <p:nvSpPr>
          <p:cNvPr id="12298" name="Text Box 10"/>
          <p:cNvSpPr txBox="1"/>
          <p:nvPr/>
        </p:nvSpPr>
        <p:spPr>
          <a:xfrm>
            <a:off x="838200" y="4891088"/>
            <a:ext cx="37338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vi-VN" sz="2800" b="1" dirty="0"/>
              <a:t>- bà cụ</a:t>
            </a:r>
            <a:endParaRPr lang="en-US" altLang="vi-VN"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1+#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Effect transition="in" filter="diamond(in)">
                                      <p:cBhvr>
                                        <p:cTn id="13" dur="2000"/>
                                        <p:tgtEl>
                                          <p:spTgt spid="1229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296"/>
                                        </p:tgtEl>
                                        <p:attrNameLst>
                                          <p:attrName>style.visibility</p:attrName>
                                        </p:attrNameLst>
                                      </p:cBhvr>
                                      <p:to>
                                        <p:strVal val="visible"/>
                                      </p:to>
                                    </p:set>
                                    <p:animEffect transition="in" filter="diamond(in)">
                                      <p:cBhvr>
                                        <p:cTn id="18" dur="1000"/>
                                        <p:tgtEl>
                                          <p:spTgt spid="12296"/>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2297"/>
                                        </p:tgtEl>
                                        <p:attrNameLst>
                                          <p:attrName>style.visibility</p:attrName>
                                        </p:attrNameLst>
                                      </p:cBhvr>
                                      <p:to>
                                        <p:strVal val="visible"/>
                                      </p:to>
                                    </p:set>
                                    <p:animEffect transition="in" filter="diamond(in)">
                                      <p:cBhvr>
                                        <p:cTn id="21" dur="1000"/>
                                        <p:tgtEl>
                                          <p:spTgt spid="12297"/>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2298"/>
                                        </p:tgtEl>
                                        <p:attrNameLst>
                                          <p:attrName>style.visibility</p:attrName>
                                        </p:attrNameLst>
                                      </p:cBhvr>
                                      <p:to>
                                        <p:strVal val="visible"/>
                                      </p:to>
                                    </p:set>
                                    <p:animEffect transition="in" filter="diamond(in)">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ldLvl="0" animBg="1"/>
      <p:bldP spid="12295" grpId="0"/>
      <p:bldP spid="12296" grpId="0"/>
      <p:bldP spid="12297" grpId="0"/>
      <p:bldP spid="122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43705" y="61799"/>
            <a:ext cx="3886200" cy="2590800"/>
            <a:chOff x="2343705" y="61799"/>
            <a:chExt cx="3886200" cy="2590800"/>
          </a:xfrm>
        </p:grpSpPr>
        <p:pic>
          <p:nvPicPr>
            <p:cNvPr id="2" name="图片 1"/>
            <p:cNvPicPr>
              <a:picLocks noChangeAspect="1"/>
            </p:cNvPicPr>
            <p:nvPr/>
          </p:nvPicPr>
          <p:blipFill>
            <a:blip r:embed="rId1"/>
            <a:stretch>
              <a:fillRect/>
            </a:stretch>
          </p:blipFill>
          <p:spPr>
            <a:xfrm rot="389203">
              <a:off x="2343705" y="61799"/>
              <a:ext cx="3886200" cy="2590800"/>
            </a:xfrm>
            <a:prstGeom prst="rect">
              <a:avLst/>
            </a:prstGeom>
          </p:spPr>
        </p:pic>
        <p:sp>
          <p:nvSpPr>
            <p:cNvPr id="3" name="TextBox 2"/>
            <p:cNvSpPr txBox="1"/>
            <p:nvPr/>
          </p:nvSpPr>
          <p:spPr>
            <a:xfrm>
              <a:off x="3420417" y="1357199"/>
              <a:ext cx="220980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Dặn</a:t>
              </a:r>
              <a:r>
                <a:rPr lang="en-US" sz="40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 </a:t>
              </a:r>
              <a:r>
                <a:rPr lang="en-US" sz="4000" b="1" dirty="0" err="1"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dò</a:t>
              </a:r>
              <a:endParaRPr lang="en-US" sz="4000" b="1"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grpSp>
      <p:sp>
        <p:nvSpPr>
          <p:cNvPr id="4" name="TextBox 3"/>
          <p:cNvSpPr txBox="1"/>
          <p:nvPr/>
        </p:nvSpPr>
        <p:spPr>
          <a:xfrm>
            <a:off x="1219200" y="2626201"/>
            <a:ext cx="6934200" cy="1384995"/>
          </a:xfrm>
          <a:prstGeom prst="rect">
            <a:avLst/>
          </a:prstGeom>
          <a:noFill/>
        </p:spPr>
        <p:txBody>
          <a:bodyPr wrap="square" rtlCol="0">
            <a:spAutoFit/>
          </a:bodyPr>
          <a:lstStyle/>
          <a:p>
            <a:pPr marL="457200" indent="-457200">
              <a:buFontTx/>
              <a:buChar char="-"/>
            </a:pP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Đọc</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lại</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bài</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theo</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giọng</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đọc</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từng</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nhân</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vật</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cho</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người</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thân</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của</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con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nghe</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a:t>
            </a:r>
            <a:endPar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endParaRPr>
          </a:p>
          <a:p>
            <a:pPr marL="457200" indent="-457200">
              <a:buFontTx/>
              <a:buChar char="-"/>
            </a:pP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Đọc</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và</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chuẩn</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bị</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bài</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Cái</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sz="2800" dirty="0" err="1"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cầu</a:t>
            </a:r>
            <a:r>
              <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rPr>
              <a:t>.</a:t>
            </a:r>
            <a:endParaRPr lang="en-US" sz="2800" dirty="0" smtClean="0">
              <a:solidFill>
                <a:schemeClr val="tx1">
                  <a:lumMod val="75000"/>
                  <a:lumOff val="25000"/>
                </a:schemeClr>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Flowchart: Punched Tape 3"/>
          <p:cNvSpPr/>
          <p:nvPr/>
        </p:nvSpPr>
        <p:spPr>
          <a:xfrm>
            <a:off x="0" y="838200"/>
            <a:ext cx="9144000" cy="3657600"/>
          </a:xfrm>
          <a:prstGeom prst="flowChartPunchedTape">
            <a:avLst/>
          </a:prstGeom>
          <a:solidFill>
            <a:schemeClr val="accent1"/>
          </a:solidFill>
          <a:ln w="9525" cap="flat" cmpd="sng">
            <a:solidFill>
              <a:schemeClr val="tx1"/>
            </a:solidFill>
            <a:prstDash val="solid"/>
            <a:round/>
            <a:headEnd type="none" w="med" len="med"/>
            <a:tailEnd type="none" w="med" len="med"/>
          </a:ln>
        </p:spPr>
        <p:txBody>
          <a:bodyPr/>
          <a:p>
            <a:pPr eaLnBrk="0" hangingPunct="0"/>
            <a:endParaRPr sz="3000" dirty="0">
              <a:latin typeface="Arial" panose="020B0604020202020204" pitchFamily="34" charset="0"/>
            </a:endParaRPr>
          </a:p>
        </p:txBody>
      </p:sp>
      <p:sp>
        <p:nvSpPr>
          <p:cNvPr id="19459" name="TextBox 4"/>
          <p:cNvSpPr txBox="1"/>
          <p:nvPr/>
        </p:nvSpPr>
        <p:spPr>
          <a:xfrm>
            <a:off x="457200" y="1752600"/>
            <a:ext cx="8229600" cy="1920875"/>
          </a:xfrm>
          <a:prstGeom prst="rect">
            <a:avLst/>
          </a:prstGeom>
          <a:noFill/>
          <a:ln w="9525">
            <a:noFill/>
          </a:ln>
        </p:spPr>
        <p:txBody>
          <a:bodyPr>
            <a:spAutoFit/>
          </a:bodyPr>
          <a:p>
            <a:pPr eaLnBrk="0" hangingPunct="0"/>
            <a:r>
              <a:rPr sz="3000" i="1" dirty="0">
                <a:solidFill>
                  <a:srgbClr val="0000FF"/>
                </a:solidFill>
                <a:latin typeface="Arial" panose="020B0604020202020204" pitchFamily="34" charset="0"/>
              </a:rPr>
              <a:t>Miệt mài: </a:t>
            </a:r>
            <a:r>
              <a:rPr lang="vi-VN" altLang="x-none" sz="3000" dirty="0">
                <a:solidFill>
                  <a:srgbClr val="0000FF"/>
                </a:solidFill>
                <a:latin typeface="Arial" panose="020B0604020202020204" pitchFamily="34" charset="0"/>
              </a:rPr>
              <a:t>Ở trạng thái tập trung và bị lôi cuốn vào công việc đến mức như không một lúc nào có thể rời ra.</a:t>
            </a:r>
            <a:endParaRPr sz="3000" dirty="0">
              <a:solidFill>
                <a:srgbClr val="0000FF"/>
              </a:solidFill>
              <a:latin typeface="Arial" panose="020B0604020202020204" pitchFamily="34" charset="0"/>
            </a:endParaRPr>
          </a:p>
          <a:p>
            <a:pPr eaLnBrk="0" hangingPunct="0"/>
            <a:r>
              <a:rPr sz="3000" dirty="0">
                <a:solidFill>
                  <a:srgbClr val="0000FF"/>
                </a:solidFill>
                <a:latin typeface="Arial" panose="020B0604020202020204" pitchFamily="34" charset="0"/>
              </a:rPr>
              <a:t>Ví dụ:</a:t>
            </a:r>
            <a:r>
              <a:rPr lang="vi-VN" altLang="x-none" sz="3000" dirty="0">
                <a:solidFill>
                  <a:srgbClr val="0000FF"/>
                </a:solidFill>
                <a:latin typeface="Arial" panose="020B0604020202020204" pitchFamily="34" charset="0"/>
              </a:rPr>
              <a:t> Học tập miệt mài.</a:t>
            </a:r>
            <a:endParaRPr sz="3000" dirty="0">
              <a:solidFill>
                <a:srgbClr val="0000FF"/>
              </a:solidFill>
              <a:latin typeface="Arial" panose="020B0604020202020204" pitchFamily="34" charset="0"/>
            </a:endParaRPr>
          </a:p>
        </p:txBody>
      </p:sp>
      <p:sp>
        <p:nvSpPr>
          <p:cNvPr id="7" name="Action Button: Home 6">
            <a:hlinkClick r:id="rId1" action="ppaction://hlinksldjump" highlightClick="1"/>
          </p:cNvPr>
          <p:cNvSpPr/>
          <p:nvPr/>
        </p:nvSpPr>
        <p:spPr bwMode="auto">
          <a:xfrm>
            <a:off x="8229600" y="6324600"/>
            <a:ext cx="304800" cy="304800"/>
          </a:xfrm>
          <a:prstGeom prst="actionButtonHome">
            <a:avLst/>
          </a:prstGeom>
          <a:solidFill>
            <a:schemeClr val="accent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Bevel 3"/>
          <p:cNvSpPr/>
          <p:nvPr/>
        </p:nvSpPr>
        <p:spPr>
          <a:xfrm>
            <a:off x="0" y="1371600"/>
            <a:ext cx="9144000" cy="2971800"/>
          </a:xfrm>
          <a:prstGeom prst="bevel">
            <a:avLst>
              <a:gd name="adj" fmla="val 12500"/>
            </a:avLst>
          </a:prstGeom>
          <a:solidFill>
            <a:schemeClr val="accent1"/>
          </a:solidFill>
          <a:ln w="9525" cap="flat" cmpd="sng">
            <a:solidFill>
              <a:schemeClr val="tx1"/>
            </a:solidFill>
            <a:prstDash val="solid"/>
            <a:round/>
            <a:headEnd type="none" w="med" len="med"/>
            <a:tailEnd type="none" w="med" len="med"/>
          </a:ln>
        </p:spPr>
        <p:txBody>
          <a:bodyPr/>
          <a:p>
            <a:pPr eaLnBrk="0" hangingPunct="0"/>
            <a:endParaRPr sz="3000" dirty="0">
              <a:latin typeface="Arial" panose="020B0604020202020204" pitchFamily="34" charset="0"/>
            </a:endParaRPr>
          </a:p>
        </p:txBody>
      </p:sp>
      <p:sp>
        <p:nvSpPr>
          <p:cNvPr id="20483" name="TextBox 4"/>
          <p:cNvSpPr txBox="1"/>
          <p:nvPr/>
        </p:nvSpPr>
        <p:spPr>
          <a:xfrm>
            <a:off x="762000" y="1981200"/>
            <a:ext cx="7620000" cy="1006475"/>
          </a:xfrm>
          <a:prstGeom prst="rect">
            <a:avLst/>
          </a:prstGeom>
          <a:noFill/>
          <a:ln w="9525">
            <a:noFill/>
          </a:ln>
        </p:spPr>
        <p:txBody>
          <a:bodyPr>
            <a:spAutoFit/>
          </a:bodyPr>
          <a:p>
            <a:pPr eaLnBrk="0" hangingPunct="0"/>
            <a:r>
              <a:rPr sz="3000" dirty="0">
                <a:solidFill>
                  <a:srgbClr val="0000FF"/>
                </a:solidFill>
                <a:latin typeface="Arial" panose="020B0604020202020204" pitchFamily="34" charset="0"/>
              </a:rPr>
              <a:t>Thùm thụp: </a:t>
            </a:r>
            <a:r>
              <a:rPr lang="vi-VN" altLang="x-none" sz="3000" dirty="0">
                <a:solidFill>
                  <a:srgbClr val="0000FF"/>
                </a:solidFill>
                <a:latin typeface="Arial" panose="020B0604020202020204" pitchFamily="34" charset="0"/>
              </a:rPr>
              <a:t>Tiếng đấm liên tiếp</a:t>
            </a:r>
            <a:r>
              <a:rPr sz="3000" dirty="0">
                <a:solidFill>
                  <a:srgbClr val="0000FF"/>
                </a:solidFill>
                <a:latin typeface="Arial" panose="020B0604020202020204" pitchFamily="34" charset="0"/>
              </a:rPr>
              <a:t>.</a:t>
            </a:r>
            <a:endParaRPr sz="3000" dirty="0">
              <a:solidFill>
                <a:srgbClr val="0000FF"/>
              </a:solidFill>
              <a:latin typeface="Arial" panose="020B0604020202020204" pitchFamily="34" charset="0"/>
            </a:endParaRPr>
          </a:p>
          <a:p>
            <a:pPr eaLnBrk="0" hangingPunct="0"/>
            <a:r>
              <a:rPr sz="3000" dirty="0">
                <a:solidFill>
                  <a:srgbClr val="0000FF"/>
                </a:solidFill>
                <a:latin typeface="Arial" panose="020B0604020202020204" pitchFamily="34" charset="0"/>
              </a:rPr>
              <a:t>Ví dụ: </a:t>
            </a:r>
            <a:r>
              <a:rPr lang="vi-VN" altLang="x-none" sz="3000" dirty="0">
                <a:solidFill>
                  <a:srgbClr val="0000FF"/>
                </a:solidFill>
                <a:latin typeface="Arial" panose="020B0604020202020204" pitchFamily="34" charset="0"/>
              </a:rPr>
              <a:t>Đấm nhau thùm thụp.</a:t>
            </a:r>
            <a:endParaRPr sz="3000" dirty="0">
              <a:solidFill>
                <a:srgbClr val="0000FF"/>
              </a:solidFill>
              <a:latin typeface="Arial" panose="020B0604020202020204" pitchFamily="34" charset="0"/>
            </a:endParaRPr>
          </a:p>
        </p:txBody>
      </p:sp>
      <p:sp>
        <p:nvSpPr>
          <p:cNvPr id="6" name="Action Button: Home 5">
            <a:hlinkClick r:id="rId1" action="ppaction://hlinksldjump" highlightClick="1"/>
          </p:cNvPr>
          <p:cNvSpPr/>
          <p:nvPr/>
        </p:nvSpPr>
        <p:spPr bwMode="auto">
          <a:xfrm>
            <a:off x="8610600" y="6553200"/>
            <a:ext cx="381000" cy="304800"/>
          </a:xfrm>
          <a:prstGeom prst="actionButtonHome">
            <a:avLst/>
          </a:prstGeom>
          <a:solidFill>
            <a:schemeClr val="accent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3" name="AutoShape 5"/>
          <p:cNvSpPr/>
          <p:nvPr/>
        </p:nvSpPr>
        <p:spPr>
          <a:xfrm>
            <a:off x="838200" y="0"/>
            <a:ext cx="7924800" cy="2133600"/>
          </a:xfrm>
          <a:prstGeom prst="horizontalScroll">
            <a:avLst>
              <a:gd name="adj" fmla="val 12500"/>
            </a:avLst>
          </a:prstGeom>
          <a:solidFill>
            <a:schemeClr val="accent1"/>
          </a:solidFill>
          <a:ln w="38100" cap="flat" cmpd="sng">
            <a:solidFill>
              <a:schemeClr val="tx1"/>
            </a:solidFill>
            <a:prstDash val="solid"/>
            <a:headEnd type="none" w="med" len="med"/>
            <a:tailEnd type="none" w="med" len="med"/>
          </a:ln>
        </p:spPr>
        <p:txBody>
          <a:bodyPr wrap="none" anchor="ctr" anchorCtr="0"/>
          <a:p>
            <a:pPr algn="ctr" eaLnBrk="0" hangingPunct="0"/>
            <a:r>
              <a:rPr sz="3200" dirty="0">
                <a:solidFill>
                  <a:srgbClr val="0000FF"/>
                </a:solidFill>
                <a:latin typeface="Arial" panose="020B0604020202020204" pitchFamily="34" charset="0"/>
              </a:rPr>
              <a:t>Nhà bác học : Là người có hiểu biết </a:t>
            </a:r>
            <a:endParaRPr sz="3200" dirty="0">
              <a:solidFill>
                <a:srgbClr val="0000FF"/>
              </a:solidFill>
              <a:latin typeface="Arial" panose="020B0604020202020204" pitchFamily="34" charset="0"/>
            </a:endParaRPr>
          </a:p>
          <a:p>
            <a:pPr algn="ctr" eaLnBrk="0" hangingPunct="0"/>
            <a:r>
              <a:rPr sz="3200" dirty="0">
                <a:solidFill>
                  <a:srgbClr val="0000FF"/>
                </a:solidFill>
                <a:latin typeface="Arial" panose="020B0604020202020204" pitchFamily="34" charset="0"/>
              </a:rPr>
              <a:t>sâu rộng về nhiều ngành khoa học</a:t>
            </a:r>
            <a:r>
              <a:rPr dirty="0">
                <a:solidFill>
                  <a:srgbClr val="0000FF"/>
                </a:solidFill>
                <a:latin typeface="Arial" panose="020B0604020202020204" pitchFamily="34" charset="0"/>
              </a:rPr>
              <a:t>.</a:t>
            </a:r>
            <a:endParaRPr dirty="0">
              <a:solidFill>
                <a:srgbClr val="0000FF"/>
              </a:solidFill>
              <a:latin typeface="Arial" panose="020B0604020202020204" pitchFamily="34" charset="0"/>
            </a:endParaRPr>
          </a:p>
        </p:txBody>
      </p:sp>
      <p:pic>
        <p:nvPicPr>
          <p:cNvPr id="7174" name="Picture 6" descr="o phong thi nghiem"/>
          <p:cNvPicPr>
            <a:picLocks noChangeAspect="1"/>
          </p:cNvPicPr>
          <p:nvPr/>
        </p:nvPicPr>
        <p:blipFill>
          <a:blip r:embed="rId1"/>
          <a:stretch>
            <a:fillRect/>
          </a:stretch>
        </p:blipFill>
        <p:spPr>
          <a:xfrm>
            <a:off x="0" y="2133600"/>
            <a:ext cx="3276600" cy="4724400"/>
          </a:xfrm>
          <a:prstGeom prst="rect">
            <a:avLst/>
          </a:prstGeom>
          <a:noFill/>
          <a:ln w="9525">
            <a:noFill/>
          </a:ln>
        </p:spPr>
      </p:pic>
      <p:pic>
        <p:nvPicPr>
          <p:cNvPr id="7175" name="Picture 7" descr="edison_ev1914"/>
          <p:cNvPicPr>
            <a:picLocks noChangeAspect="1"/>
          </p:cNvPicPr>
          <p:nvPr/>
        </p:nvPicPr>
        <p:blipFill>
          <a:blip r:embed="rId2"/>
          <a:stretch>
            <a:fillRect/>
          </a:stretch>
        </p:blipFill>
        <p:spPr>
          <a:xfrm>
            <a:off x="3276600" y="2057400"/>
            <a:ext cx="3048000" cy="4800600"/>
          </a:xfrm>
          <a:prstGeom prst="rect">
            <a:avLst/>
          </a:prstGeom>
          <a:noFill/>
          <a:ln w="9525">
            <a:noFill/>
          </a:ln>
        </p:spPr>
      </p:pic>
      <p:pic>
        <p:nvPicPr>
          <p:cNvPr id="7176" name="Picture 8" descr="20080617_eastman_edison"/>
          <p:cNvPicPr>
            <a:picLocks noChangeAspect="1"/>
          </p:cNvPicPr>
          <p:nvPr/>
        </p:nvPicPr>
        <p:blipFill>
          <a:blip r:embed="rId3"/>
          <a:stretch>
            <a:fillRect/>
          </a:stretch>
        </p:blipFill>
        <p:spPr>
          <a:xfrm>
            <a:off x="6248400" y="1981200"/>
            <a:ext cx="2895600" cy="4876800"/>
          </a:xfrm>
          <a:prstGeom prst="rect">
            <a:avLst/>
          </a:prstGeom>
          <a:noFill/>
          <a:ln w="9525">
            <a:noFill/>
          </a:ln>
        </p:spPr>
      </p:pic>
      <p:sp>
        <p:nvSpPr>
          <p:cNvPr id="21510" name="AutoShape 9">
            <a:hlinkClick r:id="rId4" action="ppaction://hlinksldjump"/>
          </p:cNvPr>
          <p:cNvSpPr/>
          <p:nvPr/>
        </p:nvSpPr>
        <p:spPr>
          <a:xfrm>
            <a:off x="8382000" y="6477000"/>
            <a:ext cx="762000" cy="381000"/>
          </a:xfrm>
          <a:prstGeom prst="actionButtonBeginning">
            <a:avLst/>
          </a:prstGeom>
          <a:solidFill>
            <a:srgbClr val="000099"/>
          </a:solidFill>
          <a:ln w="9525">
            <a:noFill/>
          </a:ln>
        </p:spPr>
        <p:txBody>
          <a:bodyPr wrap="none" anchor="ctr" anchorCtr="0"/>
          <a:p>
            <a:pPr eaLnBrk="0" hangingPunct="0"/>
            <a:endParaRPr sz="30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checkerboard(across)">
                                      <p:cBhvr>
                                        <p:cTn id="12" dur="1000"/>
                                        <p:tgtEl>
                                          <p:spTgt spid="7174"/>
                                        </p:tgtEl>
                                      </p:cBhvr>
                                    </p:animEffect>
                                  </p:childTnLst>
                                </p:cTn>
                              </p:par>
                            </p:childTnLst>
                          </p:cTn>
                        </p:par>
                        <p:par>
                          <p:cTn id="13" fill="hold">
                            <p:stCondLst>
                              <p:cond delay="1500"/>
                            </p:stCondLst>
                            <p:childTnLst>
                              <p:par>
                                <p:cTn id="14" presetID="7" presetClass="entr" presetSubtype="4" fill="hold" nodeType="afterEffect">
                                  <p:stCondLst>
                                    <p:cond delay="0"/>
                                  </p:stCondLst>
                                  <p:childTnLst>
                                    <p:set>
                                      <p:cBhvr>
                                        <p:cTn id="15" dur="1" fill="hold">
                                          <p:stCondLst>
                                            <p:cond delay="0"/>
                                          </p:stCondLst>
                                        </p:cTn>
                                        <p:tgtEl>
                                          <p:spTgt spid="7175"/>
                                        </p:tgtEl>
                                        <p:attrNameLst>
                                          <p:attrName>style.visibility</p:attrName>
                                        </p:attrNameLst>
                                      </p:cBhvr>
                                      <p:to>
                                        <p:strVal val="visible"/>
                                      </p:to>
                                    </p:set>
                                    <p:anim calcmode="lin" valueType="num">
                                      <p:cBhvr additive="base">
                                        <p:cTn id="16" dur="1000" fill="hold"/>
                                        <p:tgtEl>
                                          <p:spTgt spid="7175"/>
                                        </p:tgtEl>
                                        <p:attrNameLst>
                                          <p:attrName>ppt_x</p:attrName>
                                        </p:attrNameLst>
                                      </p:cBhvr>
                                      <p:tavLst>
                                        <p:tav tm="0">
                                          <p:val>
                                            <p:strVal val="#ppt_x"/>
                                          </p:val>
                                        </p:tav>
                                        <p:tav tm="100000">
                                          <p:val>
                                            <p:strVal val="#ppt_x"/>
                                          </p:val>
                                        </p:tav>
                                      </p:tavLst>
                                    </p:anim>
                                    <p:anim calcmode="lin" valueType="num">
                                      <p:cBhvr additive="base">
                                        <p:cTn id="17" dur="1000" fill="hold"/>
                                        <p:tgtEl>
                                          <p:spTgt spid="717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3" presetClass="entr" presetSubtype="16" fill="hold" nodeType="after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plus(in)">
                                      <p:cBhvr>
                                        <p:cTn id="21"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8196" name="AutoShape 4"/>
          <p:cNvSpPr/>
          <p:nvPr/>
        </p:nvSpPr>
        <p:spPr>
          <a:xfrm>
            <a:off x="762000" y="304800"/>
            <a:ext cx="7391400" cy="1524000"/>
          </a:xfrm>
          <a:prstGeom prst="flowChartProcess">
            <a:avLst/>
          </a:prstGeom>
          <a:solidFill>
            <a:schemeClr val="accent1"/>
          </a:solidFill>
          <a:ln w="9525" cap="flat" cmpd="sng">
            <a:solidFill>
              <a:schemeClr val="tx1"/>
            </a:solidFill>
            <a:prstDash val="solid"/>
            <a:miter/>
            <a:headEnd type="none" w="med" len="med"/>
            <a:tailEnd type="none" w="med" len="med"/>
          </a:ln>
        </p:spPr>
        <p:txBody>
          <a:bodyPr wrap="none" anchor="ctr" anchorCtr="0"/>
          <a:p>
            <a:pPr algn="ctr" eaLnBrk="0" hangingPunct="0"/>
            <a:r>
              <a:rPr sz="3000" b="1" i="1" dirty="0">
                <a:solidFill>
                  <a:srgbClr val="0000FF"/>
                </a:solidFill>
                <a:latin typeface="Arial" panose="020B0604020202020204" pitchFamily="34" charset="0"/>
              </a:rPr>
              <a:t>Cười móm mém :</a:t>
            </a:r>
            <a:r>
              <a:rPr sz="3000" b="1" dirty="0">
                <a:solidFill>
                  <a:srgbClr val="0000FF"/>
                </a:solidFill>
                <a:latin typeface="Arial" panose="020B0604020202020204" pitchFamily="34" charset="0"/>
              </a:rPr>
              <a:t> cười mà miệng </a:t>
            </a:r>
            <a:endParaRPr sz="3000" b="1" dirty="0">
              <a:solidFill>
                <a:srgbClr val="0000FF"/>
              </a:solidFill>
              <a:latin typeface="Arial" panose="020B0604020202020204" pitchFamily="34" charset="0"/>
            </a:endParaRPr>
          </a:p>
          <a:p>
            <a:pPr algn="ctr" eaLnBrk="0" hangingPunct="0"/>
            <a:r>
              <a:rPr sz="3000" b="1" dirty="0">
                <a:solidFill>
                  <a:srgbClr val="0000FF"/>
                </a:solidFill>
                <a:latin typeface="Arial" panose="020B0604020202020204" pitchFamily="34" charset="0"/>
              </a:rPr>
              <a:t>và má hõm vào do rụng hết răng.</a:t>
            </a:r>
            <a:endParaRPr sz="3000" b="1" dirty="0">
              <a:solidFill>
                <a:srgbClr val="0000FF"/>
              </a:solidFill>
              <a:latin typeface="Arial" panose="020B0604020202020204" pitchFamily="34" charset="0"/>
            </a:endParaRPr>
          </a:p>
        </p:txBody>
      </p:sp>
      <p:pic>
        <p:nvPicPr>
          <p:cNvPr id="8197" name="Picture 5" descr="images1197987_cuoi29895"/>
          <p:cNvPicPr>
            <a:picLocks noChangeAspect="1"/>
          </p:cNvPicPr>
          <p:nvPr/>
        </p:nvPicPr>
        <p:blipFill>
          <a:blip r:embed="rId1"/>
          <a:stretch>
            <a:fillRect/>
          </a:stretch>
        </p:blipFill>
        <p:spPr>
          <a:xfrm>
            <a:off x="381000" y="1905000"/>
            <a:ext cx="8229600" cy="4648200"/>
          </a:xfrm>
          <a:prstGeom prst="rect">
            <a:avLst/>
          </a:prstGeom>
          <a:noFill/>
          <a:ln w="9525">
            <a:noFill/>
          </a:ln>
        </p:spPr>
      </p:pic>
      <p:sp>
        <p:nvSpPr>
          <p:cNvPr id="22532" name="AutoShape 6">
            <a:hlinkClick r:id="rId2" action="ppaction://hlinksldjump"/>
          </p:cNvPr>
          <p:cNvSpPr/>
          <p:nvPr/>
        </p:nvSpPr>
        <p:spPr>
          <a:xfrm>
            <a:off x="8305800" y="6477000"/>
            <a:ext cx="457200" cy="381000"/>
          </a:xfrm>
          <a:prstGeom prst="actionButtonBeginning">
            <a:avLst/>
          </a:prstGeom>
          <a:solidFill>
            <a:srgbClr val="0000FF"/>
          </a:solidFill>
          <a:ln w="9525">
            <a:noFill/>
          </a:ln>
        </p:spPr>
        <p:txBody>
          <a:bodyPr wrap="none" anchor="ctr" anchorCtr="0"/>
          <a:p>
            <a:pPr eaLnBrk="0" hangingPunct="0"/>
            <a:endParaRPr sz="30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wedge">
                                      <p:cBhvr>
                                        <p:cTn id="11"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52" name="Rectangle 4"/>
          <p:cNvSpPr/>
          <p:nvPr/>
        </p:nvSpPr>
        <p:spPr>
          <a:xfrm>
            <a:off x="1066800" y="457200"/>
            <a:ext cx="6858000" cy="1524000"/>
          </a:xfrm>
          <a:prstGeom prst="rect">
            <a:avLst/>
          </a:prstGeom>
          <a:solidFill>
            <a:schemeClr val="accent1"/>
          </a:solidFill>
          <a:ln w="76200" cap="flat" cmpd="tri">
            <a:solidFill>
              <a:schemeClr val="tx1"/>
            </a:solidFill>
            <a:prstDash val="solid"/>
            <a:miter/>
            <a:headEnd type="none" w="med" len="med"/>
            <a:tailEnd type="none" w="med" len="med"/>
          </a:ln>
        </p:spPr>
        <p:txBody>
          <a:bodyPr wrap="none" anchor="ctr" anchorCtr="0"/>
          <a:p>
            <a:pPr algn="ctr" eaLnBrk="0" hangingPunct="0"/>
            <a:r>
              <a:rPr sz="3000" dirty="0">
                <a:solidFill>
                  <a:srgbClr val="0000FF"/>
                </a:solidFill>
                <a:latin typeface="Arial" panose="020B0604020202020204" pitchFamily="34" charset="0"/>
              </a:rPr>
              <a:t>Ùn ùn kéo đến: Là người đến liên tục </a:t>
            </a:r>
            <a:endParaRPr sz="3000" dirty="0">
              <a:solidFill>
                <a:srgbClr val="0000FF"/>
              </a:solidFill>
              <a:latin typeface="Arial" panose="020B0604020202020204" pitchFamily="34" charset="0"/>
            </a:endParaRPr>
          </a:p>
          <a:p>
            <a:pPr algn="ctr" eaLnBrk="0" hangingPunct="0"/>
            <a:r>
              <a:rPr sz="3000" dirty="0">
                <a:solidFill>
                  <a:srgbClr val="0000FF"/>
                </a:solidFill>
                <a:latin typeface="Arial" panose="020B0604020202020204" pitchFamily="34" charset="0"/>
              </a:rPr>
              <a:t> và đông, tiếp nối nhau.</a:t>
            </a:r>
            <a:endParaRPr sz="3000" dirty="0">
              <a:solidFill>
                <a:srgbClr val="0000FF"/>
              </a:solidFill>
              <a:latin typeface="Arial" panose="020B0604020202020204" pitchFamily="34" charset="0"/>
            </a:endParaRPr>
          </a:p>
        </p:txBody>
      </p:sp>
      <p:grpSp>
        <p:nvGrpSpPr>
          <p:cNvPr id="2" name="Group 5"/>
          <p:cNvGrpSpPr/>
          <p:nvPr/>
        </p:nvGrpSpPr>
        <p:grpSpPr>
          <a:xfrm>
            <a:off x="0" y="2286000"/>
            <a:ext cx="9144000" cy="5562600"/>
            <a:chOff x="0" y="0"/>
            <a:chExt cx="5760" cy="5280"/>
          </a:xfrm>
        </p:grpSpPr>
        <p:pic>
          <p:nvPicPr>
            <p:cNvPr id="23557" name="Picture 6" descr="DSC00186"/>
            <p:cNvPicPr>
              <a:picLocks noChangeAspect="1"/>
            </p:cNvPicPr>
            <p:nvPr/>
          </p:nvPicPr>
          <p:blipFill>
            <a:blip r:embed="rId1"/>
            <a:stretch>
              <a:fillRect/>
            </a:stretch>
          </p:blipFill>
          <p:spPr>
            <a:xfrm>
              <a:off x="0" y="0"/>
              <a:ext cx="5760" cy="5280"/>
            </a:xfrm>
            <a:prstGeom prst="rect">
              <a:avLst/>
            </a:prstGeom>
            <a:noFill/>
            <a:ln w="9525">
              <a:noFill/>
            </a:ln>
          </p:spPr>
        </p:pic>
        <p:sp>
          <p:nvSpPr>
            <p:cNvPr id="23558" name="Oval 7"/>
            <p:cNvSpPr/>
            <p:nvPr/>
          </p:nvSpPr>
          <p:spPr>
            <a:xfrm>
              <a:off x="1296" y="624"/>
              <a:ext cx="336" cy="288"/>
            </a:xfrm>
            <a:prstGeom prst="ellipse">
              <a:avLst/>
            </a:prstGeom>
            <a:solidFill>
              <a:srgbClr val="FFFFCC"/>
            </a:solidFill>
            <a:ln w="9525" cap="flat" cmpd="sng">
              <a:solidFill>
                <a:schemeClr val="tx1"/>
              </a:solidFill>
              <a:prstDash val="solid"/>
              <a:headEnd type="none" w="med" len="med"/>
              <a:tailEnd type="none" w="med" len="med"/>
            </a:ln>
          </p:spPr>
          <p:txBody>
            <a:bodyPr wrap="none" anchor="ctr" anchorCtr="0"/>
            <a:p>
              <a:pPr algn="ctr"/>
              <a:r>
                <a:rPr sz="2000" b="1" dirty="0">
                  <a:solidFill>
                    <a:srgbClr val="000000"/>
                  </a:solidFill>
                  <a:latin typeface="Tahoma" panose="020B0604030504040204" pitchFamily="34" charset="0"/>
                  <a:cs typeface="Arial" panose="020B0604020202020204" pitchFamily="34" charset="0"/>
                </a:rPr>
                <a:t>1</a:t>
              </a:r>
              <a:endParaRPr sz="2000" b="1" dirty="0">
                <a:solidFill>
                  <a:srgbClr val="000000"/>
                </a:solidFill>
                <a:latin typeface="Tahoma" panose="020B0604030504040204" pitchFamily="34" charset="0"/>
                <a:ea typeface="Arial" panose="020B0604020202020204" pitchFamily="34" charset="0"/>
              </a:endParaRPr>
            </a:p>
          </p:txBody>
        </p:sp>
      </p:grpSp>
      <p:sp>
        <p:nvSpPr>
          <p:cNvPr id="23556" name="AutoShape 8">
            <a:hlinkClick r:id="rId2" action="ppaction://hlinksldjump"/>
          </p:cNvPr>
          <p:cNvSpPr/>
          <p:nvPr/>
        </p:nvSpPr>
        <p:spPr>
          <a:xfrm>
            <a:off x="8534400" y="6324600"/>
            <a:ext cx="609600" cy="533400"/>
          </a:xfrm>
          <a:prstGeom prst="actionButtonBeginning">
            <a:avLst/>
          </a:prstGeom>
          <a:solidFill>
            <a:srgbClr val="0000FF"/>
          </a:solidFill>
          <a:ln w="9525">
            <a:noFill/>
          </a:ln>
        </p:spPr>
        <p:txBody>
          <a:bodyPr wrap="none" anchor="ctr" anchorCtr="0"/>
          <a:p>
            <a:pPr eaLnBrk="0" hangingPunct="0"/>
            <a:endParaRPr sz="30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1000"/>
                                        <p:tgtEl>
                                          <p:spTgt spid="27652"/>
                                        </p:tgtEl>
                                      </p:cBhvr>
                                    </p:animEffect>
                                  </p:childTnLst>
                                </p:cTn>
                              </p:par>
                              <p:par>
                                <p:cTn id="8" presetID="2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ppt_x</p:attrName>
                                        </p:attrNameLst>
                                      </p:cBhvr>
                                      <p:tavLst>
                                        <p:tav tm="0">
                                          <p:val>
                                            <p:strVal val="#ppt_x-.2"/>
                                          </p:val>
                                        </p:tav>
                                        <p:tav tm="100000">
                                          <p:val>
                                            <p:strVal val="#ppt_x"/>
                                          </p:val>
                                        </p:tav>
                                      </p:tavLst>
                                    </p:anim>
                                    <p:anim calcmode="lin" valueType="num">
                                      <p:cBhvr>
                                        <p:cTn id="1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49" name="Picture 9" descr="29"/>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4579" name="WordArt 10"/>
          <p:cNvSpPr>
            <a:spLocks noTextEdit="1"/>
          </p:cNvSpPr>
          <p:nvPr/>
        </p:nvSpPr>
        <p:spPr>
          <a:xfrm>
            <a:off x="-28575" y="5105400"/>
            <a:ext cx="9172575" cy="1701800"/>
          </a:xfrm>
          <a:prstGeom prst="rect">
            <a:avLst/>
          </a:prstGeom>
        </p:spPr>
        <p:txBody>
          <a:bodyPr wrap="none" fromWordArt="1">
            <a:prstTxWarp prst="textPlain">
              <a:avLst>
                <a:gd name="adj" fmla="val 50000"/>
              </a:avLst>
            </a:prstTxWarp>
            <a:normAutofit/>
          </a:bodyPr>
          <a:p>
            <a:pPr algn="l" eaLnBrk="0" hangingPunct="0"/>
            <a:r>
              <a:rPr lang="en-US" sz="3600" b="1">
                <a:ln w="9525" cap="flat" cmpd="sng">
                  <a:solidFill>
                    <a:srgbClr val="008000"/>
                  </a:solidFill>
                  <a:prstDash val="solid"/>
                  <a:headEnd type="none" w="med" len="med"/>
                  <a:tailEnd type="none" w="med" len="med"/>
                </a:ln>
                <a:solidFill>
                  <a:srgbClr val="66FF33"/>
                </a:solidFill>
                <a:latin typeface="Times New Roman" panose="02020603050405020304" pitchFamily="18" charset="0"/>
                <a:ea typeface="Times New Roman" panose="02020603050405020304" pitchFamily="18" charset="0"/>
              </a:rPr>
              <a:t>CHÀO TẠM BIỆT QUÝ THẦY CÔ VÀ CÁC EM!</a:t>
            </a:r>
            <a:endParaRPr lang="en-US" sz="3600" b="1">
              <a:ln w="9525" cap="flat" cmpd="sng">
                <a:solidFill>
                  <a:srgbClr val="008000"/>
                </a:solidFill>
                <a:prstDash val="solid"/>
                <a:headEnd type="none" w="med" len="med"/>
                <a:tailEnd type="none" w="med" len="med"/>
              </a:ln>
              <a:solidFill>
                <a:srgbClr val="66FF33"/>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1500"/>
                                  </p:stCondLst>
                                  <p:childTnLst>
                                    <p:set>
                                      <p:cBhvr>
                                        <p:cTn id="6" dur="1" fill="hold">
                                          <p:stCondLst>
                                            <p:cond delay="0"/>
                                          </p:stCondLst>
                                        </p:cTn>
                                        <p:tgtEl>
                                          <p:spTgt spid="163849"/>
                                        </p:tgtEl>
                                        <p:attrNameLst>
                                          <p:attrName>style.visibility</p:attrName>
                                        </p:attrNameLst>
                                      </p:cBhvr>
                                      <p:to>
                                        <p:strVal val="visible"/>
                                      </p:to>
                                    </p:set>
                                    <p:animEffect transition="in" filter="diamond(in)">
                                      <p:cBhvr>
                                        <p:cTn id="7" dur="5000"/>
                                        <p:tgtEl>
                                          <p:spTgt spid="163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7" name="Picture 5" descr="200px-Thomas_Edison"/>
          <p:cNvPicPr>
            <a:picLocks noChangeAspect="1"/>
          </p:cNvPicPr>
          <p:nvPr/>
        </p:nvPicPr>
        <p:blipFill>
          <a:blip r:embed="rId1"/>
          <a:stretch>
            <a:fillRect/>
          </a:stretch>
        </p:blipFill>
        <p:spPr>
          <a:xfrm>
            <a:off x="4419600" y="0"/>
            <a:ext cx="4724400" cy="6858000"/>
          </a:xfrm>
          <a:prstGeom prst="rect">
            <a:avLst/>
          </a:prstGeom>
          <a:noFill/>
          <a:ln w="9525">
            <a:noFill/>
          </a:ln>
        </p:spPr>
      </p:pic>
      <p:sp>
        <p:nvSpPr>
          <p:cNvPr id="1028" name="Text Box 6"/>
          <p:cNvSpPr txBox="1"/>
          <p:nvPr/>
        </p:nvSpPr>
        <p:spPr>
          <a:xfrm>
            <a:off x="1066800" y="5316538"/>
            <a:ext cx="6629400" cy="1541462"/>
          </a:xfrm>
          <a:prstGeom prst="rect">
            <a:avLst/>
          </a:prstGeom>
          <a:solidFill>
            <a:srgbClr val="CC99FF"/>
          </a:solidFill>
          <a:ln w="76200" cap="flat" cmpd="tri">
            <a:solidFill>
              <a:schemeClr val="tx1"/>
            </a:solidFill>
            <a:prstDash val="solid"/>
            <a:miter/>
            <a:headEnd type="none" w="med" len="med"/>
            <a:tailEnd type="none" w="med" len="med"/>
          </a:ln>
        </p:spPr>
        <p:txBody>
          <a:bodyPr>
            <a:spAutoFit/>
          </a:bodyPr>
          <a:p>
            <a:pPr>
              <a:spcBef>
                <a:spcPct val="50000"/>
              </a:spcBef>
            </a:pPr>
            <a:r>
              <a:rPr sz="3600" b="1" dirty="0">
                <a:solidFill>
                  <a:srgbClr val="0000CC"/>
                </a:solidFill>
                <a:latin typeface="Arial" panose="020B0604020202020204" pitchFamily="34" charset="0"/>
              </a:rPr>
              <a:t>Ê-đi-xơn ( Thomas Edison )</a:t>
            </a:r>
            <a:endParaRPr sz="3600" b="1" dirty="0">
              <a:solidFill>
                <a:srgbClr val="0000CC"/>
              </a:solidFill>
              <a:latin typeface="Arial" panose="020B0604020202020204" pitchFamily="34" charset="0"/>
            </a:endParaRPr>
          </a:p>
          <a:p>
            <a:pPr algn="ctr">
              <a:spcBef>
                <a:spcPct val="50000"/>
              </a:spcBef>
            </a:pPr>
            <a:r>
              <a:rPr sz="3600" b="1" dirty="0">
                <a:solidFill>
                  <a:srgbClr val="0000CC"/>
                </a:solidFill>
                <a:latin typeface="Arial" panose="020B0604020202020204" pitchFamily="34" charset="0"/>
              </a:rPr>
              <a:t>( 1847 – 1931 )</a:t>
            </a:r>
            <a:endParaRPr sz="3600" b="1" dirty="0">
              <a:solidFill>
                <a:srgbClr val="0000CC"/>
              </a:solidFill>
              <a:latin typeface="Arial" panose="020B0604020202020204" pitchFamily="34" charset="0"/>
            </a:endParaRPr>
          </a:p>
        </p:txBody>
      </p:sp>
      <p:graphicFrame>
        <p:nvGraphicFramePr>
          <p:cNvPr id="1026" name="Object 6"/>
          <p:cNvGraphicFramePr/>
          <p:nvPr/>
        </p:nvGraphicFramePr>
        <p:xfrm>
          <a:off x="76200" y="76200"/>
          <a:ext cx="4295775" cy="5105400"/>
        </p:xfrm>
        <a:graphic>
          <a:graphicData uri="http://schemas.openxmlformats.org/presentationml/2006/ole">
            <mc:AlternateContent xmlns:mc="http://schemas.openxmlformats.org/markup-compatibility/2006">
              <mc:Choice xmlns:v="urn:schemas-microsoft-com:vml" Requires="v">
                <p:oleObj spid="_x0000_s3077" name="" r:id="rId2" imgW="16256000" imgH="20205700" progId="Photoshop.Image.7">
                  <p:embed/>
                </p:oleObj>
              </mc:Choice>
              <mc:Fallback>
                <p:oleObj name="" r:id="rId2" imgW="16256000" imgH="20205700" progId="Photoshop.Image.7">
                  <p:embed/>
                  <p:pic>
                    <p:nvPicPr>
                      <p:cNvPr id="0" name="Picture 3076"/>
                      <p:cNvPicPr/>
                      <p:nvPr/>
                    </p:nvPicPr>
                    <p:blipFill>
                      <a:blip r:embed="rId3"/>
                      <a:stretch>
                        <a:fillRect/>
                      </a:stretch>
                    </p:blipFill>
                    <p:spPr>
                      <a:xfrm>
                        <a:off x="76200" y="76200"/>
                        <a:ext cx="4295775" cy="5105400"/>
                      </a:xfrm>
                      <a:prstGeom prst="rect">
                        <a:avLst/>
                      </a:prstGeom>
                      <a:noFill/>
                      <a:ln w="38100">
                        <a:noFill/>
                        <a:miter/>
                      </a:ln>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2"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graphicFrame>
        <p:nvGraphicFramePr>
          <p:cNvPr id="2050" name="Object 7"/>
          <p:cNvGraphicFramePr/>
          <p:nvPr/>
        </p:nvGraphicFramePr>
        <p:xfrm>
          <a:off x="990600" y="1219200"/>
          <a:ext cx="7415213" cy="5397500"/>
        </p:xfrm>
        <a:graphic>
          <a:graphicData uri="http://schemas.openxmlformats.org/presentationml/2006/ole">
            <mc:AlternateContent xmlns:mc="http://schemas.openxmlformats.org/markup-compatibility/2006">
              <mc:Choice xmlns:v="urn:schemas-microsoft-com:vml" Requires="v">
                <p:oleObj spid="_x0000_s3076" name="" r:id="rId1" imgW="7416800" imgH="5397500" progId="Photoshop.Image.7">
                  <p:embed/>
                </p:oleObj>
              </mc:Choice>
              <mc:Fallback>
                <p:oleObj name="" r:id="rId1" imgW="7416800" imgH="5397500" progId="Photoshop.Image.7">
                  <p:embed/>
                  <p:pic>
                    <p:nvPicPr>
                      <p:cNvPr id="0" name="Picture 3075"/>
                      <p:cNvPicPr/>
                      <p:nvPr/>
                    </p:nvPicPr>
                    <p:blipFill>
                      <a:blip r:embed="rId2"/>
                      <a:stretch>
                        <a:fillRect/>
                      </a:stretch>
                    </p:blipFill>
                    <p:spPr>
                      <a:xfrm>
                        <a:off x="990600" y="1219200"/>
                        <a:ext cx="7415213" cy="5397500"/>
                      </a:xfrm>
                      <a:prstGeom prst="rect">
                        <a:avLst/>
                      </a:prstGeom>
                      <a:noFill/>
                      <a:ln w="38100">
                        <a:noFill/>
                        <a:miter/>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Text Box 5"/>
          <p:cNvSpPr txBox="1"/>
          <p:nvPr/>
        </p:nvSpPr>
        <p:spPr>
          <a:xfrm>
            <a:off x="533400" y="1981200"/>
            <a:ext cx="8610600" cy="1000125"/>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p>
            <a:pPr eaLnBrk="0" hangingPunct="0">
              <a:spcBef>
                <a:spcPct val="50000"/>
              </a:spcBef>
            </a:pPr>
            <a:endParaRPr sz="3200" dirty="0">
              <a:latin typeface="Arial" panose="020B0604020202020204" pitchFamily="34" charset="0"/>
            </a:endParaRPr>
          </a:p>
          <a:p>
            <a:pPr eaLnBrk="0" hangingPunct="0">
              <a:spcBef>
                <a:spcPct val="50000"/>
              </a:spcBef>
            </a:pPr>
            <a:endParaRPr dirty="0">
              <a:latin typeface="Arial" panose="020B0604020202020204" pitchFamily="34" charset="0"/>
            </a:endParaRPr>
          </a:p>
        </p:txBody>
      </p:sp>
      <p:sp>
        <p:nvSpPr>
          <p:cNvPr id="4107" name="Text Box 11"/>
          <p:cNvSpPr txBox="1"/>
          <p:nvPr/>
        </p:nvSpPr>
        <p:spPr>
          <a:xfrm>
            <a:off x="685800" y="1905000"/>
            <a:ext cx="2438400" cy="3292475"/>
          </a:xfrm>
          <a:prstGeom prst="rect">
            <a:avLst/>
          </a:prstGeom>
          <a:noFill/>
          <a:ln w="9525">
            <a:noFill/>
          </a:ln>
        </p:spPr>
        <p:txBody>
          <a:bodyPr>
            <a:spAutoFit/>
          </a:bodyPr>
          <a:p>
            <a:pPr eaLnBrk="0" hangingPunct="0">
              <a:spcBef>
                <a:spcPct val="50000"/>
              </a:spcBef>
            </a:pPr>
            <a:r>
              <a:rPr sz="3000" dirty="0">
                <a:solidFill>
                  <a:srgbClr val="0000CC"/>
                </a:solidFill>
                <a:latin typeface="Arial" panose="020B0604020202020204" pitchFamily="34" charset="0"/>
              </a:rPr>
              <a:t>Ê- đi- xơn</a:t>
            </a:r>
            <a:endParaRPr sz="3000" dirty="0">
              <a:solidFill>
                <a:srgbClr val="0000CC"/>
              </a:solidFill>
              <a:latin typeface="Arial" panose="020B0604020202020204" pitchFamily="34" charset="0"/>
            </a:endParaRPr>
          </a:p>
          <a:p>
            <a:pPr eaLnBrk="0" hangingPunct="0">
              <a:spcBef>
                <a:spcPct val="50000"/>
              </a:spcBef>
            </a:pPr>
            <a:r>
              <a:rPr sz="3000" dirty="0">
                <a:solidFill>
                  <a:srgbClr val="0000CC"/>
                </a:solidFill>
                <a:latin typeface="Arial" panose="020B0604020202020204" pitchFamily="34" charset="0"/>
              </a:rPr>
              <a:t>đèn điện</a:t>
            </a:r>
            <a:endParaRPr sz="3000" dirty="0">
              <a:solidFill>
                <a:srgbClr val="0000CC"/>
              </a:solidFill>
              <a:latin typeface="Arial" panose="020B0604020202020204" pitchFamily="34" charset="0"/>
            </a:endParaRPr>
          </a:p>
          <a:p>
            <a:pPr eaLnBrk="0" hangingPunct="0">
              <a:spcBef>
                <a:spcPct val="50000"/>
              </a:spcBef>
            </a:pPr>
            <a:r>
              <a:rPr sz="3000" dirty="0">
                <a:solidFill>
                  <a:srgbClr val="0000CC"/>
                </a:solidFill>
                <a:latin typeface="Arial" panose="020B0604020202020204" pitchFamily="34" charset="0"/>
              </a:rPr>
              <a:t>lóe lên</a:t>
            </a:r>
            <a:endParaRPr sz="3000" dirty="0">
              <a:solidFill>
                <a:srgbClr val="0000CC"/>
              </a:solidFill>
              <a:latin typeface="Arial" panose="020B0604020202020204" pitchFamily="34" charset="0"/>
            </a:endParaRPr>
          </a:p>
          <a:p>
            <a:pPr eaLnBrk="0" hangingPunct="0">
              <a:spcBef>
                <a:spcPct val="50000"/>
              </a:spcBef>
            </a:pPr>
            <a:r>
              <a:rPr sz="3000" dirty="0">
                <a:solidFill>
                  <a:srgbClr val="0000CC"/>
                </a:solidFill>
                <a:latin typeface="Arial" panose="020B0604020202020204" pitchFamily="34" charset="0"/>
              </a:rPr>
              <a:t>miệt mài</a:t>
            </a:r>
            <a:endParaRPr sz="3000" dirty="0">
              <a:solidFill>
                <a:srgbClr val="0000CC"/>
              </a:solidFill>
              <a:latin typeface="Arial" panose="020B0604020202020204" pitchFamily="34" charset="0"/>
            </a:endParaRPr>
          </a:p>
          <a:p>
            <a:pPr eaLnBrk="0" hangingPunct="0">
              <a:spcBef>
                <a:spcPct val="50000"/>
              </a:spcBef>
            </a:pPr>
            <a:r>
              <a:rPr sz="3000" dirty="0">
                <a:solidFill>
                  <a:srgbClr val="0000CC"/>
                </a:solidFill>
                <a:latin typeface="Arial" panose="020B0604020202020204" pitchFamily="34" charset="0"/>
              </a:rPr>
              <a:t>thùm thụp</a:t>
            </a:r>
            <a:endParaRPr sz="3000" dirty="0">
              <a:solidFill>
                <a:srgbClr val="0000CC"/>
              </a:solidFill>
              <a:latin typeface="Arial" panose="020B0604020202020204" pitchFamily="34" charset="0"/>
            </a:endParaRPr>
          </a:p>
        </p:txBody>
      </p:sp>
      <p:sp>
        <p:nvSpPr>
          <p:cNvPr id="4109" name="Text Box 13"/>
          <p:cNvSpPr txBox="1"/>
          <p:nvPr/>
        </p:nvSpPr>
        <p:spPr>
          <a:xfrm>
            <a:off x="4648200" y="1981200"/>
            <a:ext cx="4114800" cy="2378075"/>
          </a:xfrm>
          <a:prstGeom prst="rect">
            <a:avLst/>
          </a:prstGeom>
          <a:noFill/>
          <a:ln w="9525">
            <a:noFill/>
          </a:ln>
        </p:spPr>
        <p:txBody>
          <a:bodyPr>
            <a:spAutoFit/>
          </a:bodyPr>
          <a:p>
            <a:pPr eaLnBrk="0" hangingPunct="0"/>
            <a:r>
              <a:rPr sz="3000" dirty="0">
                <a:solidFill>
                  <a:srgbClr val="0000CC"/>
                </a:solidFill>
                <a:latin typeface="Arial" panose="020B0604020202020204" pitchFamily="34" charset="0"/>
              </a:rPr>
              <a:t>nhà bác học</a:t>
            </a:r>
            <a:endParaRPr sz="3000" dirty="0">
              <a:solidFill>
                <a:srgbClr val="0000CC"/>
              </a:solidFill>
              <a:latin typeface="Arial" panose="020B0604020202020204" pitchFamily="34" charset="0"/>
            </a:endParaRPr>
          </a:p>
          <a:p>
            <a:pPr eaLnBrk="0" hangingPunct="0"/>
            <a:endParaRPr sz="3000" dirty="0">
              <a:solidFill>
                <a:srgbClr val="0000CC"/>
              </a:solidFill>
              <a:latin typeface="Arial" panose="020B0604020202020204" pitchFamily="34" charset="0"/>
            </a:endParaRPr>
          </a:p>
          <a:p>
            <a:pPr eaLnBrk="0" hangingPunct="0"/>
            <a:r>
              <a:rPr sz="3000" dirty="0">
                <a:solidFill>
                  <a:srgbClr val="0000CC"/>
                </a:solidFill>
                <a:latin typeface="Arial" panose="020B0604020202020204" pitchFamily="34" charset="0"/>
              </a:rPr>
              <a:t>cười móm mém</a:t>
            </a:r>
            <a:endParaRPr sz="3000" dirty="0">
              <a:solidFill>
                <a:srgbClr val="0000CC"/>
              </a:solidFill>
              <a:latin typeface="Arial" panose="020B0604020202020204" pitchFamily="34" charset="0"/>
            </a:endParaRPr>
          </a:p>
          <a:p>
            <a:pPr eaLnBrk="0" hangingPunct="0"/>
            <a:endParaRPr sz="3000" dirty="0">
              <a:solidFill>
                <a:srgbClr val="0000CC"/>
              </a:solidFill>
              <a:latin typeface="Arial" panose="020B0604020202020204" pitchFamily="34" charset="0"/>
            </a:endParaRPr>
          </a:p>
          <a:p>
            <a:pPr eaLnBrk="0" hangingPunct="0"/>
            <a:r>
              <a:rPr sz="3000" dirty="0">
                <a:solidFill>
                  <a:srgbClr val="0000CC"/>
                </a:solidFill>
                <a:latin typeface="Arial" panose="020B0604020202020204" pitchFamily="34" charset="0"/>
              </a:rPr>
              <a:t>ùn ùn kéo đến</a:t>
            </a:r>
            <a:endParaRPr sz="3000" dirty="0">
              <a:solidFill>
                <a:srgbClr val="0000CC"/>
              </a:solidFill>
              <a:latin typeface="Arial" panose="020B0604020202020204" pitchFamily="34" charset="0"/>
            </a:endParaRPr>
          </a:p>
        </p:txBody>
      </p:sp>
      <p:sp>
        <p:nvSpPr>
          <p:cNvPr id="7175" name="AutoShape 14">
            <a:hlinkClick r:id="rId1" action="ppaction://hlinksldjump"/>
          </p:cNvPr>
          <p:cNvSpPr/>
          <p:nvPr/>
        </p:nvSpPr>
        <p:spPr>
          <a:xfrm>
            <a:off x="7086600" y="2133600"/>
            <a:ext cx="381000" cy="304800"/>
          </a:xfrm>
          <a:prstGeom prst="actionButtonEnd">
            <a:avLst/>
          </a:prstGeom>
          <a:solidFill>
            <a:schemeClr val="accent1"/>
          </a:solidFill>
          <a:ln w="9525">
            <a:noFill/>
          </a:ln>
        </p:spPr>
        <p:txBody>
          <a:bodyPr wrap="none" anchor="ctr" anchorCtr="0"/>
          <a:p>
            <a:pPr eaLnBrk="0" hangingPunct="0"/>
            <a:endParaRPr sz="3000" dirty="0">
              <a:latin typeface="Arial" panose="020B0604020202020204" pitchFamily="34" charset="0"/>
            </a:endParaRPr>
          </a:p>
        </p:txBody>
      </p:sp>
      <p:sp>
        <p:nvSpPr>
          <p:cNvPr id="7176" name="AutoShape 15">
            <a:hlinkClick r:id="rId2" action="ppaction://hlinksldjump"/>
          </p:cNvPr>
          <p:cNvSpPr/>
          <p:nvPr/>
        </p:nvSpPr>
        <p:spPr>
          <a:xfrm>
            <a:off x="7620000" y="3048000"/>
            <a:ext cx="304800" cy="228600"/>
          </a:xfrm>
          <a:prstGeom prst="actionButtonEnd">
            <a:avLst/>
          </a:prstGeom>
          <a:solidFill>
            <a:schemeClr val="accent1"/>
          </a:solidFill>
          <a:ln w="9525">
            <a:noFill/>
          </a:ln>
        </p:spPr>
        <p:txBody>
          <a:bodyPr wrap="none" anchor="ctr" anchorCtr="0"/>
          <a:p>
            <a:pPr eaLnBrk="0" hangingPunct="0"/>
            <a:endParaRPr sz="3000" dirty="0">
              <a:latin typeface="Arial" panose="020B0604020202020204" pitchFamily="34" charset="0"/>
            </a:endParaRPr>
          </a:p>
        </p:txBody>
      </p:sp>
      <p:sp>
        <p:nvSpPr>
          <p:cNvPr id="15" name="Action Button: End 14">
            <a:hlinkClick r:id="rId3" action="ppaction://hlinksldjump" highlightClick="1"/>
          </p:cNvPr>
          <p:cNvSpPr/>
          <p:nvPr/>
        </p:nvSpPr>
        <p:spPr bwMode="auto">
          <a:xfrm>
            <a:off x="2438400" y="4114800"/>
            <a:ext cx="304800" cy="228600"/>
          </a:xfrm>
          <a:prstGeom prst="actionButtonEnd">
            <a:avLst/>
          </a:prstGeom>
          <a:solidFill>
            <a:schemeClr val="accent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6" name="Action Button: End 15">
            <a:hlinkClick r:id="rId4" action="ppaction://hlinksldjump" highlightClick="1"/>
          </p:cNvPr>
          <p:cNvSpPr/>
          <p:nvPr/>
        </p:nvSpPr>
        <p:spPr bwMode="auto">
          <a:xfrm>
            <a:off x="2667000" y="4800600"/>
            <a:ext cx="304800" cy="228600"/>
          </a:xfrm>
          <a:prstGeom prst="actionButtonEnd">
            <a:avLst/>
          </a:prstGeom>
          <a:solidFill>
            <a:schemeClr val="accent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7" name="Action Button: End 16">
            <a:hlinkClick r:id="rId5" action="ppaction://hlinksldjump" highlightClick="1"/>
          </p:cNvPr>
          <p:cNvSpPr/>
          <p:nvPr/>
        </p:nvSpPr>
        <p:spPr bwMode="auto">
          <a:xfrm>
            <a:off x="7543800" y="4038600"/>
            <a:ext cx="381000" cy="228600"/>
          </a:xfrm>
          <a:prstGeom prst="actionButtonEnd">
            <a:avLst/>
          </a:prstGeom>
          <a:solidFill>
            <a:schemeClr val="accent1"/>
          </a:solidFill>
          <a:ln w="9525" cap="flat" cmpd="sng" algn="ctr">
            <a:solidFill>
              <a:schemeClr val="accent3"/>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 name="Rectangle 11"/>
          <p:cNvSpPr/>
          <p:nvPr/>
        </p:nvSpPr>
        <p:spPr>
          <a:xfrm>
            <a:off x="330405" y="1223233"/>
            <a:ext cx="3373682" cy="67899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none" spc="0" normalizeH="0" baseline="0" noProof="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uLnTx/>
                <a:uFillTx/>
                <a:latin typeface="Arial" panose="020B0604020202020204" pitchFamily="34" charset="0"/>
                <a:ea typeface="+mn-ea"/>
                <a:cs typeface="+mn-cs"/>
              </a:rPr>
              <a:t>Luyện</a:t>
            </a:r>
            <a:r>
              <a:rPr kumimoji="0" lang="en-US" sz="5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uLnTx/>
                <a:uFillTx/>
                <a:latin typeface="Arial" panose="020B0604020202020204" pitchFamily="34" charset="0"/>
                <a:ea typeface="+mn-ea"/>
                <a:cs typeface="+mn-cs"/>
              </a:rPr>
              <a:t> </a:t>
            </a:r>
            <a:r>
              <a:rPr kumimoji="0" lang="en-US" sz="5400" b="1" i="0" u="none" strike="noStrike" kern="1200" cap="none" spc="0" normalizeH="0" baseline="0" noProof="0"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uLnTx/>
                <a:uFillTx/>
                <a:latin typeface="Arial" panose="020B0604020202020204" pitchFamily="34" charset="0"/>
                <a:ea typeface="+mn-ea"/>
                <a:cs typeface="+mn-cs"/>
              </a:rPr>
              <a:t>đọc</a:t>
            </a:r>
            <a:endParaRPr kumimoji="0" lang="en-US" sz="5400" b="1" i="0" u="none" strike="noStrike" kern="1200" cap="none" spc="0" normalizeH="0" baseline="0" noProof="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uLnTx/>
              <a:uFillTx/>
              <a:latin typeface="Arial" panose="020B0604020202020204" pitchFamily="34" charset="0"/>
              <a:ea typeface="+mn-ea"/>
              <a:cs typeface="+mn-cs"/>
            </a:endParaRPr>
          </a:p>
        </p:txBody>
      </p:sp>
      <p:sp>
        <p:nvSpPr>
          <p:cNvPr id="7179"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additive="base">
                                        <p:cTn id="7" dur="1000" fill="hold"/>
                                        <p:tgtEl>
                                          <p:spTgt spid="4107"/>
                                        </p:tgtEl>
                                        <p:attrNameLst>
                                          <p:attrName>ppt_x</p:attrName>
                                        </p:attrNameLst>
                                      </p:cBhvr>
                                      <p:tavLst>
                                        <p:tav tm="0">
                                          <p:val>
                                            <p:strVal val="#ppt_x"/>
                                          </p:val>
                                        </p:tav>
                                        <p:tav tm="100000">
                                          <p:val>
                                            <p:strVal val="#ppt_x"/>
                                          </p:val>
                                        </p:tav>
                                      </p:tavLst>
                                    </p:anim>
                                    <p:anim calcmode="lin" valueType="num">
                                      <p:cBhvr additive="base">
                                        <p:cTn id="8" dur="1000" fill="hold"/>
                                        <p:tgtEl>
                                          <p:spTgt spid="4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4109">
                                            <p:txEl>
                                              <p:charRg st="0" end="12"/>
                                            </p:txEl>
                                          </p:spTgt>
                                        </p:tgtEl>
                                        <p:attrNameLst>
                                          <p:attrName>style.visibility</p:attrName>
                                        </p:attrNameLst>
                                      </p:cBhvr>
                                      <p:to>
                                        <p:strVal val="visible"/>
                                      </p:to>
                                    </p:set>
                                    <p:anim calcmode="lin" valueType="num">
                                      <p:cBhvr additive="base">
                                        <p:cTn id="23" dur="1000" fill="hold"/>
                                        <p:tgtEl>
                                          <p:spTgt spid="4109">
                                            <p:txEl>
                                              <p:charRg st="0" end="1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4109">
                                            <p:txEl>
                                              <p:charRg st="0" end="1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4109">
                                            <p:txEl>
                                              <p:charRg st="13" end="26"/>
                                            </p:txEl>
                                          </p:spTgt>
                                        </p:tgtEl>
                                        <p:attrNameLst>
                                          <p:attrName>style.visibility</p:attrName>
                                        </p:attrNameLst>
                                      </p:cBhvr>
                                      <p:to>
                                        <p:strVal val="visible"/>
                                      </p:to>
                                    </p:set>
                                    <p:animEffect transition="in" filter="circle(out)">
                                      <p:cBhvr>
                                        <p:cTn id="29" dur="1000"/>
                                        <p:tgtEl>
                                          <p:spTgt spid="4109">
                                            <p:txEl>
                                              <p:charRg st="13" end="2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4109">
                                            <p:txEl>
                                              <p:charRg st="27" end="41"/>
                                            </p:txEl>
                                          </p:spTgt>
                                        </p:tgtEl>
                                        <p:attrNameLst>
                                          <p:attrName>style.visibility</p:attrName>
                                        </p:attrNameLst>
                                      </p:cBhvr>
                                      <p:to>
                                        <p:strVal val="visible"/>
                                      </p:to>
                                    </p:set>
                                    <p:animEffect transition="in" filter="circle(out)">
                                      <p:cBhvr>
                                        <p:cTn id="34" dur="1000"/>
                                        <p:tgtEl>
                                          <p:spTgt spid="4109">
                                            <p:txEl>
                                              <p:charRg st="27" end="41"/>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7175"/>
                                        </p:tgtEl>
                                        <p:attrNameLst>
                                          <p:attrName>style.visibility</p:attrName>
                                        </p:attrNameLst>
                                      </p:cBhvr>
                                      <p:to>
                                        <p:strVal val="visible"/>
                                      </p:to>
                                    </p:set>
                                    <p:animEffect transition="in" filter="dissolve">
                                      <p:cBhvr>
                                        <p:cTn id="37" dur="500"/>
                                        <p:tgtEl>
                                          <p:spTgt spid="717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6"/>
                                        </p:tgtEl>
                                        <p:attrNameLst>
                                          <p:attrName>style.visibility</p:attrName>
                                        </p:attrNameLst>
                                      </p:cBhvr>
                                      <p:to>
                                        <p:strVal val="visible"/>
                                      </p:to>
                                    </p:set>
                                    <p:animEffect transition="in" filter="dissolve">
                                      <p:cBhvr>
                                        <p:cTn id="42" dur="500"/>
                                        <p:tgtEl>
                                          <p:spTgt spid="7176"/>
                                        </p:tgtEl>
                                      </p:cBhvr>
                                    </p:animEffect>
                                  </p:childTnLst>
                                </p:cTn>
                              </p:par>
                            </p:childTnLst>
                          </p:cTn>
                        </p:par>
                        <p:par>
                          <p:cTn id="43" fill="hold">
                            <p:stCondLst>
                              <p:cond delay="500"/>
                            </p:stCondLst>
                            <p:childTnLst>
                              <p:par>
                                <p:cTn id="44" presetID="5" presetClass="entr" presetSubtype="1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heckerboard(across)">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7175" grpId="0" animBg="1"/>
      <p:bldP spid="7176"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504990" y="1276350"/>
            <a:ext cx="7337496" cy="107721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Đoạn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1: </a:t>
            </a:r>
            <a:endPar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đọc</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chậm</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rãi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khoan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thai</a:t>
            </a:r>
            <a:endParaRPr kumimoji="0" lang="en-US" sz="3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8" name="TextBox 7"/>
          <p:cNvSpPr txBox="1"/>
          <p:nvPr/>
        </p:nvSpPr>
        <p:spPr>
          <a:xfrm>
            <a:off x="457200" y="2422525"/>
            <a:ext cx="8458200" cy="2227263"/>
          </a:xfrm>
          <a:prstGeom prst="rect">
            <a:avLst/>
          </a:prstGeom>
          <a:noFill/>
          <a:ln w="9525">
            <a:noFill/>
          </a:ln>
        </p:spPr>
        <p:txBody>
          <a:bodyPr>
            <a:spAutoFit/>
          </a:bodyPr>
          <a:p>
            <a:pPr eaLnBrk="0" hangingPunct="0"/>
            <a:r>
              <a:rPr sz="2800" dirty="0">
                <a:solidFill>
                  <a:srgbClr val="0000CC"/>
                </a:solidFill>
                <a:latin typeface="Arial" panose="020B0604020202020204" pitchFamily="34" charset="0"/>
              </a:rPr>
              <a:t>Ê-đi-xơn là một nhà bác học nổi tiếng người Mĩ.// Khi ông chế tạo ra đèn điện,/ người từ khắp nơi ùn ùn kéo đến xem.// Có một bà cụ phải đi bộ mười hai cây số.// Đến nơi,/ cụ mỏi quá,/ ngồi xuống vệ đường bóp chân,/ đấm lưng thùm thụp.//</a:t>
            </a:r>
            <a:endParaRPr sz="2800" dirty="0">
              <a:solidFill>
                <a:srgbClr val="0000CC"/>
              </a:solidFill>
              <a:latin typeface="Arial" panose="020B0604020202020204" pitchFamily="34" charset="0"/>
            </a:endParaRPr>
          </a:p>
        </p:txBody>
      </p:sp>
      <p:sp>
        <p:nvSpPr>
          <p:cNvPr id="8196"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charRg st="0" end="238"/>
                                            </p:txEl>
                                          </p:spTgt>
                                        </p:tgtEl>
                                        <p:attrNameLst>
                                          <p:attrName>style.visibility</p:attrName>
                                        </p:attrNameLst>
                                      </p:cBhvr>
                                      <p:to>
                                        <p:strVal val="visible"/>
                                      </p:to>
                                    </p:set>
                                    <p:animEffect transition="in" filter="checkerboard(across)">
                                      <p:cBhvr>
                                        <p:cTn id="7" dur="500"/>
                                        <p:tgtEl>
                                          <p:spTgt spid="8">
                                            <p:txEl>
                                              <p:charRg st="0" end="2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3" name="Rectangle 3"/>
          <p:cNvSpPr>
            <a:spLocks noGrp="1"/>
          </p:cNvSpPr>
          <p:nvPr>
            <p:ph type="body" idx="4294967295"/>
          </p:nvPr>
        </p:nvSpPr>
        <p:spPr>
          <a:xfrm>
            <a:off x="0" y="3124200"/>
            <a:ext cx="9144000" cy="3505200"/>
          </a:xfrm>
          <a:ln/>
        </p:spPr>
        <p:txBody>
          <a:bodyPr vert="horz" wrap="square" lIns="91440" tIns="45720" rIns="91440" bIns="45720" anchor="t" anchorCtr="0"/>
          <a:p>
            <a:pPr eaLnBrk="1" hangingPunct="1">
              <a:lnSpc>
                <a:spcPct val="90000"/>
              </a:lnSpc>
              <a:buNone/>
            </a:pPr>
            <a:r>
              <a:rPr sz="2800" dirty="0">
                <a:solidFill>
                  <a:srgbClr val="0000CC"/>
                </a:solidFill>
              </a:rPr>
              <a:t>- Già phải đi bộ gần ba giờ đồng hồ / để được nhìn tận mắt cái đèn điện.// Giá ông Ê-đi-xơn làm được cái xe chở người già đi nơi này / nơi khác có phải may mắn hơn cho người già không?</a:t>
            </a:r>
            <a:endParaRPr sz="2800" dirty="0">
              <a:solidFill>
                <a:srgbClr val="0000CC"/>
              </a:solidFill>
            </a:endParaRPr>
          </a:p>
          <a:p>
            <a:pPr eaLnBrk="1" hangingPunct="1">
              <a:lnSpc>
                <a:spcPct val="90000"/>
              </a:lnSpc>
              <a:buNone/>
            </a:pPr>
            <a:r>
              <a:rPr sz="2800" dirty="0">
                <a:solidFill>
                  <a:srgbClr val="0000CC"/>
                </a:solidFill>
              </a:rPr>
              <a:t>- Thưa cụ,/ tôi tưởng vẫn có xe ngựa chở khách chứ?//</a:t>
            </a:r>
            <a:endParaRPr sz="2800" dirty="0">
              <a:solidFill>
                <a:srgbClr val="0000CC"/>
              </a:solidFill>
            </a:endParaRPr>
          </a:p>
          <a:p>
            <a:pPr eaLnBrk="1" hangingPunct="1">
              <a:lnSpc>
                <a:spcPct val="90000"/>
              </a:lnSpc>
              <a:buNone/>
            </a:pPr>
            <a:r>
              <a:rPr sz="2800" dirty="0">
                <a:solidFill>
                  <a:srgbClr val="0000CC"/>
                </a:solidFill>
              </a:rPr>
              <a:t>- Đi xe ấy thì ốm mất.// Già chỉ muốn có một thứ xe / không cần ngựa kéo mà lại thật êm.//</a:t>
            </a:r>
            <a:endParaRPr sz="2800" dirty="0">
              <a:solidFill>
                <a:srgbClr val="0000CC"/>
              </a:solidFill>
            </a:endParaRPr>
          </a:p>
        </p:txBody>
      </p:sp>
      <p:sp>
        <p:nvSpPr>
          <p:cNvPr id="6" name="Rectangle 5"/>
          <p:cNvSpPr/>
          <p:nvPr/>
        </p:nvSpPr>
        <p:spPr>
          <a:xfrm>
            <a:off x="238125" y="1225550"/>
            <a:ext cx="8915400" cy="181588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Đoạn</a:t>
            </a:r>
            <a:r>
              <a:rPr kumimoji="0" lang="en-US" sz="40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2:</a:t>
            </a:r>
            <a:endParaRPr kumimoji="0" lang="en-US" sz="40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bà</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cụ</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chậm</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chạp</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mệt</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mỏi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endPar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Ê-</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xơn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hỏi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ngạc</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nhiên</a:t>
            </a:r>
            <a:endParaRPr kumimoji="0" lang="en-US" sz="40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
        <p:nvSpPr>
          <p:cNvPr id="9220"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3">
                                            <p:txEl>
                                              <p:charRg st="0" end="185"/>
                                            </p:txEl>
                                          </p:spTgt>
                                        </p:tgtEl>
                                        <p:attrNameLst>
                                          <p:attrName>style.visibility</p:attrName>
                                        </p:attrNameLst>
                                      </p:cBhvr>
                                      <p:to>
                                        <p:strVal val="visible"/>
                                      </p:to>
                                    </p:set>
                                    <p:anim calcmode="lin" valueType="num">
                                      <p:cBhvr>
                                        <p:cTn id="7" dur="1000" fill="hold"/>
                                        <p:tgtEl>
                                          <p:spTgt spid="5123">
                                            <p:txEl>
                                              <p:charRg st="0" end="185"/>
                                            </p:txEl>
                                          </p:spTgt>
                                        </p:tgtEl>
                                        <p:attrNameLst>
                                          <p:attrName>ppt_w</p:attrName>
                                        </p:attrNameLst>
                                      </p:cBhvr>
                                      <p:tavLst>
                                        <p:tav tm="0">
                                          <p:val>
                                            <p:fltVal val="0,000000"/>
                                          </p:val>
                                        </p:tav>
                                        <p:tav tm="100000">
                                          <p:val>
                                            <p:strVal val="#ppt_w"/>
                                          </p:val>
                                        </p:tav>
                                      </p:tavLst>
                                    </p:anim>
                                    <p:anim calcmode="lin" valueType="num">
                                      <p:cBhvr>
                                        <p:cTn id="8" dur="1000" fill="hold"/>
                                        <p:tgtEl>
                                          <p:spTgt spid="5123">
                                            <p:txEl>
                                              <p:charRg st="0" end="185"/>
                                            </p:txEl>
                                          </p:spTgt>
                                        </p:tgtEl>
                                        <p:attrNameLst>
                                          <p:attrName>ppt_h</p:attrName>
                                        </p:attrNameLst>
                                      </p:cBhvr>
                                      <p:tavLst>
                                        <p:tav tm="0">
                                          <p:val>
                                            <p:fltVal val="0,000000"/>
                                          </p:val>
                                        </p:tav>
                                        <p:tav tm="100000">
                                          <p:val>
                                            <p:strVal val="#ppt_h"/>
                                          </p:val>
                                        </p:tav>
                                      </p:tavLst>
                                    </p:anim>
                                    <p:animEffect transition="in" filter="fade">
                                      <p:cBhvr>
                                        <p:cTn id="9" dur="1000"/>
                                        <p:tgtEl>
                                          <p:spTgt spid="5123">
                                            <p:txEl>
                                              <p:charRg st="0" end="185"/>
                                            </p:txEl>
                                          </p:spTgt>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123">
                                            <p:txEl>
                                              <p:charRg st="185" end="239"/>
                                            </p:txEl>
                                          </p:spTgt>
                                        </p:tgtEl>
                                        <p:attrNameLst>
                                          <p:attrName>style.visibility</p:attrName>
                                        </p:attrNameLst>
                                      </p:cBhvr>
                                      <p:to>
                                        <p:strVal val="visible"/>
                                      </p:to>
                                    </p:set>
                                    <p:anim calcmode="lin" valueType="num">
                                      <p:cBhvr>
                                        <p:cTn id="13" dur="1000" fill="hold"/>
                                        <p:tgtEl>
                                          <p:spTgt spid="5123">
                                            <p:txEl>
                                              <p:charRg st="185" end="239"/>
                                            </p:txEl>
                                          </p:spTgt>
                                        </p:tgtEl>
                                        <p:attrNameLst>
                                          <p:attrName>ppt_w</p:attrName>
                                        </p:attrNameLst>
                                      </p:cBhvr>
                                      <p:tavLst>
                                        <p:tav tm="0">
                                          <p:val>
                                            <p:fltVal val="0,000000"/>
                                          </p:val>
                                        </p:tav>
                                        <p:tav tm="100000">
                                          <p:val>
                                            <p:strVal val="#ppt_w"/>
                                          </p:val>
                                        </p:tav>
                                      </p:tavLst>
                                    </p:anim>
                                    <p:anim calcmode="lin" valueType="num">
                                      <p:cBhvr>
                                        <p:cTn id="14" dur="1000" fill="hold"/>
                                        <p:tgtEl>
                                          <p:spTgt spid="5123">
                                            <p:txEl>
                                              <p:charRg st="185" end="239"/>
                                            </p:txEl>
                                          </p:spTgt>
                                        </p:tgtEl>
                                        <p:attrNameLst>
                                          <p:attrName>ppt_h</p:attrName>
                                        </p:attrNameLst>
                                      </p:cBhvr>
                                      <p:tavLst>
                                        <p:tav tm="0">
                                          <p:val>
                                            <p:fltVal val="0,000000"/>
                                          </p:val>
                                        </p:tav>
                                        <p:tav tm="100000">
                                          <p:val>
                                            <p:strVal val="#ppt_h"/>
                                          </p:val>
                                        </p:tav>
                                      </p:tavLst>
                                    </p:anim>
                                    <p:animEffect transition="in" filter="fade">
                                      <p:cBhvr>
                                        <p:cTn id="15" dur="1000"/>
                                        <p:tgtEl>
                                          <p:spTgt spid="5123">
                                            <p:txEl>
                                              <p:charRg st="185" end="239"/>
                                            </p:txEl>
                                          </p:spTgt>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123">
                                            <p:txEl>
                                              <p:charRg st="239" end="330"/>
                                            </p:txEl>
                                          </p:spTgt>
                                        </p:tgtEl>
                                        <p:attrNameLst>
                                          <p:attrName>style.visibility</p:attrName>
                                        </p:attrNameLst>
                                      </p:cBhvr>
                                      <p:to>
                                        <p:strVal val="visible"/>
                                      </p:to>
                                    </p:set>
                                    <p:anim calcmode="lin" valueType="num">
                                      <p:cBhvr>
                                        <p:cTn id="19" dur="1000" fill="hold"/>
                                        <p:tgtEl>
                                          <p:spTgt spid="5123">
                                            <p:txEl>
                                              <p:charRg st="239" end="330"/>
                                            </p:txEl>
                                          </p:spTgt>
                                        </p:tgtEl>
                                        <p:attrNameLst>
                                          <p:attrName>ppt_w</p:attrName>
                                        </p:attrNameLst>
                                      </p:cBhvr>
                                      <p:tavLst>
                                        <p:tav tm="0">
                                          <p:val>
                                            <p:fltVal val="0,000000"/>
                                          </p:val>
                                        </p:tav>
                                        <p:tav tm="100000">
                                          <p:val>
                                            <p:strVal val="#ppt_w"/>
                                          </p:val>
                                        </p:tav>
                                      </p:tavLst>
                                    </p:anim>
                                    <p:anim calcmode="lin" valueType="num">
                                      <p:cBhvr>
                                        <p:cTn id="20" dur="1000" fill="hold"/>
                                        <p:tgtEl>
                                          <p:spTgt spid="5123">
                                            <p:txEl>
                                              <p:charRg st="239" end="330"/>
                                            </p:txEl>
                                          </p:spTgt>
                                        </p:tgtEl>
                                        <p:attrNameLst>
                                          <p:attrName>ppt_h</p:attrName>
                                        </p:attrNameLst>
                                      </p:cBhvr>
                                      <p:tavLst>
                                        <p:tav tm="0">
                                          <p:val>
                                            <p:fltVal val="0,000000"/>
                                          </p:val>
                                        </p:tav>
                                        <p:tav tm="100000">
                                          <p:val>
                                            <p:strVal val="#ppt_h"/>
                                          </p:val>
                                        </p:tav>
                                      </p:tavLst>
                                    </p:anim>
                                    <p:animEffect transition="in" filter="fade">
                                      <p:cBhvr>
                                        <p:cTn id="21" dur="1000"/>
                                        <p:tgtEl>
                                          <p:spTgt spid="5123">
                                            <p:txEl>
                                              <p:charRg st="239" end="33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152400" y="1149350"/>
            <a:ext cx="8991600" cy="138499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Đoạn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3: </a:t>
            </a:r>
            <a:endPar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Ê-</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đi</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xơn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reo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vui</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khi</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sáng</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kiến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chợt</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lóe</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đến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bà</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cụ</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phấn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chấn</a:t>
            </a:r>
            <a:r>
              <a:rPr kumimoji="0" lang="en-US" sz="28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endParaRPr kumimoji="0" lang="en-US" sz="3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10243" name="Frame 7"/>
          <p:cNvSpPr/>
          <p:nvPr/>
        </p:nvSpPr>
        <p:spPr>
          <a:xfrm>
            <a:off x="0" y="2819400"/>
            <a:ext cx="9144000" cy="4038600"/>
          </a:xfrm>
          <a:custGeom>
            <a:avLst/>
            <a:gdLst>
              <a:gd name="txL" fmla="*/ 1494 w 9144000"/>
              <a:gd name="txT" fmla="*/ 1494 h 4038600"/>
              <a:gd name="txR" fmla="*/ 9142504 w 9144000"/>
              <a:gd name="txB" fmla="*/ 4037106 h 4038600"/>
            </a:gdLst>
            <a:ahLst/>
            <a:cxnLst>
              <a:cxn ang="17694720">
                <a:pos x="4572000" y="0"/>
              </a:cxn>
              <a:cxn ang="11796480">
                <a:pos x="0" y="2019300"/>
              </a:cxn>
              <a:cxn ang="5898240">
                <a:pos x="4572000" y="4038600"/>
              </a:cxn>
              <a:cxn ang="0">
                <a:pos x="9144000" y="2019300"/>
              </a:cxn>
            </a:cxnLst>
            <a:rect l="txL" t="txT" r="txR" b="txB"/>
            <a:pathLst>
              <a:path w="9144000" h="4038600">
                <a:moveTo>
                  <a:pt x="0" y="0"/>
                </a:moveTo>
                <a:lnTo>
                  <a:pt x="9144000" y="0"/>
                </a:lnTo>
                <a:lnTo>
                  <a:pt x="9144000" y="4038600"/>
                </a:lnTo>
                <a:lnTo>
                  <a:pt x="0" y="4038600"/>
                </a:lnTo>
                <a:close/>
                <a:moveTo>
                  <a:pt x="1494" y="1494"/>
                </a:moveTo>
                <a:lnTo>
                  <a:pt x="1494" y="4037106"/>
                </a:lnTo>
                <a:lnTo>
                  <a:pt x="9142506" y="4037106"/>
                </a:lnTo>
                <a:lnTo>
                  <a:pt x="9142506" y="1494"/>
                </a:lnTo>
                <a:close/>
              </a:path>
            </a:pathLst>
          </a:custGeom>
          <a:noFill/>
          <a:ln w="9525">
            <a:noFill/>
          </a:ln>
        </p:spPr>
        <p:txBody>
          <a:bodyPr/>
          <a:p>
            <a:pPr eaLnBrk="0" hangingPunct="0">
              <a:buNone/>
            </a:pPr>
            <a:endParaRPr sz="3000" dirty="0">
              <a:latin typeface="Arial" panose="020B0604020202020204" pitchFamily="34" charset="0"/>
            </a:endParaRPr>
          </a:p>
        </p:txBody>
      </p:sp>
      <p:sp>
        <p:nvSpPr>
          <p:cNvPr id="9" name="TextBox 8"/>
          <p:cNvSpPr txBox="1"/>
          <p:nvPr/>
        </p:nvSpPr>
        <p:spPr>
          <a:xfrm>
            <a:off x="0" y="2667000"/>
            <a:ext cx="8991600" cy="4060825"/>
          </a:xfrm>
          <a:prstGeom prst="rect">
            <a:avLst/>
          </a:prstGeom>
          <a:noFill/>
          <a:ln w="9525">
            <a:noFill/>
          </a:ln>
        </p:spPr>
        <p:txBody>
          <a:bodyPr>
            <a:spAutoFit/>
          </a:bodyPr>
          <a:p>
            <a:pPr eaLnBrk="0" hangingPunct="0"/>
            <a:r>
              <a:rPr sz="2600" dirty="0">
                <a:solidFill>
                  <a:srgbClr val="0000CC"/>
                </a:solidFill>
                <a:latin typeface="Arial" panose="020B0604020202020204" pitchFamily="34" charset="0"/>
              </a:rPr>
              <a:t>   Nghe bà cụ nói vậy,/ bỗng một ý nghĩ lóe lên trong đầu Ê-đi-xơn.// Ông reo lên://</a:t>
            </a:r>
            <a:endParaRPr sz="2600" dirty="0">
              <a:solidFill>
                <a:srgbClr val="0000CC"/>
              </a:solidFill>
              <a:latin typeface="Arial" panose="020B0604020202020204" pitchFamily="34" charset="0"/>
            </a:endParaRPr>
          </a:p>
          <a:p>
            <a:pPr eaLnBrk="0" hangingPunct="0"/>
            <a:r>
              <a:rPr sz="2600" dirty="0">
                <a:solidFill>
                  <a:srgbClr val="0000CC"/>
                </a:solidFill>
                <a:latin typeface="Arial" panose="020B0604020202020204" pitchFamily="34" charset="0"/>
              </a:rPr>
              <a:t>	- Cụ ơi!// Tôi là Ê-đi-xơn đây.// Nhờ cụ mà tôi nảy ra ý định làm một cái xe chạy bằng dòng điện đấy.//</a:t>
            </a:r>
            <a:endParaRPr sz="2600" dirty="0">
              <a:solidFill>
                <a:srgbClr val="0000CC"/>
              </a:solidFill>
              <a:latin typeface="Arial" panose="020B0604020202020204" pitchFamily="34" charset="0"/>
            </a:endParaRPr>
          </a:p>
          <a:p>
            <a:pPr eaLnBrk="0" hangingPunct="0"/>
            <a:r>
              <a:rPr sz="2600" dirty="0">
                <a:solidFill>
                  <a:srgbClr val="0000CC"/>
                </a:solidFill>
                <a:latin typeface="Arial" panose="020B0604020202020204" pitchFamily="34" charset="0"/>
              </a:rPr>
              <a:t>	Bà cụ vô cùng ngạc nhiên khi thấy nhà bác học cũng bình thường như mọi người khác.// Lúc chia tay,/ Ê-đi-xơn bảo://</a:t>
            </a:r>
            <a:endParaRPr sz="2600" dirty="0">
              <a:solidFill>
                <a:srgbClr val="0000CC"/>
              </a:solidFill>
              <a:latin typeface="Arial" panose="020B0604020202020204" pitchFamily="34" charset="0"/>
            </a:endParaRPr>
          </a:p>
          <a:p>
            <a:pPr eaLnBrk="0" hangingPunct="0"/>
            <a:r>
              <a:rPr sz="2600" dirty="0">
                <a:solidFill>
                  <a:srgbClr val="0000CC"/>
                </a:solidFill>
                <a:latin typeface="Arial" panose="020B0604020202020204" pitchFamily="34" charset="0"/>
              </a:rPr>
              <a:t>	- Tôi sẽ mời cụ đi chuyến xe điện đầu tiên.//</a:t>
            </a:r>
            <a:endParaRPr sz="2600" dirty="0">
              <a:solidFill>
                <a:srgbClr val="0000CC"/>
              </a:solidFill>
              <a:latin typeface="Arial" panose="020B0604020202020204" pitchFamily="34" charset="0"/>
            </a:endParaRPr>
          </a:p>
          <a:p>
            <a:pPr eaLnBrk="0" hangingPunct="0"/>
            <a:r>
              <a:rPr sz="2600" dirty="0">
                <a:solidFill>
                  <a:srgbClr val="0000CC"/>
                </a:solidFill>
                <a:latin typeface="Arial" panose="020B0604020202020204" pitchFamily="34" charset="0"/>
              </a:rPr>
              <a:t>	- Thế nào già cũng đến…//Nhưng ông phải làm nhanh lên nhé/ kẻo tuổi già chẳng còn được bao lâu đâu.//</a:t>
            </a:r>
            <a:endParaRPr sz="2800" dirty="0">
              <a:solidFill>
                <a:srgbClr val="0000CC"/>
              </a:solidFill>
              <a:latin typeface="Arial" panose="020B0604020202020204" pitchFamily="34" charset="0"/>
            </a:endParaRPr>
          </a:p>
        </p:txBody>
      </p:sp>
      <p:sp>
        <p:nvSpPr>
          <p:cNvPr id="10245"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57149" y="1011237"/>
            <a:ext cx="9144000" cy="156966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Đoạn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4: </a:t>
            </a:r>
            <a:endPar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Ê-</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đi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xơn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vui</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hóm</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hỉnh</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giọng</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cụ</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già</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phấn</a:t>
            </a:r>
            <a:r>
              <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rPr>
              <a:t>khởi</a:t>
            </a:r>
            <a:endParaRPr kumimoji="0" lang="en-US" sz="3200" b="1" i="0" u="none" strike="noStrike" kern="1200" cap="none" spc="0" normalizeH="0" baseline="0" noProof="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uLnTx/>
              <a:uFillTx/>
              <a:latin typeface="Arial" panose="020B0604020202020204" pitchFamily="34" charset="0"/>
              <a:ea typeface="+mn-ea"/>
              <a:cs typeface="+mn-cs"/>
            </a:endParaRPr>
          </a:p>
        </p:txBody>
      </p:sp>
      <p:sp>
        <p:nvSpPr>
          <p:cNvPr id="8" name="TextBox 7"/>
          <p:cNvSpPr txBox="1"/>
          <p:nvPr/>
        </p:nvSpPr>
        <p:spPr>
          <a:xfrm>
            <a:off x="0" y="2590800"/>
            <a:ext cx="8991600" cy="3935413"/>
          </a:xfrm>
          <a:prstGeom prst="rect">
            <a:avLst/>
          </a:prstGeom>
          <a:noFill/>
          <a:ln w="9525">
            <a:noFill/>
          </a:ln>
        </p:spPr>
        <p:txBody>
          <a:bodyPr>
            <a:spAutoFit/>
          </a:bodyPr>
          <a:p>
            <a:pPr eaLnBrk="0" hangingPunct="0"/>
            <a:r>
              <a:rPr sz="2800" dirty="0">
                <a:solidFill>
                  <a:srgbClr val="0000CC"/>
                </a:solidFill>
                <a:latin typeface="Arial" panose="020B0604020202020204" pitchFamily="34" charset="0"/>
              </a:rPr>
              <a:t> 	Từ lần gặp bà cụ,/ Ê-đi-xơn miệt mài với công việc chế tạo xe điện và đã thành công.//</a:t>
            </a:r>
            <a:endParaRPr sz="2800" dirty="0">
              <a:solidFill>
                <a:srgbClr val="0000CC"/>
              </a:solidFill>
              <a:latin typeface="Arial" panose="020B0604020202020204" pitchFamily="34" charset="0"/>
            </a:endParaRPr>
          </a:p>
          <a:p>
            <a:pPr eaLnBrk="0" hangingPunct="0"/>
            <a:r>
              <a:rPr sz="2800" dirty="0">
                <a:solidFill>
                  <a:srgbClr val="0000CC"/>
                </a:solidFill>
                <a:latin typeface="Arial" panose="020B0604020202020204" pitchFamily="34" charset="0"/>
              </a:rPr>
              <a:t>	Hôm chạy thử xe điện,/ người ta xếp hàng dài để mua vé.// Ê-đi-xơn mời bà cụ dạo nọ đi chuyến đầu tiên.// Đến ga,/ ông bảo://</a:t>
            </a:r>
            <a:endParaRPr sz="2800" dirty="0">
              <a:solidFill>
                <a:srgbClr val="0000CC"/>
              </a:solidFill>
              <a:latin typeface="Arial" panose="020B0604020202020204" pitchFamily="34" charset="0"/>
            </a:endParaRPr>
          </a:p>
          <a:p>
            <a:pPr eaLnBrk="0" hangingPunct="0"/>
            <a:r>
              <a:rPr sz="2800" dirty="0">
                <a:solidFill>
                  <a:srgbClr val="0000CC"/>
                </a:solidFill>
                <a:latin typeface="Arial" panose="020B0604020202020204" pitchFamily="34" charset="0"/>
              </a:rPr>
              <a:t>	- Tôi giữ đúng lời hứa với cụ rồi nhé!//</a:t>
            </a:r>
            <a:endParaRPr sz="2800" dirty="0">
              <a:solidFill>
                <a:srgbClr val="0000CC"/>
              </a:solidFill>
              <a:latin typeface="Arial" panose="020B0604020202020204" pitchFamily="34" charset="0"/>
            </a:endParaRPr>
          </a:p>
          <a:p>
            <a:pPr eaLnBrk="0" hangingPunct="0"/>
            <a:r>
              <a:rPr sz="2800" dirty="0">
                <a:solidFill>
                  <a:srgbClr val="0000CC"/>
                </a:solidFill>
                <a:latin typeface="Arial" panose="020B0604020202020204" pitchFamily="34" charset="0"/>
              </a:rPr>
              <a:t>	Bà cụ cười móm mém://</a:t>
            </a:r>
            <a:endParaRPr sz="2800" dirty="0">
              <a:solidFill>
                <a:srgbClr val="0000CC"/>
              </a:solidFill>
              <a:latin typeface="Arial" panose="020B0604020202020204" pitchFamily="34" charset="0"/>
            </a:endParaRPr>
          </a:p>
          <a:p>
            <a:pPr eaLnBrk="0" hangingPunct="0"/>
            <a:r>
              <a:rPr sz="2800" dirty="0">
                <a:solidFill>
                  <a:srgbClr val="0000CC"/>
                </a:solidFill>
                <a:latin typeface="Arial" panose="020B0604020202020204" pitchFamily="34" charset="0"/>
              </a:rPr>
              <a:t>	- Cảm ơn ông.// Giờ thì già có thể đi chơi cả ngày với chiếc xe này rồi.//</a:t>
            </a:r>
            <a:endParaRPr sz="2800" dirty="0">
              <a:solidFill>
                <a:srgbClr val="0000CC"/>
              </a:solidFill>
              <a:latin typeface="Arial" panose="020B0604020202020204" pitchFamily="34" charset="0"/>
            </a:endParaRPr>
          </a:p>
        </p:txBody>
      </p:sp>
      <p:sp>
        <p:nvSpPr>
          <p:cNvPr id="11268" name="WordArt 5"/>
          <p:cNvSpPr>
            <a:spLocks noTextEdit="1"/>
          </p:cNvSpPr>
          <p:nvPr/>
        </p:nvSpPr>
        <p:spPr>
          <a:xfrm>
            <a:off x="1905000" y="228600"/>
            <a:ext cx="5486400" cy="762000"/>
          </a:xfrm>
          <a:prstGeom prst="rect">
            <a:avLst/>
          </a:prstGeom>
        </p:spPr>
        <p:txBody>
          <a:bodyPr wrap="none" fromWordArt="1">
            <a:prstTxWarp prst="textPlain">
              <a:avLst>
                <a:gd name="adj" fmla="val 50000"/>
              </a:avLst>
            </a:prstTxWarp>
            <a:normAutofit/>
          </a:bodyPr>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TẬP ĐỌC</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hangingPunct="0"/>
            <a:r>
              <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rPr>
              <a:t>NHÀ BÁC HỌC VÀ BÀ CỤ</a:t>
            </a:r>
            <a:endParaRPr lang="en-US" sz="3600" b="1">
              <a:ln w="9525" cap="flat" cmpd="sng">
                <a:solidFill>
                  <a:srgbClr val="0000FF"/>
                </a:solidFill>
                <a:prstDash val="solid"/>
                <a:headEnd type="none" w="med" len="med"/>
                <a:tailEnd type="none" w="med" len="med"/>
              </a:ln>
              <a:solidFill>
                <a:srgbClr val="000000"/>
              </a:solidFill>
              <a:effectLst>
                <a:outerShdw dist="35921"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charRg st="0" end="89"/>
                                            </p:txEl>
                                          </p:spTgt>
                                        </p:tgtEl>
                                        <p:attrNameLst>
                                          <p:attrName>style.visibility</p:attrName>
                                        </p:attrNameLst>
                                      </p:cBhvr>
                                      <p:to>
                                        <p:strVal val="visible"/>
                                      </p:to>
                                    </p:set>
                                    <p:anim calcmode="lin" valueType="num">
                                      <p:cBhvr additive="base">
                                        <p:cTn id="7" dur="500" fill="hold"/>
                                        <p:tgtEl>
                                          <p:spTgt spid="8">
                                            <p:txEl>
                                              <p:charRg st="0" end="8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charRg st="0" end="8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charRg st="89" end="216"/>
                                            </p:txEl>
                                          </p:spTgt>
                                        </p:tgtEl>
                                        <p:attrNameLst>
                                          <p:attrName>style.visibility</p:attrName>
                                        </p:attrNameLst>
                                      </p:cBhvr>
                                      <p:to>
                                        <p:strVal val="visible"/>
                                      </p:to>
                                    </p:set>
                                    <p:anim calcmode="lin" valueType="num">
                                      <p:cBhvr additive="base">
                                        <p:cTn id="11" dur="500" fill="hold"/>
                                        <p:tgtEl>
                                          <p:spTgt spid="8">
                                            <p:txEl>
                                              <p:charRg st="89" end="21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charRg st="89" end="21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charRg st="216" end="258"/>
                                            </p:txEl>
                                          </p:spTgt>
                                        </p:tgtEl>
                                        <p:attrNameLst>
                                          <p:attrName>style.visibility</p:attrName>
                                        </p:attrNameLst>
                                      </p:cBhvr>
                                      <p:to>
                                        <p:strVal val="visible"/>
                                      </p:to>
                                    </p:set>
                                    <p:anim calcmode="lin" valueType="num">
                                      <p:cBhvr additive="base">
                                        <p:cTn id="15" dur="500" fill="hold"/>
                                        <p:tgtEl>
                                          <p:spTgt spid="8">
                                            <p:txEl>
                                              <p:charRg st="216" end="25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charRg st="216" end="25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charRg st="258" end="281"/>
                                            </p:txEl>
                                          </p:spTgt>
                                        </p:tgtEl>
                                        <p:attrNameLst>
                                          <p:attrName>style.visibility</p:attrName>
                                        </p:attrNameLst>
                                      </p:cBhvr>
                                      <p:to>
                                        <p:strVal val="visible"/>
                                      </p:to>
                                    </p:set>
                                    <p:anim calcmode="lin" valueType="num">
                                      <p:cBhvr additive="base">
                                        <p:cTn id="19" dur="500" fill="hold"/>
                                        <p:tgtEl>
                                          <p:spTgt spid="8">
                                            <p:txEl>
                                              <p:charRg st="258" end="28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charRg st="258" end="28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charRg st="281" end="357"/>
                                            </p:txEl>
                                          </p:spTgt>
                                        </p:tgtEl>
                                        <p:attrNameLst>
                                          <p:attrName>style.visibility</p:attrName>
                                        </p:attrNameLst>
                                      </p:cBhvr>
                                      <p:to>
                                        <p:strVal val="visible"/>
                                      </p:to>
                                    </p:set>
                                    <p:anim calcmode="lin" valueType="num">
                                      <p:cBhvr additive="base">
                                        <p:cTn id="23" dur="500" fill="hold"/>
                                        <p:tgtEl>
                                          <p:spTgt spid="8">
                                            <p:txEl>
                                              <p:charRg st="281" end="35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charRg st="281" end="35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6015</Words>
  <Application>WPS Presentation</Application>
  <PresentationFormat/>
  <Paragraphs>237</Paragraphs>
  <Slides>29</Slides>
  <Notes>1</Notes>
  <HiddenSlides>0</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3</vt:i4>
      </vt:variant>
      <vt:variant>
        <vt:lpstr>幻灯片标题</vt:lpstr>
      </vt:variant>
      <vt:variant>
        <vt:i4>29</vt:i4>
      </vt:variant>
    </vt:vector>
  </HeadingPairs>
  <TitlesOfParts>
    <vt:vector size="43" baseType="lpstr">
      <vt:lpstr>Arial</vt:lpstr>
      <vt:lpstr>SimSun</vt:lpstr>
      <vt:lpstr>Wingdings</vt:lpstr>
      <vt:lpstr>Calibri</vt:lpstr>
      <vt:lpstr>Times New Roman</vt:lpstr>
      <vt:lpstr>Tahoma</vt:lpstr>
      <vt:lpstr>Microsoft YaHei</vt:lpstr>
      <vt:lpstr>Arial Unicode MS</vt:lpstr>
      <vt:lpstr>.VnTime</vt:lpstr>
      <vt:lpstr>Default Design</vt:lpstr>
      <vt:lpstr>1_Default Design</vt:lpstr>
      <vt:lpstr>Photoshop.Image.7</vt:lpstr>
      <vt:lpstr>Photoshop.Image.7</vt:lpstr>
      <vt:lpstr>Photoshop.Image.7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Tam PC</cp:lastModifiedBy>
  <cp:revision>2</cp:revision>
  <dcterms:created xsi:type="dcterms:W3CDTF">2011-01-15T02:18:03Z</dcterms:created>
  <dcterms:modified xsi:type="dcterms:W3CDTF">2022-02-13T16:34:02Z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EFB5AB712CF8432789225A9C595D2020</vt:lpwstr>
  </property>
  <property fmtid="{D5CDD505-2E9C-101B-9397-08002B2CF9AE}" pid="3" name="KSOProductBuildVer">
    <vt:lpwstr>1033-11.2.0.10463</vt:lpwstr>
  </property>
</Properties>
</file>