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89" r:id="rId3"/>
    <p:sldId id="277" r:id="rId4"/>
    <p:sldId id="288" r:id="rId5"/>
    <p:sldId id="290" r:id="rId6"/>
    <p:sldId id="291" r:id="rId7"/>
    <p:sldId id="292" r:id="rId8"/>
    <p:sldId id="271" r:id="rId9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FFCC"/>
    <a:srgbClr val="FF6600"/>
    <a:srgbClr val="CCFFCC"/>
    <a:srgbClr val="0000FF"/>
    <a:srgbClr val="00FF00"/>
    <a:srgbClr val="FF66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82" autoAdjust="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A77A1-B6C2-42AC-9C13-06D104124D7B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F49C18-41E3-4890-B06C-39972ED4A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380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8E49-C4D1-4A0C-A7BC-F94F3BCE1736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8B539-C44A-4647-898F-426A720BB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632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8E49-C4D1-4A0C-A7BC-F94F3BCE1736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8B539-C44A-4647-898F-426A720BB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57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8E49-C4D1-4A0C-A7BC-F94F3BCE1736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8B539-C44A-4647-898F-426A720BB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992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88B33-0665-45AA-9A86-0D8FE04739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058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8E49-C4D1-4A0C-A7BC-F94F3BCE1736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8B539-C44A-4647-898F-426A720BB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12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8E49-C4D1-4A0C-A7BC-F94F3BCE1736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8B539-C44A-4647-898F-426A720BB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525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8E49-C4D1-4A0C-A7BC-F94F3BCE1736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8B539-C44A-4647-898F-426A720BB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091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8E49-C4D1-4A0C-A7BC-F94F3BCE1736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8B539-C44A-4647-898F-426A720BB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865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8E49-C4D1-4A0C-A7BC-F94F3BCE1736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8B539-C44A-4647-898F-426A720BB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06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8E49-C4D1-4A0C-A7BC-F94F3BCE1736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8B539-C44A-4647-898F-426A720BB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735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8E49-C4D1-4A0C-A7BC-F94F3BCE1736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8B539-C44A-4647-898F-426A720BB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141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8E49-C4D1-4A0C-A7BC-F94F3BCE1736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8B539-C44A-4647-898F-426A720BB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94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88E49-C4D1-4A0C-A7BC-F94F3BCE1736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8B539-C44A-4647-898F-426A720BB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071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Group 103">
            <a:extLst>
              <a:ext uri="{FF2B5EF4-FFF2-40B4-BE49-F238E27FC236}">
                <a16:creationId xmlns:a16="http://schemas.microsoft.com/office/drawing/2014/main" xmlns="" id="{FF6A658A-D00C-4103-A618-3D7794DC13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1308451"/>
              </p:ext>
            </p:extLst>
          </p:nvPr>
        </p:nvGraphicFramePr>
        <p:xfrm>
          <a:off x="3117801" y="381000"/>
          <a:ext cx="2824162" cy="1036638"/>
        </p:xfrm>
        <a:graphic>
          <a:graphicData uri="http://schemas.openxmlformats.org/drawingml/2006/table">
            <a:tbl>
              <a:tblPr/>
              <a:tblGrid>
                <a:gridCol w="595312">
                  <a:extLst>
                    <a:ext uri="{9D8B030D-6E8A-4147-A177-3AD203B41FA5}">
                      <a16:colId xmlns:a16="http://schemas.microsoft.com/office/drawing/2014/main" xmlns="" val="3744239818"/>
                    </a:ext>
                  </a:extLst>
                </a:gridCol>
                <a:gridCol w="593725">
                  <a:extLst>
                    <a:ext uri="{9D8B030D-6E8A-4147-A177-3AD203B41FA5}">
                      <a16:colId xmlns:a16="http://schemas.microsoft.com/office/drawing/2014/main" xmlns="" val="2725999621"/>
                    </a:ext>
                  </a:extLst>
                </a:gridCol>
                <a:gridCol w="568325">
                  <a:extLst>
                    <a:ext uri="{9D8B030D-6E8A-4147-A177-3AD203B41FA5}">
                      <a16:colId xmlns:a16="http://schemas.microsoft.com/office/drawing/2014/main" xmlns="" val="332585512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113944532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4147836031"/>
                    </a:ext>
                  </a:extLst>
                </a:gridCol>
              </a:tblGrid>
              <a:tr h="5183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4" marB="45734" horzOverflow="overflow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4" marB="45734" horzOverflow="overflow">
                    <a:lnL w="762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9631759"/>
                  </a:ext>
                </a:extLst>
              </a:tr>
              <a:tr h="5183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4" marB="45734" horzOverflow="overflow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4" marB="45734" horzOverflow="overflow">
                    <a:lnL w="762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04101656"/>
                  </a:ext>
                </a:extLst>
              </a:tr>
            </a:tbl>
          </a:graphicData>
        </a:graphic>
      </p:graphicFrame>
      <p:sp>
        <p:nvSpPr>
          <p:cNvPr id="17" name="Text Box 73">
            <a:extLst>
              <a:ext uri="{FF2B5EF4-FFF2-40B4-BE49-F238E27FC236}">
                <a16:creationId xmlns:a16="http://schemas.microsoft.com/office/drawing/2014/main" xmlns="" id="{72649195-B09A-46D1-9B2A-D649DBCE5B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7252" y="3015608"/>
            <a:ext cx="2754006" cy="584775"/>
          </a:xfrm>
          <a:prstGeom prst="rect">
            <a:avLst/>
          </a:prstGeom>
          <a:solidFill>
            <a:srgbClr val="CCFFCC"/>
          </a:solidFill>
          <a:ln>
            <a:solidFill>
              <a:srgbClr val="FF6600"/>
            </a:solidFill>
          </a:ln>
          <a:effec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+  4  = 10</a:t>
            </a:r>
          </a:p>
        </p:txBody>
      </p:sp>
      <p:sp>
        <p:nvSpPr>
          <p:cNvPr id="18" name="Text Box 73">
            <a:extLst>
              <a:ext uri="{FF2B5EF4-FFF2-40B4-BE49-F238E27FC236}">
                <a16:creationId xmlns:a16="http://schemas.microsoft.com/office/drawing/2014/main" xmlns="" id="{E95206AA-7B1A-4E59-B4BB-3FFFE4827B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882" y="3987225"/>
            <a:ext cx="2754006" cy="584775"/>
          </a:xfrm>
          <a:prstGeom prst="rect">
            <a:avLst/>
          </a:prstGeom>
          <a:solidFill>
            <a:srgbClr val="CCFFCC"/>
          </a:solidFill>
          <a:ln>
            <a:solidFill>
              <a:srgbClr val="FF6600"/>
            </a:solidFill>
          </a:ln>
          <a:effec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= 10 – 4 </a:t>
            </a:r>
          </a:p>
        </p:txBody>
      </p:sp>
      <p:sp>
        <p:nvSpPr>
          <p:cNvPr id="19" name="Text Box 73">
            <a:extLst>
              <a:ext uri="{FF2B5EF4-FFF2-40B4-BE49-F238E27FC236}">
                <a16:creationId xmlns:a16="http://schemas.microsoft.com/office/drawing/2014/main" xmlns="" id="{155E7A0D-B70F-4F07-87BD-AD963965C0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1963" y="3960170"/>
            <a:ext cx="2754006" cy="584775"/>
          </a:xfrm>
          <a:prstGeom prst="rect">
            <a:avLst/>
          </a:prstGeom>
          <a:solidFill>
            <a:srgbClr val="CCFFCC"/>
          </a:solidFill>
          <a:ln>
            <a:solidFill>
              <a:srgbClr val="FF6600"/>
            </a:solidFill>
          </a:ln>
          <a:effec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 = 10 - 6</a:t>
            </a:r>
          </a:p>
        </p:txBody>
      </p:sp>
      <p:sp>
        <p:nvSpPr>
          <p:cNvPr id="20" name="Text Box 34">
            <a:extLst>
              <a:ext uri="{FF2B5EF4-FFF2-40B4-BE49-F238E27FC236}">
                <a16:creationId xmlns:a16="http://schemas.microsoft.com/office/drawing/2014/main" xmlns="" id="{0F6DA9E0-EF4F-414F-83C7-EE6342237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3830" y="1887250"/>
            <a:ext cx="2078180" cy="630942"/>
          </a:xfrm>
          <a:prstGeom prst="rect">
            <a:avLst/>
          </a:prstGeom>
          <a:solidFill>
            <a:srgbClr val="FFFFCC"/>
          </a:solidFill>
          <a:ln>
            <a:solidFill>
              <a:srgbClr val="FF0000"/>
            </a:solidFill>
          </a:ln>
          <a:effectLst/>
          <a:extLst/>
        </p:spPr>
        <p:txBody>
          <a:bodyPr wrap="square">
            <a:spAutoFit/>
          </a:bodyPr>
          <a:lstStyle/>
          <a:p>
            <a:pPr algn="ctr"/>
            <a:r>
              <a:rPr lang="en-US" altLang="en-US" sz="3500" b="1" u="none" dirty="0" err="1">
                <a:solidFill>
                  <a:srgbClr val="000099"/>
                </a:solidFill>
              </a:rPr>
              <a:t>Số</a:t>
            </a:r>
            <a:r>
              <a:rPr lang="en-US" altLang="en-US" sz="3500" b="1" u="none" dirty="0">
                <a:solidFill>
                  <a:srgbClr val="000099"/>
                </a:solidFill>
              </a:rPr>
              <a:t> </a:t>
            </a:r>
            <a:r>
              <a:rPr lang="en-US" altLang="en-US" sz="3500" b="1" u="none" dirty="0" err="1">
                <a:solidFill>
                  <a:srgbClr val="000099"/>
                </a:solidFill>
              </a:rPr>
              <a:t>hạng</a:t>
            </a:r>
            <a:r>
              <a:rPr lang="en-US" altLang="en-US" sz="3500" b="1" u="none" dirty="0">
                <a:solidFill>
                  <a:srgbClr val="000099"/>
                </a:solidFill>
              </a:rPr>
              <a:t> 1</a:t>
            </a:r>
          </a:p>
        </p:txBody>
      </p:sp>
      <p:sp>
        <p:nvSpPr>
          <p:cNvPr id="21" name="Text Box 34">
            <a:extLst>
              <a:ext uri="{FF2B5EF4-FFF2-40B4-BE49-F238E27FC236}">
                <a16:creationId xmlns:a16="http://schemas.microsoft.com/office/drawing/2014/main" xmlns="" id="{D7F525FF-4653-42C4-BABD-EDB3F5ECF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7671" y="1887250"/>
            <a:ext cx="1988675" cy="630942"/>
          </a:xfrm>
          <a:prstGeom prst="rect">
            <a:avLst/>
          </a:prstGeom>
          <a:solidFill>
            <a:srgbClr val="FFFFCC"/>
          </a:solidFill>
          <a:ln>
            <a:solidFill>
              <a:srgbClr val="FF0000"/>
            </a:solidFill>
          </a:ln>
          <a:effectLst/>
          <a:extLst/>
        </p:spPr>
        <p:txBody>
          <a:bodyPr wrap="square">
            <a:spAutoFit/>
          </a:bodyPr>
          <a:lstStyle/>
          <a:p>
            <a:pPr algn="ctr"/>
            <a:r>
              <a:rPr lang="en-US" altLang="en-US" sz="3500" b="1" u="none" dirty="0" err="1">
                <a:solidFill>
                  <a:srgbClr val="000099"/>
                </a:solidFill>
              </a:rPr>
              <a:t>Số</a:t>
            </a:r>
            <a:r>
              <a:rPr lang="en-US" altLang="en-US" sz="3500" b="1" u="none" dirty="0">
                <a:solidFill>
                  <a:srgbClr val="000099"/>
                </a:solidFill>
              </a:rPr>
              <a:t> </a:t>
            </a:r>
            <a:r>
              <a:rPr lang="en-US" altLang="en-US" sz="3500" b="1" u="none" dirty="0" err="1">
                <a:solidFill>
                  <a:srgbClr val="000099"/>
                </a:solidFill>
              </a:rPr>
              <a:t>hạng</a:t>
            </a:r>
            <a:r>
              <a:rPr lang="en-US" altLang="en-US" sz="3500" b="1" u="none" dirty="0">
                <a:solidFill>
                  <a:srgbClr val="000099"/>
                </a:solidFill>
              </a:rPr>
              <a:t> 2</a:t>
            </a:r>
          </a:p>
        </p:txBody>
      </p:sp>
      <p:sp>
        <p:nvSpPr>
          <p:cNvPr id="22" name="Text Box 34">
            <a:extLst>
              <a:ext uri="{FF2B5EF4-FFF2-40B4-BE49-F238E27FC236}">
                <a16:creationId xmlns:a16="http://schemas.microsoft.com/office/drawing/2014/main" xmlns="" id="{C2CFAE8B-7714-4705-943E-B01DACAC09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7857" y="1887250"/>
            <a:ext cx="1505719" cy="630942"/>
          </a:xfrm>
          <a:prstGeom prst="rect">
            <a:avLst/>
          </a:prstGeom>
          <a:solidFill>
            <a:srgbClr val="FFFFCC"/>
          </a:solidFill>
          <a:ln>
            <a:solidFill>
              <a:srgbClr val="FF0000"/>
            </a:solidFill>
          </a:ln>
          <a:effectLst/>
          <a:extLst/>
        </p:spPr>
        <p:txBody>
          <a:bodyPr wrap="square">
            <a:spAutoFit/>
          </a:bodyPr>
          <a:lstStyle/>
          <a:p>
            <a:pPr algn="ctr"/>
            <a:r>
              <a:rPr lang="en-US" altLang="en-US" sz="3500" b="1" u="none" dirty="0" err="1">
                <a:solidFill>
                  <a:srgbClr val="000099"/>
                </a:solidFill>
              </a:rPr>
              <a:t>Tổng</a:t>
            </a:r>
            <a:endParaRPr lang="en-US" altLang="en-US" sz="3500" b="1" u="none" dirty="0">
              <a:solidFill>
                <a:srgbClr val="000099"/>
              </a:solidFill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xmlns="" id="{9EE4AD57-C31F-497B-B495-30174B8A5502}"/>
              </a:ext>
            </a:extLst>
          </p:cNvPr>
          <p:cNvCxnSpPr>
            <a:cxnSpLocks/>
            <a:endCxn id="20" idx="2"/>
          </p:cNvCxnSpPr>
          <p:nvPr/>
        </p:nvCxnSpPr>
        <p:spPr>
          <a:xfrm flipH="1" flipV="1">
            <a:off x="2052920" y="2518192"/>
            <a:ext cx="1610600" cy="49741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xmlns="" id="{4AF1C60A-798C-4127-989B-EC16531D00E1}"/>
              </a:ext>
            </a:extLst>
          </p:cNvPr>
          <p:cNvCxnSpPr>
            <a:cxnSpLocks/>
            <a:endCxn id="21" idx="2"/>
          </p:cNvCxnSpPr>
          <p:nvPr/>
        </p:nvCxnSpPr>
        <p:spPr>
          <a:xfrm flipV="1">
            <a:off x="4513974" y="2518192"/>
            <a:ext cx="118035" cy="49741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xmlns="" id="{647E3A54-8997-4B17-9196-8DAC4DE84D1E}"/>
              </a:ext>
            </a:extLst>
          </p:cNvPr>
          <p:cNvCxnSpPr>
            <a:cxnSpLocks/>
            <a:endCxn id="22" idx="2"/>
          </p:cNvCxnSpPr>
          <p:nvPr/>
        </p:nvCxnSpPr>
        <p:spPr>
          <a:xfrm flipV="1">
            <a:off x="5501262" y="2518192"/>
            <a:ext cx="1449455" cy="50312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1185DD4C-BA20-496C-8DB0-985F6FBCB104}"/>
              </a:ext>
            </a:extLst>
          </p:cNvPr>
          <p:cNvSpPr txBox="1"/>
          <p:nvPr/>
        </p:nvSpPr>
        <p:spPr>
          <a:xfrm>
            <a:off x="331276" y="5587425"/>
            <a:ext cx="84673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</a:rPr>
              <a:t>Lấy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tổng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trừ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đi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số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hạng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này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thì</a:t>
            </a:r>
            <a:r>
              <a:rPr lang="en-US" sz="3200" b="1" dirty="0">
                <a:solidFill>
                  <a:srgbClr val="FF0000"/>
                </a:solidFill>
              </a:rPr>
              <a:t> đ</a:t>
            </a:r>
            <a:r>
              <a:rPr lang="vi-VN" sz="3200" b="1" dirty="0">
                <a:solidFill>
                  <a:srgbClr val="FF0000"/>
                </a:solidFill>
              </a:rPr>
              <a:t>ư</a:t>
            </a:r>
            <a:r>
              <a:rPr lang="en-US" sz="3200" b="1" dirty="0" err="1">
                <a:solidFill>
                  <a:srgbClr val="FF0000"/>
                </a:solidFill>
              </a:rPr>
              <a:t>ợc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số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hạng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kia</a:t>
            </a:r>
            <a:r>
              <a:rPr lang="en-US" sz="3200" b="1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30" name="Text Box 73">
            <a:extLst>
              <a:ext uri="{FF2B5EF4-FFF2-40B4-BE49-F238E27FC236}">
                <a16:creationId xmlns:a16="http://schemas.microsoft.com/office/drawing/2014/main" xmlns="" id="{6132CD4B-99F0-42D8-B7C6-3A69F3D81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3184" y="3026823"/>
            <a:ext cx="2754006" cy="584775"/>
          </a:xfrm>
          <a:prstGeom prst="rect">
            <a:avLst/>
          </a:prstGeom>
          <a:solidFill>
            <a:srgbClr val="CCFFCC"/>
          </a:solidFill>
          <a:ln>
            <a:solidFill>
              <a:srgbClr val="FF6600"/>
            </a:solidFill>
          </a:ln>
          <a:effec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en-US" sz="32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 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32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= 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29" name="Text Box 75">
            <a:extLst>
              <a:ext uri="{FF2B5EF4-FFF2-40B4-BE49-F238E27FC236}">
                <a16:creationId xmlns:a16="http://schemas.microsoft.com/office/drawing/2014/main" xmlns="" id="{13EFCC99-BE5C-4650-8274-C980BD8AC9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6921" y="3024552"/>
            <a:ext cx="4025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  <a:latin typeface=".VnTime" panose="020B7200000000000000" pitchFamily="34" charset="0"/>
              </a:rPr>
              <a:t>6</a:t>
            </a:r>
          </a:p>
        </p:txBody>
      </p:sp>
      <p:sp>
        <p:nvSpPr>
          <p:cNvPr id="31" name="Text Box 75">
            <a:extLst>
              <a:ext uri="{FF2B5EF4-FFF2-40B4-BE49-F238E27FC236}">
                <a16:creationId xmlns:a16="http://schemas.microsoft.com/office/drawing/2014/main" xmlns="" id="{FE4C1956-DF1E-42DA-9E73-81A0885550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9169" y="3053376"/>
            <a:ext cx="6471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dirty="0">
                <a:latin typeface=".VnTime" panose="020B7200000000000000" pitchFamily="34" charset="0"/>
              </a:rPr>
              <a:t>10</a:t>
            </a:r>
          </a:p>
        </p:txBody>
      </p:sp>
      <p:sp>
        <p:nvSpPr>
          <p:cNvPr id="28" name="Text Box 75">
            <a:extLst>
              <a:ext uri="{FF2B5EF4-FFF2-40B4-BE49-F238E27FC236}">
                <a16:creationId xmlns:a16="http://schemas.microsoft.com/office/drawing/2014/main" xmlns="" id="{9A542F73-2B72-42B5-9180-798CF59C6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8624" y="3033230"/>
            <a:ext cx="4365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rgbClr val="0000CC"/>
                </a:solidFill>
                <a:latin typeface=".VnTime" panose="020B7200000000000000" pitchFamily="34" charset="0"/>
              </a:rPr>
              <a:t>4</a:t>
            </a:r>
          </a:p>
        </p:txBody>
      </p:sp>
      <p:sp>
        <p:nvSpPr>
          <p:cNvPr id="27" name="Text Box 34">
            <a:extLst>
              <a:ext uri="{FF2B5EF4-FFF2-40B4-BE49-F238E27FC236}">
                <a16:creationId xmlns:a16="http://schemas.microsoft.com/office/drawing/2014/main" xmlns="" id="{046CD875-2A4B-416D-8C26-079A5A7931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9424" y="1245093"/>
            <a:ext cx="1505719" cy="630942"/>
          </a:xfrm>
          <a:prstGeom prst="rect">
            <a:avLst/>
          </a:prstGeom>
          <a:solidFill>
            <a:srgbClr val="FFFFCC"/>
          </a:solidFill>
          <a:ln>
            <a:solidFill>
              <a:srgbClr val="FF0000"/>
            </a:solidFill>
          </a:ln>
          <a:effectLst/>
          <a:extLst/>
        </p:spPr>
        <p:txBody>
          <a:bodyPr wrap="square">
            <a:spAutoFit/>
          </a:bodyPr>
          <a:lstStyle/>
          <a:p>
            <a:pPr algn="ctr"/>
            <a:r>
              <a:rPr lang="en-US" altLang="en-US" sz="3500" b="1" u="none" dirty="0" err="1">
                <a:solidFill>
                  <a:srgbClr val="000099"/>
                </a:solidFill>
              </a:rPr>
              <a:t>Tổng</a:t>
            </a:r>
            <a:endParaRPr lang="en-US" altLang="en-US" sz="3500" b="1" u="none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983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81 -0.00416 L -0.29063 0.1419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931" y="7292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25 -0.00417 L -0.38229 0.13935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27" y="7176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16" presetClass="entr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2 0.00625 L -0.21337 0.14398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833" y="68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-7.40741E-7 L 0.23507 0.13773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23" y="68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0.01042 L 0.23403 0.13519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01" y="7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4.81481E-6 L 0.47673 0.13866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837" y="69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06 -0.15811 L -0.01406 0.09189 " pathEditMode="relative" rAng="0" ptsTypes="AA">
                                      <p:cBhvr>
                                        <p:cTn id="9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6" grpId="0"/>
      <p:bldP spid="30" grpId="0" animBg="1"/>
      <p:bldP spid="29" grpId="0"/>
      <p:bldP spid="29" grpId="1"/>
      <p:bldP spid="29" grpId="2"/>
      <p:bldP spid="31" grpId="0"/>
      <p:bldP spid="31" grpId="1"/>
      <p:bldP spid="31" grpId="2"/>
      <p:bldP spid="28" grpId="0"/>
      <p:bldP spid="28" grpId="1"/>
      <p:bldP spid="28" grpId="2"/>
      <p:bldP spid="27" grpId="0" animBg="1"/>
      <p:bldP spid="27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75">
            <a:extLst>
              <a:ext uri="{FF2B5EF4-FFF2-40B4-BE49-F238E27FC236}">
                <a16:creationId xmlns:a16="http://schemas.microsoft.com/office/drawing/2014/main" xmlns="" id="{13EFCC99-BE5C-4650-8274-C980BD8AC9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427740"/>
            <a:ext cx="4025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  <a:latin typeface=".VnTime" panose="020B7200000000000000" pitchFamily="34" charset="0"/>
              </a:rPr>
              <a:t>6</a:t>
            </a:r>
          </a:p>
        </p:txBody>
      </p:sp>
      <p:sp>
        <p:nvSpPr>
          <p:cNvPr id="31" name="Text Box 75">
            <a:extLst>
              <a:ext uri="{FF2B5EF4-FFF2-40B4-BE49-F238E27FC236}">
                <a16:creationId xmlns:a16="http://schemas.microsoft.com/office/drawing/2014/main" xmlns="" id="{FE4C1956-DF1E-42DA-9E73-81A0885550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13671"/>
            <a:ext cx="63231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dirty="0">
                <a:latin typeface=".VnTime" panose="020B7200000000000000" pitchFamily="34" charset="0"/>
              </a:rPr>
              <a:t>10</a:t>
            </a:r>
          </a:p>
        </p:txBody>
      </p:sp>
      <p:sp>
        <p:nvSpPr>
          <p:cNvPr id="28" name="Text Box 75">
            <a:extLst>
              <a:ext uri="{FF2B5EF4-FFF2-40B4-BE49-F238E27FC236}">
                <a16:creationId xmlns:a16="http://schemas.microsoft.com/office/drawing/2014/main" xmlns="" id="{9A542F73-2B72-42B5-9180-798CF59C6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7949" y="444305"/>
            <a:ext cx="41066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rgbClr val="0000CC"/>
                </a:solidFill>
                <a:latin typeface=".VnTime" panose="020B7200000000000000" pitchFamily="34" charset="0"/>
              </a:rPr>
              <a:t>4</a:t>
            </a:r>
          </a:p>
        </p:txBody>
      </p:sp>
      <p:sp>
        <p:nvSpPr>
          <p:cNvPr id="27" name="Text Box 75">
            <a:extLst>
              <a:ext uri="{FF2B5EF4-FFF2-40B4-BE49-F238E27FC236}">
                <a16:creationId xmlns:a16="http://schemas.microsoft.com/office/drawing/2014/main" xmlns="" id="{9FBE393F-131E-45A9-A219-6A6D371904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0269" y="381000"/>
            <a:ext cx="63231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dirty="0">
                <a:latin typeface=".VnTime" panose="020B7200000000000000" pitchFamily="34" charset="0"/>
              </a:rPr>
              <a:t>+</a:t>
            </a:r>
          </a:p>
        </p:txBody>
      </p:sp>
      <p:sp>
        <p:nvSpPr>
          <p:cNvPr id="32" name="Text Box 75">
            <a:extLst>
              <a:ext uri="{FF2B5EF4-FFF2-40B4-BE49-F238E27FC236}">
                <a16:creationId xmlns:a16="http://schemas.microsoft.com/office/drawing/2014/main" xmlns="" id="{E91ED996-7B51-44C7-9E87-738102B221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9838" y="381000"/>
            <a:ext cx="48795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dirty="0">
                <a:latin typeface=".VnTime" panose="020B7200000000000000" pitchFamily="34" charset="0"/>
              </a:rPr>
              <a:t>=</a:t>
            </a:r>
          </a:p>
        </p:txBody>
      </p:sp>
      <p:sp>
        <p:nvSpPr>
          <p:cNvPr id="33" name="Text Box 73">
            <a:extLst>
              <a:ext uri="{FF2B5EF4-FFF2-40B4-BE49-F238E27FC236}">
                <a16:creationId xmlns:a16="http://schemas.microsoft.com/office/drawing/2014/main" xmlns="" id="{5066483A-EE8A-4ADC-BF55-FA8C733727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882" y="1371601"/>
            <a:ext cx="2754006" cy="584775"/>
          </a:xfrm>
          <a:prstGeom prst="rect">
            <a:avLst/>
          </a:prstGeom>
          <a:solidFill>
            <a:srgbClr val="CCFFCC"/>
          </a:solidFill>
          <a:ln>
            <a:solidFill>
              <a:srgbClr val="FF6600"/>
            </a:solidFill>
          </a:ln>
          <a:effec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32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 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32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= 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34" name="Text Box 73">
            <a:extLst>
              <a:ext uri="{FF2B5EF4-FFF2-40B4-BE49-F238E27FC236}">
                <a16:creationId xmlns:a16="http://schemas.microsoft.com/office/drawing/2014/main" xmlns="" id="{DFAE4988-6BF5-4F30-B2EA-3D6FA67982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1516" y="1371600"/>
            <a:ext cx="2754006" cy="584775"/>
          </a:xfrm>
          <a:prstGeom prst="rect">
            <a:avLst/>
          </a:prstGeom>
          <a:solidFill>
            <a:srgbClr val="CCFFCC"/>
          </a:solidFill>
          <a:ln>
            <a:solidFill>
              <a:srgbClr val="FF6600"/>
            </a:solidFill>
          </a:ln>
          <a:effec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en-US" sz="32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 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32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= 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35" name="Text Box 75">
            <a:extLst>
              <a:ext uri="{FF2B5EF4-FFF2-40B4-BE49-F238E27FC236}">
                <a16:creationId xmlns:a16="http://schemas.microsoft.com/office/drawing/2014/main" xmlns="" id="{DD8344A2-DD6F-4A6D-A058-0238590E80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391757"/>
            <a:ext cx="4025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  <a:latin typeface=".VnTime" panose="020B7200000000000000" pitchFamily="34" charset="0"/>
              </a:rPr>
              <a:t>x</a:t>
            </a:r>
          </a:p>
        </p:txBody>
      </p:sp>
      <p:sp>
        <p:nvSpPr>
          <p:cNvPr id="38" name="Text Box 75">
            <a:extLst>
              <a:ext uri="{FF2B5EF4-FFF2-40B4-BE49-F238E27FC236}">
                <a16:creationId xmlns:a16="http://schemas.microsoft.com/office/drawing/2014/main" xmlns="" id="{1FAB7356-91F7-4824-A8F8-71A93A82766D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343400" y="381000"/>
            <a:ext cx="44768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rgbClr val="0000CC"/>
                </a:solidFill>
                <a:latin typeface=".VnTime" panose="020B7200000000000000" pitchFamily="34" charset="0"/>
              </a:rPr>
              <a:t>x</a:t>
            </a:r>
          </a:p>
        </p:txBody>
      </p:sp>
      <p:sp>
        <p:nvSpPr>
          <p:cNvPr id="39" name="Text Box 75">
            <a:extLst>
              <a:ext uri="{FF2B5EF4-FFF2-40B4-BE49-F238E27FC236}">
                <a16:creationId xmlns:a16="http://schemas.microsoft.com/office/drawing/2014/main" xmlns="" id="{8BECE110-7320-48DB-B897-98F2C3CAC1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1563" y="399603"/>
            <a:ext cx="63231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dirty="0">
                <a:latin typeface=".VnTime" panose="020B7200000000000000" pitchFamily="34" charset="0"/>
              </a:rPr>
              <a:t>+</a:t>
            </a:r>
          </a:p>
        </p:txBody>
      </p:sp>
      <p:pic>
        <p:nvPicPr>
          <p:cNvPr id="41" name="Picture 4">
            <a:extLst>
              <a:ext uri="{FF2B5EF4-FFF2-40B4-BE49-F238E27FC236}">
                <a16:creationId xmlns:a16="http://schemas.microsoft.com/office/drawing/2014/main" xmlns="" id="{ACA394AA-AAEA-47BB-ADBA-3F2CA98B06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3069" y="2267550"/>
            <a:ext cx="1646131" cy="1195774"/>
          </a:xfrm>
          <a:prstGeom prst="rect">
            <a:avLst/>
          </a:prstGeom>
          <a:noFill/>
          <a:ln w="1270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Content Placeholder 5">
            <a:extLst>
              <a:ext uri="{FF2B5EF4-FFF2-40B4-BE49-F238E27FC236}">
                <a16:creationId xmlns:a16="http://schemas.microsoft.com/office/drawing/2014/main" xmlns="" id="{33AEDE52-EEF0-454D-86BA-5D5658D46A5E}"/>
              </a:ext>
            </a:extLst>
          </p:cNvPr>
          <p:cNvSpPr txBox="1">
            <a:spLocks/>
          </p:cNvSpPr>
          <p:nvPr/>
        </p:nvSpPr>
        <p:spPr>
          <a:xfrm>
            <a:off x="319935" y="3615703"/>
            <a:ext cx="8382000" cy="29588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 dirty="0" err="1">
                <a:solidFill>
                  <a:srgbClr val="0000FF"/>
                </a:solidFill>
              </a:rPr>
              <a:t>Bước</a:t>
            </a:r>
            <a:r>
              <a:rPr lang="en-US" sz="2800" b="1" dirty="0">
                <a:solidFill>
                  <a:srgbClr val="0000FF"/>
                </a:solidFill>
              </a:rPr>
              <a:t> 1: </a:t>
            </a:r>
            <a:r>
              <a:rPr lang="en-US" sz="2800" b="1" dirty="0" err="1">
                <a:solidFill>
                  <a:srgbClr val="0000FF"/>
                </a:solidFill>
              </a:rPr>
              <a:t>Xác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định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số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hạng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ch</a:t>
            </a:r>
            <a:r>
              <a:rPr lang="vi-VN" sz="2800" b="1" dirty="0">
                <a:solidFill>
                  <a:srgbClr val="0000FF"/>
                </a:solidFill>
              </a:rPr>
              <a:t>ư</a:t>
            </a:r>
            <a:r>
              <a:rPr lang="en-US" sz="2800" b="1" dirty="0">
                <a:solidFill>
                  <a:srgbClr val="0000FF"/>
                </a:solidFill>
              </a:rPr>
              <a:t>a </a:t>
            </a:r>
            <a:r>
              <a:rPr lang="en-US" sz="2800" b="1" dirty="0" err="1">
                <a:solidFill>
                  <a:srgbClr val="0000FF"/>
                </a:solidFill>
              </a:rPr>
              <a:t>biết</a:t>
            </a:r>
            <a:r>
              <a:rPr lang="en-US" sz="2800" b="1" dirty="0">
                <a:solidFill>
                  <a:srgbClr val="0000FF"/>
                </a:solidFill>
              </a:rPr>
              <a:t>, </a:t>
            </a:r>
            <a:r>
              <a:rPr lang="en-US" sz="2800" b="1" dirty="0" err="1">
                <a:solidFill>
                  <a:srgbClr val="0000FF"/>
                </a:solidFill>
              </a:rPr>
              <a:t>số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hạng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đã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biết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trong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phép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tính</a:t>
            </a:r>
            <a:r>
              <a:rPr lang="en-US" sz="2800" b="1" dirty="0">
                <a:solidFill>
                  <a:srgbClr val="0000FF"/>
                </a:solidFill>
              </a:rPr>
              <a:t>.</a:t>
            </a:r>
          </a:p>
          <a:p>
            <a:pPr marL="0" indent="0">
              <a:buFont typeface="Arial" pitchFamily="34" charset="0"/>
              <a:buNone/>
            </a:pPr>
            <a:r>
              <a:rPr lang="en-US" sz="2800" b="1" dirty="0" err="1">
                <a:solidFill>
                  <a:srgbClr val="0000FF"/>
                </a:solidFill>
              </a:rPr>
              <a:t>Bước</a:t>
            </a:r>
            <a:r>
              <a:rPr lang="en-US" sz="2800" b="1" dirty="0">
                <a:solidFill>
                  <a:srgbClr val="0000FF"/>
                </a:solidFill>
              </a:rPr>
              <a:t> 2: </a:t>
            </a:r>
            <a:r>
              <a:rPr lang="en-US" sz="2800" b="1" dirty="0" err="1">
                <a:solidFill>
                  <a:srgbClr val="0000FF"/>
                </a:solidFill>
              </a:rPr>
              <a:t>Nhẩm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lại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kết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luận</a:t>
            </a:r>
            <a:r>
              <a:rPr lang="en-US" sz="2800" b="1" dirty="0">
                <a:solidFill>
                  <a:srgbClr val="0000FF"/>
                </a:solidFill>
              </a:rPr>
              <a:t>: </a:t>
            </a:r>
            <a:r>
              <a:rPr lang="en-US" sz="2800" b="1" dirty="0" err="1">
                <a:solidFill>
                  <a:srgbClr val="FF0000"/>
                </a:solidFill>
              </a:rPr>
              <a:t>Lấy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tổng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trừ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đi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số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hạng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này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thì</a:t>
            </a:r>
            <a:r>
              <a:rPr lang="en-US" sz="2800" b="1" dirty="0">
                <a:solidFill>
                  <a:srgbClr val="FF0000"/>
                </a:solidFill>
              </a:rPr>
              <a:t> đ</a:t>
            </a:r>
            <a:r>
              <a:rPr lang="vi-VN" sz="2800" b="1" dirty="0">
                <a:solidFill>
                  <a:srgbClr val="FF0000"/>
                </a:solidFill>
              </a:rPr>
              <a:t>ư</a:t>
            </a:r>
            <a:r>
              <a:rPr lang="en-US" sz="2800" b="1" dirty="0" err="1">
                <a:solidFill>
                  <a:srgbClr val="FF0000"/>
                </a:solidFill>
              </a:rPr>
              <a:t>ợc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số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hạng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kia</a:t>
            </a:r>
            <a:r>
              <a:rPr lang="en-US" sz="2800" b="1" dirty="0">
                <a:solidFill>
                  <a:srgbClr val="FF0000"/>
                </a:solidFill>
              </a:rPr>
              <a:t>.</a:t>
            </a:r>
            <a:endParaRPr lang="en-US" sz="2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800" b="1" dirty="0" err="1">
                <a:solidFill>
                  <a:srgbClr val="0000FF"/>
                </a:solidFill>
              </a:rPr>
              <a:t>Bước</a:t>
            </a:r>
            <a:r>
              <a:rPr lang="en-US" sz="2800" b="1" dirty="0">
                <a:solidFill>
                  <a:srgbClr val="0000FF"/>
                </a:solidFill>
              </a:rPr>
              <a:t> 3: </a:t>
            </a:r>
            <a:r>
              <a:rPr lang="en-US" sz="2800" b="1" dirty="0" err="1">
                <a:solidFill>
                  <a:srgbClr val="0000FF"/>
                </a:solidFill>
              </a:rPr>
              <a:t>Trình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bày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cách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tìm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thành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số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hạng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ch</a:t>
            </a:r>
            <a:r>
              <a:rPr lang="vi-VN" sz="2800" b="1" dirty="0">
                <a:solidFill>
                  <a:srgbClr val="0000FF"/>
                </a:solidFill>
              </a:rPr>
              <a:t>ư</a:t>
            </a:r>
            <a:r>
              <a:rPr lang="en-US" sz="2800" b="1" dirty="0">
                <a:solidFill>
                  <a:srgbClr val="0000FF"/>
                </a:solidFill>
              </a:rPr>
              <a:t>a </a:t>
            </a:r>
            <a:r>
              <a:rPr lang="en-US" sz="2800" b="1" dirty="0" err="1">
                <a:solidFill>
                  <a:srgbClr val="0000FF"/>
                </a:solidFill>
              </a:rPr>
              <a:t>biết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đó</a:t>
            </a:r>
            <a:r>
              <a:rPr lang="en-US" sz="2800" b="1" dirty="0">
                <a:solidFill>
                  <a:srgbClr val="0000FF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2800" b="1" dirty="0" err="1">
                <a:solidFill>
                  <a:srgbClr val="0000FF"/>
                </a:solidFill>
              </a:rPr>
              <a:t>Bước</a:t>
            </a:r>
            <a:r>
              <a:rPr lang="en-US" sz="2800" b="1" dirty="0">
                <a:solidFill>
                  <a:srgbClr val="0000FF"/>
                </a:solidFill>
              </a:rPr>
              <a:t> 4: </a:t>
            </a:r>
            <a:r>
              <a:rPr lang="en-US" sz="2800" b="1" dirty="0" err="1">
                <a:solidFill>
                  <a:srgbClr val="0000FF"/>
                </a:solidFill>
              </a:rPr>
              <a:t>Kiểm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tra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lại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xem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đã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làm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đúng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ch</a:t>
            </a:r>
            <a:r>
              <a:rPr lang="vi-VN" sz="2800" b="1" dirty="0">
                <a:solidFill>
                  <a:srgbClr val="0000FF"/>
                </a:solidFill>
              </a:rPr>
              <a:t>ư</a:t>
            </a:r>
            <a:r>
              <a:rPr lang="en-US" sz="2800" b="1" dirty="0">
                <a:solidFill>
                  <a:srgbClr val="0000FF"/>
                </a:solidFill>
              </a:rPr>
              <a:t>a. </a:t>
            </a:r>
          </a:p>
        </p:txBody>
      </p:sp>
    </p:spTree>
    <p:extLst>
      <p:ext uri="{BB962C8B-B14F-4D97-AF65-F5344CB8AC3E}">
        <p14:creationId xmlns:p14="http://schemas.microsoft.com/office/powerpoint/2010/main" val="2179880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29" grpId="1"/>
      <p:bldP spid="28" grpId="0"/>
      <p:bldP spid="28" grpId="1"/>
      <p:bldP spid="33" grpId="0" animBg="1"/>
      <p:bldP spid="34" grpId="0" animBg="1"/>
      <p:bldP spid="35" grpId="0"/>
      <p:bldP spid="35" grpId="1"/>
      <p:bldP spid="38" grpId="0"/>
      <p:bldP spid="38" grpId="1"/>
      <p:bldP spid="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xmlns="" id="{06FEC627-173D-4E95-B32F-DAC8161B55D1}"/>
              </a:ext>
            </a:extLst>
          </p:cNvPr>
          <p:cNvSpPr txBox="1">
            <a:spLocks/>
          </p:cNvSpPr>
          <p:nvPr/>
        </p:nvSpPr>
        <p:spPr>
          <a:xfrm>
            <a:off x="319935" y="609601"/>
            <a:ext cx="8382000" cy="381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 dirty="0">
                <a:solidFill>
                  <a:srgbClr val="0000FF"/>
                </a:solidFill>
              </a:rPr>
              <a:t>    </a:t>
            </a:r>
            <a:r>
              <a:rPr lang="en-US" sz="2800" b="1" dirty="0" err="1">
                <a:solidFill>
                  <a:srgbClr val="0000FF"/>
                </a:solidFill>
              </a:rPr>
              <a:t>Khi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tìm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thành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phần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ch</a:t>
            </a:r>
            <a:r>
              <a:rPr lang="vi-VN" sz="2800" b="1" dirty="0">
                <a:solidFill>
                  <a:srgbClr val="0000FF"/>
                </a:solidFill>
              </a:rPr>
              <a:t>ư</a:t>
            </a:r>
            <a:r>
              <a:rPr lang="en-US" sz="2800" b="1" dirty="0">
                <a:solidFill>
                  <a:srgbClr val="0000FF"/>
                </a:solidFill>
              </a:rPr>
              <a:t>a </a:t>
            </a:r>
            <a:r>
              <a:rPr lang="en-US" sz="2800" b="1" dirty="0" err="1">
                <a:solidFill>
                  <a:srgbClr val="0000FF"/>
                </a:solidFill>
              </a:rPr>
              <a:t>biết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trong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phép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cộng</a:t>
            </a:r>
            <a:r>
              <a:rPr lang="en-US" sz="2800" b="1" dirty="0">
                <a:solidFill>
                  <a:srgbClr val="0000FF"/>
                </a:solidFill>
              </a:rPr>
              <a:t>, </a:t>
            </a:r>
            <a:r>
              <a:rPr lang="en-US" sz="2800" b="1" dirty="0" err="1">
                <a:solidFill>
                  <a:srgbClr val="0000FF"/>
                </a:solidFill>
              </a:rPr>
              <a:t>chúng</a:t>
            </a:r>
            <a:r>
              <a:rPr lang="en-US" sz="2800" b="1" dirty="0">
                <a:solidFill>
                  <a:srgbClr val="0000FF"/>
                </a:solidFill>
              </a:rPr>
              <a:t> ta </a:t>
            </a:r>
            <a:r>
              <a:rPr lang="en-US" sz="2800" b="1" dirty="0" err="1">
                <a:solidFill>
                  <a:srgbClr val="0000FF"/>
                </a:solidFill>
              </a:rPr>
              <a:t>làm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theo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các</a:t>
            </a:r>
            <a:r>
              <a:rPr lang="en-US" sz="2800" b="1" dirty="0">
                <a:solidFill>
                  <a:srgbClr val="0000FF"/>
                </a:solidFill>
              </a:rPr>
              <a:t> b</a:t>
            </a:r>
            <a:r>
              <a:rPr lang="vi-VN" sz="2800" b="1" dirty="0">
                <a:solidFill>
                  <a:srgbClr val="0000FF"/>
                </a:solidFill>
              </a:rPr>
              <a:t>ư</a:t>
            </a:r>
            <a:r>
              <a:rPr lang="en-US" sz="2800" b="1" dirty="0" err="1">
                <a:solidFill>
                  <a:srgbClr val="0000FF"/>
                </a:solidFill>
              </a:rPr>
              <a:t>ớc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sau</a:t>
            </a:r>
            <a:r>
              <a:rPr lang="en-US" sz="2800" b="1" dirty="0">
                <a:solidFill>
                  <a:srgbClr val="0000FF"/>
                </a:solidFill>
              </a:rPr>
              <a:t>:</a:t>
            </a:r>
          </a:p>
          <a:p>
            <a:pPr marL="0" indent="0">
              <a:buNone/>
            </a:pPr>
            <a:r>
              <a:rPr lang="en-US" sz="2800" b="1" dirty="0" err="1">
                <a:solidFill>
                  <a:srgbClr val="0000FF"/>
                </a:solidFill>
              </a:rPr>
              <a:t>Bước</a:t>
            </a:r>
            <a:r>
              <a:rPr lang="en-US" sz="2800" b="1" dirty="0">
                <a:solidFill>
                  <a:srgbClr val="0000FF"/>
                </a:solidFill>
              </a:rPr>
              <a:t> 1: </a:t>
            </a:r>
            <a:r>
              <a:rPr lang="en-US" sz="2800" b="1" dirty="0" err="1">
                <a:solidFill>
                  <a:srgbClr val="0000FF"/>
                </a:solidFill>
              </a:rPr>
              <a:t>Xác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định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số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hạng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ch</a:t>
            </a:r>
            <a:r>
              <a:rPr lang="vi-VN" sz="2800" b="1" dirty="0">
                <a:solidFill>
                  <a:srgbClr val="0000FF"/>
                </a:solidFill>
              </a:rPr>
              <a:t>ư</a:t>
            </a:r>
            <a:r>
              <a:rPr lang="en-US" sz="2800" b="1" dirty="0">
                <a:solidFill>
                  <a:srgbClr val="0000FF"/>
                </a:solidFill>
              </a:rPr>
              <a:t>a </a:t>
            </a:r>
            <a:r>
              <a:rPr lang="en-US" sz="2800" b="1" dirty="0" err="1">
                <a:solidFill>
                  <a:srgbClr val="0000FF"/>
                </a:solidFill>
              </a:rPr>
              <a:t>biết</a:t>
            </a:r>
            <a:r>
              <a:rPr lang="en-US" sz="2800" b="1" dirty="0">
                <a:solidFill>
                  <a:srgbClr val="0000FF"/>
                </a:solidFill>
              </a:rPr>
              <a:t>, </a:t>
            </a:r>
            <a:r>
              <a:rPr lang="en-US" sz="2800" b="1" dirty="0" err="1">
                <a:solidFill>
                  <a:srgbClr val="0000FF"/>
                </a:solidFill>
              </a:rPr>
              <a:t>số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hạng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đã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biết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trong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phép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tính</a:t>
            </a:r>
            <a:r>
              <a:rPr lang="en-US" sz="2800" b="1" dirty="0">
                <a:solidFill>
                  <a:srgbClr val="0000FF"/>
                </a:solidFill>
              </a:rPr>
              <a:t>.</a:t>
            </a:r>
          </a:p>
          <a:p>
            <a:pPr marL="0" indent="0">
              <a:buFont typeface="Arial" pitchFamily="34" charset="0"/>
              <a:buNone/>
            </a:pPr>
            <a:r>
              <a:rPr lang="en-US" sz="2800" b="1" dirty="0" err="1">
                <a:solidFill>
                  <a:srgbClr val="0000FF"/>
                </a:solidFill>
              </a:rPr>
              <a:t>Bước</a:t>
            </a:r>
            <a:r>
              <a:rPr lang="en-US" sz="2800" b="1" dirty="0">
                <a:solidFill>
                  <a:srgbClr val="0000FF"/>
                </a:solidFill>
              </a:rPr>
              <a:t> 2: </a:t>
            </a:r>
            <a:r>
              <a:rPr lang="en-US" sz="2800" b="1" dirty="0" err="1">
                <a:solidFill>
                  <a:srgbClr val="0000FF"/>
                </a:solidFill>
              </a:rPr>
              <a:t>Nhẩm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lại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quy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tắc</a:t>
            </a:r>
            <a:r>
              <a:rPr lang="en-US" sz="2800" b="1" dirty="0">
                <a:solidFill>
                  <a:srgbClr val="0000FF"/>
                </a:solidFill>
              </a:rPr>
              <a:t>: </a:t>
            </a:r>
            <a:r>
              <a:rPr lang="en-US" sz="2800" b="1" dirty="0" err="1">
                <a:solidFill>
                  <a:srgbClr val="FF0000"/>
                </a:solidFill>
              </a:rPr>
              <a:t>Muốn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tìm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một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số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hạng</a:t>
            </a:r>
            <a:r>
              <a:rPr lang="en-US" sz="2800" b="1" dirty="0">
                <a:solidFill>
                  <a:srgbClr val="FF0000"/>
                </a:solidFill>
              </a:rPr>
              <a:t> ta </a:t>
            </a:r>
            <a:r>
              <a:rPr lang="en-US" sz="2800" b="1" dirty="0" err="1">
                <a:solidFill>
                  <a:srgbClr val="FF0000"/>
                </a:solidFill>
              </a:rPr>
              <a:t>lấy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tổng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trừ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đi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số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hạng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kia</a:t>
            </a:r>
            <a:r>
              <a:rPr lang="en-US" sz="2800" b="1" dirty="0">
                <a:solidFill>
                  <a:srgbClr val="FF0000"/>
                </a:solidFill>
              </a:rPr>
              <a:t>.</a:t>
            </a:r>
            <a:endParaRPr lang="en-US" sz="2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800" b="1" dirty="0" err="1">
                <a:solidFill>
                  <a:srgbClr val="0000FF"/>
                </a:solidFill>
              </a:rPr>
              <a:t>Bước</a:t>
            </a:r>
            <a:r>
              <a:rPr lang="en-US" sz="2800" b="1" dirty="0">
                <a:solidFill>
                  <a:srgbClr val="0000FF"/>
                </a:solidFill>
              </a:rPr>
              <a:t> 3: </a:t>
            </a:r>
            <a:r>
              <a:rPr lang="en-US" sz="2800" b="1" dirty="0" err="1">
                <a:solidFill>
                  <a:srgbClr val="0000FF"/>
                </a:solidFill>
              </a:rPr>
              <a:t>Trình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bày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cách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tìm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thành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số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hạng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ch</a:t>
            </a:r>
            <a:r>
              <a:rPr lang="vi-VN" sz="2800" b="1" dirty="0">
                <a:solidFill>
                  <a:srgbClr val="0000FF"/>
                </a:solidFill>
              </a:rPr>
              <a:t>ư</a:t>
            </a:r>
            <a:r>
              <a:rPr lang="en-US" sz="2800" b="1" dirty="0">
                <a:solidFill>
                  <a:srgbClr val="0000FF"/>
                </a:solidFill>
              </a:rPr>
              <a:t>a </a:t>
            </a:r>
            <a:r>
              <a:rPr lang="en-US" sz="2800" b="1" dirty="0" err="1">
                <a:solidFill>
                  <a:srgbClr val="0000FF"/>
                </a:solidFill>
              </a:rPr>
              <a:t>biết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đó</a:t>
            </a:r>
            <a:r>
              <a:rPr lang="en-US" sz="2800" b="1" dirty="0">
                <a:solidFill>
                  <a:srgbClr val="0000FF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2800" b="1" dirty="0" err="1">
                <a:solidFill>
                  <a:srgbClr val="0000FF"/>
                </a:solidFill>
              </a:rPr>
              <a:t>Bước</a:t>
            </a:r>
            <a:r>
              <a:rPr lang="en-US" sz="2800" b="1" dirty="0">
                <a:solidFill>
                  <a:srgbClr val="0000FF"/>
                </a:solidFill>
              </a:rPr>
              <a:t> 4: </a:t>
            </a:r>
            <a:r>
              <a:rPr lang="en-US" sz="2800" b="1" dirty="0" err="1">
                <a:solidFill>
                  <a:srgbClr val="0000FF"/>
                </a:solidFill>
              </a:rPr>
              <a:t>Kiểm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tra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lại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xem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đã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làm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đúng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ch</a:t>
            </a:r>
            <a:r>
              <a:rPr lang="vi-VN" sz="2800" b="1" dirty="0">
                <a:solidFill>
                  <a:srgbClr val="0000FF"/>
                </a:solidFill>
              </a:rPr>
              <a:t>ư</a:t>
            </a:r>
            <a:r>
              <a:rPr lang="en-US" sz="2800" b="1" dirty="0">
                <a:solidFill>
                  <a:srgbClr val="0000FF"/>
                </a:solidFill>
              </a:rPr>
              <a:t>a.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22FBC272-96A2-47D7-9D07-79C9102E6F16}"/>
              </a:ext>
            </a:extLst>
          </p:cNvPr>
          <p:cNvSpPr/>
          <p:nvPr/>
        </p:nvSpPr>
        <p:spPr>
          <a:xfrm>
            <a:off x="328140" y="4953000"/>
            <a:ext cx="805385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>
                <a:solidFill>
                  <a:srgbClr val="FF0000"/>
                </a:solidFill>
                <a:latin typeface="+mj-lt"/>
              </a:rPr>
              <a:t>L</a:t>
            </a:r>
            <a:r>
              <a:rPr lang="vi-VN" sz="3200" b="1" i="1" dirty="0">
                <a:solidFill>
                  <a:srgbClr val="FF0000"/>
                </a:solidFill>
                <a:latin typeface="+mj-lt"/>
              </a:rPr>
              <a:t>ư</a:t>
            </a:r>
            <a:r>
              <a:rPr lang="en-US" sz="3200" b="1" i="1" dirty="0">
                <a:solidFill>
                  <a:srgbClr val="FF0000"/>
                </a:solidFill>
                <a:latin typeface="+mj-lt"/>
              </a:rPr>
              <a:t>u ý: </a:t>
            </a:r>
            <a:r>
              <a:rPr lang="en-US" sz="3200" b="1" i="1" dirty="0" err="1">
                <a:solidFill>
                  <a:srgbClr val="FF0000"/>
                </a:solidFill>
                <a:latin typeface="+mj-lt"/>
              </a:rPr>
              <a:t>Khi</a:t>
            </a:r>
            <a:r>
              <a:rPr lang="en-US" sz="3200" b="1" i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+mj-lt"/>
              </a:rPr>
              <a:t>trình</a:t>
            </a:r>
            <a:r>
              <a:rPr lang="en-US" sz="3200" b="1" i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+mj-lt"/>
              </a:rPr>
              <a:t>bày</a:t>
            </a:r>
            <a:r>
              <a:rPr lang="en-US" sz="3200" b="1" i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+mj-lt"/>
              </a:rPr>
              <a:t>tìm</a:t>
            </a:r>
            <a:r>
              <a:rPr lang="en-US" sz="3200" b="1" i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+mj-lt"/>
              </a:rPr>
              <a:t>số</a:t>
            </a:r>
            <a:r>
              <a:rPr lang="en-US" sz="3200" b="1" i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+mj-lt"/>
              </a:rPr>
              <a:t>hạng</a:t>
            </a:r>
            <a:r>
              <a:rPr lang="en-US" sz="3200" b="1" i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+mj-lt"/>
              </a:rPr>
              <a:t>thì</a:t>
            </a:r>
            <a:r>
              <a:rPr lang="en-US" sz="3200" b="1" i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+mj-lt"/>
              </a:rPr>
              <a:t>số</a:t>
            </a:r>
            <a:r>
              <a:rPr lang="en-US" sz="3200" b="1" i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+mj-lt"/>
              </a:rPr>
              <a:t>hạng</a:t>
            </a:r>
            <a:r>
              <a:rPr lang="en-US" sz="3200" b="1" i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+mj-lt"/>
              </a:rPr>
              <a:t>ch</a:t>
            </a:r>
            <a:r>
              <a:rPr lang="vi-VN" sz="3200" b="1" i="1" dirty="0">
                <a:solidFill>
                  <a:srgbClr val="FF0000"/>
                </a:solidFill>
                <a:latin typeface="+mj-lt"/>
              </a:rPr>
              <a:t>ư</a:t>
            </a:r>
            <a:r>
              <a:rPr lang="en-US" sz="3200" b="1" i="1" dirty="0">
                <a:solidFill>
                  <a:srgbClr val="FF0000"/>
                </a:solidFill>
                <a:latin typeface="+mj-lt"/>
              </a:rPr>
              <a:t>a </a:t>
            </a:r>
            <a:r>
              <a:rPr lang="en-US" sz="3200" b="1" i="1" dirty="0" err="1">
                <a:solidFill>
                  <a:srgbClr val="FF0000"/>
                </a:solidFill>
                <a:latin typeface="+mj-lt"/>
              </a:rPr>
              <a:t>biết</a:t>
            </a:r>
            <a:r>
              <a:rPr lang="en-US" sz="3200" b="1" i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+mj-lt"/>
              </a:rPr>
              <a:t>viết</a:t>
            </a:r>
            <a:r>
              <a:rPr lang="en-US" sz="3200" b="1" i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+mj-lt"/>
              </a:rPr>
              <a:t>thẳng</a:t>
            </a:r>
            <a:r>
              <a:rPr lang="en-US" sz="3200" b="1" i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+mj-lt"/>
              </a:rPr>
              <a:t>với</a:t>
            </a:r>
            <a:r>
              <a:rPr lang="en-US" sz="3200" b="1" i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+mj-lt"/>
              </a:rPr>
              <a:t>số</a:t>
            </a:r>
            <a:r>
              <a:rPr lang="en-US" sz="3200" b="1" i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+mj-lt"/>
              </a:rPr>
              <a:t>hạng</a:t>
            </a:r>
            <a:r>
              <a:rPr lang="en-US" sz="3200" b="1" i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+mj-lt"/>
              </a:rPr>
              <a:t>thứ</a:t>
            </a:r>
            <a:r>
              <a:rPr lang="en-US" sz="3200" b="1" i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+mj-lt"/>
              </a:rPr>
              <a:t>hai</a:t>
            </a:r>
            <a:r>
              <a:rPr lang="en-US" sz="3200" b="1" i="1" dirty="0">
                <a:solidFill>
                  <a:srgbClr val="FF0000"/>
                </a:solidFill>
                <a:latin typeface="+mj-lt"/>
              </a:rPr>
              <a:t>.</a:t>
            </a:r>
            <a:endParaRPr lang="en-US" sz="32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7003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>
            <a:extLst>
              <a:ext uri="{FF2B5EF4-FFF2-40B4-BE49-F238E27FC236}">
                <a16:creationId xmlns:a16="http://schemas.microsoft.com/office/drawing/2014/main" xmlns="" id="{1F610EE1-E123-4592-B3BE-058A5793B3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3000" y="871915"/>
            <a:ext cx="3327400" cy="15696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marL="742950" indent="-742950" eaLnBrk="1" hangingPunct="1">
              <a:buAutoNum type="alphaLcParenR"/>
            </a:pPr>
            <a:r>
              <a:rPr lang="en-US" altLang="en-US" sz="3200" b="1" i="1" dirty="0">
                <a:latin typeface="Times New Roman" panose="02020603050405020304" pitchFamily="18" charset="0"/>
              </a:rPr>
              <a:t>x</a:t>
            </a:r>
            <a:r>
              <a:rPr lang="en-US" altLang="en-US" sz="3200" b="1" dirty="0">
                <a:latin typeface="Times New Roman" panose="02020603050405020304" pitchFamily="18" charset="0"/>
              </a:rPr>
              <a:t> + 3 = 9</a:t>
            </a:r>
          </a:p>
          <a:p>
            <a:pPr eaLnBrk="1" hangingPunct="1"/>
            <a:r>
              <a:rPr lang="en-US" altLang="en-US" sz="3200" b="1" dirty="0">
                <a:latin typeface="Times New Roman" panose="02020603050405020304" pitchFamily="18" charset="0"/>
              </a:rPr>
              <a:t>            </a:t>
            </a:r>
            <a:r>
              <a:rPr lang="en-US" altLang="en-US" sz="3200" b="1" i="1" dirty="0">
                <a:latin typeface="Times New Roman" panose="02020603050405020304" pitchFamily="18" charset="0"/>
              </a:rPr>
              <a:t>x = 9 – 3</a:t>
            </a:r>
          </a:p>
          <a:p>
            <a:pPr eaLnBrk="1" hangingPunct="1"/>
            <a:r>
              <a:rPr lang="en-US" altLang="en-US" sz="3200" b="1" i="1" dirty="0">
                <a:latin typeface="Times New Roman" panose="02020603050405020304" pitchFamily="18" charset="0"/>
              </a:rPr>
              <a:t>            x = 6</a:t>
            </a:r>
            <a:endParaRPr lang="en-US" alt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xmlns="" id="{91785DF4-71B6-45C8-8D96-98DFC38D59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747963"/>
            <a:ext cx="3962400" cy="1128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altLang="en-US" sz="40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b) </a:t>
            </a:r>
            <a:r>
              <a:rPr lang="en-US" altLang="en-US" sz="4000" b="1" i="1" dirty="0">
                <a:solidFill>
                  <a:srgbClr val="0000CC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40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 +  5  =  10</a:t>
            </a:r>
          </a:p>
          <a:p>
            <a:pPr eaLnBrk="1" hangingPunct="1"/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       </a:t>
            </a: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xmlns="" id="{F43DE02F-7667-4EDF-A840-A24FF4794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816" y="3556793"/>
            <a:ext cx="449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altLang="en-US" sz="40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d) </a:t>
            </a:r>
            <a:r>
              <a:rPr lang="en-US" altLang="en-US" sz="4000" b="1" i="1" dirty="0">
                <a:solidFill>
                  <a:srgbClr val="0000CC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40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 +  8  =  19</a:t>
            </a:r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xmlns="" id="{B6826CE9-0B89-4E14-8423-A127A22227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778917"/>
            <a:ext cx="4114800" cy="112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altLang="en-US" sz="40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e) 4  +  </a:t>
            </a:r>
            <a:r>
              <a:rPr lang="en-US" altLang="en-US" sz="4000" b="1" i="1" dirty="0">
                <a:solidFill>
                  <a:srgbClr val="0000CC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40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 =  14</a:t>
            </a:r>
          </a:p>
          <a:p>
            <a:pPr eaLnBrk="1" hangingPunct="1"/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       </a:t>
            </a:r>
          </a:p>
        </p:txBody>
      </p:sp>
      <p:sp>
        <p:nvSpPr>
          <p:cNvPr id="9" name="Text Box 12">
            <a:extLst>
              <a:ext uri="{FF2B5EF4-FFF2-40B4-BE49-F238E27FC236}">
                <a16:creationId xmlns:a16="http://schemas.microsoft.com/office/drawing/2014/main" xmlns="" id="{50E7C339-B347-41C5-B6FA-652B974836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28600"/>
            <a:ext cx="7543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1" u="sng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3600" b="1" u="sng" dirty="0">
                <a:solidFill>
                  <a:srgbClr val="FF3300"/>
                </a:solidFill>
                <a:latin typeface="Times New Roman" panose="02020603050405020304" pitchFamily="18" charset="0"/>
              </a:rPr>
              <a:t> 1</a:t>
            </a:r>
            <a:r>
              <a:rPr lang="en-US" altLang="en-US" sz="36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Tìm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>
                <a:solidFill>
                  <a:srgbClr val="0000CC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(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theo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mẫu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):</a:t>
            </a: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xmlns="" id="{D65BE3CB-BD17-4990-94A7-07649DE505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5361" y="3489271"/>
            <a:ext cx="4114800" cy="112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altLang="en-US" sz="40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g) 3  +  </a:t>
            </a:r>
            <a:r>
              <a:rPr lang="en-US" altLang="en-US" sz="4000" b="1" i="1" dirty="0">
                <a:solidFill>
                  <a:srgbClr val="0000CC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40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 =  10</a:t>
            </a:r>
          </a:p>
          <a:p>
            <a:pPr eaLnBrk="1" hangingPunct="1"/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4287179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1">
            <a:extLst>
              <a:ext uri="{FF2B5EF4-FFF2-40B4-BE49-F238E27FC236}">
                <a16:creationId xmlns:a16="http://schemas.microsoft.com/office/drawing/2014/main" xmlns="" id="{E86FF9EF-91BB-4C88-AD62-D67E833B3C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4">
            <a:extLst>
              <a:ext uri="{FF2B5EF4-FFF2-40B4-BE49-F238E27FC236}">
                <a16:creationId xmlns:a16="http://schemas.microsoft.com/office/drawing/2014/main" xmlns="" id="{C6B6C4F2-9C1A-4F95-9DEF-531D70695B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698625"/>
            <a:ext cx="7772400" cy="1038225"/>
          </a:xfrm>
          <a:noFill/>
        </p:spPr>
        <p:txBody>
          <a:bodyPr>
            <a:normAutofit/>
          </a:bodyPr>
          <a:lstStyle/>
          <a:p>
            <a:pPr algn="l" eaLnBrk="1" hangingPunct="1"/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94C5AD8F-CC28-44A9-AE18-7A8C6121CE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6185500"/>
              </p:ext>
            </p:extLst>
          </p:nvPr>
        </p:nvGraphicFramePr>
        <p:xfrm>
          <a:off x="990600" y="2932626"/>
          <a:ext cx="7086600" cy="205740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400" b="1" dirty="0" err="1"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hạng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rgbClr val="002060"/>
                        </a:solidFill>
                      </a:endParaRP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rgbClr val="002060"/>
                        </a:solidFill>
                      </a:endParaRP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rgbClr val="002060"/>
                        </a:solidFill>
                      </a:endParaRP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rgbClr val="002060"/>
                        </a:solidFill>
                      </a:endParaRP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rgbClr val="002060"/>
                        </a:solidFill>
                      </a:endParaRPr>
                    </a:p>
                  </a:txBody>
                  <a:tcPr marT="45710" marB="4571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rgbClr val="002060"/>
                        </a:solidFill>
                      </a:endParaRPr>
                    </a:p>
                  </a:txBody>
                  <a:tcPr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400" b="1" dirty="0" err="1"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hạng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rgbClr val="002060"/>
                        </a:solidFill>
                      </a:endParaRP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rgbClr val="002060"/>
                        </a:solidFill>
                      </a:endParaRP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rgbClr val="002060"/>
                        </a:solidFill>
                      </a:endParaRP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rgbClr val="002060"/>
                        </a:solidFill>
                      </a:endParaRPr>
                    </a:p>
                  </a:txBody>
                  <a:tcPr marT="45710" marB="4571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rgbClr val="002060"/>
                        </a:solidFill>
                      </a:endParaRPr>
                    </a:p>
                  </a:txBody>
                  <a:tcPr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400" b="1" dirty="0" err="1">
                          <a:latin typeface="Times New Roman" pitchFamily="18" charset="0"/>
                          <a:cs typeface="Times New Roman" pitchFamily="18" charset="0"/>
                        </a:rPr>
                        <a:t>Tổng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0" marB="4571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435985E-2A78-46BD-B4DB-521F55BFAE63}"/>
              </a:ext>
            </a:extLst>
          </p:cNvPr>
          <p:cNvSpPr txBox="1"/>
          <p:nvPr/>
        </p:nvSpPr>
        <p:spPr>
          <a:xfrm>
            <a:off x="2797981" y="3043238"/>
            <a:ext cx="5303837" cy="1938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>
              <a:buFontTx/>
              <a:buAutoNum type="arabicPlain" startAt="12"/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     9		15		17</a:t>
            </a:r>
          </a:p>
          <a:p>
            <a:pPr>
              <a:defRPr/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6		24		21</a:t>
            </a:r>
          </a:p>
          <a:p>
            <a:pPr>
              <a:defRPr/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	10	34	15	42	39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2939DC6A-DA4A-4F4D-ABDB-EA34E4C60C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0506" y="4479925"/>
            <a:ext cx="5445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DA4DE42-FA99-4D68-94B4-C76C4E15F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8418" y="3778250"/>
            <a:ext cx="3635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177DCB3C-2EC4-453A-B40F-28CDB4BD23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6618" y="3048000"/>
            <a:ext cx="5445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051AF4A-D431-4F14-8892-C17582875D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8493" y="3800475"/>
            <a:ext cx="365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AFEA609B-D6D2-4DB5-BF91-DA38642522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2718" y="2997200"/>
            <a:ext cx="54451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D937A9AC-CFA4-4490-A7F5-93A2AB39D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41406" y="3795713"/>
            <a:ext cx="5445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2961733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/>
      <p:bldP spid="14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1">
            <a:extLst>
              <a:ext uri="{FF2B5EF4-FFF2-40B4-BE49-F238E27FC236}">
                <a16:creationId xmlns:a16="http://schemas.microsoft.com/office/drawing/2014/main" xmlns="" id="{A1C5D87B-A315-4A41-B903-BD57B7420C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996" y="-37171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4">
            <a:extLst>
              <a:ext uri="{FF2B5EF4-FFF2-40B4-BE49-F238E27FC236}">
                <a16:creationId xmlns:a16="http://schemas.microsoft.com/office/drawing/2014/main" xmlns="" id="{6DBD981D-F860-496B-B61A-2634E69E7E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133600"/>
            <a:ext cx="8458200" cy="1905000"/>
          </a:xfrm>
          <a:noFill/>
        </p:spPr>
        <p:txBody>
          <a:bodyPr>
            <a:normAutofit/>
          </a:bodyPr>
          <a:lstStyle/>
          <a:p>
            <a:pPr algn="l" eaLnBrk="1" hangingPunct="1"/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35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21D3769C-3C81-4B2F-AA5A-7918D7830619}"/>
              </a:ext>
            </a:extLst>
          </p:cNvPr>
          <p:cNvCxnSpPr>
            <a:cxnSpLocks/>
          </p:cNvCxnSpPr>
          <p:nvPr/>
        </p:nvCxnSpPr>
        <p:spPr>
          <a:xfrm>
            <a:off x="3810000" y="2743200"/>
            <a:ext cx="2362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0ACD78DD-B0D4-49D5-B919-2539F15F385A}"/>
              </a:ext>
            </a:extLst>
          </p:cNvPr>
          <p:cNvCxnSpPr>
            <a:cxnSpLocks/>
          </p:cNvCxnSpPr>
          <p:nvPr/>
        </p:nvCxnSpPr>
        <p:spPr>
          <a:xfrm>
            <a:off x="304800" y="3284808"/>
            <a:ext cx="3124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B1ADFFDD-DE6C-4D02-8EA6-EFDFEA6E1945}"/>
              </a:ext>
            </a:extLst>
          </p:cNvPr>
          <p:cNvCxnSpPr>
            <a:cxnSpLocks/>
          </p:cNvCxnSpPr>
          <p:nvPr/>
        </p:nvCxnSpPr>
        <p:spPr>
          <a:xfrm>
            <a:off x="4419600" y="3284808"/>
            <a:ext cx="152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DD51501E-85A8-4D92-9E3B-CED224728318}"/>
              </a:ext>
            </a:extLst>
          </p:cNvPr>
          <p:cNvCxnSpPr>
            <a:cxnSpLocks/>
          </p:cNvCxnSpPr>
          <p:nvPr/>
        </p:nvCxnSpPr>
        <p:spPr>
          <a:xfrm>
            <a:off x="457200" y="3810000"/>
            <a:ext cx="2286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Box 73">
            <a:extLst>
              <a:ext uri="{FF2B5EF4-FFF2-40B4-BE49-F238E27FC236}">
                <a16:creationId xmlns:a16="http://schemas.microsoft.com/office/drawing/2014/main" xmlns="" id="{D2DCFF46-BAFA-4BAC-9B3A-8290DA5787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748" y="4363327"/>
            <a:ext cx="5682303" cy="584775"/>
          </a:xfrm>
          <a:prstGeom prst="rect">
            <a:avLst/>
          </a:prstGeom>
          <a:solidFill>
            <a:srgbClr val="CCFFCC"/>
          </a:solidFill>
          <a:ln>
            <a:solidFill>
              <a:srgbClr val="FF6600"/>
            </a:solidFill>
          </a:ln>
          <a:effec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altLang="en-US" sz="32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= 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35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73">
            <a:extLst>
              <a:ext uri="{FF2B5EF4-FFF2-40B4-BE49-F238E27FC236}">
                <a16:creationId xmlns:a16="http://schemas.microsoft.com/office/drawing/2014/main" xmlns="" id="{B93EEB63-C3C9-4BDB-B064-FFC193C952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592078"/>
            <a:ext cx="2209800" cy="584775"/>
          </a:xfrm>
          <a:prstGeom prst="rect">
            <a:avLst/>
          </a:prstGeom>
          <a:solidFill>
            <a:srgbClr val="CCFFCC"/>
          </a:solidFill>
          <a:ln>
            <a:solidFill>
              <a:srgbClr val="FF6600"/>
            </a:solidFill>
          </a:ln>
          <a:effec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en-US" altLang="en-US" sz="32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2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altLang="en-US" sz="32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xmlns="" id="{644FDDFC-19F0-46E5-B514-A21773A33239}"/>
              </a:ext>
            </a:extLst>
          </p:cNvPr>
          <p:cNvCxnSpPr>
            <a:cxnSpLocks/>
          </p:cNvCxnSpPr>
          <p:nvPr/>
        </p:nvCxnSpPr>
        <p:spPr>
          <a:xfrm flipV="1">
            <a:off x="2066192" y="4948102"/>
            <a:ext cx="677008" cy="64397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Box 73">
            <a:extLst>
              <a:ext uri="{FF2B5EF4-FFF2-40B4-BE49-F238E27FC236}">
                <a16:creationId xmlns:a16="http://schemas.microsoft.com/office/drawing/2014/main" xmlns="" id="{7300E8FF-DA92-4625-8CE6-F3AC07084B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4008" y="5592078"/>
            <a:ext cx="2209800" cy="584775"/>
          </a:xfrm>
          <a:prstGeom prst="rect">
            <a:avLst/>
          </a:prstGeom>
          <a:solidFill>
            <a:srgbClr val="CCFFCC"/>
          </a:solidFill>
          <a:ln>
            <a:solidFill>
              <a:srgbClr val="FF6600"/>
            </a:solidFill>
          </a:ln>
          <a:effec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altLang="en-US" sz="32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2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altLang="en-US" sz="32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xmlns="" id="{97E013F5-C675-4B7B-A3E7-210F7DA97606}"/>
              </a:ext>
            </a:extLst>
          </p:cNvPr>
          <p:cNvCxnSpPr>
            <a:cxnSpLocks/>
          </p:cNvCxnSpPr>
          <p:nvPr/>
        </p:nvCxnSpPr>
        <p:spPr>
          <a:xfrm flipH="1" flipV="1">
            <a:off x="3962400" y="4948102"/>
            <a:ext cx="457200" cy="64397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3787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xmlns="" id="{11242523-51FD-44B3-A0F2-07A30C360438}"/>
              </a:ext>
            </a:extLst>
          </p:cNvPr>
          <p:cNvSpPr txBox="1">
            <a:spLocks/>
          </p:cNvSpPr>
          <p:nvPr/>
        </p:nvSpPr>
        <p:spPr>
          <a:xfrm>
            <a:off x="152400" y="450166"/>
            <a:ext cx="8686799" cy="58744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>
                <a:solidFill>
                  <a:srgbClr val="0000FF"/>
                </a:solidFill>
              </a:rPr>
              <a:t>     </a:t>
            </a:r>
            <a:r>
              <a:rPr lang="en-US" b="1" dirty="0" err="1"/>
              <a:t>Khi</a:t>
            </a:r>
            <a:r>
              <a:rPr lang="en-US" b="1" dirty="0"/>
              <a:t> </a:t>
            </a:r>
            <a:r>
              <a:rPr lang="en-US" b="1" dirty="0" err="1"/>
              <a:t>giải</a:t>
            </a:r>
            <a:r>
              <a:rPr lang="en-US" b="1" dirty="0"/>
              <a:t> </a:t>
            </a:r>
            <a:r>
              <a:rPr lang="en-US" b="1" dirty="0" err="1"/>
              <a:t>bài</a:t>
            </a:r>
            <a:r>
              <a:rPr lang="en-US" b="1" dirty="0"/>
              <a:t> </a:t>
            </a:r>
            <a:r>
              <a:rPr lang="en-US" b="1" dirty="0" err="1"/>
              <a:t>toán</a:t>
            </a:r>
            <a:r>
              <a:rPr lang="en-US" b="1" dirty="0"/>
              <a:t> </a:t>
            </a:r>
            <a:r>
              <a:rPr lang="en-US" b="1" dirty="0" err="1"/>
              <a:t>về</a:t>
            </a:r>
            <a:r>
              <a:rPr lang="en-US" b="1" dirty="0"/>
              <a:t> </a:t>
            </a:r>
            <a:r>
              <a:rPr lang="en-US" b="1" dirty="0" err="1"/>
              <a:t>tìm</a:t>
            </a:r>
            <a:r>
              <a:rPr lang="en-US" b="1" dirty="0"/>
              <a:t> </a:t>
            </a:r>
            <a:r>
              <a:rPr lang="en-US" b="1" dirty="0" err="1"/>
              <a:t>thành</a:t>
            </a:r>
            <a:r>
              <a:rPr lang="en-US" b="1" dirty="0"/>
              <a:t> </a:t>
            </a:r>
            <a:r>
              <a:rPr lang="en-US" b="1" dirty="0" err="1"/>
              <a:t>phần</a:t>
            </a:r>
            <a:r>
              <a:rPr lang="en-US" b="1" dirty="0"/>
              <a:t> </a:t>
            </a:r>
            <a:r>
              <a:rPr lang="en-US" b="1" dirty="0" err="1"/>
              <a:t>ch</a:t>
            </a:r>
            <a:r>
              <a:rPr lang="vi-VN" b="1" dirty="0"/>
              <a:t>ư</a:t>
            </a:r>
            <a:r>
              <a:rPr lang="en-US" b="1" dirty="0"/>
              <a:t>a </a:t>
            </a:r>
            <a:r>
              <a:rPr lang="en-US" b="1" dirty="0" err="1"/>
              <a:t>biết</a:t>
            </a:r>
            <a:r>
              <a:rPr lang="en-US" b="1" dirty="0"/>
              <a:t> </a:t>
            </a:r>
            <a:r>
              <a:rPr lang="en-US" b="1" dirty="0" err="1"/>
              <a:t>trong</a:t>
            </a:r>
            <a:r>
              <a:rPr lang="en-US" b="1" dirty="0"/>
              <a:t> </a:t>
            </a:r>
            <a:r>
              <a:rPr lang="en-US" b="1" dirty="0" err="1"/>
              <a:t>phép</a:t>
            </a:r>
            <a:r>
              <a:rPr lang="en-US" b="1" dirty="0"/>
              <a:t> </a:t>
            </a:r>
            <a:r>
              <a:rPr lang="en-US" b="1" dirty="0" err="1"/>
              <a:t>cộng</a:t>
            </a:r>
            <a:r>
              <a:rPr lang="en-US" b="1" dirty="0"/>
              <a:t>, </a:t>
            </a:r>
            <a:r>
              <a:rPr lang="en-US" b="1" dirty="0" err="1"/>
              <a:t>chúng</a:t>
            </a:r>
            <a:r>
              <a:rPr lang="en-US" b="1" dirty="0"/>
              <a:t> ta </a:t>
            </a:r>
            <a:r>
              <a:rPr lang="en-US" b="1" dirty="0" err="1"/>
              <a:t>làm</a:t>
            </a:r>
            <a:r>
              <a:rPr lang="en-US" b="1" dirty="0"/>
              <a:t> </a:t>
            </a:r>
            <a:r>
              <a:rPr lang="en-US" b="1" dirty="0" err="1"/>
              <a:t>theo</a:t>
            </a:r>
            <a:r>
              <a:rPr lang="en-US" b="1" dirty="0"/>
              <a:t> </a:t>
            </a:r>
            <a:r>
              <a:rPr lang="en-US" b="1" dirty="0" err="1"/>
              <a:t>các</a:t>
            </a:r>
            <a:r>
              <a:rPr lang="en-US" b="1" dirty="0"/>
              <a:t> b</a:t>
            </a:r>
            <a:r>
              <a:rPr lang="vi-VN" b="1" dirty="0"/>
              <a:t>ư</a:t>
            </a:r>
            <a:r>
              <a:rPr lang="en-US" b="1" dirty="0" err="1"/>
              <a:t>ớc</a:t>
            </a:r>
            <a:r>
              <a:rPr lang="en-US" b="1" dirty="0"/>
              <a:t> </a:t>
            </a:r>
            <a:r>
              <a:rPr lang="en-US" b="1" dirty="0" err="1"/>
              <a:t>sau</a:t>
            </a:r>
            <a:r>
              <a:rPr lang="en-US" b="1" dirty="0"/>
              <a:t>: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err="1">
                <a:solidFill>
                  <a:srgbClr val="0000FF"/>
                </a:solidFill>
              </a:rPr>
              <a:t>Bước</a:t>
            </a:r>
            <a:r>
              <a:rPr lang="en-US" b="1" dirty="0">
                <a:solidFill>
                  <a:srgbClr val="0000FF"/>
                </a:solidFill>
              </a:rPr>
              <a:t> 1: </a:t>
            </a:r>
            <a:r>
              <a:rPr lang="en-US" b="1" dirty="0" err="1">
                <a:solidFill>
                  <a:srgbClr val="0000FF"/>
                </a:solidFill>
              </a:rPr>
              <a:t>Đọc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và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phân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tích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đề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bài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để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xác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định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số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hạng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đã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biết</a:t>
            </a:r>
            <a:r>
              <a:rPr lang="en-US" b="1" dirty="0">
                <a:solidFill>
                  <a:srgbClr val="C00000"/>
                </a:solidFill>
              </a:rPr>
              <a:t>, </a:t>
            </a:r>
            <a:r>
              <a:rPr lang="en-US" b="1" dirty="0" err="1">
                <a:solidFill>
                  <a:srgbClr val="C00000"/>
                </a:solidFill>
              </a:rPr>
              <a:t>số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hạng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ch</a:t>
            </a:r>
            <a:r>
              <a:rPr lang="vi-VN" b="1" dirty="0">
                <a:solidFill>
                  <a:srgbClr val="C00000"/>
                </a:solidFill>
              </a:rPr>
              <a:t>ư</a:t>
            </a:r>
            <a:r>
              <a:rPr lang="en-US" b="1" dirty="0">
                <a:solidFill>
                  <a:srgbClr val="C00000"/>
                </a:solidFill>
              </a:rPr>
              <a:t>a </a:t>
            </a:r>
            <a:r>
              <a:rPr lang="en-US" b="1" dirty="0" err="1">
                <a:solidFill>
                  <a:srgbClr val="C00000"/>
                </a:solidFill>
              </a:rPr>
              <a:t>biết</a:t>
            </a:r>
            <a:r>
              <a:rPr lang="en-US" b="1" dirty="0">
                <a:solidFill>
                  <a:srgbClr val="C00000"/>
                </a:solidFill>
              </a:rPr>
              <a:t>, </a:t>
            </a:r>
            <a:r>
              <a:rPr lang="en-US" b="1" dirty="0" err="1">
                <a:solidFill>
                  <a:srgbClr val="C00000"/>
                </a:solidFill>
              </a:rPr>
              <a:t>tổng</a:t>
            </a:r>
            <a:r>
              <a:rPr lang="en-US" b="1" dirty="0">
                <a:solidFill>
                  <a:srgbClr val="C00000"/>
                </a:solidFill>
              </a:rPr>
              <a:t>.</a:t>
            </a:r>
          </a:p>
          <a:p>
            <a:pPr marL="0" indent="0">
              <a:buNone/>
            </a:pPr>
            <a:endParaRPr lang="en-US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b="1" dirty="0" err="1">
                <a:solidFill>
                  <a:srgbClr val="0000FF"/>
                </a:solidFill>
              </a:rPr>
              <a:t>Bước</a:t>
            </a:r>
            <a:r>
              <a:rPr lang="en-US" b="1" dirty="0">
                <a:solidFill>
                  <a:srgbClr val="0000FF"/>
                </a:solidFill>
              </a:rPr>
              <a:t> 2: </a:t>
            </a:r>
            <a:r>
              <a:rPr lang="en-US" b="1" dirty="0" err="1">
                <a:solidFill>
                  <a:srgbClr val="0000FF"/>
                </a:solidFill>
              </a:rPr>
              <a:t>Xác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định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phép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tính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bằng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cách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nhẩm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lại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quy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tắc</a:t>
            </a:r>
            <a:r>
              <a:rPr lang="en-US" b="1" dirty="0">
                <a:solidFill>
                  <a:srgbClr val="0000FF"/>
                </a:solidFill>
              </a:rPr>
              <a:t>: </a:t>
            </a:r>
            <a:r>
              <a:rPr lang="en-US" b="1" dirty="0" err="1">
                <a:solidFill>
                  <a:srgbClr val="FF0000"/>
                </a:solidFill>
              </a:rPr>
              <a:t>Muốn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tìm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một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số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hạng</a:t>
            </a:r>
            <a:r>
              <a:rPr lang="en-US" b="1" dirty="0">
                <a:solidFill>
                  <a:srgbClr val="FF0000"/>
                </a:solidFill>
              </a:rPr>
              <a:t> ta </a:t>
            </a:r>
            <a:r>
              <a:rPr lang="en-US" b="1" dirty="0" err="1">
                <a:solidFill>
                  <a:srgbClr val="FF0000"/>
                </a:solidFill>
              </a:rPr>
              <a:t>lấy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tổng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trừ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số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hạng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kia</a:t>
            </a:r>
            <a:r>
              <a:rPr lang="en-US" b="1" dirty="0">
                <a:solidFill>
                  <a:srgbClr val="FF0000"/>
                </a:solidFill>
              </a:rPr>
              <a:t>.</a:t>
            </a:r>
            <a:endParaRPr lang="en-US" b="1" dirty="0">
              <a:solidFill>
                <a:srgbClr val="C00000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en-US" b="1" dirty="0">
              <a:solidFill>
                <a:srgbClr val="C00000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en-US" b="1" dirty="0" err="1">
                <a:solidFill>
                  <a:srgbClr val="0000FF"/>
                </a:solidFill>
              </a:rPr>
              <a:t>Bước</a:t>
            </a:r>
            <a:r>
              <a:rPr lang="en-US" b="1" dirty="0">
                <a:solidFill>
                  <a:srgbClr val="0000FF"/>
                </a:solidFill>
              </a:rPr>
              <a:t> 3: </a:t>
            </a:r>
            <a:r>
              <a:rPr lang="en-US" b="1" dirty="0" err="1">
                <a:solidFill>
                  <a:srgbClr val="0000FF"/>
                </a:solidFill>
              </a:rPr>
              <a:t>Trình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bày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bài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giải</a:t>
            </a:r>
            <a:endParaRPr lang="en-US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05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343891"/>
            <a:ext cx="9067800" cy="358140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Deflate">
              <a:avLst/>
            </a:prstTxWarp>
            <a:spAutoFit/>
          </a:bodyPr>
          <a:lstStyle/>
          <a:p>
            <a:pPr algn="ctr"/>
            <a:r>
              <a:rPr lang="en-US" sz="6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Chúc</a:t>
            </a:r>
            <a:r>
              <a:rPr lang="en-US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 </a:t>
            </a:r>
            <a:r>
              <a:rPr lang="en-US" sz="6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các</a:t>
            </a:r>
            <a:r>
              <a:rPr lang="en-US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 con </a:t>
            </a:r>
            <a:r>
              <a:rPr lang="en-US" sz="6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luôn</a:t>
            </a:r>
            <a:r>
              <a:rPr lang="en-US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en-US" sz="6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chăm</a:t>
            </a:r>
            <a:r>
              <a:rPr lang="en-US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 </a:t>
            </a:r>
            <a:r>
              <a:rPr lang="en-US" sz="6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ngoan</a:t>
            </a:r>
            <a:r>
              <a:rPr lang="en-US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78879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NHIỆT LIỆT CHÀO MỪNG CÁC THẦY CÔ GIÁO VỀ DỰ GIỜ LỚP 2A&amp;quot;&quot;/&gt;&lt;property id=&quot;20307&quot; value=&quot;256&quot;/&gt;&lt;/object&gt;&lt;object type=&quot;3&quot; unique_id=&quot;10026&quot;&gt;&lt;property id=&quot;20148&quot; value=&quot;5&quot;/&gt;&lt;property id=&quot;20300&quot; value=&quot;Slide 2&quot;/&gt;&lt;property id=&quot;20307&quot; value=&quot;257&quot;/&gt;&lt;/object&gt;&lt;object type=&quot;3&quot; unique_id=&quot;10091&quot;&gt;&lt;property id=&quot;20148&quot; value=&quot;5&quot;/&gt;&lt;property id=&quot;20300&quot; value=&quot;Slide 4&quot;/&gt;&lt;property id=&quot;20307&quot; value=&quot;258&quot;/&gt;&lt;/object&gt;&lt;object type=&quot;3&quot; unique_id=&quot;10097&quot;&gt;&lt;property id=&quot;20148&quot; value=&quot;5&quot;/&gt;&lt;property id=&quot;20300&quot; value=&quot;Slide 3&quot;/&gt;&lt;property id=&quot;20307&quot; value=&quot;259&quot;/&gt;&lt;/object&gt;&lt;object type=&quot;3&quot; unique_id=&quot;10104&quot;&gt;&lt;property id=&quot;20148&quot; value=&quot;5&quot;/&gt;&lt;property id=&quot;20300&quot; value=&quot;Slide 5&quot;/&gt;&lt;property id=&quot;20307&quot; value=&quot;26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1875</TotalTime>
  <Words>473</Words>
  <Application>Microsoft Office PowerPoint</Application>
  <PresentationFormat>On-screen Show (4:3)</PresentationFormat>
  <Paragraphs>73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Bài 2: Viết số thích hợp vào ô trống:</vt:lpstr>
      <vt:lpstr>Bài 3: Một lớp có 35 học sinh, trong đó có 20 học sinh trai. Hỏi lớp học có bao nhiêu học sinh gái?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NHIỆT LIỆT CHÀO MỪNG CÁC THẦY CÔ GIÁO VỀ DỰ GIỜ LỚP 2A</dc:title>
  <dc:creator>W7</dc:creator>
  <cp:lastModifiedBy>AutoBVT</cp:lastModifiedBy>
  <cp:revision>151</cp:revision>
  <dcterms:created xsi:type="dcterms:W3CDTF">2013-10-29T12:42:29Z</dcterms:created>
  <dcterms:modified xsi:type="dcterms:W3CDTF">2019-11-06T14:19:29Z</dcterms:modified>
</cp:coreProperties>
</file>