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81" r:id="rId2"/>
    <p:sldId id="377" r:id="rId3"/>
    <p:sldId id="378" r:id="rId4"/>
    <p:sldId id="383" r:id="rId5"/>
    <p:sldId id="358" r:id="rId6"/>
    <p:sldId id="386" r:id="rId7"/>
    <p:sldId id="384" r:id="rId8"/>
    <p:sldId id="391" r:id="rId9"/>
    <p:sldId id="387" r:id="rId10"/>
    <p:sldId id="392" r:id="rId11"/>
    <p:sldId id="376" r:id="rId12"/>
    <p:sldId id="389" r:id="rId13"/>
    <p:sldId id="393" r:id="rId14"/>
    <p:sldId id="394" r:id="rId15"/>
    <p:sldId id="395" r:id="rId16"/>
    <p:sldId id="396" r:id="rId17"/>
    <p:sldId id="397" r:id="rId18"/>
    <p:sldId id="390" r:id="rId19"/>
    <p:sldId id="398" r:id="rId20"/>
    <p:sldId id="372" r:id="rId21"/>
    <p:sldId id="400" r:id="rId22"/>
    <p:sldId id="402" r:id="rId23"/>
    <p:sldId id="401" r:id="rId24"/>
    <p:sldId id="399" r:id="rId25"/>
    <p:sldId id="403" r:id="rId26"/>
    <p:sldId id="380" r:id="rId27"/>
    <p:sldId id="404" r:id="rId28"/>
    <p:sldId id="405" r:id="rId29"/>
    <p:sldId id="406" r:id="rId30"/>
    <p:sldId id="379" r:id="rId31"/>
    <p:sldId id="366" r:id="rId32"/>
    <p:sldId id="409" r:id="rId33"/>
  </p:sldIdLst>
  <p:sldSz cx="9144000" cy="6858000" type="screen4x3"/>
  <p:notesSz cx="6858000" cy="9144000"/>
  <p:custDataLst>
    <p:tags r:id="rId35"/>
  </p:custDataLst>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0000"/>
    <a:srgbClr val="006600"/>
    <a:srgbClr val="D1254A"/>
    <a:srgbClr val="00CC99"/>
    <a:srgbClr val="0066FF"/>
    <a:srgbClr val="FF99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25" autoAdjust="0"/>
    <p:restoredTop sz="89386" autoAdjust="0"/>
  </p:normalViewPr>
  <p:slideViewPr>
    <p:cSldViewPr>
      <p:cViewPr>
        <p:scale>
          <a:sx n="66" d="100"/>
          <a:sy n="66" d="100"/>
        </p:scale>
        <p:origin x="-2046" y="-4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6C6A50AE-BEF7-4374-8F66-6C6E15B5441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0" hangingPunct="0">
              <a:defRPr sz="1200">
                <a:latin typeface="Arial" pitchFamily="34" charset="0"/>
              </a:defRPr>
            </a:lvl1pPr>
          </a:lstStyle>
          <a:p>
            <a:pPr>
              <a:defRPr/>
            </a:pPr>
            <a:endParaRPr lang="en-US"/>
          </a:p>
        </p:txBody>
      </p:sp>
      <p:sp>
        <p:nvSpPr>
          <p:cNvPr id="36867" name="Rectangle 3">
            <a:extLst>
              <a:ext uri="{FF2B5EF4-FFF2-40B4-BE49-F238E27FC236}">
                <a16:creationId xmlns:a16="http://schemas.microsoft.com/office/drawing/2014/main" xmlns="" id="{5A29D221-7692-45A6-B848-265188EF6CA4}"/>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9DDDACAB-6253-4F73-8F7D-2B61D8A7A27A}" type="datetimeFigureOut">
              <a:rPr lang="en-US"/>
              <a:pPr>
                <a:defRPr/>
              </a:pPr>
              <a:t>1/14/2020</a:t>
            </a:fld>
            <a:endParaRPr lang="en-US"/>
          </a:p>
        </p:txBody>
      </p:sp>
      <p:sp>
        <p:nvSpPr>
          <p:cNvPr id="35844" name="Rectangle 4">
            <a:extLst>
              <a:ext uri="{FF2B5EF4-FFF2-40B4-BE49-F238E27FC236}">
                <a16:creationId xmlns:a16="http://schemas.microsoft.com/office/drawing/2014/main" xmlns="" id="{19AF806E-FCF3-4A78-8FD8-133CF125D81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9" name="Rectangle 5">
            <a:extLst>
              <a:ext uri="{FF2B5EF4-FFF2-40B4-BE49-F238E27FC236}">
                <a16:creationId xmlns:a16="http://schemas.microsoft.com/office/drawing/2014/main" xmlns="" id="{EF763B75-81E3-430F-B8EC-46F8DD88B0C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a:extLst>
              <a:ext uri="{FF2B5EF4-FFF2-40B4-BE49-F238E27FC236}">
                <a16:creationId xmlns:a16="http://schemas.microsoft.com/office/drawing/2014/main" xmlns="" id="{D20A3B93-E6AA-4973-B687-D86D7825639F}"/>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0" hangingPunct="0">
              <a:defRPr sz="1200">
                <a:latin typeface="Arial" pitchFamily="34" charset="0"/>
              </a:defRPr>
            </a:lvl1pPr>
          </a:lstStyle>
          <a:p>
            <a:pPr>
              <a:defRPr/>
            </a:pPr>
            <a:endParaRPr lang="en-US"/>
          </a:p>
        </p:txBody>
      </p:sp>
      <p:sp>
        <p:nvSpPr>
          <p:cNvPr id="36871" name="Rectangle 7">
            <a:extLst>
              <a:ext uri="{FF2B5EF4-FFF2-40B4-BE49-F238E27FC236}">
                <a16:creationId xmlns:a16="http://schemas.microsoft.com/office/drawing/2014/main" xmlns="" id="{F5070243-F092-45F5-B942-CBABDA1E5528}"/>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F0D1B7D7-F25C-4583-A07C-578705DB29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6ABF1044-2E14-42DD-BA17-EDA430D1E9A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xmlns="" id="{B39F6983-B5BB-46FC-A24E-02B1F610BADC}"/>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vi-VN" altLang="en-US"/>
          </a:p>
        </p:txBody>
      </p:sp>
      <p:sp>
        <p:nvSpPr>
          <p:cNvPr id="36868" name="Slide Number Placeholder 3">
            <a:extLst>
              <a:ext uri="{FF2B5EF4-FFF2-40B4-BE49-F238E27FC236}">
                <a16:creationId xmlns:a16="http://schemas.microsoft.com/office/drawing/2014/main" xmlns="" id="{1D121D4C-4542-45F2-B0AF-D1DB104492AB}"/>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550418-85A4-4813-8B42-D837E6AFECF4}" type="slidenum">
              <a:rPr lang="en-US" altLang="en-US"/>
              <a:pPr eaLnBrk="1" hangingPunct="1"/>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3C88AF96-61D5-4057-B28A-3580C27CB8CF}"/>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xmlns="" id="{FACD0CB8-3832-41C1-BCEA-6B5F38B0CB1D}"/>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vi-VN" altLang="en-US"/>
          </a:p>
        </p:txBody>
      </p:sp>
      <p:sp>
        <p:nvSpPr>
          <p:cNvPr id="37892" name="Slide Number Placeholder 3">
            <a:extLst>
              <a:ext uri="{FF2B5EF4-FFF2-40B4-BE49-F238E27FC236}">
                <a16:creationId xmlns:a16="http://schemas.microsoft.com/office/drawing/2014/main" xmlns="" id="{7CB04423-977A-4EBE-B9AE-8128C1CA2F13}"/>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CFE08531-CC45-428A-AD0C-91B6FF585C74}" type="slidenum">
              <a:rPr lang="en-US" altLang="en-US"/>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66323E0F-B6C9-4C72-B3C0-43FD22509445}"/>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xmlns="" id="{A15A8EDF-924C-4F54-B69B-D7C1F24F02ED}"/>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E9D30D75-7D2A-462D-A802-FB8363ECCD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F682595-95EE-44BB-ADFF-4E3C3F4E31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AC34DF3-15E6-4981-BC84-F79B466B6AE1}"/>
              </a:ext>
            </a:extLst>
          </p:cNvPr>
          <p:cNvSpPr>
            <a:spLocks noGrp="1" noChangeArrowheads="1"/>
          </p:cNvSpPr>
          <p:nvPr>
            <p:ph type="sldNum" sz="quarter" idx="12"/>
          </p:nvPr>
        </p:nvSpPr>
        <p:spPr>
          <a:ln/>
        </p:spPr>
        <p:txBody>
          <a:bodyPr/>
          <a:lstStyle>
            <a:lvl1pPr>
              <a:defRPr/>
            </a:lvl1pPr>
          </a:lstStyle>
          <a:p>
            <a:fld id="{F640A786-1EC4-488C-9EA1-DFC8D429CF62}" type="slidenum">
              <a:rPr lang="en-US" altLang="en-US"/>
              <a:pPr/>
              <a:t>‹#›</a:t>
            </a:fld>
            <a:endParaRPr lang="en-US" altLang="en-US"/>
          </a:p>
        </p:txBody>
      </p:sp>
    </p:spTree>
    <p:extLst>
      <p:ext uri="{BB962C8B-B14F-4D97-AF65-F5344CB8AC3E}">
        <p14:creationId xmlns:p14="http://schemas.microsoft.com/office/powerpoint/2010/main" xmlns="" val="25686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506D403-D5F9-417A-B498-D9A4B43D28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64B1AFE-C6C1-4B5F-BBE3-4F62302D06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0762ED6-68A3-4D88-8B60-D8217A030BA8}"/>
              </a:ext>
            </a:extLst>
          </p:cNvPr>
          <p:cNvSpPr>
            <a:spLocks noGrp="1" noChangeArrowheads="1"/>
          </p:cNvSpPr>
          <p:nvPr>
            <p:ph type="sldNum" sz="quarter" idx="12"/>
          </p:nvPr>
        </p:nvSpPr>
        <p:spPr>
          <a:ln/>
        </p:spPr>
        <p:txBody>
          <a:bodyPr/>
          <a:lstStyle>
            <a:lvl1pPr>
              <a:defRPr/>
            </a:lvl1pPr>
          </a:lstStyle>
          <a:p>
            <a:fld id="{5456BBF8-C9D3-4212-AE97-4C7522CDD8D7}" type="slidenum">
              <a:rPr lang="en-US" altLang="en-US"/>
              <a:pPr/>
              <a:t>‹#›</a:t>
            </a:fld>
            <a:endParaRPr lang="en-US" altLang="en-US"/>
          </a:p>
        </p:txBody>
      </p:sp>
    </p:spTree>
    <p:extLst>
      <p:ext uri="{BB962C8B-B14F-4D97-AF65-F5344CB8AC3E}">
        <p14:creationId xmlns:p14="http://schemas.microsoft.com/office/powerpoint/2010/main" xmlns="" val="428841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A1C98D1-5990-4B4E-A0F3-8F67794A35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1552F7D-5798-487B-A2EE-5AC518E585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F844244-FA47-4545-BE88-3268FD73373F}"/>
              </a:ext>
            </a:extLst>
          </p:cNvPr>
          <p:cNvSpPr>
            <a:spLocks noGrp="1" noChangeArrowheads="1"/>
          </p:cNvSpPr>
          <p:nvPr>
            <p:ph type="sldNum" sz="quarter" idx="12"/>
          </p:nvPr>
        </p:nvSpPr>
        <p:spPr>
          <a:ln/>
        </p:spPr>
        <p:txBody>
          <a:bodyPr/>
          <a:lstStyle>
            <a:lvl1pPr>
              <a:defRPr/>
            </a:lvl1pPr>
          </a:lstStyle>
          <a:p>
            <a:fld id="{77D1420C-ED7E-4745-A693-9366FFF74C7A}" type="slidenum">
              <a:rPr lang="en-US" altLang="en-US"/>
              <a:pPr/>
              <a:t>‹#›</a:t>
            </a:fld>
            <a:endParaRPr lang="en-US" altLang="en-US"/>
          </a:p>
        </p:txBody>
      </p:sp>
    </p:spTree>
    <p:extLst>
      <p:ext uri="{BB962C8B-B14F-4D97-AF65-F5344CB8AC3E}">
        <p14:creationId xmlns:p14="http://schemas.microsoft.com/office/powerpoint/2010/main" xmlns="" val="3275463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E8795F76-809F-401A-B349-5879C785FF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8EA7267D-62AC-4515-86C5-7738313B29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0B13B6B3-9E41-4A60-8896-7C6ED07F2537}"/>
              </a:ext>
            </a:extLst>
          </p:cNvPr>
          <p:cNvSpPr>
            <a:spLocks noGrp="1" noChangeArrowheads="1"/>
          </p:cNvSpPr>
          <p:nvPr>
            <p:ph type="sldNum" sz="quarter" idx="12"/>
          </p:nvPr>
        </p:nvSpPr>
        <p:spPr>
          <a:ln/>
        </p:spPr>
        <p:txBody>
          <a:bodyPr/>
          <a:lstStyle>
            <a:lvl1pPr>
              <a:defRPr/>
            </a:lvl1pPr>
          </a:lstStyle>
          <a:p>
            <a:fld id="{0C0DB9F3-C5AD-46EF-BC98-463A1881E8FD}" type="slidenum">
              <a:rPr lang="en-US" altLang="en-US"/>
              <a:pPr/>
              <a:t>‹#›</a:t>
            </a:fld>
            <a:endParaRPr lang="en-US" altLang="en-US"/>
          </a:p>
        </p:txBody>
      </p:sp>
    </p:spTree>
    <p:extLst>
      <p:ext uri="{BB962C8B-B14F-4D97-AF65-F5344CB8AC3E}">
        <p14:creationId xmlns:p14="http://schemas.microsoft.com/office/powerpoint/2010/main" xmlns="" val="4124060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C329E9CA-C96D-48B3-A33B-120FE3785CF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007DC858-616A-4E3C-9226-FC0542078A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8EE72369-39FF-4C28-92BB-04CE0744CE18}"/>
              </a:ext>
            </a:extLst>
          </p:cNvPr>
          <p:cNvSpPr>
            <a:spLocks noGrp="1" noChangeArrowheads="1"/>
          </p:cNvSpPr>
          <p:nvPr>
            <p:ph type="sldNum" sz="quarter" idx="12"/>
          </p:nvPr>
        </p:nvSpPr>
        <p:spPr>
          <a:ln/>
        </p:spPr>
        <p:txBody>
          <a:bodyPr/>
          <a:lstStyle>
            <a:lvl1pPr>
              <a:defRPr/>
            </a:lvl1pPr>
          </a:lstStyle>
          <a:p>
            <a:fld id="{ACA80B04-8725-4296-B443-6237377EB427}" type="slidenum">
              <a:rPr lang="en-US" altLang="en-US"/>
              <a:pPr/>
              <a:t>‹#›</a:t>
            </a:fld>
            <a:endParaRPr lang="en-US" altLang="en-US"/>
          </a:p>
        </p:txBody>
      </p:sp>
    </p:spTree>
    <p:extLst>
      <p:ext uri="{BB962C8B-B14F-4D97-AF65-F5344CB8AC3E}">
        <p14:creationId xmlns:p14="http://schemas.microsoft.com/office/powerpoint/2010/main" xmlns="" val="198086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0AAA179E-9D5D-4FE4-A7D7-04F6B31F74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9897717-ACAA-43F9-A442-23FDE9E2DC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38E9909-5B13-4307-B0DF-CD702FB5D042}"/>
              </a:ext>
            </a:extLst>
          </p:cNvPr>
          <p:cNvSpPr>
            <a:spLocks noGrp="1" noChangeArrowheads="1"/>
          </p:cNvSpPr>
          <p:nvPr>
            <p:ph type="sldNum" sz="quarter" idx="12"/>
          </p:nvPr>
        </p:nvSpPr>
        <p:spPr>
          <a:ln/>
        </p:spPr>
        <p:txBody>
          <a:bodyPr/>
          <a:lstStyle>
            <a:lvl1pPr>
              <a:defRPr/>
            </a:lvl1pPr>
          </a:lstStyle>
          <a:p>
            <a:fld id="{9836DA33-3D87-4A52-AE49-4EE0345941E2}" type="slidenum">
              <a:rPr lang="en-US" altLang="en-US"/>
              <a:pPr/>
              <a:t>‹#›</a:t>
            </a:fld>
            <a:endParaRPr lang="en-US" altLang="en-US"/>
          </a:p>
        </p:txBody>
      </p:sp>
    </p:spTree>
    <p:extLst>
      <p:ext uri="{BB962C8B-B14F-4D97-AF65-F5344CB8AC3E}">
        <p14:creationId xmlns:p14="http://schemas.microsoft.com/office/powerpoint/2010/main" xmlns="" val="281751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A44AF44-D724-4843-AEEB-AE26718116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89616CF-6FA9-4762-AB45-19B5BC3C44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65C8EAF-6294-4393-9075-2785AE7A2608}"/>
              </a:ext>
            </a:extLst>
          </p:cNvPr>
          <p:cNvSpPr>
            <a:spLocks noGrp="1" noChangeArrowheads="1"/>
          </p:cNvSpPr>
          <p:nvPr>
            <p:ph type="sldNum" sz="quarter" idx="12"/>
          </p:nvPr>
        </p:nvSpPr>
        <p:spPr>
          <a:ln/>
        </p:spPr>
        <p:txBody>
          <a:bodyPr/>
          <a:lstStyle>
            <a:lvl1pPr>
              <a:defRPr/>
            </a:lvl1pPr>
          </a:lstStyle>
          <a:p>
            <a:fld id="{F85001B7-1CE9-49F2-8118-AD39E2E31DCC}" type="slidenum">
              <a:rPr lang="en-US" altLang="en-US"/>
              <a:pPr/>
              <a:t>‹#›</a:t>
            </a:fld>
            <a:endParaRPr lang="en-US" altLang="en-US"/>
          </a:p>
        </p:txBody>
      </p:sp>
    </p:spTree>
    <p:extLst>
      <p:ext uri="{BB962C8B-B14F-4D97-AF65-F5344CB8AC3E}">
        <p14:creationId xmlns:p14="http://schemas.microsoft.com/office/powerpoint/2010/main" xmlns="" val="191460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E071095E-25DE-4416-9815-65A823F49C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D0E79CC-48EB-4937-9FA0-A4BBA209C3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E20F028-5519-47AA-8AC6-8B53AD836B83}"/>
              </a:ext>
            </a:extLst>
          </p:cNvPr>
          <p:cNvSpPr>
            <a:spLocks noGrp="1" noChangeArrowheads="1"/>
          </p:cNvSpPr>
          <p:nvPr>
            <p:ph type="sldNum" sz="quarter" idx="12"/>
          </p:nvPr>
        </p:nvSpPr>
        <p:spPr>
          <a:ln/>
        </p:spPr>
        <p:txBody>
          <a:bodyPr/>
          <a:lstStyle>
            <a:lvl1pPr>
              <a:defRPr/>
            </a:lvl1pPr>
          </a:lstStyle>
          <a:p>
            <a:fld id="{DABB866F-A44F-4C6A-BF6C-B69E883AA4DD}" type="slidenum">
              <a:rPr lang="en-US" altLang="en-US"/>
              <a:pPr/>
              <a:t>‹#›</a:t>
            </a:fld>
            <a:endParaRPr lang="en-US" altLang="en-US"/>
          </a:p>
        </p:txBody>
      </p:sp>
    </p:spTree>
    <p:extLst>
      <p:ext uri="{BB962C8B-B14F-4D97-AF65-F5344CB8AC3E}">
        <p14:creationId xmlns:p14="http://schemas.microsoft.com/office/powerpoint/2010/main" xmlns="" val="274872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37568E8D-05F4-4907-A430-19667750FB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147F263-3112-4235-A9BA-A820872ADB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285046A-D7F9-43CE-8A77-F618091DE362}"/>
              </a:ext>
            </a:extLst>
          </p:cNvPr>
          <p:cNvSpPr>
            <a:spLocks noGrp="1" noChangeArrowheads="1"/>
          </p:cNvSpPr>
          <p:nvPr>
            <p:ph type="sldNum" sz="quarter" idx="12"/>
          </p:nvPr>
        </p:nvSpPr>
        <p:spPr>
          <a:ln/>
        </p:spPr>
        <p:txBody>
          <a:bodyPr/>
          <a:lstStyle>
            <a:lvl1pPr>
              <a:defRPr/>
            </a:lvl1pPr>
          </a:lstStyle>
          <a:p>
            <a:fld id="{41838168-C6CD-432A-958D-6D202906D9B9}" type="slidenum">
              <a:rPr lang="en-US" altLang="en-US"/>
              <a:pPr/>
              <a:t>‹#›</a:t>
            </a:fld>
            <a:endParaRPr lang="en-US" altLang="en-US"/>
          </a:p>
        </p:txBody>
      </p:sp>
    </p:spTree>
    <p:extLst>
      <p:ext uri="{BB962C8B-B14F-4D97-AF65-F5344CB8AC3E}">
        <p14:creationId xmlns:p14="http://schemas.microsoft.com/office/powerpoint/2010/main" xmlns="" val="395547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74A2D828-E5BC-4F87-BF5E-7DDC8EC3B2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3C94478F-3108-4DED-B7FA-3DB67D8B64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6B5895A9-04B1-4715-999A-D1C1BD1E813D}"/>
              </a:ext>
            </a:extLst>
          </p:cNvPr>
          <p:cNvSpPr>
            <a:spLocks noGrp="1" noChangeArrowheads="1"/>
          </p:cNvSpPr>
          <p:nvPr>
            <p:ph type="sldNum" sz="quarter" idx="12"/>
          </p:nvPr>
        </p:nvSpPr>
        <p:spPr>
          <a:ln/>
        </p:spPr>
        <p:txBody>
          <a:bodyPr/>
          <a:lstStyle>
            <a:lvl1pPr>
              <a:defRPr/>
            </a:lvl1pPr>
          </a:lstStyle>
          <a:p>
            <a:fld id="{C0D49F7F-0B53-437B-BFE9-97E3A621E4F9}" type="slidenum">
              <a:rPr lang="en-US" altLang="en-US"/>
              <a:pPr/>
              <a:t>‹#›</a:t>
            </a:fld>
            <a:endParaRPr lang="en-US" altLang="en-US"/>
          </a:p>
        </p:txBody>
      </p:sp>
    </p:spTree>
    <p:extLst>
      <p:ext uri="{BB962C8B-B14F-4D97-AF65-F5344CB8AC3E}">
        <p14:creationId xmlns:p14="http://schemas.microsoft.com/office/powerpoint/2010/main" xmlns="" val="9822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2CECB977-ED0B-471D-A8D5-53F86B7C76B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26668E4B-4D58-4F74-9275-CC417C3D0B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41739EDD-ACBA-44FF-941C-240F8F1BB2E4}"/>
              </a:ext>
            </a:extLst>
          </p:cNvPr>
          <p:cNvSpPr>
            <a:spLocks noGrp="1" noChangeArrowheads="1"/>
          </p:cNvSpPr>
          <p:nvPr>
            <p:ph type="sldNum" sz="quarter" idx="12"/>
          </p:nvPr>
        </p:nvSpPr>
        <p:spPr>
          <a:ln/>
        </p:spPr>
        <p:txBody>
          <a:bodyPr/>
          <a:lstStyle>
            <a:lvl1pPr>
              <a:defRPr/>
            </a:lvl1pPr>
          </a:lstStyle>
          <a:p>
            <a:fld id="{300A79E8-09EE-4EA7-A9CD-BB719B4C6F42}" type="slidenum">
              <a:rPr lang="en-US" altLang="en-US"/>
              <a:pPr/>
              <a:t>‹#›</a:t>
            </a:fld>
            <a:endParaRPr lang="en-US" altLang="en-US"/>
          </a:p>
        </p:txBody>
      </p:sp>
    </p:spTree>
    <p:extLst>
      <p:ext uri="{BB962C8B-B14F-4D97-AF65-F5344CB8AC3E}">
        <p14:creationId xmlns:p14="http://schemas.microsoft.com/office/powerpoint/2010/main" xmlns="" val="106025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4B1ABFB-688B-45CC-A720-870B1320264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45E0F400-6715-4F6E-BBFC-638128BB5A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CD97E04-587B-4043-A4E1-780D7001A49F}"/>
              </a:ext>
            </a:extLst>
          </p:cNvPr>
          <p:cNvSpPr>
            <a:spLocks noGrp="1" noChangeArrowheads="1"/>
          </p:cNvSpPr>
          <p:nvPr>
            <p:ph type="sldNum" sz="quarter" idx="12"/>
          </p:nvPr>
        </p:nvSpPr>
        <p:spPr>
          <a:ln/>
        </p:spPr>
        <p:txBody>
          <a:bodyPr/>
          <a:lstStyle>
            <a:lvl1pPr>
              <a:defRPr/>
            </a:lvl1pPr>
          </a:lstStyle>
          <a:p>
            <a:fld id="{635A2DA9-11F4-4951-9476-40C8F2725C3C}" type="slidenum">
              <a:rPr lang="en-US" altLang="en-US"/>
              <a:pPr/>
              <a:t>‹#›</a:t>
            </a:fld>
            <a:endParaRPr lang="en-US" altLang="en-US"/>
          </a:p>
        </p:txBody>
      </p:sp>
    </p:spTree>
    <p:extLst>
      <p:ext uri="{BB962C8B-B14F-4D97-AF65-F5344CB8AC3E}">
        <p14:creationId xmlns:p14="http://schemas.microsoft.com/office/powerpoint/2010/main" xmlns="" val="307959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682C785-980A-4C5B-AC92-3D01B9FC23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498D725-3405-4B64-BDF3-ED15857092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7835806-EE52-4687-A3B8-4AA79412F33C}"/>
              </a:ext>
            </a:extLst>
          </p:cNvPr>
          <p:cNvSpPr>
            <a:spLocks noGrp="1" noChangeArrowheads="1"/>
          </p:cNvSpPr>
          <p:nvPr>
            <p:ph type="sldNum" sz="quarter" idx="12"/>
          </p:nvPr>
        </p:nvSpPr>
        <p:spPr>
          <a:ln/>
        </p:spPr>
        <p:txBody>
          <a:bodyPr/>
          <a:lstStyle>
            <a:lvl1pPr>
              <a:defRPr/>
            </a:lvl1pPr>
          </a:lstStyle>
          <a:p>
            <a:fld id="{C637C883-3D9F-4127-A661-825ADAA18526}" type="slidenum">
              <a:rPr lang="en-US" altLang="en-US"/>
              <a:pPr/>
              <a:t>‹#›</a:t>
            </a:fld>
            <a:endParaRPr lang="en-US" altLang="en-US"/>
          </a:p>
        </p:txBody>
      </p:sp>
    </p:spTree>
    <p:extLst>
      <p:ext uri="{BB962C8B-B14F-4D97-AF65-F5344CB8AC3E}">
        <p14:creationId xmlns:p14="http://schemas.microsoft.com/office/powerpoint/2010/main" xmlns="" val="315049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119E91B-F78B-4510-9980-F48011BA68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B50C3B7-CFB4-4916-9281-7A99FC96BC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F6EE72B3-3319-45C3-A155-6CAE6D6BBF90}"/>
              </a:ext>
            </a:extLst>
          </p:cNvPr>
          <p:cNvSpPr>
            <a:spLocks noGrp="1" noChangeArrowheads="1"/>
          </p:cNvSpPr>
          <p:nvPr>
            <p:ph type="sldNum" sz="quarter" idx="12"/>
          </p:nvPr>
        </p:nvSpPr>
        <p:spPr>
          <a:ln/>
        </p:spPr>
        <p:txBody>
          <a:bodyPr/>
          <a:lstStyle>
            <a:lvl1pPr>
              <a:defRPr/>
            </a:lvl1pPr>
          </a:lstStyle>
          <a:p>
            <a:fld id="{17ABD3C2-D5CE-46EF-B530-A3ECA7C8F841}" type="slidenum">
              <a:rPr lang="en-US" altLang="en-US"/>
              <a:pPr/>
              <a:t>‹#›</a:t>
            </a:fld>
            <a:endParaRPr lang="en-US" altLang="en-US"/>
          </a:p>
        </p:txBody>
      </p:sp>
    </p:spTree>
    <p:extLst>
      <p:ext uri="{BB962C8B-B14F-4D97-AF65-F5344CB8AC3E}">
        <p14:creationId xmlns:p14="http://schemas.microsoft.com/office/powerpoint/2010/main" xmlns="" val="219542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B66EED7-C348-44BB-9C3F-574364F7226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A2FF0F43-BE04-4BAB-A82A-EA9C8F76933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37F04238-D8B9-499C-AAF9-DBB5208D8DA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B6BF4A4F-7350-4A30-A64B-9D4A0A4002D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E20CD886-432D-4982-80FC-A314B55F82D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AED1E72-E3AA-4421-B29F-AD3821880DA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jpe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3.gif"/><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gif"/><Relationship Id="rId12" Type="http://schemas.openxmlformats.org/officeDocument/2006/relationships/image" Target="../media/image21.gif"/><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5.gif"/><Relationship Id="rId11" Type="http://schemas.openxmlformats.org/officeDocument/2006/relationships/image" Target="../media/image20.gif"/><Relationship Id="rId5" Type="http://schemas.openxmlformats.org/officeDocument/2006/relationships/image" Target="../media/image3.gif"/><Relationship Id="rId10" Type="http://schemas.openxmlformats.org/officeDocument/2006/relationships/image" Target="../media/image19.png"/><Relationship Id="rId4" Type="http://schemas.openxmlformats.org/officeDocument/2006/relationships/image" Target="../media/image7.gif"/><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gi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gif"/><Relationship Id="rId2" Type="http://schemas.openxmlformats.org/officeDocument/2006/relationships/slideLayout" Target="../slideLayouts/slideLayout12.xml"/><Relationship Id="rId1" Type="http://schemas.openxmlformats.org/officeDocument/2006/relationships/video" Target="file:///E:\VAN_BAN\Lieu\Giao%20an%20dien%20tu\LOP%205\Khoa\DSCN0008.AVI" TargetMode="Externa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9.gif"/><Relationship Id="rId5" Type="http://schemas.openxmlformats.org/officeDocument/2006/relationships/image" Target="../media/image38.wmf"/><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763C1D9-D4B4-4C2B-A1F3-1A8B57D896AA}"/>
              </a:ext>
            </a:extLst>
          </p:cNvPr>
          <p:cNvPicPr>
            <a:picLocks noChangeAspect="1"/>
          </p:cNvPicPr>
          <p:nvPr/>
        </p:nvPicPr>
        <p:blipFill>
          <a:blip r:embed="rId4"/>
          <a:stretch>
            <a:fillRect/>
          </a:stretch>
        </p:blipFill>
        <p:spPr>
          <a:xfrm>
            <a:off x="0" y="15875"/>
            <a:ext cx="91440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xmlns="" id="{AAFFCDD4-1E73-4FE6-BAB2-69E6DFBE36BC}"/>
              </a:ext>
            </a:extLst>
          </p:cNvPr>
          <p:cNvSpPr txBox="1"/>
          <p:nvPr/>
        </p:nvSpPr>
        <p:spPr>
          <a:xfrm>
            <a:off x="304800" y="2659063"/>
            <a:ext cx="8382000" cy="1098550"/>
          </a:xfrm>
          <a:prstGeom prst="rect">
            <a:avLst/>
          </a:prstGeom>
          <a:noFill/>
        </p:spPr>
        <p:txBody>
          <a:bodyPr>
            <a:spAutoFit/>
          </a:bodyPr>
          <a:lstStyle/>
          <a:p>
            <a:pPr>
              <a:lnSpc>
                <a:spcPct val="120000"/>
              </a:lnSpc>
              <a:defRPr/>
            </a:pPr>
            <a:r>
              <a:rPr lang="en-US" sz="6000" b="1" dirty="0" err="1">
                <a:solidFill>
                  <a:srgbClr val="FF0000"/>
                </a:solidFill>
                <a:latin typeface="+mj-lt"/>
              </a:rPr>
              <a:t>Kiểm</a:t>
            </a:r>
            <a:r>
              <a:rPr lang="en-US" sz="6000" b="1" dirty="0">
                <a:solidFill>
                  <a:srgbClr val="FF0000"/>
                </a:solidFill>
                <a:latin typeface="+mj-lt"/>
              </a:rPr>
              <a:t> </a:t>
            </a:r>
            <a:r>
              <a:rPr lang="en-US" sz="6000" b="1" dirty="0" err="1">
                <a:solidFill>
                  <a:srgbClr val="FF0000"/>
                </a:solidFill>
                <a:latin typeface="+mj-lt"/>
              </a:rPr>
              <a:t>tra</a:t>
            </a:r>
            <a:r>
              <a:rPr lang="en-US" sz="6000" b="1" dirty="0">
                <a:solidFill>
                  <a:srgbClr val="FF0000"/>
                </a:solidFill>
                <a:latin typeface="+mj-lt"/>
              </a:rPr>
              <a:t> </a:t>
            </a:r>
            <a:r>
              <a:rPr lang="en-US" sz="6000" b="1" dirty="0" err="1">
                <a:solidFill>
                  <a:srgbClr val="FF0000"/>
                </a:solidFill>
                <a:latin typeface="+mj-lt"/>
              </a:rPr>
              <a:t>bài</a:t>
            </a:r>
            <a:r>
              <a:rPr lang="en-US" sz="6000" b="1" dirty="0">
                <a:solidFill>
                  <a:srgbClr val="FF0000"/>
                </a:solidFill>
                <a:latin typeface="+mj-lt"/>
              </a:rPr>
              <a:t> </a:t>
            </a:r>
            <a:r>
              <a:rPr lang="en-US" sz="6000" b="1" dirty="0" err="1">
                <a:solidFill>
                  <a:srgbClr val="FF0000"/>
                </a:solidFill>
                <a:latin typeface="+mj-lt"/>
              </a:rPr>
              <a:t>cũ</a:t>
            </a:r>
            <a:endParaRPr lang="en-US" sz="6000" b="1" dirty="0">
              <a:solidFill>
                <a:srgbClr val="FF0000"/>
              </a:solidFill>
              <a:latin typeface="+mj-lt"/>
              <a:ea typeface="HP001 5Ha" pitchFamily="34" charset="-127"/>
            </a:endParaRPr>
          </a:p>
        </p:txBody>
      </p:sp>
    </p:spTree>
  </p:cSld>
  <p:clrMapOvr>
    <a:masterClrMapping/>
  </p:clrMapOvr>
  <p:transition spd="slow">
    <p:circle/>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xmlns="" id="{AD948C3E-F3D9-4CAF-B750-97028CFE930F}"/>
              </a:ext>
            </a:extLst>
          </p:cNvPr>
          <p:cNvSpPr>
            <a:spLocks noChangeArrowheads="1"/>
          </p:cNvSpPr>
          <p:nvPr/>
        </p:nvSpPr>
        <p:spPr bwMode="auto">
          <a:xfrm>
            <a:off x="293688" y="228600"/>
            <a:ext cx="8839200" cy="590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5400" b="1">
                <a:solidFill>
                  <a:srgbClr val="0000FF"/>
                </a:solidFill>
              </a:rPr>
              <a:t>1.Phần nào của hộp có không khí nóng? Tại sao?</a:t>
            </a:r>
          </a:p>
          <a:p>
            <a:pPr algn="l" eaLnBrk="1" hangingPunct="1"/>
            <a:endParaRPr lang="en-US" altLang="en-US" sz="5400" b="1">
              <a:solidFill>
                <a:srgbClr val="0000FF"/>
              </a:solidFill>
            </a:endParaRPr>
          </a:p>
          <a:p>
            <a:pPr algn="l" eaLnBrk="1" hangingPunct="1"/>
            <a:r>
              <a:rPr lang="en-US" altLang="en-US" sz="5400" b="1">
                <a:solidFill>
                  <a:srgbClr val="0000FF"/>
                </a:solidFill>
              </a:rPr>
              <a:t>2.Phần nào của hộp có không khí lạnh?</a:t>
            </a:r>
          </a:p>
          <a:p>
            <a:pPr algn="l" eaLnBrk="1" hangingPunct="1"/>
            <a:endParaRPr lang="en-US" altLang="en-US" sz="5400" b="1">
              <a:solidFill>
                <a:srgbClr val="0000FF"/>
              </a:solidFill>
            </a:endParaRPr>
          </a:p>
          <a:p>
            <a:pPr algn="l" eaLnBrk="1" hangingPunct="1"/>
            <a:r>
              <a:rPr lang="en-US" altLang="en-US" sz="5400" b="1">
                <a:solidFill>
                  <a:srgbClr val="0000FF"/>
                </a:solidFill>
              </a:rPr>
              <a:t>3.Khói bay qua ống nào?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2" name="Picture 9" descr="4">
            <a:extLst>
              <a:ext uri="{FF2B5EF4-FFF2-40B4-BE49-F238E27FC236}">
                <a16:creationId xmlns:a16="http://schemas.microsoft.com/office/drawing/2014/main" xmlns="" id="{F943F0A3-A066-43A5-8924-7C3477C2128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5563"/>
            <a:ext cx="9144000" cy="668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 fill="hold"/>
                                        <p:tgtEl>
                                          <p:spTgt spid="7182"/>
                                        </p:tgtEl>
                                        <p:attrNameLst>
                                          <p:attrName>ppt_x</p:attrName>
                                        </p:attrNameLst>
                                      </p:cBhvr>
                                      <p:tavLst>
                                        <p:tav tm="0">
                                          <p:val>
                                            <p:strVal val="#ppt_x"/>
                                          </p:val>
                                        </p:tav>
                                        <p:tav tm="100000">
                                          <p:val>
                                            <p:strVal val="#ppt_x"/>
                                          </p:val>
                                        </p:tav>
                                      </p:tavLst>
                                    </p:anim>
                                    <p:anim calcmode="lin" valueType="num">
                                      <p:cBhvr additive="base">
                                        <p:cTn id="8"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0" descr="4">
            <a:extLst>
              <a:ext uri="{FF2B5EF4-FFF2-40B4-BE49-F238E27FC236}">
                <a16:creationId xmlns:a16="http://schemas.microsoft.com/office/drawing/2014/main" xmlns="" id="{21DDF419-3FDC-42FE-9080-C45E2893AC3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0"/>
            <a:ext cx="8991600" cy="676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20">
            <a:extLst>
              <a:ext uri="{FF2B5EF4-FFF2-40B4-BE49-F238E27FC236}">
                <a16:creationId xmlns:a16="http://schemas.microsoft.com/office/drawing/2014/main" xmlns="" id="{808798B1-21A4-4B9D-9761-1BAECFD884CA}"/>
              </a:ext>
            </a:extLst>
          </p:cNvPr>
          <p:cNvSpPr txBox="1">
            <a:spLocks noChangeArrowheads="1"/>
          </p:cNvSpPr>
          <p:nvPr/>
        </p:nvSpPr>
        <p:spPr bwMode="auto">
          <a:xfrm>
            <a:off x="2057400" y="6180138"/>
            <a:ext cx="1582738" cy="584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Nến</a:t>
            </a:r>
          </a:p>
        </p:txBody>
      </p:sp>
      <p:sp>
        <p:nvSpPr>
          <p:cNvPr id="6" name="Text Box 21">
            <a:extLst>
              <a:ext uri="{FF2B5EF4-FFF2-40B4-BE49-F238E27FC236}">
                <a16:creationId xmlns:a16="http://schemas.microsoft.com/office/drawing/2014/main" xmlns="" id="{1C647336-B4AE-41FB-B1CE-FE001C21A7D7}"/>
              </a:ext>
            </a:extLst>
          </p:cNvPr>
          <p:cNvSpPr txBox="1">
            <a:spLocks noChangeArrowheads="1"/>
          </p:cNvSpPr>
          <p:nvPr/>
        </p:nvSpPr>
        <p:spPr bwMode="auto">
          <a:xfrm>
            <a:off x="6248400" y="6084888"/>
            <a:ext cx="1905000" cy="584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Hương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0" descr="4">
            <a:extLst>
              <a:ext uri="{FF2B5EF4-FFF2-40B4-BE49-F238E27FC236}">
                <a16:creationId xmlns:a16="http://schemas.microsoft.com/office/drawing/2014/main" xmlns="" id="{3BA91B47-2C62-4817-BE45-A6347348440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7938"/>
            <a:ext cx="4114800"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ext Box 20">
            <a:extLst>
              <a:ext uri="{FF2B5EF4-FFF2-40B4-BE49-F238E27FC236}">
                <a16:creationId xmlns:a16="http://schemas.microsoft.com/office/drawing/2014/main" xmlns="" id="{FFD508A9-E59F-4D75-9BDC-88F4EB8B0087}"/>
              </a:ext>
            </a:extLst>
          </p:cNvPr>
          <p:cNvSpPr txBox="1">
            <a:spLocks noChangeArrowheads="1"/>
          </p:cNvSpPr>
          <p:nvPr/>
        </p:nvSpPr>
        <p:spPr bwMode="auto">
          <a:xfrm>
            <a:off x="1752600" y="2984500"/>
            <a:ext cx="1582738"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rPr>
              <a:t>Nến</a:t>
            </a:r>
          </a:p>
        </p:txBody>
      </p:sp>
      <p:sp>
        <p:nvSpPr>
          <p:cNvPr id="15364" name="Text Box 21">
            <a:extLst>
              <a:ext uri="{FF2B5EF4-FFF2-40B4-BE49-F238E27FC236}">
                <a16:creationId xmlns:a16="http://schemas.microsoft.com/office/drawing/2014/main" xmlns="" id="{96C116EB-1E8A-444A-8947-7209CE93A746}"/>
              </a:ext>
            </a:extLst>
          </p:cNvPr>
          <p:cNvSpPr txBox="1">
            <a:spLocks noChangeArrowheads="1"/>
          </p:cNvSpPr>
          <p:nvPr/>
        </p:nvSpPr>
        <p:spPr bwMode="auto">
          <a:xfrm>
            <a:off x="3754438" y="2976563"/>
            <a:ext cx="1905000"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rPr>
              <a:t>Hương</a:t>
            </a:r>
          </a:p>
        </p:txBody>
      </p:sp>
      <p:sp>
        <p:nvSpPr>
          <p:cNvPr id="15365" name="Rectangle 1">
            <a:extLst>
              <a:ext uri="{FF2B5EF4-FFF2-40B4-BE49-F238E27FC236}">
                <a16:creationId xmlns:a16="http://schemas.microsoft.com/office/drawing/2014/main" xmlns="" id="{0E942E7B-490D-4A91-8368-BE2088BCAB2B}"/>
              </a:ext>
            </a:extLst>
          </p:cNvPr>
          <p:cNvSpPr>
            <a:spLocks noChangeArrowheads="1"/>
          </p:cNvSpPr>
          <p:nvPr/>
        </p:nvSpPr>
        <p:spPr bwMode="auto">
          <a:xfrm>
            <a:off x="257175" y="4038600"/>
            <a:ext cx="865822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800" b="1">
                <a:solidFill>
                  <a:srgbClr val="FF0000"/>
                </a:solidFill>
              </a:rPr>
              <a:t>1.Phần nào của hộp có không khí nóng? Tại sao?</a:t>
            </a:r>
          </a:p>
        </p:txBody>
      </p:sp>
      <p:sp>
        <p:nvSpPr>
          <p:cNvPr id="3" name="Rectangle 2">
            <a:extLst>
              <a:ext uri="{FF2B5EF4-FFF2-40B4-BE49-F238E27FC236}">
                <a16:creationId xmlns:a16="http://schemas.microsoft.com/office/drawing/2014/main" xmlns="" id="{20E9E61E-5670-4756-9F75-93C9D8D9DD2C}"/>
              </a:ext>
            </a:extLst>
          </p:cNvPr>
          <p:cNvSpPr>
            <a:spLocks noChangeArrowheads="1"/>
          </p:cNvSpPr>
          <p:nvPr/>
        </p:nvSpPr>
        <p:spPr bwMode="auto">
          <a:xfrm>
            <a:off x="257175" y="4038600"/>
            <a:ext cx="8658225" cy="2124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4400" b="1"/>
              <a:t>-</a:t>
            </a:r>
            <a:r>
              <a:rPr lang="en-US" altLang="en-US" sz="4400" b="1"/>
              <a:t> Phần hộp bên ống A không khí nóng lên là do 1 ngọn nến đang cháy đặt dưới ống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 descr="4">
            <a:extLst>
              <a:ext uri="{FF2B5EF4-FFF2-40B4-BE49-F238E27FC236}">
                <a16:creationId xmlns:a16="http://schemas.microsoft.com/office/drawing/2014/main" xmlns="" id="{BF8E2FA8-023B-4FB8-8DF7-05F419229B3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7938"/>
            <a:ext cx="4114800"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 Box 20">
            <a:extLst>
              <a:ext uri="{FF2B5EF4-FFF2-40B4-BE49-F238E27FC236}">
                <a16:creationId xmlns:a16="http://schemas.microsoft.com/office/drawing/2014/main" xmlns="" id="{74ED1F73-2F0B-497C-92F3-E14A69BF234D}"/>
              </a:ext>
            </a:extLst>
          </p:cNvPr>
          <p:cNvSpPr txBox="1">
            <a:spLocks noChangeArrowheads="1"/>
          </p:cNvSpPr>
          <p:nvPr/>
        </p:nvSpPr>
        <p:spPr bwMode="auto">
          <a:xfrm>
            <a:off x="1752600" y="2984500"/>
            <a:ext cx="1582738"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rPr>
              <a:t>Nến</a:t>
            </a:r>
          </a:p>
        </p:txBody>
      </p:sp>
      <p:sp>
        <p:nvSpPr>
          <p:cNvPr id="16388" name="Text Box 21">
            <a:extLst>
              <a:ext uri="{FF2B5EF4-FFF2-40B4-BE49-F238E27FC236}">
                <a16:creationId xmlns:a16="http://schemas.microsoft.com/office/drawing/2014/main" xmlns="" id="{FA9975FB-2914-49AF-8291-356DD2743303}"/>
              </a:ext>
            </a:extLst>
          </p:cNvPr>
          <p:cNvSpPr txBox="1">
            <a:spLocks noChangeArrowheads="1"/>
          </p:cNvSpPr>
          <p:nvPr/>
        </p:nvSpPr>
        <p:spPr bwMode="auto">
          <a:xfrm>
            <a:off x="3754438" y="2976563"/>
            <a:ext cx="1905000"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rPr>
              <a:t>Hương</a:t>
            </a:r>
          </a:p>
        </p:txBody>
      </p:sp>
      <p:sp>
        <p:nvSpPr>
          <p:cNvPr id="16389" name="Rectangle 6">
            <a:extLst>
              <a:ext uri="{FF2B5EF4-FFF2-40B4-BE49-F238E27FC236}">
                <a16:creationId xmlns:a16="http://schemas.microsoft.com/office/drawing/2014/main" xmlns="" id="{FFDFDB5B-615C-4E02-A9EC-8811B7E43240}"/>
              </a:ext>
            </a:extLst>
          </p:cNvPr>
          <p:cNvSpPr>
            <a:spLocks noChangeArrowheads="1"/>
          </p:cNvSpPr>
          <p:nvPr/>
        </p:nvSpPr>
        <p:spPr bwMode="auto">
          <a:xfrm>
            <a:off x="174625" y="3619500"/>
            <a:ext cx="866457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400" b="1">
                <a:solidFill>
                  <a:srgbClr val="FF0000"/>
                </a:solidFill>
              </a:rPr>
              <a:t>2.Phần nào của hộp có không khí lạnh?</a:t>
            </a:r>
          </a:p>
        </p:txBody>
      </p:sp>
      <p:sp>
        <p:nvSpPr>
          <p:cNvPr id="8" name="Rectangle 7">
            <a:extLst>
              <a:ext uri="{FF2B5EF4-FFF2-40B4-BE49-F238E27FC236}">
                <a16:creationId xmlns:a16="http://schemas.microsoft.com/office/drawing/2014/main" xmlns="" id="{45F50AB3-3B60-4046-8F22-1D675790271E}"/>
              </a:ext>
            </a:extLst>
          </p:cNvPr>
          <p:cNvSpPr>
            <a:spLocks noChangeArrowheads="1"/>
          </p:cNvSpPr>
          <p:nvPr/>
        </p:nvSpPr>
        <p:spPr bwMode="auto">
          <a:xfrm>
            <a:off x="398463" y="5257800"/>
            <a:ext cx="58293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t>Phần hộp bên ống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0" descr="4">
            <a:extLst>
              <a:ext uri="{FF2B5EF4-FFF2-40B4-BE49-F238E27FC236}">
                <a16:creationId xmlns:a16="http://schemas.microsoft.com/office/drawing/2014/main" xmlns="" id="{B24461C6-CB16-48CA-8DE4-E492C4C1127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7938"/>
            <a:ext cx="4114800"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ext Box 20">
            <a:extLst>
              <a:ext uri="{FF2B5EF4-FFF2-40B4-BE49-F238E27FC236}">
                <a16:creationId xmlns:a16="http://schemas.microsoft.com/office/drawing/2014/main" xmlns="" id="{E40D2C18-9305-42B1-B3ED-44196E0BB05A}"/>
              </a:ext>
            </a:extLst>
          </p:cNvPr>
          <p:cNvSpPr txBox="1">
            <a:spLocks noChangeArrowheads="1"/>
          </p:cNvSpPr>
          <p:nvPr/>
        </p:nvSpPr>
        <p:spPr bwMode="auto">
          <a:xfrm>
            <a:off x="1752600" y="2984500"/>
            <a:ext cx="1582738"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rPr>
              <a:t>Nến</a:t>
            </a:r>
          </a:p>
        </p:txBody>
      </p:sp>
      <p:sp>
        <p:nvSpPr>
          <p:cNvPr id="17412" name="Text Box 21">
            <a:extLst>
              <a:ext uri="{FF2B5EF4-FFF2-40B4-BE49-F238E27FC236}">
                <a16:creationId xmlns:a16="http://schemas.microsoft.com/office/drawing/2014/main" xmlns="" id="{ADF64318-56DD-42C4-8DBD-1CDF0D56A5F5}"/>
              </a:ext>
            </a:extLst>
          </p:cNvPr>
          <p:cNvSpPr txBox="1">
            <a:spLocks noChangeArrowheads="1"/>
          </p:cNvSpPr>
          <p:nvPr/>
        </p:nvSpPr>
        <p:spPr bwMode="auto">
          <a:xfrm>
            <a:off x="3754438" y="2976563"/>
            <a:ext cx="1905000"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rPr>
              <a:t>Hương</a:t>
            </a:r>
          </a:p>
        </p:txBody>
      </p:sp>
      <p:sp>
        <p:nvSpPr>
          <p:cNvPr id="17413" name="Rectangle 1">
            <a:extLst>
              <a:ext uri="{FF2B5EF4-FFF2-40B4-BE49-F238E27FC236}">
                <a16:creationId xmlns:a16="http://schemas.microsoft.com/office/drawing/2014/main" xmlns="" id="{6D0D96A1-D18F-44FA-8E67-FA72471EBCC4}"/>
              </a:ext>
            </a:extLst>
          </p:cNvPr>
          <p:cNvSpPr>
            <a:spLocks noChangeArrowheads="1"/>
          </p:cNvSpPr>
          <p:nvPr/>
        </p:nvSpPr>
        <p:spPr bwMode="auto">
          <a:xfrm>
            <a:off x="474663" y="3810000"/>
            <a:ext cx="7831137"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rgbClr val="FF0000"/>
                </a:solidFill>
              </a:rPr>
              <a:t>Khói bay qua ống nào?</a:t>
            </a:r>
          </a:p>
        </p:txBody>
      </p:sp>
      <p:sp>
        <p:nvSpPr>
          <p:cNvPr id="3" name="Rectangle 2">
            <a:extLst>
              <a:ext uri="{FF2B5EF4-FFF2-40B4-BE49-F238E27FC236}">
                <a16:creationId xmlns:a16="http://schemas.microsoft.com/office/drawing/2014/main" xmlns="" id="{B08685AC-40C1-4FE1-B22A-72491722F705}"/>
              </a:ext>
            </a:extLst>
          </p:cNvPr>
          <p:cNvSpPr>
            <a:spLocks noChangeArrowheads="1"/>
          </p:cNvSpPr>
          <p:nvPr/>
        </p:nvSpPr>
        <p:spPr bwMode="auto">
          <a:xfrm>
            <a:off x="257175" y="4876800"/>
            <a:ext cx="865822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800" b="1"/>
              <a:t>Khói từ mẩu hương cháy bay vào ống A và bay lên.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xmlns="" id="{B94BF4E0-A98D-4990-87B7-35D7FB3B2B72}"/>
              </a:ext>
            </a:extLst>
          </p:cNvPr>
          <p:cNvSpPr>
            <a:spLocks noChangeArrowheads="1"/>
          </p:cNvSpPr>
          <p:nvPr/>
        </p:nvSpPr>
        <p:spPr bwMode="auto">
          <a:xfrm>
            <a:off x="7938" y="228600"/>
            <a:ext cx="83978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rPr>
              <a:t>Vì sao có sự chuyển động của không khí?</a:t>
            </a:r>
          </a:p>
        </p:txBody>
      </p:sp>
      <p:sp>
        <p:nvSpPr>
          <p:cNvPr id="5" name="Rectangle 4">
            <a:extLst>
              <a:ext uri="{FF2B5EF4-FFF2-40B4-BE49-F238E27FC236}">
                <a16:creationId xmlns:a16="http://schemas.microsoft.com/office/drawing/2014/main" xmlns="" id="{CF517296-5DE6-405E-BEDF-AFC9E3570615}"/>
              </a:ext>
            </a:extLst>
          </p:cNvPr>
          <p:cNvSpPr>
            <a:spLocks noChangeArrowheads="1"/>
          </p:cNvSpPr>
          <p:nvPr/>
        </p:nvSpPr>
        <p:spPr bwMode="auto">
          <a:xfrm>
            <a:off x="192088" y="212725"/>
            <a:ext cx="8610600" cy="1200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3600" b="1"/>
              <a:t>Sự chênh lệch nhiệt độ trong không khí làm cho không khí chuyển động.</a:t>
            </a:r>
          </a:p>
        </p:txBody>
      </p:sp>
      <p:sp>
        <p:nvSpPr>
          <p:cNvPr id="6" name="Rectangle 5">
            <a:extLst>
              <a:ext uri="{FF2B5EF4-FFF2-40B4-BE49-F238E27FC236}">
                <a16:creationId xmlns:a16="http://schemas.microsoft.com/office/drawing/2014/main" xmlns="" id="{9D2286A5-7E2F-4D82-9B02-3FC084A54CCF}"/>
              </a:ext>
            </a:extLst>
          </p:cNvPr>
          <p:cNvSpPr>
            <a:spLocks noChangeArrowheads="1"/>
          </p:cNvSpPr>
          <p:nvPr/>
        </p:nvSpPr>
        <p:spPr bwMode="auto">
          <a:xfrm>
            <a:off x="173038" y="1600200"/>
            <a:ext cx="85344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400" b="1">
                <a:solidFill>
                  <a:srgbClr val="FF0000"/>
                </a:solidFill>
              </a:rPr>
              <a:t>Không khí chuyển động theo chiều n</a:t>
            </a:r>
            <a:r>
              <a:rPr lang="vi-VN" altLang="en-US" sz="4400" b="1">
                <a:solidFill>
                  <a:srgbClr val="FF0000"/>
                </a:solidFill>
              </a:rPr>
              <a:t>hư thế nào</a:t>
            </a:r>
            <a:r>
              <a:rPr lang="en-US" altLang="en-US" sz="4400" b="1">
                <a:solidFill>
                  <a:srgbClr val="FF0000"/>
                </a:solidFill>
              </a:rPr>
              <a:t>?</a:t>
            </a:r>
          </a:p>
        </p:txBody>
      </p:sp>
      <p:sp>
        <p:nvSpPr>
          <p:cNvPr id="7" name="Rectangle 6">
            <a:extLst>
              <a:ext uri="{FF2B5EF4-FFF2-40B4-BE49-F238E27FC236}">
                <a16:creationId xmlns:a16="http://schemas.microsoft.com/office/drawing/2014/main" xmlns="" id="{AB222014-58DF-4E7C-87C7-B6DB13562174}"/>
              </a:ext>
            </a:extLst>
          </p:cNvPr>
          <p:cNvSpPr>
            <a:spLocks noChangeArrowheads="1"/>
          </p:cNvSpPr>
          <p:nvPr/>
        </p:nvSpPr>
        <p:spPr bwMode="auto">
          <a:xfrm>
            <a:off x="173038" y="1676400"/>
            <a:ext cx="8818562" cy="15700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800" b="1">
                <a:solidFill>
                  <a:srgbClr val="0000FF"/>
                </a:solidFill>
              </a:rPr>
              <a:t>Không khí chuyển động từ nơi lạnh đến nơi nóng.</a:t>
            </a:r>
          </a:p>
        </p:txBody>
      </p:sp>
      <p:sp>
        <p:nvSpPr>
          <p:cNvPr id="8" name="Rectangle 7">
            <a:extLst>
              <a:ext uri="{FF2B5EF4-FFF2-40B4-BE49-F238E27FC236}">
                <a16:creationId xmlns:a16="http://schemas.microsoft.com/office/drawing/2014/main" xmlns="" id="{43B71F93-01FA-491A-B309-5BAE7AE71560}"/>
              </a:ext>
            </a:extLst>
          </p:cNvPr>
          <p:cNvSpPr>
            <a:spLocks noChangeArrowheads="1"/>
          </p:cNvSpPr>
          <p:nvPr/>
        </p:nvSpPr>
        <p:spPr bwMode="auto">
          <a:xfrm>
            <a:off x="7938" y="3443288"/>
            <a:ext cx="8450262" cy="132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4000" b="1">
                <a:solidFill>
                  <a:srgbClr val="FF0000"/>
                </a:solidFill>
              </a:rPr>
              <a:t>Sự chuyển động của không khí tạo ra gì?</a:t>
            </a:r>
            <a:endParaRPr lang="en-US" altLang="en-US" sz="4000" b="1">
              <a:solidFill>
                <a:srgbClr val="FF0000"/>
              </a:solidFill>
            </a:endParaRPr>
          </a:p>
        </p:txBody>
      </p:sp>
      <p:sp>
        <p:nvSpPr>
          <p:cNvPr id="9" name="Rectangle 8">
            <a:extLst>
              <a:ext uri="{FF2B5EF4-FFF2-40B4-BE49-F238E27FC236}">
                <a16:creationId xmlns:a16="http://schemas.microsoft.com/office/drawing/2014/main" xmlns="" id="{8E000332-8CA6-43B3-888F-35102064422A}"/>
              </a:ext>
            </a:extLst>
          </p:cNvPr>
          <p:cNvSpPr>
            <a:spLocks noChangeArrowheads="1"/>
          </p:cNvSpPr>
          <p:nvPr/>
        </p:nvSpPr>
        <p:spPr bwMode="auto">
          <a:xfrm>
            <a:off x="328613" y="3440113"/>
            <a:ext cx="7808912" cy="17541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5400" b="1"/>
              <a:t>Sự chuyển động của không khí tạo ra gió.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xmlns="" id="{78339CED-C162-40A4-BDFD-63B009FBAF9C}"/>
              </a:ext>
            </a:extLst>
          </p:cNvPr>
          <p:cNvSpPr>
            <a:spLocks noChangeArrowheads="1"/>
          </p:cNvSpPr>
          <p:nvPr/>
        </p:nvSpPr>
        <p:spPr bwMode="auto">
          <a:xfrm>
            <a:off x="152400" y="609600"/>
            <a:ext cx="8610600"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4800" b="1">
                <a:solidFill>
                  <a:srgbClr val="0000FF"/>
                </a:solidFill>
              </a:rPr>
              <a:t>Không khí chuyển từ nơi lạnh đến nơi nóng. </a:t>
            </a:r>
            <a:r>
              <a:rPr lang="en-US" altLang="en-US" sz="4800" b="1">
                <a:solidFill>
                  <a:srgbClr val="0000FF"/>
                </a:solidFill>
              </a:rPr>
              <a:t>Sự chênh lệch nhiệt độ của không khí là nguyên nhân gây ra sự chuyển động của không khí. Không khí chuyển động tạo thành gió.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
            <a:extLst>
              <a:ext uri="{FF2B5EF4-FFF2-40B4-BE49-F238E27FC236}">
                <a16:creationId xmlns:a16="http://schemas.microsoft.com/office/drawing/2014/main" xmlns="" id="{53CA29FB-70FB-4FAD-987B-F8913EA792FA}"/>
              </a:ext>
            </a:extLst>
          </p:cNvPr>
          <p:cNvSpPr txBox="1">
            <a:spLocks noChangeArrowheads="1"/>
          </p:cNvSpPr>
          <p:nvPr/>
        </p:nvSpPr>
        <p:spPr bwMode="auto">
          <a:xfrm>
            <a:off x="685800" y="76200"/>
            <a:ext cx="79248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5400" b="1">
                <a:solidFill>
                  <a:srgbClr val="FF0000"/>
                </a:solidFill>
                <a:latin typeface="Times New Roman" panose="02020603050405020304" pitchFamily="18" charset="0"/>
                <a:cs typeface="Times New Roman" panose="02020603050405020304" pitchFamily="18" charset="0"/>
              </a:rPr>
              <a:t>3.Sự chuyển động của không khí trong tự nhiên  </a:t>
            </a:r>
          </a:p>
        </p:txBody>
      </p:sp>
      <p:sp>
        <p:nvSpPr>
          <p:cNvPr id="5" name="Text Box 51">
            <a:extLst>
              <a:ext uri="{FF2B5EF4-FFF2-40B4-BE49-F238E27FC236}">
                <a16:creationId xmlns:a16="http://schemas.microsoft.com/office/drawing/2014/main" xmlns="" id="{80AF4B50-70C7-443F-8CCD-A512A17CB58B}"/>
              </a:ext>
            </a:extLst>
          </p:cNvPr>
          <p:cNvSpPr txBox="1">
            <a:spLocks noChangeArrowheads="1"/>
          </p:cNvSpPr>
          <p:nvPr/>
        </p:nvSpPr>
        <p:spPr bwMode="auto">
          <a:xfrm>
            <a:off x="304800" y="2103438"/>
            <a:ext cx="8686800"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5400" b="1">
                <a:solidFill>
                  <a:srgbClr val="0000FF"/>
                </a:solidFill>
                <a:latin typeface="Times New Roman" panose="02020603050405020304" pitchFamily="18" charset="0"/>
                <a:cs typeface="Times New Roman" panose="02020603050405020304" pitchFamily="18" charset="0"/>
              </a:rPr>
              <a:t>-Tại sao ban ngày thì có gió thổi từ biển vào đất liền?</a:t>
            </a:r>
            <a:endParaRPr lang="en-US" altLang="en-US" sz="5400">
              <a:solidFill>
                <a:srgbClr val="0000FF"/>
              </a:solidFill>
              <a:latin typeface="Times New Roman" panose="02020603050405020304" pitchFamily="18" charset="0"/>
              <a:cs typeface="Times New Roman" panose="02020603050405020304" pitchFamily="18" charset="0"/>
            </a:endParaRPr>
          </a:p>
        </p:txBody>
      </p:sp>
      <p:sp>
        <p:nvSpPr>
          <p:cNvPr id="6" name="Text Box 52">
            <a:extLst>
              <a:ext uri="{FF2B5EF4-FFF2-40B4-BE49-F238E27FC236}">
                <a16:creationId xmlns:a16="http://schemas.microsoft.com/office/drawing/2014/main" xmlns="" id="{5756B0E6-CDF5-4E27-AB28-4A5F00A5E771}"/>
              </a:ext>
            </a:extLst>
          </p:cNvPr>
          <p:cNvSpPr txBox="1">
            <a:spLocks noChangeArrowheads="1"/>
          </p:cNvSpPr>
          <p:nvPr/>
        </p:nvSpPr>
        <p:spPr bwMode="auto">
          <a:xfrm>
            <a:off x="304800" y="4343400"/>
            <a:ext cx="85344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5400" b="1">
                <a:solidFill>
                  <a:srgbClr val="0000FF"/>
                </a:solidFill>
                <a:latin typeface="Times New Roman" panose="02020603050405020304" pitchFamily="18" charset="0"/>
                <a:cs typeface="Times New Roman" panose="02020603050405020304" pitchFamily="18" charset="0"/>
              </a:rPr>
              <a:t>-Tại sao ban đêm có gió thổi từ đất liền thổi ra biển?</a:t>
            </a:r>
            <a:endParaRPr lang="en-US" altLang="en-US" sz="54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xmlns="" id="{EAE247DC-372D-494F-BEB7-7CEDC6246DA7}"/>
              </a:ext>
            </a:extLst>
          </p:cNvPr>
          <p:cNvSpPr>
            <a:spLocks noChangeArrowheads="1"/>
          </p:cNvSpPr>
          <p:nvPr/>
        </p:nvSpPr>
        <p:spPr bwMode="auto">
          <a:xfrm>
            <a:off x="228600" y="381000"/>
            <a:ext cx="8610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3600" b="1">
                <a:solidFill>
                  <a:srgbClr val="0000FF"/>
                </a:solidFill>
              </a:rPr>
              <a:t>Đọc mục </a:t>
            </a:r>
            <a:r>
              <a:rPr lang="en-US" altLang="en-US" sz="3600" b="1" i="1">
                <a:solidFill>
                  <a:srgbClr val="FF0000"/>
                </a:solidFill>
              </a:rPr>
              <a:t>Bạn cần biết</a:t>
            </a:r>
            <a:r>
              <a:rPr lang="en-US" altLang="en-US" sz="3600" b="1">
                <a:solidFill>
                  <a:srgbClr val="FF0000"/>
                </a:solidFill>
              </a:rPr>
              <a:t> </a:t>
            </a:r>
            <a:r>
              <a:rPr lang="en-US" altLang="en-US" sz="3600" b="1">
                <a:solidFill>
                  <a:srgbClr val="0000FF"/>
                </a:solidFill>
              </a:rPr>
              <a:t>trang 75 SGK.</a:t>
            </a:r>
          </a:p>
        </p:txBody>
      </p:sp>
      <p:sp>
        <p:nvSpPr>
          <p:cNvPr id="21507" name="Rectangle 4">
            <a:extLst>
              <a:ext uri="{FF2B5EF4-FFF2-40B4-BE49-F238E27FC236}">
                <a16:creationId xmlns:a16="http://schemas.microsoft.com/office/drawing/2014/main" xmlns="" id="{BD28522A-71E4-4ADA-9774-EE0FFC74EDC3}"/>
              </a:ext>
            </a:extLst>
          </p:cNvPr>
          <p:cNvSpPr>
            <a:spLocks noChangeArrowheads="1"/>
          </p:cNvSpPr>
          <p:nvPr/>
        </p:nvSpPr>
        <p:spPr bwMode="auto">
          <a:xfrm>
            <a:off x="228600" y="1447800"/>
            <a:ext cx="8458200"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6000" b="1"/>
              <a:t>Tại sao ban ngày gió từ biển thổi vào đất liền và ban đêm gió từ đất liền thổi ra biển?</a:t>
            </a:r>
            <a:endParaRPr lang="en-US" altLang="en-US" sz="60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xmlns="" id="{2759A0AC-F9AA-4180-80EA-3AE15A873C6E}"/>
              </a:ext>
            </a:extLst>
          </p:cNvPr>
          <p:cNvSpPr txBox="1">
            <a:spLocks noChangeArrowheads="1"/>
          </p:cNvSpPr>
          <p:nvPr/>
        </p:nvSpPr>
        <p:spPr bwMode="auto">
          <a:xfrm>
            <a:off x="228600" y="533400"/>
            <a:ext cx="89154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4400" b="1">
                <a:solidFill>
                  <a:srgbClr val="0000FF"/>
                </a:solidFill>
                <a:latin typeface="Times New Roman" panose="02020603050405020304" pitchFamily="18" charset="0"/>
              </a:rPr>
              <a:t>- Loại khí nào duy trì sự sống của con người và mọi sinh vật khác?</a:t>
            </a:r>
            <a:endParaRPr lang="en-US" altLang="en-US" sz="4400" b="1">
              <a:latin typeface="Times New Roman" panose="02020603050405020304" pitchFamily="18" charset="0"/>
            </a:endParaRPr>
          </a:p>
        </p:txBody>
      </p:sp>
      <p:sp>
        <p:nvSpPr>
          <p:cNvPr id="31748" name="Text Box 4">
            <a:extLst>
              <a:ext uri="{FF2B5EF4-FFF2-40B4-BE49-F238E27FC236}">
                <a16:creationId xmlns:a16="http://schemas.microsoft.com/office/drawing/2014/main" xmlns="" id="{B78A6B34-FFE7-42CE-A17D-101912A11CC4}"/>
              </a:ext>
            </a:extLst>
          </p:cNvPr>
          <p:cNvSpPr txBox="1">
            <a:spLocks noChangeArrowheads="1"/>
          </p:cNvSpPr>
          <p:nvPr/>
        </p:nvSpPr>
        <p:spPr bwMode="auto">
          <a:xfrm>
            <a:off x="1905000" y="2362200"/>
            <a:ext cx="4191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4800" b="1">
                <a:solidFill>
                  <a:srgbClr val="008000"/>
                </a:solidFill>
                <a:latin typeface="Times New Roman" panose="02020603050405020304" pitchFamily="18" charset="0"/>
              </a:rPr>
              <a:t>* Khí ô xi.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ien va chong chong">
            <a:extLst>
              <a:ext uri="{FF2B5EF4-FFF2-40B4-BE49-F238E27FC236}">
                <a16:creationId xmlns:a16="http://schemas.microsoft.com/office/drawing/2014/main" xmlns="" id="{7355559D-F303-4322-8FC6-BF1A4811F3A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362200"/>
            <a:ext cx="43434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1" name="Picture 7" descr="2">
            <a:extLst>
              <a:ext uri="{FF2B5EF4-FFF2-40B4-BE49-F238E27FC236}">
                <a16:creationId xmlns:a16="http://schemas.microsoft.com/office/drawing/2014/main" xmlns="" id="{313F9E42-35AC-4BAC-BCA1-9C73A783262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43400" y="2362200"/>
            <a:ext cx="4800600" cy="373380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2532" name="Oval 21">
            <a:extLst>
              <a:ext uri="{FF2B5EF4-FFF2-40B4-BE49-F238E27FC236}">
                <a16:creationId xmlns:a16="http://schemas.microsoft.com/office/drawing/2014/main" xmlns="" id="{548C0F56-9CE7-4772-9D11-257572FF3E12}"/>
              </a:ext>
            </a:extLst>
          </p:cNvPr>
          <p:cNvSpPr>
            <a:spLocks noChangeArrowheads="1"/>
          </p:cNvSpPr>
          <p:nvPr/>
        </p:nvSpPr>
        <p:spPr bwMode="auto">
          <a:xfrm>
            <a:off x="6462713" y="1752600"/>
            <a:ext cx="533400" cy="609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2</a:t>
            </a:r>
          </a:p>
        </p:txBody>
      </p:sp>
      <p:pic>
        <p:nvPicPr>
          <p:cNvPr id="22533" name="Picture 3" descr="E:\PICTURE\anhgif\basics\pfeile\001.gif">
            <a:extLst>
              <a:ext uri="{FF2B5EF4-FFF2-40B4-BE49-F238E27FC236}">
                <a16:creationId xmlns:a16="http://schemas.microsoft.com/office/drawing/2014/main" xmlns="" id="{8ED6BC87-55E1-4EA8-999B-7C826AE5570F}"/>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1723231" y="2515394"/>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3" descr="E:\PICTURE\anhgif\basics\pfeile\001.gif">
            <a:extLst>
              <a:ext uri="{FF2B5EF4-FFF2-40B4-BE49-F238E27FC236}">
                <a16:creationId xmlns:a16="http://schemas.microsoft.com/office/drawing/2014/main" xmlns="" id="{AA0D3075-909C-4F59-B71E-68AE53C8FF9C}"/>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1418431" y="314245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3" descr="E:\PICTURE\anhgif\basics\pfeile\001.gif">
            <a:extLst>
              <a:ext uri="{FF2B5EF4-FFF2-40B4-BE49-F238E27FC236}">
                <a16:creationId xmlns:a16="http://schemas.microsoft.com/office/drawing/2014/main" xmlns="" id="{EE88D7EC-A570-455F-BA9F-79F3A1531C7E}"/>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2028031" y="2924969"/>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3" descr="E:\PICTURE\anhgif\basics\pfeile\001.gif">
            <a:extLst>
              <a:ext uri="{FF2B5EF4-FFF2-40B4-BE49-F238E27FC236}">
                <a16:creationId xmlns:a16="http://schemas.microsoft.com/office/drawing/2014/main" xmlns="" id="{FDEEF25D-98D7-4FA2-9308-46914C4B8582}"/>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3399631" y="238045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3" descr="E:\PICTURE\anhgif\basics\pfeile\001.gif">
            <a:extLst>
              <a:ext uri="{FF2B5EF4-FFF2-40B4-BE49-F238E27FC236}">
                <a16:creationId xmlns:a16="http://schemas.microsoft.com/office/drawing/2014/main" xmlns="" id="{2D2DDD7F-BE31-4F0D-BE7B-71BE4F66F1C7}"/>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1951831" y="3458369"/>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8" name="Picture 3" descr="E:\PICTURE\anhgif\basics\pfeile\001.gif">
            <a:extLst>
              <a:ext uri="{FF2B5EF4-FFF2-40B4-BE49-F238E27FC236}">
                <a16:creationId xmlns:a16="http://schemas.microsoft.com/office/drawing/2014/main" xmlns="" id="{040D57EA-9826-4743-B662-A31CDE9CA4B4}"/>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1037431" y="359965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9" name="Picture 3" descr="E:\PICTURE\anhgif\basics\pfeile\001.gif">
            <a:extLst>
              <a:ext uri="{FF2B5EF4-FFF2-40B4-BE49-F238E27FC236}">
                <a16:creationId xmlns:a16="http://schemas.microsoft.com/office/drawing/2014/main" xmlns="" id="{AD5C2439-17F8-4A7A-A265-9D3F171E5123}"/>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2485231" y="3418682"/>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0" name="Picture 3" descr="E:\PICTURE\anhgif\basics\pfeile\001.gif">
            <a:extLst>
              <a:ext uri="{FF2B5EF4-FFF2-40B4-BE49-F238E27FC236}">
                <a16:creationId xmlns:a16="http://schemas.microsoft.com/office/drawing/2014/main" xmlns="" id="{56930594-FA57-461B-96A3-4868094CA1D5}"/>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3566319" y="265350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1" name="Picture 3" descr="E:\PICTURE\anhgif\basics\pfeile\001.gif">
            <a:extLst>
              <a:ext uri="{FF2B5EF4-FFF2-40B4-BE49-F238E27FC236}">
                <a16:creationId xmlns:a16="http://schemas.microsoft.com/office/drawing/2014/main" xmlns="" id="{A019E3E4-9072-4653-B840-956DEDF74B41}"/>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3856831" y="2210594"/>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542" name="Group 31">
            <a:extLst>
              <a:ext uri="{FF2B5EF4-FFF2-40B4-BE49-F238E27FC236}">
                <a16:creationId xmlns:a16="http://schemas.microsoft.com/office/drawing/2014/main" xmlns="" id="{6999EB7C-9A77-420C-A7F7-A29F2BEB6202}"/>
              </a:ext>
            </a:extLst>
          </p:cNvPr>
          <p:cNvGrpSpPr>
            <a:grpSpLocks/>
          </p:cNvGrpSpPr>
          <p:nvPr/>
        </p:nvGrpSpPr>
        <p:grpSpPr bwMode="auto">
          <a:xfrm>
            <a:off x="5105400" y="3581400"/>
            <a:ext cx="3619500" cy="708025"/>
            <a:chOff x="3216" y="3120"/>
            <a:chExt cx="2280" cy="446"/>
          </a:xfrm>
        </p:grpSpPr>
        <p:pic>
          <p:nvPicPr>
            <p:cNvPr id="22544" name="Picture 8" descr="E:\PICTURE\hinh anh bai daytcb\arrow2_3.gif">
              <a:extLst>
                <a:ext uri="{FF2B5EF4-FFF2-40B4-BE49-F238E27FC236}">
                  <a16:creationId xmlns:a16="http://schemas.microsoft.com/office/drawing/2014/main" xmlns="" id="{392C5997-25EA-4083-9B49-B46858D189E7}"/>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4968" y="3465"/>
              <a:ext cx="423" cy="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5" name="Picture 8" descr="E:\PICTURE\hinh anh bai daytcb\arrow2_3.gif">
              <a:extLst>
                <a:ext uri="{FF2B5EF4-FFF2-40B4-BE49-F238E27FC236}">
                  <a16:creationId xmlns:a16="http://schemas.microsoft.com/office/drawing/2014/main" xmlns="" id="{E8EF3C12-6571-4090-845B-95A37370830F}"/>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4576" y="3417"/>
              <a:ext cx="398"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6" name="Picture 8" descr="E:\PICTURE\hinh anh bai daytcb\arrow2_3.gif">
              <a:extLst>
                <a:ext uri="{FF2B5EF4-FFF2-40B4-BE49-F238E27FC236}">
                  <a16:creationId xmlns:a16="http://schemas.microsoft.com/office/drawing/2014/main" xmlns="" id="{040A1E2F-F435-47A2-9129-E97428C8C49A}"/>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800000">
              <a:off x="3483" y="3120"/>
              <a:ext cx="317"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7" name="Picture 8" descr="E:\PICTURE\hinh anh bai daytcb\arrow2_3.gif">
              <a:extLst>
                <a:ext uri="{FF2B5EF4-FFF2-40B4-BE49-F238E27FC236}">
                  <a16:creationId xmlns:a16="http://schemas.microsoft.com/office/drawing/2014/main" xmlns="" id="{BEB66F53-7A08-4EFE-88BC-3E7C2304D3EF}"/>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5099" y="3267"/>
              <a:ext cx="39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8" name="Picture 8" descr="E:\PICTURE\hinh anh bai daytcb\arrow2_3.gif">
              <a:extLst>
                <a:ext uri="{FF2B5EF4-FFF2-40B4-BE49-F238E27FC236}">
                  <a16:creationId xmlns:a16="http://schemas.microsoft.com/office/drawing/2014/main" xmlns="" id="{D434DCC7-D404-4B10-8B70-A03D5B7D0E3A}"/>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4401" y="3221"/>
              <a:ext cx="384"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9" name="Picture 8" descr="E:\PICTURE\hinh anh bai daytcb\arrow2_3.gif">
              <a:extLst>
                <a:ext uri="{FF2B5EF4-FFF2-40B4-BE49-F238E27FC236}">
                  <a16:creationId xmlns:a16="http://schemas.microsoft.com/office/drawing/2014/main" xmlns="" id="{4FDB7314-8F00-44EB-AA08-B3E9962EB61B}"/>
                </a:ext>
              </a:extLst>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rot="10800000">
              <a:off x="3990" y="3217"/>
              <a:ext cx="357"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0" name="Picture 8" descr="E:\PICTURE\hinh anh bai daytcb\arrow2_3.gif">
              <a:extLst>
                <a:ext uri="{FF2B5EF4-FFF2-40B4-BE49-F238E27FC236}">
                  <a16:creationId xmlns:a16="http://schemas.microsoft.com/office/drawing/2014/main" xmlns="" id="{1EDE7579-67DD-416C-80CC-CCB2303F0845}"/>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4239" y="3397"/>
              <a:ext cx="393"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1" name="Picture 8" descr="E:\PICTURE\hinh anh bai daytcb\arrow2_3.gif">
              <a:extLst>
                <a:ext uri="{FF2B5EF4-FFF2-40B4-BE49-F238E27FC236}">
                  <a16:creationId xmlns:a16="http://schemas.microsoft.com/office/drawing/2014/main" xmlns="" id="{978D4AAB-9FD9-4750-919D-627476531F5A}"/>
                </a:ext>
              </a:extLst>
            </p:cNvPr>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rot="10800000">
              <a:off x="3946" y="3388"/>
              <a:ext cx="371"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2" name="Picture 8" descr="E:\PICTURE\hinh anh bai daytcb\arrow2_3.gif">
              <a:extLst>
                <a:ext uri="{FF2B5EF4-FFF2-40B4-BE49-F238E27FC236}">
                  <a16:creationId xmlns:a16="http://schemas.microsoft.com/office/drawing/2014/main" xmlns="" id="{9ADBCC8E-8BFF-4583-BB37-D400B6C0F235}"/>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3216" y="3294"/>
              <a:ext cx="423" cy="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3" name="Picture 8" descr="E:\PICTURE\hinh anh bai daytcb\arrow2_3.gif">
              <a:extLst>
                <a:ext uri="{FF2B5EF4-FFF2-40B4-BE49-F238E27FC236}">
                  <a16:creationId xmlns:a16="http://schemas.microsoft.com/office/drawing/2014/main" xmlns="" id="{52D4C718-3945-4BD4-91D8-97869B7EB92B}"/>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3630" y="3330"/>
              <a:ext cx="423"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543" name="Oval 49">
            <a:extLst>
              <a:ext uri="{FF2B5EF4-FFF2-40B4-BE49-F238E27FC236}">
                <a16:creationId xmlns:a16="http://schemas.microsoft.com/office/drawing/2014/main" xmlns="" id="{78984FE0-1BC8-4463-911E-1220CBA0542B}"/>
              </a:ext>
            </a:extLst>
          </p:cNvPr>
          <p:cNvSpPr>
            <a:spLocks noChangeArrowheads="1"/>
          </p:cNvSpPr>
          <p:nvPr/>
        </p:nvSpPr>
        <p:spPr bwMode="auto">
          <a:xfrm>
            <a:off x="1790700" y="1524000"/>
            <a:ext cx="609600" cy="533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ien va chong chong">
            <a:extLst>
              <a:ext uri="{FF2B5EF4-FFF2-40B4-BE49-F238E27FC236}">
                <a16:creationId xmlns:a16="http://schemas.microsoft.com/office/drawing/2014/main" xmlns="" id="{44611CE2-CBC0-4E67-BC74-32B8AFD0F07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362200"/>
            <a:ext cx="43434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8">
            <a:extLst>
              <a:ext uri="{FF2B5EF4-FFF2-40B4-BE49-F238E27FC236}">
                <a16:creationId xmlns:a16="http://schemas.microsoft.com/office/drawing/2014/main" xmlns="" id="{30E53CF2-3CA4-44D8-8522-BF0948967A1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2600" y="2743200"/>
            <a:ext cx="990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9">
            <a:extLst>
              <a:ext uri="{FF2B5EF4-FFF2-40B4-BE49-F238E27FC236}">
                <a16:creationId xmlns:a16="http://schemas.microsoft.com/office/drawing/2014/main" xmlns="" id="{C7598843-E578-446A-8F46-F4D3351BE92A}"/>
              </a:ext>
            </a:extLst>
          </p:cNvPr>
          <p:cNvGrpSpPr>
            <a:grpSpLocks/>
          </p:cNvGrpSpPr>
          <p:nvPr/>
        </p:nvGrpSpPr>
        <p:grpSpPr bwMode="auto">
          <a:xfrm>
            <a:off x="-2286000" y="6858000"/>
            <a:ext cx="1676400" cy="990600"/>
            <a:chOff x="2208" y="0"/>
            <a:chExt cx="3552" cy="2352"/>
          </a:xfrm>
        </p:grpSpPr>
        <p:sp>
          <p:nvSpPr>
            <p:cNvPr id="23568" name="Oval 10">
              <a:extLst>
                <a:ext uri="{FF2B5EF4-FFF2-40B4-BE49-F238E27FC236}">
                  <a16:creationId xmlns:a16="http://schemas.microsoft.com/office/drawing/2014/main" xmlns="" id="{A925D99A-98DF-41AE-921A-250E7711BEEF}"/>
                </a:ext>
              </a:extLst>
            </p:cNvPr>
            <p:cNvSpPr>
              <a:spLocks noChangeArrowheads="1"/>
            </p:cNvSpPr>
            <p:nvPr/>
          </p:nvSpPr>
          <p:spPr bwMode="auto">
            <a:xfrm>
              <a:off x="5232" y="0"/>
              <a:ext cx="528" cy="480"/>
            </a:xfrm>
            <a:prstGeom prst="ellipse">
              <a:avLst/>
            </a:prstGeom>
            <a:solidFill>
              <a:srgbClr val="FFCC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23569" name="Line 11">
              <a:extLst>
                <a:ext uri="{FF2B5EF4-FFF2-40B4-BE49-F238E27FC236}">
                  <a16:creationId xmlns:a16="http://schemas.microsoft.com/office/drawing/2014/main" xmlns="" id="{204E3F03-409A-4241-AC1B-56B119E7CB76}"/>
                </a:ext>
              </a:extLst>
            </p:cNvPr>
            <p:cNvSpPr>
              <a:spLocks noChangeShapeType="1"/>
            </p:cNvSpPr>
            <p:nvPr/>
          </p:nvSpPr>
          <p:spPr bwMode="auto">
            <a:xfrm>
              <a:off x="5616" y="432"/>
              <a:ext cx="144" cy="384"/>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0" name="Line 12">
              <a:extLst>
                <a:ext uri="{FF2B5EF4-FFF2-40B4-BE49-F238E27FC236}">
                  <a16:creationId xmlns:a16="http://schemas.microsoft.com/office/drawing/2014/main" xmlns="" id="{E2B0A63E-D1D3-49B8-B437-BC32513C3032}"/>
                </a:ext>
              </a:extLst>
            </p:cNvPr>
            <p:cNvSpPr>
              <a:spLocks noChangeShapeType="1"/>
            </p:cNvSpPr>
            <p:nvPr/>
          </p:nvSpPr>
          <p:spPr bwMode="auto">
            <a:xfrm>
              <a:off x="5520" y="480"/>
              <a:ext cx="240" cy="1632"/>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1" name="Line 13">
              <a:extLst>
                <a:ext uri="{FF2B5EF4-FFF2-40B4-BE49-F238E27FC236}">
                  <a16:creationId xmlns:a16="http://schemas.microsoft.com/office/drawing/2014/main" xmlns="" id="{03E80585-3F83-46F3-BA8E-1D7C869819B7}"/>
                </a:ext>
              </a:extLst>
            </p:cNvPr>
            <p:cNvSpPr>
              <a:spLocks noChangeShapeType="1"/>
            </p:cNvSpPr>
            <p:nvPr/>
          </p:nvSpPr>
          <p:spPr bwMode="auto">
            <a:xfrm flipH="1" flipV="1">
              <a:off x="4752" y="0"/>
              <a:ext cx="480" cy="144"/>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2" name="Line 14">
              <a:extLst>
                <a:ext uri="{FF2B5EF4-FFF2-40B4-BE49-F238E27FC236}">
                  <a16:creationId xmlns:a16="http://schemas.microsoft.com/office/drawing/2014/main" xmlns="" id="{87C7A1C2-E5E8-4F65-8179-8F60D2F33EBA}"/>
                </a:ext>
              </a:extLst>
            </p:cNvPr>
            <p:cNvSpPr>
              <a:spLocks noChangeShapeType="1"/>
            </p:cNvSpPr>
            <p:nvPr/>
          </p:nvSpPr>
          <p:spPr bwMode="auto">
            <a:xfrm flipH="1">
              <a:off x="4704" y="432"/>
              <a:ext cx="672" cy="1536"/>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3" name="Line 15">
              <a:extLst>
                <a:ext uri="{FF2B5EF4-FFF2-40B4-BE49-F238E27FC236}">
                  <a16:creationId xmlns:a16="http://schemas.microsoft.com/office/drawing/2014/main" xmlns="" id="{DC895236-CE99-4FD7-A602-0D445C80C9E2}"/>
                </a:ext>
              </a:extLst>
            </p:cNvPr>
            <p:cNvSpPr>
              <a:spLocks noChangeShapeType="1"/>
            </p:cNvSpPr>
            <p:nvPr/>
          </p:nvSpPr>
          <p:spPr bwMode="auto">
            <a:xfrm flipH="1">
              <a:off x="3456" y="432"/>
              <a:ext cx="1872" cy="1872"/>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4" name="Line 16">
              <a:extLst>
                <a:ext uri="{FF2B5EF4-FFF2-40B4-BE49-F238E27FC236}">
                  <a16:creationId xmlns:a16="http://schemas.microsoft.com/office/drawing/2014/main" xmlns="" id="{025D3E39-E520-47E6-A9C7-F013738F5DE5}"/>
                </a:ext>
              </a:extLst>
            </p:cNvPr>
            <p:cNvSpPr>
              <a:spLocks noChangeShapeType="1"/>
            </p:cNvSpPr>
            <p:nvPr/>
          </p:nvSpPr>
          <p:spPr bwMode="auto">
            <a:xfrm flipH="1">
              <a:off x="2880" y="384"/>
              <a:ext cx="2400" cy="1584"/>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5" name="Line 17">
              <a:extLst>
                <a:ext uri="{FF2B5EF4-FFF2-40B4-BE49-F238E27FC236}">
                  <a16:creationId xmlns:a16="http://schemas.microsoft.com/office/drawing/2014/main" xmlns="" id="{B783A6A1-1637-4E8F-B73D-D5A9554A389F}"/>
                </a:ext>
              </a:extLst>
            </p:cNvPr>
            <p:cNvSpPr>
              <a:spLocks noChangeShapeType="1"/>
            </p:cNvSpPr>
            <p:nvPr/>
          </p:nvSpPr>
          <p:spPr bwMode="auto">
            <a:xfrm flipH="1">
              <a:off x="2208" y="336"/>
              <a:ext cx="3024" cy="768"/>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6" name="Line 18">
              <a:extLst>
                <a:ext uri="{FF2B5EF4-FFF2-40B4-BE49-F238E27FC236}">
                  <a16:creationId xmlns:a16="http://schemas.microsoft.com/office/drawing/2014/main" xmlns="" id="{AF4D3731-7C59-47B7-9BF9-0C349124110E}"/>
                </a:ext>
              </a:extLst>
            </p:cNvPr>
            <p:cNvSpPr>
              <a:spLocks noChangeShapeType="1"/>
            </p:cNvSpPr>
            <p:nvPr/>
          </p:nvSpPr>
          <p:spPr bwMode="auto">
            <a:xfrm flipH="1">
              <a:off x="2592" y="240"/>
              <a:ext cx="2592" cy="0"/>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7" name="Line 19">
              <a:extLst>
                <a:ext uri="{FF2B5EF4-FFF2-40B4-BE49-F238E27FC236}">
                  <a16:creationId xmlns:a16="http://schemas.microsoft.com/office/drawing/2014/main" xmlns="" id="{4BED0157-9FCC-42F0-ADF2-F3FAAB5AAA05}"/>
                </a:ext>
              </a:extLst>
            </p:cNvPr>
            <p:cNvSpPr>
              <a:spLocks noChangeShapeType="1"/>
            </p:cNvSpPr>
            <p:nvPr/>
          </p:nvSpPr>
          <p:spPr bwMode="auto">
            <a:xfrm>
              <a:off x="5424" y="480"/>
              <a:ext cx="0" cy="1872"/>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23557" name="Picture 3" descr="E:\PICTURE\anhgif\basics\pfeile\001.gif">
            <a:extLst>
              <a:ext uri="{FF2B5EF4-FFF2-40B4-BE49-F238E27FC236}">
                <a16:creationId xmlns:a16="http://schemas.microsoft.com/office/drawing/2014/main" xmlns="" id="{9195A983-5282-4A32-81CF-50A10F96CC15}"/>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1723231" y="2515394"/>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3" descr="E:\PICTURE\anhgif\basics\pfeile\001.gif">
            <a:extLst>
              <a:ext uri="{FF2B5EF4-FFF2-40B4-BE49-F238E27FC236}">
                <a16:creationId xmlns:a16="http://schemas.microsoft.com/office/drawing/2014/main" xmlns="" id="{115D2E0D-76E3-48FD-8105-96C40ED05924}"/>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1418431" y="314245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3" descr="E:\PICTURE\anhgif\basics\pfeile\001.gif">
            <a:extLst>
              <a:ext uri="{FF2B5EF4-FFF2-40B4-BE49-F238E27FC236}">
                <a16:creationId xmlns:a16="http://schemas.microsoft.com/office/drawing/2014/main" xmlns="" id="{6A2E3434-BD61-4785-9175-8325C06BF94B}"/>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2028031" y="2924969"/>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3" descr="E:\PICTURE\anhgif\basics\pfeile\001.gif">
            <a:extLst>
              <a:ext uri="{FF2B5EF4-FFF2-40B4-BE49-F238E27FC236}">
                <a16:creationId xmlns:a16="http://schemas.microsoft.com/office/drawing/2014/main" xmlns="" id="{F32ED377-9175-425F-B0A6-9C7FFDA4A658}"/>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3399631" y="238045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3" descr="E:\PICTURE\anhgif\basics\pfeile\001.gif">
            <a:extLst>
              <a:ext uri="{FF2B5EF4-FFF2-40B4-BE49-F238E27FC236}">
                <a16:creationId xmlns:a16="http://schemas.microsoft.com/office/drawing/2014/main" xmlns="" id="{0F956775-540B-4EB9-B415-CF3E82A78D48}"/>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1951831" y="3458369"/>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2" name="Picture 3" descr="E:\PICTURE\anhgif\basics\pfeile\001.gif">
            <a:extLst>
              <a:ext uri="{FF2B5EF4-FFF2-40B4-BE49-F238E27FC236}">
                <a16:creationId xmlns:a16="http://schemas.microsoft.com/office/drawing/2014/main" xmlns="" id="{8158EDEE-6882-4ACD-9E4F-7890BEF615A7}"/>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1037431" y="359965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3" name="Picture 3" descr="E:\PICTURE\anhgif\basics\pfeile\001.gif">
            <a:extLst>
              <a:ext uri="{FF2B5EF4-FFF2-40B4-BE49-F238E27FC236}">
                <a16:creationId xmlns:a16="http://schemas.microsoft.com/office/drawing/2014/main" xmlns="" id="{0540E8FF-BB47-46E4-AAFA-F600E3252E77}"/>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2485231" y="3418682"/>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4" name="Picture 3" descr="E:\PICTURE\anhgif\basics\pfeile\001.gif">
            <a:extLst>
              <a:ext uri="{FF2B5EF4-FFF2-40B4-BE49-F238E27FC236}">
                <a16:creationId xmlns:a16="http://schemas.microsoft.com/office/drawing/2014/main" xmlns="" id="{BCA08BA6-FE3B-4C2C-9B35-EB242EA7F7A0}"/>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3566319" y="265350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5" name="Picture 3" descr="E:\PICTURE\anhgif\basics\pfeile\001.gif">
            <a:extLst>
              <a:ext uri="{FF2B5EF4-FFF2-40B4-BE49-F238E27FC236}">
                <a16:creationId xmlns:a16="http://schemas.microsoft.com/office/drawing/2014/main" xmlns="" id="{544E498A-F87D-4FAB-9FDD-12C5F10A9CCD}"/>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3856831" y="2210594"/>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6" name="Text Box 51">
            <a:extLst>
              <a:ext uri="{FF2B5EF4-FFF2-40B4-BE49-F238E27FC236}">
                <a16:creationId xmlns:a16="http://schemas.microsoft.com/office/drawing/2014/main" xmlns="" id="{4678AB3B-9CBF-4463-BD94-BEB758D7211F}"/>
              </a:ext>
            </a:extLst>
          </p:cNvPr>
          <p:cNvSpPr txBox="1">
            <a:spLocks noChangeArrowheads="1"/>
          </p:cNvSpPr>
          <p:nvPr/>
        </p:nvSpPr>
        <p:spPr bwMode="auto">
          <a:xfrm>
            <a:off x="161925" y="0"/>
            <a:ext cx="8829675"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400" b="1">
                <a:solidFill>
                  <a:srgbClr val="FF0000"/>
                </a:solidFill>
                <a:latin typeface="Times New Roman" panose="02020603050405020304" pitchFamily="18" charset="0"/>
                <a:cs typeface="Times New Roman" panose="02020603050405020304" pitchFamily="18" charset="0"/>
              </a:rPr>
              <a:t>* Tại sao ban ngày thì có gió thổi từ biển vào đất liền?</a:t>
            </a:r>
            <a:endParaRPr lang="en-US" altLang="en-US" sz="4400">
              <a:solidFill>
                <a:srgbClr val="FF0000"/>
              </a:solidFill>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xmlns="" id="{3FA4624B-D19E-40FA-BB4B-FA89F9C3193C}"/>
              </a:ext>
            </a:extLst>
          </p:cNvPr>
          <p:cNvSpPr>
            <a:spLocks noChangeArrowheads="1"/>
          </p:cNvSpPr>
          <p:nvPr/>
        </p:nvSpPr>
        <p:spPr bwMode="auto">
          <a:xfrm>
            <a:off x="4729163" y="1254125"/>
            <a:ext cx="4414837" cy="507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3600" b="1"/>
              <a:t>-</a:t>
            </a:r>
            <a:r>
              <a:rPr lang="en-US" altLang="en-US" sz="3600" b="1"/>
              <a:t> </a:t>
            </a:r>
            <a:r>
              <a:rPr lang="en-US" altLang="en-US" sz="3600" b="1">
                <a:solidFill>
                  <a:srgbClr val="FF0000"/>
                </a:solidFill>
              </a:rPr>
              <a:t>Ban ngày </a:t>
            </a:r>
            <a:r>
              <a:rPr lang="en-US" altLang="en-US" sz="3600" b="1"/>
              <a:t>không khí trong đất liền nóng, không khí ngoài biển lạnh. Do đó làm cho không khí chuyển động từ biển vào đất liền tạo ra gió từ biển thổi vào đất liền.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accel="50000" decel="50000" fill="hold" nodeType="afterEffect">
                                  <p:stCondLst>
                                    <p:cond delay="0"/>
                                  </p:stCondLst>
                                  <p:childTnLst>
                                    <p:animMotion origin="layout" path="M 0.0809 -0.20277 L 0.15121 -0.40948 C 0.16493 -0.45433 0.19166 -0.50844 0.22882 -0.55537 C 0.2743 -0.60185 0.31336 -0.63237 0.34826 -0.64439 L 0.50225 -0.7156 " pathEditMode="relative" rAng="13655271" ptsTypes="FffFF">
                                      <p:cBhvr>
                                        <p:cTn id="6" dur="2000" fill="hold"/>
                                        <p:tgtEl>
                                          <p:spTgt spid="2"/>
                                        </p:tgtEl>
                                        <p:attrNameLst>
                                          <p:attrName>ppt_x</p:attrName>
                                          <p:attrName>ppt_y</p:attrName>
                                        </p:attrNameLst>
                                      </p:cBhvr>
                                      <p:rCtr x="17847" y="-30335"/>
                                    </p:animMotion>
                                  </p:childTnLst>
                                </p:cTn>
                              </p:par>
                              <p:par>
                                <p:cTn id="7" presetID="6" presetClass="emph" presetSubtype="0" fill="hold" nodeType="withEffect">
                                  <p:stCondLst>
                                    <p:cond delay="0"/>
                                  </p:stCondLst>
                                  <p:childTnLst>
                                    <p:animScale>
                                      <p:cBhvr>
                                        <p:cTn id="8" dur="2000" fill="hold"/>
                                        <p:tgtEl>
                                          <p:spTgt spid="2"/>
                                        </p:tgtEl>
                                      </p:cBhvr>
                                      <p:by x="150000" y="150000"/>
                                    </p:animScale>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2">
            <a:extLst>
              <a:ext uri="{FF2B5EF4-FFF2-40B4-BE49-F238E27FC236}">
                <a16:creationId xmlns:a16="http://schemas.microsoft.com/office/drawing/2014/main" xmlns="" id="{6FE10228-96E0-4141-8940-E8BE1646630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3400" y="2362200"/>
            <a:ext cx="4800600" cy="373380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4579" name="Picture 20" descr="AG00538_">
            <a:extLst>
              <a:ext uri="{FF2B5EF4-FFF2-40B4-BE49-F238E27FC236}">
                <a16:creationId xmlns:a16="http://schemas.microsoft.com/office/drawing/2014/main" xmlns="" id="{DAD4737A-F88A-422D-AEA0-857250F23600}"/>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2362200"/>
            <a:ext cx="121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4580" name="Group 31">
            <a:extLst>
              <a:ext uri="{FF2B5EF4-FFF2-40B4-BE49-F238E27FC236}">
                <a16:creationId xmlns:a16="http://schemas.microsoft.com/office/drawing/2014/main" xmlns="" id="{8465D9F3-8B2F-4298-BD62-5704802F949E}"/>
              </a:ext>
            </a:extLst>
          </p:cNvPr>
          <p:cNvGrpSpPr>
            <a:grpSpLocks/>
          </p:cNvGrpSpPr>
          <p:nvPr/>
        </p:nvGrpSpPr>
        <p:grpSpPr bwMode="auto">
          <a:xfrm>
            <a:off x="5105400" y="3581400"/>
            <a:ext cx="3619500" cy="708025"/>
            <a:chOff x="3216" y="3120"/>
            <a:chExt cx="2280" cy="446"/>
          </a:xfrm>
        </p:grpSpPr>
        <p:pic>
          <p:nvPicPr>
            <p:cNvPr id="24584" name="Picture 8" descr="E:\PICTURE\hinh anh bai daytcb\arrow2_3.gif">
              <a:extLst>
                <a:ext uri="{FF2B5EF4-FFF2-40B4-BE49-F238E27FC236}">
                  <a16:creationId xmlns:a16="http://schemas.microsoft.com/office/drawing/2014/main" xmlns="" id="{1F433E47-F713-4B95-A1BD-6C6366F72869}"/>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4968" y="3465"/>
              <a:ext cx="423" cy="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8" descr="E:\PICTURE\hinh anh bai daytcb\arrow2_3.gif">
              <a:extLst>
                <a:ext uri="{FF2B5EF4-FFF2-40B4-BE49-F238E27FC236}">
                  <a16:creationId xmlns:a16="http://schemas.microsoft.com/office/drawing/2014/main" xmlns="" id="{A128289B-7E7F-418F-A72F-BC2AF5617D10}"/>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4576" y="3417"/>
              <a:ext cx="398"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6" name="Picture 8" descr="E:\PICTURE\hinh anh bai daytcb\arrow2_3.gif">
              <a:extLst>
                <a:ext uri="{FF2B5EF4-FFF2-40B4-BE49-F238E27FC236}">
                  <a16:creationId xmlns:a16="http://schemas.microsoft.com/office/drawing/2014/main" xmlns="" id="{6B22D063-6B2E-4C4D-A3D0-1A344550D4AB}"/>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0800000">
              <a:off x="3483" y="3120"/>
              <a:ext cx="317"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7" name="Picture 8" descr="E:\PICTURE\hinh anh bai daytcb\arrow2_3.gif">
              <a:extLst>
                <a:ext uri="{FF2B5EF4-FFF2-40B4-BE49-F238E27FC236}">
                  <a16:creationId xmlns:a16="http://schemas.microsoft.com/office/drawing/2014/main" xmlns="" id="{F775A233-39D4-4CFD-A815-444C3F2181F8}"/>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5099" y="3267"/>
              <a:ext cx="39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8" name="Picture 8" descr="E:\PICTURE\hinh anh bai daytcb\arrow2_3.gif">
              <a:extLst>
                <a:ext uri="{FF2B5EF4-FFF2-40B4-BE49-F238E27FC236}">
                  <a16:creationId xmlns:a16="http://schemas.microsoft.com/office/drawing/2014/main" xmlns="" id="{595D2315-A77A-43F1-8459-B6E02DCCCB6F}"/>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4401" y="3221"/>
              <a:ext cx="384"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9" name="Picture 8" descr="E:\PICTURE\hinh anh bai daytcb\arrow2_3.gif">
              <a:extLst>
                <a:ext uri="{FF2B5EF4-FFF2-40B4-BE49-F238E27FC236}">
                  <a16:creationId xmlns:a16="http://schemas.microsoft.com/office/drawing/2014/main" xmlns="" id="{D5821339-6CC3-42C3-826C-7BA996534371}"/>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3990" y="3217"/>
              <a:ext cx="357"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0" name="Picture 8" descr="E:\PICTURE\hinh anh bai daytcb\arrow2_3.gif">
              <a:extLst>
                <a:ext uri="{FF2B5EF4-FFF2-40B4-BE49-F238E27FC236}">
                  <a16:creationId xmlns:a16="http://schemas.microsoft.com/office/drawing/2014/main" xmlns="" id="{B0F34CDC-85DE-47C0-9F20-EAA43DD18C27}"/>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4239" y="3397"/>
              <a:ext cx="393"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1" name="Picture 8" descr="E:\PICTURE\hinh anh bai daytcb\arrow2_3.gif">
              <a:extLst>
                <a:ext uri="{FF2B5EF4-FFF2-40B4-BE49-F238E27FC236}">
                  <a16:creationId xmlns:a16="http://schemas.microsoft.com/office/drawing/2014/main" xmlns="" id="{42956313-3F40-4F46-AD7B-7390D07E5E20}"/>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800000">
              <a:off x="3946" y="3388"/>
              <a:ext cx="371"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2" name="Picture 8" descr="E:\PICTURE\hinh anh bai daytcb\arrow2_3.gif">
              <a:extLst>
                <a:ext uri="{FF2B5EF4-FFF2-40B4-BE49-F238E27FC236}">
                  <a16:creationId xmlns:a16="http://schemas.microsoft.com/office/drawing/2014/main" xmlns="" id="{BD224418-D74B-409C-9CC7-2C5319FA48E7}"/>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3216" y="3294"/>
              <a:ext cx="423" cy="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3" name="Picture 8" descr="E:\PICTURE\hinh anh bai daytcb\arrow2_3.gif">
              <a:extLst>
                <a:ext uri="{FF2B5EF4-FFF2-40B4-BE49-F238E27FC236}">
                  <a16:creationId xmlns:a16="http://schemas.microsoft.com/office/drawing/2014/main" xmlns="" id="{9A4ED495-366D-47EC-AF1B-C855075640F5}"/>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3630" y="3330"/>
              <a:ext cx="423"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4581" name="Picture 53">
            <a:extLst>
              <a:ext uri="{FF2B5EF4-FFF2-40B4-BE49-F238E27FC236}">
                <a16:creationId xmlns:a16="http://schemas.microsoft.com/office/drawing/2014/main" xmlns="" id="{0EAD54F8-BC14-4876-A583-840C650B86A1}"/>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553200" y="3352800"/>
            <a:ext cx="19081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2" name="Text Box 52">
            <a:extLst>
              <a:ext uri="{FF2B5EF4-FFF2-40B4-BE49-F238E27FC236}">
                <a16:creationId xmlns:a16="http://schemas.microsoft.com/office/drawing/2014/main" xmlns="" id="{68C9A069-149A-46CA-90A6-50AF815EB38F}"/>
              </a:ext>
            </a:extLst>
          </p:cNvPr>
          <p:cNvSpPr txBox="1">
            <a:spLocks noChangeArrowheads="1"/>
          </p:cNvSpPr>
          <p:nvPr/>
        </p:nvSpPr>
        <p:spPr bwMode="auto">
          <a:xfrm>
            <a:off x="400050" y="304800"/>
            <a:ext cx="84963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4400" b="1">
                <a:solidFill>
                  <a:srgbClr val="FF0000"/>
                </a:solidFill>
                <a:latin typeface="Times New Roman" panose="02020603050405020304" pitchFamily="18" charset="0"/>
                <a:cs typeface="Times New Roman" panose="02020603050405020304" pitchFamily="18" charset="0"/>
              </a:rPr>
              <a:t>* Tại sao </a:t>
            </a:r>
            <a:r>
              <a:rPr lang="en-US" altLang="en-US" sz="4400" b="1">
                <a:solidFill>
                  <a:srgbClr val="006600"/>
                </a:solidFill>
                <a:latin typeface="Times New Roman" panose="02020603050405020304" pitchFamily="18" charset="0"/>
                <a:cs typeface="Times New Roman" panose="02020603050405020304" pitchFamily="18" charset="0"/>
              </a:rPr>
              <a:t>ban đêm </a:t>
            </a:r>
            <a:r>
              <a:rPr lang="en-US" altLang="en-US" sz="4400" b="1">
                <a:solidFill>
                  <a:srgbClr val="FF0000"/>
                </a:solidFill>
                <a:latin typeface="Times New Roman" panose="02020603050405020304" pitchFamily="18" charset="0"/>
                <a:cs typeface="Times New Roman" panose="02020603050405020304" pitchFamily="18" charset="0"/>
              </a:rPr>
              <a:t>có gió thổi từ đất liền thổi ra biển?</a:t>
            </a:r>
            <a:endParaRPr lang="en-US" altLang="en-US" sz="44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F077BD24-71B0-487D-A6D7-E38CD44DBE0C}"/>
              </a:ext>
            </a:extLst>
          </p:cNvPr>
          <p:cNvSpPr>
            <a:spLocks noChangeArrowheads="1"/>
          </p:cNvSpPr>
          <p:nvPr/>
        </p:nvSpPr>
        <p:spPr bwMode="auto">
          <a:xfrm>
            <a:off x="152400" y="1979613"/>
            <a:ext cx="40386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3200" b="1">
                <a:solidFill>
                  <a:srgbClr val="FF0000"/>
                </a:solidFill>
              </a:rPr>
              <a:t>Ban đêm </a:t>
            </a:r>
            <a:r>
              <a:rPr lang="en-US" altLang="en-US" sz="3200" b="1"/>
              <a:t>không khí trong đất liền nguội nhanh hơn nên lạnh hơn không khí ngoài biển. Vì thế </a:t>
            </a:r>
          </a:p>
          <a:p>
            <a:pPr algn="l" eaLnBrk="1" hangingPunct="1"/>
            <a:r>
              <a:rPr lang="en-US" altLang="en-US" sz="3200" b="1"/>
              <a:t>không khí chuyển động từ đất liền ra biển hay gió từ đất liền thổi ra biển.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ien va chong chong">
            <a:extLst>
              <a:ext uri="{FF2B5EF4-FFF2-40B4-BE49-F238E27FC236}">
                <a16:creationId xmlns:a16="http://schemas.microsoft.com/office/drawing/2014/main" xmlns="" id="{CCE54B4C-CA8B-4755-8C90-2A189962F0A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362200"/>
            <a:ext cx="43434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7" descr="2">
            <a:extLst>
              <a:ext uri="{FF2B5EF4-FFF2-40B4-BE49-F238E27FC236}">
                <a16:creationId xmlns:a16="http://schemas.microsoft.com/office/drawing/2014/main" xmlns="" id="{0744F118-80EF-4E36-BF17-C0007FDDE2B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43400" y="2362200"/>
            <a:ext cx="4800600" cy="373380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5604" name="Picture 8">
            <a:extLst>
              <a:ext uri="{FF2B5EF4-FFF2-40B4-BE49-F238E27FC236}">
                <a16:creationId xmlns:a16="http://schemas.microsoft.com/office/drawing/2014/main" xmlns="" id="{998996D6-2E47-4655-AB08-7A84EDF3A24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52600" y="2743200"/>
            <a:ext cx="990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9">
            <a:extLst>
              <a:ext uri="{FF2B5EF4-FFF2-40B4-BE49-F238E27FC236}">
                <a16:creationId xmlns:a16="http://schemas.microsoft.com/office/drawing/2014/main" xmlns="" id="{E3A3EE11-5D74-4C95-BDBC-839BF30F651E}"/>
              </a:ext>
            </a:extLst>
          </p:cNvPr>
          <p:cNvGrpSpPr>
            <a:grpSpLocks/>
          </p:cNvGrpSpPr>
          <p:nvPr/>
        </p:nvGrpSpPr>
        <p:grpSpPr bwMode="auto">
          <a:xfrm>
            <a:off x="-2286000" y="6858000"/>
            <a:ext cx="1676400" cy="990600"/>
            <a:chOff x="2208" y="0"/>
            <a:chExt cx="3552" cy="2352"/>
          </a:xfrm>
        </p:grpSpPr>
        <p:sp>
          <p:nvSpPr>
            <p:cNvPr id="25633" name="Oval 10">
              <a:extLst>
                <a:ext uri="{FF2B5EF4-FFF2-40B4-BE49-F238E27FC236}">
                  <a16:creationId xmlns:a16="http://schemas.microsoft.com/office/drawing/2014/main" xmlns="" id="{1529DE42-D618-42AB-916D-BA513B65F970}"/>
                </a:ext>
              </a:extLst>
            </p:cNvPr>
            <p:cNvSpPr>
              <a:spLocks noChangeArrowheads="1"/>
            </p:cNvSpPr>
            <p:nvPr/>
          </p:nvSpPr>
          <p:spPr bwMode="auto">
            <a:xfrm>
              <a:off x="5232" y="0"/>
              <a:ext cx="528" cy="480"/>
            </a:xfrm>
            <a:prstGeom prst="ellipse">
              <a:avLst/>
            </a:prstGeom>
            <a:solidFill>
              <a:srgbClr val="FFCC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25634" name="Line 11">
              <a:extLst>
                <a:ext uri="{FF2B5EF4-FFF2-40B4-BE49-F238E27FC236}">
                  <a16:creationId xmlns:a16="http://schemas.microsoft.com/office/drawing/2014/main" xmlns="" id="{989F096D-09FA-4EC3-96A4-2407E15EF8FB}"/>
                </a:ext>
              </a:extLst>
            </p:cNvPr>
            <p:cNvSpPr>
              <a:spLocks noChangeShapeType="1"/>
            </p:cNvSpPr>
            <p:nvPr/>
          </p:nvSpPr>
          <p:spPr bwMode="auto">
            <a:xfrm>
              <a:off x="5616" y="432"/>
              <a:ext cx="144" cy="384"/>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35" name="Line 12">
              <a:extLst>
                <a:ext uri="{FF2B5EF4-FFF2-40B4-BE49-F238E27FC236}">
                  <a16:creationId xmlns:a16="http://schemas.microsoft.com/office/drawing/2014/main" xmlns="" id="{27A86C68-3E10-489B-B955-DF78ECA07A04}"/>
                </a:ext>
              </a:extLst>
            </p:cNvPr>
            <p:cNvSpPr>
              <a:spLocks noChangeShapeType="1"/>
            </p:cNvSpPr>
            <p:nvPr/>
          </p:nvSpPr>
          <p:spPr bwMode="auto">
            <a:xfrm>
              <a:off x="5520" y="480"/>
              <a:ext cx="240" cy="1632"/>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36" name="Line 13">
              <a:extLst>
                <a:ext uri="{FF2B5EF4-FFF2-40B4-BE49-F238E27FC236}">
                  <a16:creationId xmlns:a16="http://schemas.microsoft.com/office/drawing/2014/main" xmlns="" id="{1DDF853E-3A08-41B2-B90A-ACDFE414C11E}"/>
                </a:ext>
              </a:extLst>
            </p:cNvPr>
            <p:cNvSpPr>
              <a:spLocks noChangeShapeType="1"/>
            </p:cNvSpPr>
            <p:nvPr/>
          </p:nvSpPr>
          <p:spPr bwMode="auto">
            <a:xfrm flipH="1" flipV="1">
              <a:off x="4752" y="0"/>
              <a:ext cx="480" cy="144"/>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37" name="Line 14">
              <a:extLst>
                <a:ext uri="{FF2B5EF4-FFF2-40B4-BE49-F238E27FC236}">
                  <a16:creationId xmlns:a16="http://schemas.microsoft.com/office/drawing/2014/main" xmlns="" id="{B79989E7-15F0-4EF4-87DE-05D7176AD799}"/>
                </a:ext>
              </a:extLst>
            </p:cNvPr>
            <p:cNvSpPr>
              <a:spLocks noChangeShapeType="1"/>
            </p:cNvSpPr>
            <p:nvPr/>
          </p:nvSpPr>
          <p:spPr bwMode="auto">
            <a:xfrm flipH="1">
              <a:off x="4704" y="432"/>
              <a:ext cx="672" cy="1536"/>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38" name="Line 15">
              <a:extLst>
                <a:ext uri="{FF2B5EF4-FFF2-40B4-BE49-F238E27FC236}">
                  <a16:creationId xmlns:a16="http://schemas.microsoft.com/office/drawing/2014/main" xmlns="" id="{FC711597-8A49-4ED4-A946-4DA0AEC57755}"/>
                </a:ext>
              </a:extLst>
            </p:cNvPr>
            <p:cNvSpPr>
              <a:spLocks noChangeShapeType="1"/>
            </p:cNvSpPr>
            <p:nvPr/>
          </p:nvSpPr>
          <p:spPr bwMode="auto">
            <a:xfrm flipH="1">
              <a:off x="3456" y="432"/>
              <a:ext cx="1872" cy="1872"/>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39" name="Line 16">
              <a:extLst>
                <a:ext uri="{FF2B5EF4-FFF2-40B4-BE49-F238E27FC236}">
                  <a16:creationId xmlns:a16="http://schemas.microsoft.com/office/drawing/2014/main" xmlns="" id="{0428F8F0-BC37-41F3-9441-BFC39D8447F5}"/>
                </a:ext>
              </a:extLst>
            </p:cNvPr>
            <p:cNvSpPr>
              <a:spLocks noChangeShapeType="1"/>
            </p:cNvSpPr>
            <p:nvPr/>
          </p:nvSpPr>
          <p:spPr bwMode="auto">
            <a:xfrm flipH="1">
              <a:off x="2880" y="384"/>
              <a:ext cx="2400" cy="1584"/>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40" name="Line 17">
              <a:extLst>
                <a:ext uri="{FF2B5EF4-FFF2-40B4-BE49-F238E27FC236}">
                  <a16:creationId xmlns:a16="http://schemas.microsoft.com/office/drawing/2014/main" xmlns="" id="{E2A0D174-BAC1-4102-9869-D4B8DBEE034D}"/>
                </a:ext>
              </a:extLst>
            </p:cNvPr>
            <p:cNvSpPr>
              <a:spLocks noChangeShapeType="1"/>
            </p:cNvSpPr>
            <p:nvPr/>
          </p:nvSpPr>
          <p:spPr bwMode="auto">
            <a:xfrm flipH="1">
              <a:off x="2208" y="336"/>
              <a:ext cx="3024" cy="768"/>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41" name="Line 18">
              <a:extLst>
                <a:ext uri="{FF2B5EF4-FFF2-40B4-BE49-F238E27FC236}">
                  <a16:creationId xmlns:a16="http://schemas.microsoft.com/office/drawing/2014/main" xmlns="" id="{44678851-5153-4CA1-89EB-3135FC036694}"/>
                </a:ext>
              </a:extLst>
            </p:cNvPr>
            <p:cNvSpPr>
              <a:spLocks noChangeShapeType="1"/>
            </p:cNvSpPr>
            <p:nvPr/>
          </p:nvSpPr>
          <p:spPr bwMode="auto">
            <a:xfrm flipH="1">
              <a:off x="2592" y="240"/>
              <a:ext cx="2592" cy="0"/>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42" name="Line 19">
              <a:extLst>
                <a:ext uri="{FF2B5EF4-FFF2-40B4-BE49-F238E27FC236}">
                  <a16:creationId xmlns:a16="http://schemas.microsoft.com/office/drawing/2014/main" xmlns="" id="{F85B89F4-E0F9-435C-80DE-8BB22687918D}"/>
                </a:ext>
              </a:extLst>
            </p:cNvPr>
            <p:cNvSpPr>
              <a:spLocks noChangeShapeType="1"/>
            </p:cNvSpPr>
            <p:nvPr/>
          </p:nvSpPr>
          <p:spPr bwMode="auto">
            <a:xfrm>
              <a:off x="5424" y="480"/>
              <a:ext cx="0" cy="1872"/>
            </a:xfrm>
            <a:prstGeom prst="line">
              <a:avLst/>
            </a:prstGeom>
            <a:noFill/>
            <a:ln w="9525">
              <a:solidFill>
                <a:srgbClr val="FFFF66"/>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25606" name="Picture 20" descr="AG00538_">
            <a:extLst>
              <a:ext uri="{FF2B5EF4-FFF2-40B4-BE49-F238E27FC236}">
                <a16:creationId xmlns:a16="http://schemas.microsoft.com/office/drawing/2014/main" xmlns="" id="{D8004F19-42F8-44A5-A791-71EE6DAB3B4A}"/>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648200" y="2362200"/>
            <a:ext cx="121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Oval 21">
            <a:extLst>
              <a:ext uri="{FF2B5EF4-FFF2-40B4-BE49-F238E27FC236}">
                <a16:creationId xmlns:a16="http://schemas.microsoft.com/office/drawing/2014/main" xmlns="" id="{2EA19671-80B0-4837-A302-09F6C225A917}"/>
              </a:ext>
            </a:extLst>
          </p:cNvPr>
          <p:cNvSpPr>
            <a:spLocks noChangeArrowheads="1"/>
          </p:cNvSpPr>
          <p:nvPr/>
        </p:nvSpPr>
        <p:spPr bwMode="auto">
          <a:xfrm>
            <a:off x="8610600" y="5410200"/>
            <a:ext cx="533400" cy="6096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2</a:t>
            </a:r>
          </a:p>
        </p:txBody>
      </p:sp>
      <p:pic>
        <p:nvPicPr>
          <p:cNvPr id="25608" name="Picture 3" descr="E:\PICTURE\anhgif\basics\pfeile\001.gif">
            <a:extLst>
              <a:ext uri="{FF2B5EF4-FFF2-40B4-BE49-F238E27FC236}">
                <a16:creationId xmlns:a16="http://schemas.microsoft.com/office/drawing/2014/main" xmlns="" id="{29037C63-09A3-4761-A88F-4736768888D6}"/>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1723231" y="2515394"/>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Picture 3" descr="E:\PICTURE\anhgif\basics\pfeile\001.gif">
            <a:extLst>
              <a:ext uri="{FF2B5EF4-FFF2-40B4-BE49-F238E27FC236}">
                <a16:creationId xmlns:a16="http://schemas.microsoft.com/office/drawing/2014/main" xmlns="" id="{FD2FE420-C697-4589-8E3E-2D8C4DCD6361}"/>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1418431" y="314245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0" name="Picture 3" descr="E:\PICTURE\anhgif\basics\pfeile\001.gif">
            <a:extLst>
              <a:ext uri="{FF2B5EF4-FFF2-40B4-BE49-F238E27FC236}">
                <a16:creationId xmlns:a16="http://schemas.microsoft.com/office/drawing/2014/main" xmlns="" id="{29B688B5-CC64-42DE-A571-6959BE599294}"/>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2028031" y="2924969"/>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1" name="Picture 3" descr="E:\PICTURE\anhgif\basics\pfeile\001.gif">
            <a:extLst>
              <a:ext uri="{FF2B5EF4-FFF2-40B4-BE49-F238E27FC236}">
                <a16:creationId xmlns:a16="http://schemas.microsoft.com/office/drawing/2014/main" xmlns="" id="{C3AB6C22-0362-4896-8C97-51580EAA0F32}"/>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3399631" y="238045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2" name="Picture 3" descr="E:\PICTURE\anhgif\basics\pfeile\001.gif">
            <a:extLst>
              <a:ext uri="{FF2B5EF4-FFF2-40B4-BE49-F238E27FC236}">
                <a16:creationId xmlns:a16="http://schemas.microsoft.com/office/drawing/2014/main" xmlns="" id="{DF21BF1E-E4FD-4933-A827-6AC471037CF4}"/>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1951831" y="3458369"/>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3" name="Picture 3" descr="E:\PICTURE\anhgif\basics\pfeile\001.gif">
            <a:extLst>
              <a:ext uri="{FF2B5EF4-FFF2-40B4-BE49-F238E27FC236}">
                <a16:creationId xmlns:a16="http://schemas.microsoft.com/office/drawing/2014/main" xmlns="" id="{41BC8726-659B-4D3A-9540-25001E023B45}"/>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1037431" y="359965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4" name="Picture 3" descr="E:\PICTURE\anhgif\basics\pfeile\001.gif">
            <a:extLst>
              <a:ext uri="{FF2B5EF4-FFF2-40B4-BE49-F238E27FC236}">
                <a16:creationId xmlns:a16="http://schemas.microsoft.com/office/drawing/2014/main" xmlns="" id="{200B56CB-DCE2-4568-A9C4-BE08772F6BE5}"/>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2485231" y="3418682"/>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5" name="Picture 3" descr="E:\PICTURE\anhgif\basics\pfeile\001.gif">
            <a:extLst>
              <a:ext uri="{FF2B5EF4-FFF2-40B4-BE49-F238E27FC236}">
                <a16:creationId xmlns:a16="http://schemas.microsoft.com/office/drawing/2014/main" xmlns="" id="{72490348-E8EF-4480-875E-9B256A47397A}"/>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3566319" y="2653507"/>
            <a:ext cx="134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6" name="Picture 3" descr="E:\PICTURE\anhgif\basics\pfeile\001.gif">
            <a:extLst>
              <a:ext uri="{FF2B5EF4-FFF2-40B4-BE49-F238E27FC236}">
                <a16:creationId xmlns:a16="http://schemas.microsoft.com/office/drawing/2014/main" xmlns="" id="{E3E9ED16-E178-46CA-B41D-81DD2A533529}"/>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3856831" y="2210594"/>
            <a:ext cx="1349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617" name="Group 31">
            <a:extLst>
              <a:ext uri="{FF2B5EF4-FFF2-40B4-BE49-F238E27FC236}">
                <a16:creationId xmlns:a16="http://schemas.microsoft.com/office/drawing/2014/main" xmlns="" id="{1C71A6DE-AF53-4374-9E03-78B33D24FDE7}"/>
              </a:ext>
            </a:extLst>
          </p:cNvPr>
          <p:cNvGrpSpPr>
            <a:grpSpLocks/>
          </p:cNvGrpSpPr>
          <p:nvPr/>
        </p:nvGrpSpPr>
        <p:grpSpPr bwMode="auto">
          <a:xfrm>
            <a:off x="5105400" y="3581400"/>
            <a:ext cx="3619500" cy="708025"/>
            <a:chOff x="3216" y="3120"/>
            <a:chExt cx="2280" cy="446"/>
          </a:xfrm>
        </p:grpSpPr>
        <p:pic>
          <p:nvPicPr>
            <p:cNvPr id="25623" name="Picture 8" descr="E:\PICTURE\hinh anh bai daytcb\arrow2_3.gif">
              <a:extLst>
                <a:ext uri="{FF2B5EF4-FFF2-40B4-BE49-F238E27FC236}">
                  <a16:creationId xmlns:a16="http://schemas.microsoft.com/office/drawing/2014/main" xmlns="" id="{6522F1BD-E790-4CE0-AFBC-D833E43D8C07}"/>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800000">
              <a:off x="4968" y="3465"/>
              <a:ext cx="423" cy="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4" name="Picture 8" descr="E:\PICTURE\hinh anh bai daytcb\arrow2_3.gif">
              <a:extLst>
                <a:ext uri="{FF2B5EF4-FFF2-40B4-BE49-F238E27FC236}">
                  <a16:creationId xmlns:a16="http://schemas.microsoft.com/office/drawing/2014/main" xmlns="" id="{D5281707-48DC-4BE0-92BD-3423ABFDB088}"/>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800000">
              <a:off x="4576" y="3417"/>
              <a:ext cx="398"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5" name="Picture 8" descr="E:\PICTURE\hinh anh bai daytcb\arrow2_3.gif">
              <a:extLst>
                <a:ext uri="{FF2B5EF4-FFF2-40B4-BE49-F238E27FC236}">
                  <a16:creationId xmlns:a16="http://schemas.microsoft.com/office/drawing/2014/main" xmlns="" id="{6A686B72-2A2A-4561-9D96-C3D88FF3AE7F}"/>
                </a:ext>
              </a:extLst>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rot="10800000">
              <a:off x="3483" y="3120"/>
              <a:ext cx="317"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6" name="Picture 8" descr="E:\PICTURE\hinh anh bai daytcb\arrow2_3.gif">
              <a:extLst>
                <a:ext uri="{FF2B5EF4-FFF2-40B4-BE49-F238E27FC236}">
                  <a16:creationId xmlns:a16="http://schemas.microsoft.com/office/drawing/2014/main" xmlns="" id="{2849B206-5DBD-41EA-B4E2-AABC61C6978F}"/>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800000">
              <a:off x="5099" y="3267"/>
              <a:ext cx="39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7" name="Picture 8" descr="E:\PICTURE\hinh anh bai daytcb\arrow2_3.gif">
              <a:extLst>
                <a:ext uri="{FF2B5EF4-FFF2-40B4-BE49-F238E27FC236}">
                  <a16:creationId xmlns:a16="http://schemas.microsoft.com/office/drawing/2014/main" xmlns="" id="{A251FE5C-BDC7-420A-B8EA-50EAFBE39424}"/>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800000">
              <a:off x="4401" y="3221"/>
              <a:ext cx="384"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8" name="Picture 8" descr="E:\PICTURE\hinh anh bai daytcb\arrow2_3.gif">
              <a:extLst>
                <a:ext uri="{FF2B5EF4-FFF2-40B4-BE49-F238E27FC236}">
                  <a16:creationId xmlns:a16="http://schemas.microsoft.com/office/drawing/2014/main" xmlns="" id="{FE2F950F-380C-4509-8088-44D289546432}"/>
                </a:ext>
              </a:extLst>
            </p:cNvPr>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rot="10800000">
              <a:off x="3990" y="3217"/>
              <a:ext cx="357"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9" name="Picture 8" descr="E:\PICTURE\hinh anh bai daytcb\arrow2_3.gif">
              <a:extLst>
                <a:ext uri="{FF2B5EF4-FFF2-40B4-BE49-F238E27FC236}">
                  <a16:creationId xmlns:a16="http://schemas.microsoft.com/office/drawing/2014/main" xmlns="" id="{981BC525-9C38-4FF5-B36E-B9CFADB7ED90}"/>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800000">
              <a:off x="4239" y="3397"/>
              <a:ext cx="393"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30" name="Picture 8" descr="E:\PICTURE\hinh anh bai daytcb\arrow2_3.gif">
              <a:extLst>
                <a:ext uri="{FF2B5EF4-FFF2-40B4-BE49-F238E27FC236}">
                  <a16:creationId xmlns:a16="http://schemas.microsoft.com/office/drawing/2014/main" xmlns="" id="{5DA078DA-B5AF-489B-8A5F-8020D54010F9}"/>
                </a:ext>
              </a:extLst>
            </p:cNvPr>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rot="10800000">
              <a:off x="3946" y="3388"/>
              <a:ext cx="371"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31" name="Picture 8" descr="E:\PICTURE\hinh anh bai daytcb\arrow2_3.gif">
              <a:extLst>
                <a:ext uri="{FF2B5EF4-FFF2-40B4-BE49-F238E27FC236}">
                  <a16:creationId xmlns:a16="http://schemas.microsoft.com/office/drawing/2014/main" xmlns="" id="{8D7656CD-B69C-4B89-8B6C-F7D372D9F255}"/>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800000">
              <a:off x="3216" y="3294"/>
              <a:ext cx="423" cy="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32" name="Picture 8" descr="E:\PICTURE\hinh anh bai daytcb\arrow2_3.gif">
              <a:extLst>
                <a:ext uri="{FF2B5EF4-FFF2-40B4-BE49-F238E27FC236}">
                  <a16:creationId xmlns:a16="http://schemas.microsoft.com/office/drawing/2014/main" xmlns="" id="{03428BBA-4761-4BE8-BA2A-49077F105FBE}"/>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800000">
              <a:off x="3630" y="3330"/>
              <a:ext cx="423"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618" name="Oval 49">
            <a:extLst>
              <a:ext uri="{FF2B5EF4-FFF2-40B4-BE49-F238E27FC236}">
                <a16:creationId xmlns:a16="http://schemas.microsoft.com/office/drawing/2014/main" xmlns="" id="{EE37BB57-A919-413E-8FDA-E78A3397F403}"/>
              </a:ext>
            </a:extLst>
          </p:cNvPr>
          <p:cNvSpPr>
            <a:spLocks noChangeArrowheads="1"/>
          </p:cNvSpPr>
          <p:nvPr/>
        </p:nvSpPr>
        <p:spPr bwMode="auto">
          <a:xfrm>
            <a:off x="3657600" y="5486400"/>
            <a:ext cx="609600" cy="533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1</a:t>
            </a:r>
          </a:p>
        </p:txBody>
      </p:sp>
      <p:pic>
        <p:nvPicPr>
          <p:cNvPr id="25619" name="Picture 53">
            <a:extLst>
              <a:ext uri="{FF2B5EF4-FFF2-40B4-BE49-F238E27FC236}">
                <a16:creationId xmlns:a16="http://schemas.microsoft.com/office/drawing/2014/main" xmlns="" id="{763DB4EF-9579-4075-95BF-6D6F5B098896}"/>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553200" y="3352800"/>
            <a:ext cx="19081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90" name="Picture 54">
            <a:extLst>
              <a:ext uri="{FF2B5EF4-FFF2-40B4-BE49-F238E27FC236}">
                <a16:creationId xmlns:a16="http://schemas.microsoft.com/office/drawing/2014/main" xmlns="" id="{2077C5D2-02BA-443D-BD72-5656CC30E65D}"/>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8001000" y="2362200"/>
            <a:ext cx="804863"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21" name="Text Box 51">
            <a:extLst>
              <a:ext uri="{FF2B5EF4-FFF2-40B4-BE49-F238E27FC236}">
                <a16:creationId xmlns:a16="http://schemas.microsoft.com/office/drawing/2014/main" xmlns="" id="{825E6B53-5F70-4178-AC08-65CDCC8BFAD6}"/>
              </a:ext>
            </a:extLst>
          </p:cNvPr>
          <p:cNvSpPr txBox="1">
            <a:spLocks noChangeArrowheads="1"/>
          </p:cNvSpPr>
          <p:nvPr/>
        </p:nvSpPr>
        <p:spPr bwMode="auto">
          <a:xfrm>
            <a:off x="114300" y="914400"/>
            <a:ext cx="41148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800" b="1">
                <a:solidFill>
                  <a:srgbClr val="0000FF"/>
                </a:solidFill>
                <a:latin typeface="Times New Roman" panose="02020603050405020304" pitchFamily="18" charset="0"/>
                <a:cs typeface="Times New Roman" panose="02020603050405020304" pitchFamily="18" charset="0"/>
              </a:rPr>
              <a:t>Ban ngày thì có gió thổi từ biển vào đất liền.</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25622" name="Text Box 52">
            <a:extLst>
              <a:ext uri="{FF2B5EF4-FFF2-40B4-BE49-F238E27FC236}">
                <a16:creationId xmlns:a16="http://schemas.microsoft.com/office/drawing/2014/main" xmlns="" id="{D1A4356C-12F2-493A-B140-20016EFDB0C6}"/>
              </a:ext>
            </a:extLst>
          </p:cNvPr>
          <p:cNvSpPr txBox="1">
            <a:spLocks noChangeArrowheads="1"/>
          </p:cNvSpPr>
          <p:nvPr/>
        </p:nvSpPr>
        <p:spPr bwMode="auto">
          <a:xfrm>
            <a:off x="4565650" y="914400"/>
            <a:ext cx="43561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Ban đêm có gió thổi từ đất liền thổi ra biển.</a:t>
            </a:r>
            <a:endParaRPr lang="en-US" altLang="en-US" sz="28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accel="50000" decel="50000" fill="hold" nodeType="afterEffect">
                                  <p:stCondLst>
                                    <p:cond delay="0"/>
                                  </p:stCondLst>
                                  <p:childTnLst>
                                    <p:animMotion origin="layout" path="M 0.0809 -0.20277 L 0.15121 -0.40948 C 0.16493 -0.45433 0.19166 -0.50844 0.22882 -0.55537 C 0.2743 -0.60185 0.31336 -0.63237 0.34826 -0.64439 L 0.50225 -0.7156 " pathEditMode="relative" rAng="13655271" ptsTypes="FffFF">
                                      <p:cBhvr>
                                        <p:cTn id="6" dur="2000" fill="hold"/>
                                        <p:tgtEl>
                                          <p:spTgt spid="2"/>
                                        </p:tgtEl>
                                        <p:attrNameLst>
                                          <p:attrName>ppt_x</p:attrName>
                                          <p:attrName>ppt_y</p:attrName>
                                        </p:attrNameLst>
                                      </p:cBhvr>
                                      <p:rCtr x="17847" y="-30335"/>
                                    </p:animMotion>
                                  </p:childTnLst>
                                </p:cTn>
                              </p:par>
                              <p:par>
                                <p:cTn id="7" presetID="6" presetClass="emph" presetSubtype="0" fill="hold" nodeType="withEffect">
                                  <p:stCondLst>
                                    <p:cond delay="0"/>
                                  </p:stCondLst>
                                  <p:childTnLst>
                                    <p:animScale>
                                      <p:cBhvr>
                                        <p:cTn id="8" dur="2000" fill="hold"/>
                                        <p:tgtEl>
                                          <p:spTgt spid="2"/>
                                        </p:tgtEl>
                                      </p:cBhvr>
                                      <p:by x="150000" y="150000"/>
                                    </p:animScale>
                                  </p:childTnLst>
                                </p:cTn>
                              </p:par>
                            </p:childTnLst>
                          </p:cTn>
                        </p:par>
                        <p:par>
                          <p:cTn id="9" fill="hold" nodeType="afterGroup">
                            <p:stCondLst>
                              <p:cond delay="2000"/>
                            </p:stCondLst>
                            <p:childTnLst>
                              <p:par>
                                <p:cTn id="10" presetID="55" presetClass="entr" presetSubtype="0" fill="hold" nodeType="afterEffect">
                                  <p:stCondLst>
                                    <p:cond delay="0"/>
                                  </p:stCondLst>
                                  <p:childTnLst>
                                    <p:set>
                                      <p:cBhvr>
                                        <p:cTn id="11" dur="1" fill="hold">
                                          <p:stCondLst>
                                            <p:cond delay="0"/>
                                          </p:stCondLst>
                                        </p:cTn>
                                        <p:tgtEl>
                                          <p:spTgt spid="193590"/>
                                        </p:tgtEl>
                                        <p:attrNameLst>
                                          <p:attrName>style.visibility</p:attrName>
                                        </p:attrNameLst>
                                      </p:cBhvr>
                                      <p:to>
                                        <p:strVal val="visible"/>
                                      </p:to>
                                    </p:set>
                                    <p:anim calcmode="lin" valueType="num">
                                      <p:cBhvr>
                                        <p:cTn id="12" dur="1000" fill="hold"/>
                                        <p:tgtEl>
                                          <p:spTgt spid="193590"/>
                                        </p:tgtEl>
                                        <p:attrNameLst>
                                          <p:attrName>ppt_w</p:attrName>
                                        </p:attrNameLst>
                                      </p:cBhvr>
                                      <p:tavLst>
                                        <p:tav tm="0">
                                          <p:val>
                                            <p:strVal val="#ppt_w*0.70"/>
                                          </p:val>
                                        </p:tav>
                                        <p:tav tm="100000">
                                          <p:val>
                                            <p:strVal val="#ppt_w"/>
                                          </p:val>
                                        </p:tav>
                                      </p:tavLst>
                                    </p:anim>
                                    <p:anim calcmode="lin" valueType="num">
                                      <p:cBhvr>
                                        <p:cTn id="13" dur="1000" fill="hold"/>
                                        <p:tgtEl>
                                          <p:spTgt spid="193590"/>
                                        </p:tgtEl>
                                        <p:attrNameLst>
                                          <p:attrName>ppt_h</p:attrName>
                                        </p:attrNameLst>
                                      </p:cBhvr>
                                      <p:tavLst>
                                        <p:tav tm="0">
                                          <p:val>
                                            <p:strVal val="#ppt_h"/>
                                          </p:val>
                                        </p:tav>
                                        <p:tav tm="100000">
                                          <p:val>
                                            <p:strVal val="#ppt_h"/>
                                          </p:val>
                                        </p:tav>
                                      </p:tavLst>
                                    </p:anim>
                                    <p:animEffect transition="in" filter="fade">
                                      <p:cBhvr>
                                        <p:cTn id="14" dur="1000"/>
                                        <p:tgtEl>
                                          <p:spTgt spid="19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xmlns="" id="{9C60BA6E-7196-4BD8-96D4-2A24676D943A}"/>
              </a:ext>
            </a:extLst>
          </p:cNvPr>
          <p:cNvSpPr>
            <a:spLocks noChangeArrowheads="1"/>
          </p:cNvSpPr>
          <p:nvPr/>
        </p:nvSpPr>
        <p:spPr bwMode="auto">
          <a:xfrm>
            <a:off x="304800" y="381000"/>
            <a:ext cx="8686800"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3600" b="1"/>
              <a:t>-</a:t>
            </a:r>
            <a:r>
              <a:rPr lang="en-US" altLang="en-US" sz="3600" b="1"/>
              <a:t> </a:t>
            </a:r>
            <a:r>
              <a:rPr lang="en-US" altLang="en-US" sz="3600" b="1">
                <a:solidFill>
                  <a:srgbClr val="FF0000"/>
                </a:solidFill>
              </a:rPr>
              <a:t>Ban ngày </a:t>
            </a:r>
            <a:r>
              <a:rPr lang="en-US" altLang="en-US" sz="3600" b="1"/>
              <a:t>không khí trong đất liền nóng, không khí ngoài biển lạnh. Do đó làm cho không khí chuyển động từ biển vào đất liền tạo ra gió từ biển thổi vào đất liền.</a:t>
            </a:r>
          </a:p>
          <a:p>
            <a:pPr algn="l" eaLnBrk="1" hangingPunct="1"/>
            <a:r>
              <a:rPr lang="vi-VN" altLang="en-US" sz="3600" b="1"/>
              <a:t>-</a:t>
            </a:r>
            <a:r>
              <a:rPr lang="en-US" altLang="en-US" sz="3600" b="1"/>
              <a:t> </a:t>
            </a:r>
            <a:r>
              <a:rPr lang="en-US" altLang="en-US" sz="3600" b="1">
                <a:solidFill>
                  <a:srgbClr val="FF0000"/>
                </a:solidFill>
              </a:rPr>
              <a:t>Ban đêm </a:t>
            </a:r>
            <a:r>
              <a:rPr lang="en-US" altLang="en-US" sz="3600" b="1"/>
              <a:t>không khí trong đất liền nguội nhanh hơn nên lạnh hơn không khí ngoài biển. Vì thế </a:t>
            </a:r>
          </a:p>
          <a:p>
            <a:pPr algn="l" eaLnBrk="1" hangingPunct="1"/>
            <a:r>
              <a:rPr lang="en-US" altLang="en-US" sz="3600" b="1"/>
              <a:t>không khí chuyển động từ đất liền ra biển hay gió từ đất liền thổi ra biển.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xmlns="" id="{2696C2D9-09F7-4113-8786-4E4427E48340}"/>
              </a:ext>
            </a:extLst>
          </p:cNvPr>
          <p:cNvSpPr>
            <a:spLocks noChangeArrowheads="1"/>
          </p:cNvSpPr>
          <p:nvPr/>
        </p:nvSpPr>
        <p:spPr bwMode="auto">
          <a:xfrm>
            <a:off x="304800" y="914400"/>
            <a:ext cx="8610600" cy="424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5400" b="1">
                <a:solidFill>
                  <a:srgbClr val="0000FF"/>
                </a:solidFill>
              </a:rPr>
              <a:t>Sự chênh lệch nhiệt độ vào ban ngày và ban đêm giữa biển và đất liền đã làm cho chiều gió thay đổi giữa ngày và đêm.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674" name="Object 2">
            <a:extLst>
              <a:ext uri="{FF2B5EF4-FFF2-40B4-BE49-F238E27FC236}">
                <a16:creationId xmlns:a16="http://schemas.microsoft.com/office/drawing/2014/main" xmlns="" id="{CA00589F-AE3E-4B7D-99A9-0DFCDC07AD6C}"/>
              </a:ext>
            </a:extLst>
          </p:cNvPr>
          <p:cNvGraphicFramePr>
            <a:graphicFrameLocks noChangeAspect="1"/>
          </p:cNvGraphicFramePr>
          <p:nvPr/>
        </p:nvGraphicFramePr>
        <p:xfrm>
          <a:off x="381000" y="1676400"/>
          <a:ext cx="1644650" cy="4495800"/>
        </p:xfrm>
        <a:graphic>
          <a:graphicData uri="http://schemas.openxmlformats.org/presentationml/2006/ole">
            <p:oleObj spid="_x0000_s1025" name="Bitmap Image" r:id="rId4" imgW="638264" imgH="1743318" progId="PBrush">
              <p:embed/>
            </p:oleObj>
          </a:graphicData>
        </a:graphic>
      </p:graphicFrame>
      <p:sp>
        <p:nvSpPr>
          <p:cNvPr id="35843" name="Text Box 3">
            <a:extLst>
              <a:ext uri="{FF2B5EF4-FFF2-40B4-BE49-F238E27FC236}">
                <a16:creationId xmlns:a16="http://schemas.microsoft.com/office/drawing/2014/main" xmlns="" id="{63D38C8E-B5FA-4CF3-9815-4C885F26F954}"/>
              </a:ext>
            </a:extLst>
          </p:cNvPr>
          <p:cNvSpPr txBox="1">
            <a:spLocks noChangeArrowheads="1"/>
          </p:cNvSpPr>
          <p:nvPr/>
        </p:nvSpPr>
        <p:spPr bwMode="auto">
          <a:xfrm>
            <a:off x="1066800" y="685800"/>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400" b="1">
                <a:solidFill>
                  <a:srgbClr val="FF0000"/>
                </a:solidFill>
                <a:latin typeface="VNI-Times" pitchFamily="2" charset="0"/>
              </a:rPr>
              <a:t>Baéc</a:t>
            </a:r>
            <a:endParaRPr lang="en-US" altLang="en-US" sz="2800">
              <a:solidFill>
                <a:srgbClr val="FF0000"/>
              </a:solidFill>
              <a:latin typeface="VNI-Times" pitchFamily="2" charset="0"/>
            </a:endParaRPr>
          </a:p>
        </p:txBody>
      </p:sp>
      <p:sp>
        <p:nvSpPr>
          <p:cNvPr id="35844" name="Text Box 4">
            <a:extLst>
              <a:ext uri="{FF2B5EF4-FFF2-40B4-BE49-F238E27FC236}">
                <a16:creationId xmlns:a16="http://schemas.microsoft.com/office/drawing/2014/main" xmlns="" id="{798AF1AC-FB33-4A35-A2BE-2C447B1C8607}"/>
              </a:ext>
            </a:extLst>
          </p:cNvPr>
          <p:cNvSpPr txBox="1">
            <a:spLocks noChangeArrowheads="1"/>
          </p:cNvSpPr>
          <p:nvPr/>
        </p:nvSpPr>
        <p:spPr bwMode="auto">
          <a:xfrm>
            <a:off x="2590800" y="3200400"/>
            <a:ext cx="4572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800" b="1">
                <a:solidFill>
                  <a:srgbClr val="FF0000"/>
                </a:solidFill>
                <a:latin typeface="VNI-Times" pitchFamily="2" charset="0"/>
              </a:rPr>
              <a:t>Ñoâng</a:t>
            </a:r>
            <a:endParaRPr lang="en-US" altLang="en-US" sz="2800">
              <a:solidFill>
                <a:srgbClr val="FF0000"/>
              </a:solidFill>
              <a:latin typeface="VNI-Times" pitchFamily="2" charset="0"/>
            </a:endParaRPr>
          </a:p>
        </p:txBody>
      </p:sp>
      <p:sp>
        <p:nvSpPr>
          <p:cNvPr id="35845" name="Text Box 5">
            <a:extLst>
              <a:ext uri="{FF2B5EF4-FFF2-40B4-BE49-F238E27FC236}">
                <a16:creationId xmlns:a16="http://schemas.microsoft.com/office/drawing/2014/main" xmlns="" id="{BEE74884-9380-495C-BDB4-A27780C3F5DA}"/>
              </a:ext>
            </a:extLst>
          </p:cNvPr>
          <p:cNvSpPr txBox="1">
            <a:spLocks noChangeArrowheads="1"/>
          </p:cNvSpPr>
          <p:nvPr/>
        </p:nvSpPr>
        <p:spPr bwMode="auto">
          <a:xfrm>
            <a:off x="0" y="3048000"/>
            <a:ext cx="381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400" b="1">
                <a:solidFill>
                  <a:srgbClr val="FF0000"/>
                </a:solidFill>
                <a:latin typeface="VNI-Times" pitchFamily="2" charset="0"/>
              </a:rPr>
              <a:t>Taây</a:t>
            </a:r>
            <a:endParaRPr lang="en-US" altLang="en-US" sz="4800">
              <a:solidFill>
                <a:srgbClr val="FF0000"/>
              </a:solidFill>
              <a:latin typeface="VNI-Times" pitchFamily="2" charset="0"/>
            </a:endParaRPr>
          </a:p>
        </p:txBody>
      </p:sp>
      <p:sp>
        <p:nvSpPr>
          <p:cNvPr id="35846" name="Text Box 6">
            <a:extLst>
              <a:ext uri="{FF2B5EF4-FFF2-40B4-BE49-F238E27FC236}">
                <a16:creationId xmlns:a16="http://schemas.microsoft.com/office/drawing/2014/main" xmlns="" id="{F26EFD23-CCF4-445E-A16A-0691E8738FC3}"/>
              </a:ext>
            </a:extLst>
          </p:cNvPr>
          <p:cNvSpPr txBox="1">
            <a:spLocks noChangeArrowheads="1"/>
          </p:cNvSpPr>
          <p:nvPr/>
        </p:nvSpPr>
        <p:spPr bwMode="auto">
          <a:xfrm>
            <a:off x="914400" y="6400800"/>
            <a:ext cx="1143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400" b="1">
                <a:solidFill>
                  <a:srgbClr val="FF0000"/>
                </a:solidFill>
                <a:latin typeface="VNI-Times" pitchFamily="2" charset="0"/>
              </a:rPr>
              <a:t>Nam</a:t>
            </a:r>
            <a:endParaRPr lang="en-US" altLang="en-US" sz="2400">
              <a:solidFill>
                <a:srgbClr val="FF0000"/>
              </a:solidFill>
              <a:latin typeface="VNI-Times" pitchFamily="2" charset="0"/>
            </a:endParaRPr>
          </a:p>
        </p:txBody>
      </p:sp>
      <p:sp>
        <p:nvSpPr>
          <p:cNvPr id="35847" name="AutoShape 7">
            <a:extLst>
              <a:ext uri="{FF2B5EF4-FFF2-40B4-BE49-F238E27FC236}">
                <a16:creationId xmlns:a16="http://schemas.microsoft.com/office/drawing/2014/main" xmlns="" id="{7916934B-9D88-46E3-91BF-7299F140AA5F}"/>
              </a:ext>
            </a:extLst>
          </p:cNvPr>
          <p:cNvSpPr>
            <a:spLocks noChangeArrowheads="1"/>
          </p:cNvSpPr>
          <p:nvPr/>
        </p:nvSpPr>
        <p:spPr bwMode="auto">
          <a:xfrm>
            <a:off x="685800" y="6096000"/>
            <a:ext cx="457200" cy="533400"/>
          </a:xfrm>
          <a:prstGeom prst="upArrow">
            <a:avLst>
              <a:gd name="adj1" fmla="val 50000"/>
              <a:gd name="adj2" fmla="val 29167"/>
            </a:avLst>
          </a:prstGeom>
          <a:solidFill>
            <a:srgbClr val="006666"/>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35848" name="AutoShape 8">
            <a:extLst>
              <a:ext uri="{FF2B5EF4-FFF2-40B4-BE49-F238E27FC236}">
                <a16:creationId xmlns:a16="http://schemas.microsoft.com/office/drawing/2014/main" xmlns="" id="{2040953B-59D2-4F6B-8EBA-6A1BA1032FA7}"/>
              </a:ext>
            </a:extLst>
          </p:cNvPr>
          <p:cNvSpPr>
            <a:spLocks noChangeArrowheads="1"/>
          </p:cNvSpPr>
          <p:nvPr/>
        </p:nvSpPr>
        <p:spPr bwMode="auto">
          <a:xfrm>
            <a:off x="0" y="4191000"/>
            <a:ext cx="381000" cy="381000"/>
          </a:xfrm>
          <a:prstGeom prst="rightArrow">
            <a:avLst>
              <a:gd name="adj1" fmla="val 50000"/>
              <a:gd name="adj2" fmla="val 25000"/>
            </a:avLst>
          </a:prstGeom>
          <a:solidFill>
            <a:srgbClr val="660033"/>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35849" name="AutoShape 9">
            <a:extLst>
              <a:ext uri="{FF2B5EF4-FFF2-40B4-BE49-F238E27FC236}">
                <a16:creationId xmlns:a16="http://schemas.microsoft.com/office/drawing/2014/main" xmlns="" id="{6CACEAEE-91F0-4DC1-9227-0B5C111EF2AD}"/>
              </a:ext>
            </a:extLst>
          </p:cNvPr>
          <p:cNvSpPr>
            <a:spLocks noChangeArrowheads="1"/>
          </p:cNvSpPr>
          <p:nvPr/>
        </p:nvSpPr>
        <p:spPr bwMode="auto">
          <a:xfrm>
            <a:off x="2133600" y="3657600"/>
            <a:ext cx="457200" cy="381000"/>
          </a:xfrm>
          <a:prstGeom prst="leftArrow">
            <a:avLst>
              <a:gd name="adj1" fmla="val 50000"/>
              <a:gd name="adj2" fmla="val 30000"/>
            </a:avLst>
          </a:prstGeom>
          <a:solidFill>
            <a:schemeClr val="accent2"/>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35850" name="AutoShape 10">
            <a:extLst>
              <a:ext uri="{FF2B5EF4-FFF2-40B4-BE49-F238E27FC236}">
                <a16:creationId xmlns:a16="http://schemas.microsoft.com/office/drawing/2014/main" xmlns="" id="{99386E29-8242-4DC9-9D1D-A838CF5CBB96}"/>
              </a:ext>
            </a:extLst>
          </p:cNvPr>
          <p:cNvSpPr>
            <a:spLocks noChangeArrowheads="1"/>
          </p:cNvSpPr>
          <p:nvPr/>
        </p:nvSpPr>
        <p:spPr bwMode="auto">
          <a:xfrm>
            <a:off x="1066800" y="1143000"/>
            <a:ext cx="381000" cy="457200"/>
          </a:xfrm>
          <a:prstGeom prst="downArrow">
            <a:avLst>
              <a:gd name="adj1" fmla="val 50000"/>
              <a:gd name="adj2" fmla="val 30000"/>
            </a:avLst>
          </a:prstGeom>
          <a:solidFill>
            <a:schemeClr val="tx2"/>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8683" name="Rectangle 11">
            <a:extLst>
              <a:ext uri="{FF2B5EF4-FFF2-40B4-BE49-F238E27FC236}">
                <a16:creationId xmlns:a16="http://schemas.microsoft.com/office/drawing/2014/main" xmlns="" id="{419A8A36-4CDD-4225-B89F-9052F1FD51C4}"/>
              </a:ext>
            </a:extLst>
          </p:cNvPr>
          <p:cNvSpPr>
            <a:spLocks noGrp="1" noChangeArrowheads="1"/>
          </p:cNvSpPr>
          <p:nvPr>
            <p:ph type="title"/>
          </p:nvPr>
        </p:nvSpPr>
        <p:spPr>
          <a:xfrm>
            <a:off x="762000" y="0"/>
            <a:ext cx="7772400" cy="609600"/>
          </a:xfrm>
        </p:spPr>
        <p:txBody>
          <a:bodyPr/>
          <a:lstStyle/>
          <a:p>
            <a:r>
              <a:rPr lang="en-US" altLang="en-US" sz="2800" b="1" u="sng">
                <a:solidFill>
                  <a:srgbClr val="0000FF"/>
                </a:solidFill>
                <a:latin typeface="VNI-Times" pitchFamily="2" charset="0"/>
                <a:cs typeface="Times New Roman" panose="02020603050405020304" pitchFamily="18" charset="0"/>
              </a:rPr>
              <a:t>Gioù trong töï nhieân :</a:t>
            </a:r>
            <a:endParaRPr lang="en-US" altLang="en-US" sz="2800">
              <a:solidFill>
                <a:srgbClr val="0000FF"/>
              </a:solidFill>
              <a:latin typeface="VNI-Times" pitchFamily="2" charset="0"/>
              <a:cs typeface="Times New Roman" panose="02020603050405020304" pitchFamily="18" charset="0"/>
            </a:endParaRPr>
          </a:p>
        </p:txBody>
      </p:sp>
      <p:sp>
        <p:nvSpPr>
          <p:cNvPr id="35852" name="Rectangle 12">
            <a:extLst>
              <a:ext uri="{FF2B5EF4-FFF2-40B4-BE49-F238E27FC236}">
                <a16:creationId xmlns:a16="http://schemas.microsoft.com/office/drawing/2014/main" xmlns="" id="{B4F06A89-DC00-44C9-A95E-CC2774EC93DE}"/>
              </a:ext>
            </a:extLst>
          </p:cNvPr>
          <p:cNvSpPr>
            <a:spLocks noGrp="1" noChangeArrowheads="1"/>
          </p:cNvSpPr>
          <p:nvPr>
            <p:ph type="body" sz="half" idx="2"/>
          </p:nvPr>
        </p:nvSpPr>
        <p:spPr>
          <a:xfrm>
            <a:off x="2895600" y="914400"/>
            <a:ext cx="6248400" cy="5943600"/>
          </a:xfrm>
        </p:spPr>
        <p:txBody>
          <a:bodyPr/>
          <a:lstStyle/>
          <a:p>
            <a:pPr>
              <a:buFontTx/>
              <a:buNone/>
            </a:pPr>
            <a:r>
              <a:rPr lang="en-US" altLang="en-US" sz="2800" b="1">
                <a:latin typeface="Batang" panose="020B0502040504020204" pitchFamily="34" charset="0"/>
                <a:ea typeface="Abadi" panose="02000000000000000000" pitchFamily="2" charset="0"/>
                <a:cs typeface="Times New Roman" panose="02020603050405020304" pitchFamily="18" charset="0"/>
              </a:rPr>
              <a:t>     </a:t>
            </a: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Giã BÊc </a:t>
            </a:r>
            <a:r>
              <a:rPr lang="en-US" altLang="en-US" sz="2400" b="1" i="1">
                <a:solidFill>
                  <a:srgbClr val="FF0000"/>
                </a:solidFill>
                <a:latin typeface="Batang" panose="020B0502040504020204" pitchFamily="34" charset="0"/>
                <a:ea typeface="Abadi" panose="02000000000000000000" pitchFamily="2" charset="0"/>
                <a:cs typeface="Times New Roman" panose="02020603050405020304" pitchFamily="18" charset="0"/>
              </a:rPr>
              <a:t>(L¹nh vµ hanh kh«)</a:t>
            </a:r>
          </a:p>
          <a:p>
            <a:pPr>
              <a:buFontTx/>
              <a:buNone/>
            </a:pP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     Giã T©y B¾c (Kh«,Êm)</a:t>
            </a:r>
          </a:p>
          <a:p>
            <a:pPr>
              <a:buFontTx/>
              <a:buNone/>
            </a:pP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     Giã §«ng B¾c (L¹nh, Èm)</a:t>
            </a:r>
          </a:p>
          <a:p>
            <a:pPr>
              <a:buFontTx/>
              <a:buNone/>
            </a:pP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      Giã §«ng (Giã biÓn, g©y ra m­a b·o)</a:t>
            </a:r>
          </a:p>
          <a:p>
            <a:pPr>
              <a:buFontTx/>
              <a:buNone/>
            </a:pP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      Giã Nam (M¸t, cã vµo mïa hÌ,mang h¬i n­íc nªn m­a nhiÒu cßn gäi lµ mïa m­</a:t>
            </a:r>
            <a:r>
              <a:rPr lang="en-US" altLang="en-US" sz="2000" b="1" i="1">
                <a:solidFill>
                  <a:srgbClr val="000000"/>
                </a:solidFill>
                <a:latin typeface="Batang" panose="020B0502040504020204" pitchFamily="34" charset="0"/>
                <a:ea typeface="Abadi" panose="02000000000000000000" pitchFamily="2" charset="0"/>
                <a:cs typeface="Times New Roman" panose="02020603050405020304" pitchFamily="18" charset="0"/>
              </a:rPr>
              <a:t>ư</a:t>
            </a: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a ë miÒn Nam)</a:t>
            </a:r>
          </a:p>
          <a:p>
            <a:pPr>
              <a:buFontTx/>
              <a:buNone/>
            </a:pP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      Giã §«ng Nam</a:t>
            </a:r>
          </a:p>
          <a:p>
            <a:pPr>
              <a:buFontTx/>
              <a:buNone/>
            </a:pP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      Giã T©y Nam (Kh«, m¸t) </a:t>
            </a:r>
          </a:p>
          <a:p>
            <a:pPr>
              <a:buFontTx/>
              <a:buNone/>
            </a:pP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       Giã T©y (Th­</a:t>
            </a:r>
            <a:r>
              <a:rPr lang="en-US" altLang="en-US" sz="2400" b="1" i="1">
                <a:solidFill>
                  <a:srgbClr val="000000"/>
                </a:solidFill>
                <a:latin typeface="Batang" panose="020B0502040504020204" pitchFamily="34" charset="0"/>
                <a:ea typeface="Abadi" panose="02000000000000000000" pitchFamily="2" charset="0"/>
                <a:cs typeface="Times New Roman" panose="02020603050405020304" pitchFamily="18" charset="0"/>
              </a:rPr>
              <a:t>ườ</a:t>
            </a:r>
            <a:r>
              <a:rPr lang="en-US" altLang="en-US" sz="2800" b="1" i="1">
                <a:solidFill>
                  <a:srgbClr val="000000"/>
                </a:solidFill>
                <a:latin typeface="Batang" panose="020B0502040504020204" pitchFamily="34" charset="0"/>
                <a:ea typeface="Abadi" panose="02000000000000000000" pitchFamily="2" charset="0"/>
                <a:cs typeface="Times New Roman" panose="02020603050405020304" pitchFamily="18" charset="0"/>
              </a:rPr>
              <a:t>ng cã ë miÒn Trung,                 nãng, kh« do thæi tõ lôc ®Þa ra cßn gäi lµ giã Lµo</a:t>
            </a:r>
            <a:r>
              <a:rPr lang="en-US" altLang="en-US" sz="2800" b="1" i="1">
                <a:solidFill>
                  <a:srgbClr val="000000"/>
                </a:solidFill>
                <a:latin typeface=".VnTime" pitchFamily="34" charset="0"/>
              </a:rPr>
              <a:t> )</a:t>
            </a:r>
          </a:p>
        </p:txBody>
      </p:sp>
      <p:sp>
        <p:nvSpPr>
          <p:cNvPr id="28685" name="Line 13">
            <a:extLst>
              <a:ext uri="{FF2B5EF4-FFF2-40B4-BE49-F238E27FC236}">
                <a16:creationId xmlns:a16="http://schemas.microsoft.com/office/drawing/2014/main" xmlns="" id="{83C75843-3E62-43FC-A453-FB1781DDA68C}"/>
              </a:ext>
            </a:extLst>
          </p:cNvPr>
          <p:cNvSpPr>
            <a:spLocks noChangeShapeType="1"/>
          </p:cNvSpPr>
          <p:nvPr/>
        </p:nvSpPr>
        <p:spPr bwMode="auto">
          <a:xfrm flipH="1">
            <a:off x="1905000" y="1676400"/>
            <a:ext cx="762000" cy="304800"/>
          </a:xfrm>
          <a:prstGeom prst="line">
            <a:avLst/>
          </a:prstGeom>
          <a:noFill/>
          <a:ln w="57150">
            <a:solidFill>
              <a:srgbClr val="0099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8686" name="Line 14">
            <a:extLst>
              <a:ext uri="{FF2B5EF4-FFF2-40B4-BE49-F238E27FC236}">
                <a16:creationId xmlns:a16="http://schemas.microsoft.com/office/drawing/2014/main" xmlns="" id="{5D9CA1EF-15E9-4B40-A6CF-6B7443DC46D1}"/>
              </a:ext>
            </a:extLst>
          </p:cNvPr>
          <p:cNvSpPr>
            <a:spLocks noChangeShapeType="1"/>
          </p:cNvSpPr>
          <p:nvPr/>
        </p:nvSpPr>
        <p:spPr bwMode="auto">
          <a:xfrm flipH="1" flipV="1">
            <a:off x="1905000" y="5334000"/>
            <a:ext cx="6858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8687" name="AutoShape 15">
            <a:extLst>
              <a:ext uri="{FF2B5EF4-FFF2-40B4-BE49-F238E27FC236}">
                <a16:creationId xmlns:a16="http://schemas.microsoft.com/office/drawing/2014/main" xmlns="" id="{ED94C828-1000-4805-86FC-7C84C4E4891B}"/>
              </a:ext>
            </a:extLst>
          </p:cNvPr>
          <p:cNvSpPr>
            <a:spLocks noChangeArrowheads="1"/>
          </p:cNvSpPr>
          <p:nvPr/>
        </p:nvSpPr>
        <p:spPr bwMode="auto">
          <a:xfrm>
            <a:off x="2895600" y="990600"/>
            <a:ext cx="381000" cy="381000"/>
          </a:xfrm>
          <a:prstGeom prst="rightArrow">
            <a:avLst>
              <a:gd name="adj1" fmla="val 50000"/>
              <a:gd name="adj2" fmla="val 25000"/>
            </a:avLst>
          </a:prstGeom>
          <a:solidFill>
            <a:schemeClr val="tx1"/>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8688" name="Line 16">
            <a:extLst>
              <a:ext uri="{FF2B5EF4-FFF2-40B4-BE49-F238E27FC236}">
                <a16:creationId xmlns:a16="http://schemas.microsoft.com/office/drawing/2014/main" xmlns="" id="{17821332-6EB1-4C73-97D0-07A444C01DB9}"/>
              </a:ext>
            </a:extLst>
          </p:cNvPr>
          <p:cNvSpPr>
            <a:spLocks noChangeShapeType="1"/>
          </p:cNvSpPr>
          <p:nvPr/>
        </p:nvSpPr>
        <p:spPr bwMode="auto">
          <a:xfrm>
            <a:off x="2895600" y="1676400"/>
            <a:ext cx="381000" cy="0"/>
          </a:xfrm>
          <a:prstGeom prst="line">
            <a:avLst/>
          </a:prstGeom>
          <a:noFill/>
          <a:ln w="57150">
            <a:solidFill>
              <a:srgbClr val="000066"/>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8689" name="Line 17">
            <a:extLst>
              <a:ext uri="{FF2B5EF4-FFF2-40B4-BE49-F238E27FC236}">
                <a16:creationId xmlns:a16="http://schemas.microsoft.com/office/drawing/2014/main" xmlns="" id="{EE639CBF-56EE-498E-BC6B-C9B9D536AA49}"/>
              </a:ext>
            </a:extLst>
          </p:cNvPr>
          <p:cNvSpPr>
            <a:spLocks noChangeShapeType="1"/>
          </p:cNvSpPr>
          <p:nvPr/>
        </p:nvSpPr>
        <p:spPr bwMode="auto">
          <a:xfrm flipV="1">
            <a:off x="2971800" y="2209800"/>
            <a:ext cx="381000" cy="0"/>
          </a:xfrm>
          <a:prstGeom prst="line">
            <a:avLst/>
          </a:prstGeom>
          <a:noFill/>
          <a:ln w="57150">
            <a:solidFill>
              <a:srgbClr val="0099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8690" name="AutoShape 18">
            <a:extLst>
              <a:ext uri="{FF2B5EF4-FFF2-40B4-BE49-F238E27FC236}">
                <a16:creationId xmlns:a16="http://schemas.microsoft.com/office/drawing/2014/main" xmlns="" id="{4B28F3FF-9DC9-4DD9-8F46-A8FF543516C9}"/>
              </a:ext>
            </a:extLst>
          </p:cNvPr>
          <p:cNvSpPr>
            <a:spLocks noChangeArrowheads="1"/>
          </p:cNvSpPr>
          <p:nvPr/>
        </p:nvSpPr>
        <p:spPr bwMode="auto">
          <a:xfrm>
            <a:off x="2971800" y="2514600"/>
            <a:ext cx="381000" cy="381000"/>
          </a:xfrm>
          <a:prstGeom prst="rightArrow">
            <a:avLst>
              <a:gd name="adj1" fmla="val 50000"/>
              <a:gd name="adj2" fmla="val 25000"/>
            </a:avLst>
          </a:prstGeom>
          <a:solidFill>
            <a:schemeClr val="accent2"/>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8691" name="AutoShape 19">
            <a:extLst>
              <a:ext uri="{FF2B5EF4-FFF2-40B4-BE49-F238E27FC236}">
                <a16:creationId xmlns:a16="http://schemas.microsoft.com/office/drawing/2014/main" xmlns="" id="{E5A1CC71-236F-4361-8321-ADEA84315CDD}"/>
              </a:ext>
            </a:extLst>
          </p:cNvPr>
          <p:cNvSpPr>
            <a:spLocks noChangeArrowheads="1"/>
          </p:cNvSpPr>
          <p:nvPr/>
        </p:nvSpPr>
        <p:spPr bwMode="auto">
          <a:xfrm>
            <a:off x="2971800" y="3048000"/>
            <a:ext cx="381000" cy="381000"/>
          </a:xfrm>
          <a:prstGeom prst="rightArrow">
            <a:avLst>
              <a:gd name="adj1" fmla="val 50000"/>
              <a:gd name="adj2" fmla="val 25000"/>
            </a:avLst>
          </a:prstGeom>
          <a:solidFill>
            <a:srgbClr val="006666"/>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8692" name="Line 20">
            <a:extLst>
              <a:ext uri="{FF2B5EF4-FFF2-40B4-BE49-F238E27FC236}">
                <a16:creationId xmlns:a16="http://schemas.microsoft.com/office/drawing/2014/main" xmlns="" id="{B4184331-31F9-4F57-8C67-8358661CA90C}"/>
              </a:ext>
            </a:extLst>
          </p:cNvPr>
          <p:cNvSpPr>
            <a:spLocks noChangeShapeType="1"/>
          </p:cNvSpPr>
          <p:nvPr/>
        </p:nvSpPr>
        <p:spPr bwMode="auto">
          <a:xfrm flipV="1">
            <a:off x="2971800" y="4572000"/>
            <a:ext cx="381000" cy="0"/>
          </a:xfrm>
          <a:prstGeom prst="line">
            <a:avLst/>
          </a:prstGeom>
          <a:noFill/>
          <a:ln w="5715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8693" name="AutoShape 21">
            <a:extLst>
              <a:ext uri="{FF2B5EF4-FFF2-40B4-BE49-F238E27FC236}">
                <a16:creationId xmlns:a16="http://schemas.microsoft.com/office/drawing/2014/main" xmlns="" id="{F133BF78-2BDB-4AF4-A7B0-B0CA13A9947A}"/>
              </a:ext>
            </a:extLst>
          </p:cNvPr>
          <p:cNvSpPr>
            <a:spLocks noChangeArrowheads="1"/>
          </p:cNvSpPr>
          <p:nvPr/>
        </p:nvSpPr>
        <p:spPr bwMode="auto">
          <a:xfrm>
            <a:off x="2971800" y="5410200"/>
            <a:ext cx="381000" cy="381000"/>
          </a:xfrm>
          <a:prstGeom prst="rightArrow">
            <a:avLst>
              <a:gd name="adj1" fmla="val 50000"/>
              <a:gd name="adj2" fmla="val 25000"/>
            </a:avLst>
          </a:prstGeom>
          <a:solidFill>
            <a:srgbClr val="660033"/>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8694" name="Line 22">
            <a:extLst>
              <a:ext uri="{FF2B5EF4-FFF2-40B4-BE49-F238E27FC236}">
                <a16:creationId xmlns:a16="http://schemas.microsoft.com/office/drawing/2014/main" xmlns="" id="{0ABBD4EE-7626-4B3A-AADC-751A4598D55D}"/>
              </a:ext>
            </a:extLst>
          </p:cNvPr>
          <p:cNvSpPr>
            <a:spLocks noChangeShapeType="1"/>
          </p:cNvSpPr>
          <p:nvPr/>
        </p:nvSpPr>
        <p:spPr bwMode="auto">
          <a:xfrm flipV="1">
            <a:off x="2971800" y="5105400"/>
            <a:ext cx="381000" cy="0"/>
          </a:xfrm>
          <a:prstGeom prst="line">
            <a:avLst/>
          </a:prstGeom>
          <a:noFill/>
          <a:ln w="57150">
            <a:solidFill>
              <a:srgbClr val="99663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pic>
        <p:nvPicPr>
          <p:cNvPr id="28695" name="Picture 23" descr="anhvetinh">
            <a:extLst>
              <a:ext uri="{FF2B5EF4-FFF2-40B4-BE49-F238E27FC236}">
                <a16:creationId xmlns:a16="http://schemas.microsoft.com/office/drawing/2014/main" xmlns="" id="{3A61ADCB-9313-4305-95A3-019451908C6B}"/>
              </a:ext>
            </a:extLst>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391400" y="228600"/>
            <a:ext cx="1524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64" name="Picture 24" descr="domes-map">
            <a:extLst>
              <a:ext uri="{FF2B5EF4-FFF2-40B4-BE49-F238E27FC236}">
                <a16:creationId xmlns:a16="http://schemas.microsoft.com/office/drawing/2014/main" xmlns="" id="{57B16349-DB38-4834-8DEA-6D418D5D911F}"/>
              </a:ext>
            </a:extLst>
          </p:cNvPr>
          <p:cNvPicPr>
            <a:picLocks noChangeAspect="1" noChangeArrowheads="1"/>
          </p:cNvPicPr>
          <p:nvPr/>
        </p:nvPicPr>
        <p:blipFill>
          <a:blip r:embed="rId6">
            <a:clrChange>
              <a:clrFrom>
                <a:srgbClr val="6696C6"/>
              </a:clrFrom>
              <a:clrTo>
                <a:srgbClr val="6696C6">
                  <a:alpha val="0"/>
                </a:srgbClr>
              </a:clrTo>
            </a:clrChange>
            <a:extLst>
              <a:ext uri="{28A0092B-C50C-407E-A947-70E740481C1C}">
                <a14:useLocalDpi xmlns:a14="http://schemas.microsoft.com/office/drawing/2010/main" xmlns="" val="0"/>
              </a:ext>
            </a:extLst>
          </a:blip>
          <a:srcRect/>
          <a:stretch>
            <a:fillRect/>
          </a:stretch>
        </p:blipFill>
        <p:spPr bwMode="auto">
          <a:xfrm>
            <a:off x="457200" y="1752600"/>
            <a:ext cx="15240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97" name="Line 25">
            <a:extLst>
              <a:ext uri="{FF2B5EF4-FFF2-40B4-BE49-F238E27FC236}">
                <a16:creationId xmlns:a16="http://schemas.microsoft.com/office/drawing/2014/main" xmlns="" id="{5291B0E6-1B42-4056-B738-52C7BF000467}"/>
              </a:ext>
            </a:extLst>
          </p:cNvPr>
          <p:cNvSpPr>
            <a:spLocks noChangeShapeType="1"/>
          </p:cNvSpPr>
          <p:nvPr/>
        </p:nvSpPr>
        <p:spPr bwMode="auto">
          <a:xfrm flipV="1">
            <a:off x="0" y="5638800"/>
            <a:ext cx="457200" cy="457200"/>
          </a:xfrm>
          <a:prstGeom prst="line">
            <a:avLst/>
          </a:prstGeom>
          <a:noFill/>
          <a:ln w="57150">
            <a:solidFill>
              <a:srgbClr val="99663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8698" name="Line 26">
            <a:extLst>
              <a:ext uri="{FF2B5EF4-FFF2-40B4-BE49-F238E27FC236}">
                <a16:creationId xmlns:a16="http://schemas.microsoft.com/office/drawing/2014/main" xmlns="" id="{6FBD7D03-BFC7-4D7D-AE9A-3885B8C0B8B8}"/>
              </a:ext>
            </a:extLst>
          </p:cNvPr>
          <p:cNvSpPr>
            <a:spLocks noChangeShapeType="1"/>
          </p:cNvSpPr>
          <p:nvPr/>
        </p:nvSpPr>
        <p:spPr bwMode="auto">
          <a:xfrm>
            <a:off x="0" y="1447800"/>
            <a:ext cx="609600" cy="228600"/>
          </a:xfrm>
          <a:prstGeom prst="line">
            <a:avLst/>
          </a:prstGeom>
          <a:noFill/>
          <a:ln w="57150">
            <a:solidFill>
              <a:srgbClr val="000066"/>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64"/>
                                        </p:tgtEl>
                                        <p:attrNameLst>
                                          <p:attrName>style.visibility</p:attrName>
                                        </p:attrNameLst>
                                      </p:cBhvr>
                                      <p:to>
                                        <p:strVal val="visible"/>
                                      </p:to>
                                    </p:set>
                                    <p:animEffect transition="in" filter="fade">
                                      <p:cBhvr>
                                        <p:cTn id="7" dur="2000"/>
                                        <p:tgtEl>
                                          <p:spTgt spid="358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5850"/>
                                        </p:tgtEl>
                                        <p:attrNameLst>
                                          <p:attrName>style.visibility</p:attrName>
                                        </p:attrNameLst>
                                      </p:cBhvr>
                                      <p:to>
                                        <p:strVal val="visible"/>
                                      </p:to>
                                    </p:set>
                                    <p:anim calcmode="lin" valueType="num">
                                      <p:cBhvr>
                                        <p:cTn id="12" dur="500" fill="hold"/>
                                        <p:tgtEl>
                                          <p:spTgt spid="35850"/>
                                        </p:tgtEl>
                                        <p:attrNameLst>
                                          <p:attrName>ppt_w</p:attrName>
                                        </p:attrNameLst>
                                      </p:cBhvr>
                                      <p:tavLst>
                                        <p:tav tm="0">
                                          <p:val>
                                            <p:fltVal val="0"/>
                                          </p:val>
                                        </p:tav>
                                        <p:tav tm="100000">
                                          <p:val>
                                            <p:strVal val="#ppt_w"/>
                                          </p:val>
                                        </p:tav>
                                      </p:tavLst>
                                    </p:anim>
                                    <p:anim calcmode="lin" valueType="num">
                                      <p:cBhvr>
                                        <p:cTn id="13" dur="500" fill="hold"/>
                                        <p:tgtEl>
                                          <p:spTgt spid="35850"/>
                                        </p:tgtEl>
                                        <p:attrNameLst>
                                          <p:attrName>ppt_h</p:attrName>
                                        </p:attrNameLst>
                                      </p:cBhvr>
                                      <p:tavLst>
                                        <p:tav tm="0">
                                          <p:val>
                                            <p:fltVal val="0"/>
                                          </p:val>
                                        </p:tav>
                                        <p:tav tm="100000">
                                          <p:val>
                                            <p:strVal val="#ppt_h"/>
                                          </p:val>
                                        </p:tav>
                                      </p:tavLst>
                                    </p:anim>
                                    <p:animEffect transition="in" filter="fade">
                                      <p:cBhvr>
                                        <p:cTn id="14" dur="500"/>
                                        <p:tgtEl>
                                          <p:spTgt spid="358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5847"/>
                                        </p:tgtEl>
                                        <p:attrNameLst>
                                          <p:attrName>style.visibility</p:attrName>
                                        </p:attrNameLst>
                                      </p:cBhvr>
                                      <p:to>
                                        <p:strVal val="visible"/>
                                      </p:to>
                                    </p:set>
                                    <p:anim calcmode="lin" valueType="num">
                                      <p:cBhvr>
                                        <p:cTn id="19" dur="500" fill="hold"/>
                                        <p:tgtEl>
                                          <p:spTgt spid="35847"/>
                                        </p:tgtEl>
                                        <p:attrNameLst>
                                          <p:attrName>ppt_w</p:attrName>
                                        </p:attrNameLst>
                                      </p:cBhvr>
                                      <p:tavLst>
                                        <p:tav tm="0">
                                          <p:val>
                                            <p:fltVal val="0"/>
                                          </p:val>
                                        </p:tav>
                                        <p:tav tm="100000">
                                          <p:val>
                                            <p:strVal val="#ppt_w"/>
                                          </p:val>
                                        </p:tav>
                                      </p:tavLst>
                                    </p:anim>
                                    <p:anim calcmode="lin" valueType="num">
                                      <p:cBhvr>
                                        <p:cTn id="20" dur="500" fill="hold"/>
                                        <p:tgtEl>
                                          <p:spTgt spid="35847"/>
                                        </p:tgtEl>
                                        <p:attrNameLst>
                                          <p:attrName>ppt_h</p:attrName>
                                        </p:attrNameLst>
                                      </p:cBhvr>
                                      <p:tavLst>
                                        <p:tav tm="0">
                                          <p:val>
                                            <p:fltVal val="0"/>
                                          </p:val>
                                        </p:tav>
                                        <p:tav tm="100000">
                                          <p:val>
                                            <p:strVal val="#ppt_h"/>
                                          </p:val>
                                        </p:tav>
                                      </p:tavLst>
                                    </p:anim>
                                    <p:animEffect transition="in" filter="fade">
                                      <p:cBhvr>
                                        <p:cTn id="21" dur="500"/>
                                        <p:tgtEl>
                                          <p:spTgt spid="358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5849"/>
                                        </p:tgtEl>
                                        <p:attrNameLst>
                                          <p:attrName>style.visibility</p:attrName>
                                        </p:attrNameLst>
                                      </p:cBhvr>
                                      <p:to>
                                        <p:strVal val="visible"/>
                                      </p:to>
                                    </p:set>
                                    <p:anim calcmode="lin" valueType="num">
                                      <p:cBhvr>
                                        <p:cTn id="26" dur="500" fill="hold"/>
                                        <p:tgtEl>
                                          <p:spTgt spid="35849"/>
                                        </p:tgtEl>
                                        <p:attrNameLst>
                                          <p:attrName>ppt_w</p:attrName>
                                        </p:attrNameLst>
                                      </p:cBhvr>
                                      <p:tavLst>
                                        <p:tav tm="0">
                                          <p:val>
                                            <p:fltVal val="0"/>
                                          </p:val>
                                        </p:tav>
                                        <p:tav tm="100000">
                                          <p:val>
                                            <p:strVal val="#ppt_w"/>
                                          </p:val>
                                        </p:tav>
                                      </p:tavLst>
                                    </p:anim>
                                    <p:anim calcmode="lin" valueType="num">
                                      <p:cBhvr>
                                        <p:cTn id="27" dur="500" fill="hold"/>
                                        <p:tgtEl>
                                          <p:spTgt spid="35849"/>
                                        </p:tgtEl>
                                        <p:attrNameLst>
                                          <p:attrName>ppt_h</p:attrName>
                                        </p:attrNameLst>
                                      </p:cBhvr>
                                      <p:tavLst>
                                        <p:tav tm="0">
                                          <p:val>
                                            <p:fltVal val="0"/>
                                          </p:val>
                                        </p:tav>
                                        <p:tav tm="100000">
                                          <p:val>
                                            <p:strVal val="#ppt_h"/>
                                          </p:val>
                                        </p:tav>
                                      </p:tavLst>
                                    </p:anim>
                                    <p:animEffect transition="in" filter="fade">
                                      <p:cBhvr>
                                        <p:cTn id="28" dur="500"/>
                                        <p:tgtEl>
                                          <p:spTgt spid="3584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5848"/>
                                        </p:tgtEl>
                                        <p:attrNameLst>
                                          <p:attrName>style.visibility</p:attrName>
                                        </p:attrNameLst>
                                      </p:cBhvr>
                                      <p:to>
                                        <p:strVal val="visible"/>
                                      </p:to>
                                    </p:set>
                                    <p:anim calcmode="lin" valueType="num">
                                      <p:cBhvr>
                                        <p:cTn id="33" dur="500" fill="hold"/>
                                        <p:tgtEl>
                                          <p:spTgt spid="35848"/>
                                        </p:tgtEl>
                                        <p:attrNameLst>
                                          <p:attrName>ppt_w</p:attrName>
                                        </p:attrNameLst>
                                      </p:cBhvr>
                                      <p:tavLst>
                                        <p:tav tm="0">
                                          <p:val>
                                            <p:fltVal val="0"/>
                                          </p:val>
                                        </p:tav>
                                        <p:tav tm="100000">
                                          <p:val>
                                            <p:strVal val="#ppt_w"/>
                                          </p:val>
                                        </p:tav>
                                      </p:tavLst>
                                    </p:anim>
                                    <p:anim calcmode="lin" valueType="num">
                                      <p:cBhvr>
                                        <p:cTn id="34" dur="500" fill="hold"/>
                                        <p:tgtEl>
                                          <p:spTgt spid="35848"/>
                                        </p:tgtEl>
                                        <p:attrNameLst>
                                          <p:attrName>ppt_h</p:attrName>
                                        </p:attrNameLst>
                                      </p:cBhvr>
                                      <p:tavLst>
                                        <p:tav tm="0">
                                          <p:val>
                                            <p:fltVal val="0"/>
                                          </p:val>
                                        </p:tav>
                                        <p:tav tm="100000">
                                          <p:val>
                                            <p:strVal val="#ppt_h"/>
                                          </p:val>
                                        </p:tav>
                                      </p:tavLst>
                                    </p:anim>
                                    <p:animEffect transition="in" filter="fade">
                                      <p:cBhvr>
                                        <p:cTn id="35" dur="500"/>
                                        <p:tgtEl>
                                          <p:spTgt spid="3584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5843"/>
                                        </p:tgtEl>
                                        <p:attrNameLst>
                                          <p:attrName>style.visibility</p:attrName>
                                        </p:attrNameLst>
                                      </p:cBhvr>
                                      <p:to>
                                        <p:strVal val="visible"/>
                                      </p:to>
                                    </p:set>
                                    <p:anim calcmode="discrete" valueType="clr">
                                      <p:cBhvr override="childStyle">
                                        <p:cTn id="40" dur="80"/>
                                        <p:tgtEl>
                                          <p:spTgt spid="35843"/>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5843"/>
                                        </p:tgtEl>
                                        <p:attrNameLst>
                                          <p:attrName>fillcolor</p:attrName>
                                        </p:attrNameLst>
                                      </p:cBhvr>
                                      <p:tavLst>
                                        <p:tav tm="0">
                                          <p:val>
                                            <p:clrVal>
                                              <a:schemeClr val="accent2"/>
                                            </p:clrVal>
                                          </p:val>
                                        </p:tav>
                                        <p:tav tm="50000">
                                          <p:val>
                                            <p:clrVal>
                                              <a:schemeClr val="hlink"/>
                                            </p:clrVal>
                                          </p:val>
                                        </p:tav>
                                      </p:tavLst>
                                    </p:anim>
                                    <p:set>
                                      <p:cBhvr>
                                        <p:cTn id="42" dur="80"/>
                                        <p:tgtEl>
                                          <p:spTgt spid="35843"/>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35846">
                                            <p:txEl>
                                              <p:pRg st="0" end="0"/>
                                            </p:txEl>
                                          </p:spTgt>
                                        </p:tgtEl>
                                        <p:attrNameLst>
                                          <p:attrName>style.visibility</p:attrName>
                                        </p:attrNameLst>
                                      </p:cBhvr>
                                      <p:to>
                                        <p:strVal val="visible"/>
                                      </p:to>
                                    </p:set>
                                    <p:anim calcmode="discrete" valueType="clr">
                                      <p:cBhvr override="childStyle">
                                        <p:cTn id="47" dur="80"/>
                                        <p:tgtEl>
                                          <p:spTgt spid="358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5846">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35846">
                                            <p:txEl>
                                              <p:pRg st="0" end="0"/>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5844"/>
                                        </p:tgtEl>
                                        <p:attrNameLst>
                                          <p:attrName>style.visibility</p:attrName>
                                        </p:attrNameLst>
                                      </p:cBhvr>
                                      <p:to>
                                        <p:strVal val="visible"/>
                                      </p:to>
                                    </p:set>
                                    <p:anim calcmode="lin" valueType="num">
                                      <p:cBhvr>
                                        <p:cTn id="54" dur="1000" fill="hold"/>
                                        <p:tgtEl>
                                          <p:spTgt spid="35844"/>
                                        </p:tgtEl>
                                        <p:attrNameLst>
                                          <p:attrName>ppt_w</p:attrName>
                                        </p:attrNameLst>
                                      </p:cBhvr>
                                      <p:tavLst>
                                        <p:tav tm="0">
                                          <p:val>
                                            <p:strVal val="#ppt_w*0.70"/>
                                          </p:val>
                                        </p:tav>
                                        <p:tav tm="100000">
                                          <p:val>
                                            <p:strVal val="#ppt_w"/>
                                          </p:val>
                                        </p:tav>
                                      </p:tavLst>
                                    </p:anim>
                                    <p:anim calcmode="lin" valueType="num">
                                      <p:cBhvr>
                                        <p:cTn id="55" dur="1000" fill="hold"/>
                                        <p:tgtEl>
                                          <p:spTgt spid="35844"/>
                                        </p:tgtEl>
                                        <p:attrNameLst>
                                          <p:attrName>ppt_h</p:attrName>
                                        </p:attrNameLst>
                                      </p:cBhvr>
                                      <p:tavLst>
                                        <p:tav tm="0">
                                          <p:val>
                                            <p:strVal val="#ppt_h"/>
                                          </p:val>
                                        </p:tav>
                                        <p:tav tm="100000">
                                          <p:val>
                                            <p:strVal val="#ppt_h"/>
                                          </p:val>
                                        </p:tav>
                                      </p:tavLst>
                                    </p:anim>
                                    <p:animEffect transition="in" filter="fade">
                                      <p:cBhvr>
                                        <p:cTn id="56" dur="1000"/>
                                        <p:tgtEl>
                                          <p:spTgt spid="3584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35845"/>
                                        </p:tgtEl>
                                        <p:attrNameLst>
                                          <p:attrName>style.visibility</p:attrName>
                                        </p:attrNameLst>
                                      </p:cBhvr>
                                      <p:to>
                                        <p:strVal val="visible"/>
                                      </p:to>
                                    </p:set>
                                    <p:anim calcmode="lin" valueType="num">
                                      <p:cBhvr>
                                        <p:cTn id="61" dur="1000" fill="hold"/>
                                        <p:tgtEl>
                                          <p:spTgt spid="35845"/>
                                        </p:tgtEl>
                                        <p:attrNameLst>
                                          <p:attrName>ppt_w</p:attrName>
                                        </p:attrNameLst>
                                      </p:cBhvr>
                                      <p:tavLst>
                                        <p:tav tm="0">
                                          <p:val>
                                            <p:strVal val="#ppt_w*0.70"/>
                                          </p:val>
                                        </p:tav>
                                        <p:tav tm="100000">
                                          <p:val>
                                            <p:strVal val="#ppt_w"/>
                                          </p:val>
                                        </p:tav>
                                      </p:tavLst>
                                    </p:anim>
                                    <p:anim calcmode="lin" valueType="num">
                                      <p:cBhvr>
                                        <p:cTn id="62" dur="1000" fill="hold"/>
                                        <p:tgtEl>
                                          <p:spTgt spid="35845"/>
                                        </p:tgtEl>
                                        <p:attrNameLst>
                                          <p:attrName>ppt_h</p:attrName>
                                        </p:attrNameLst>
                                      </p:cBhvr>
                                      <p:tavLst>
                                        <p:tav tm="0">
                                          <p:val>
                                            <p:strVal val="#ppt_h"/>
                                          </p:val>
                                        </p:tav>
                                        <p:tav tm="100000">
                                          <p:val>
                                            <p:strVal val="#ppt_h"/>
                                          </p:val>
                                        </p:tav>
                                      </p:tavLst>
                                    </p:anim>
                                    <p:animEffect transition="in" filter="fade">
                                      <p:cBhvr>
                                        <p:cTn id="63" dur="1000"/>
                                        <p:tgtEl>
                                          <p:spTgt spid="3584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35852">
                                            <p:txEl>
                                              <p:pRg st="0" end="0"/>
                                            </p:txEl>
                                          </p:spTgt>
                                        </p:tgtEl>
                                        <p:attrNameLst>
                                          <p:attrName>style.visibility</p:attrName>
                                        </p:attrNameLst>
                                      </p:cBhvr>
                                      <p:to>
                                        <p:strVal val="visible"/>
                                      </p:to>
                                    </p:set>
                                    <p:anim to="" calcmode="lin" valueType="num">
                                      <p:cBhvr>
                                        <p:cTn id="68" dur="1" fill="hold"/>
                                        <p:tgtEl>
                                          <p:spTgt spid="35852">
                                            <p:txEl>
                                              <p:pRg st="0" end="0"/>
                                            </p:txEl>
                                          </p:spTgt>
                                        </p:tgtEl>
                                        <p:attrNameLst>
                                          <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4" presetClass="entr" presetSubtype="0" fill="hold" grpId="0" nodeType="clickEffect">
                                  <p:stCondLst>
                                    <p:cond delay="0"/>
                                  </p:stCondLst>
                                  <p:childTnLst>
                                    <p:set>
                                      <p:cBhvr>
                                        <p:cTn id="72" dur="1" fill="hold">
                                          <p:stCondLst>
                                            <p:cond delay="0"/>
                                          </p:stCondLst>
                                        </p:cTn>
                                        <p:tgtEl>
                                          <p:spTgt spid="35852">
                                            <p:txEl>
                                              <p:pRg st="1" end="1"/>
                                            </p:txEl>
                                          </p:spTgt>
                                        </p:tgtEl>
                                        <p:attrNameLst>
                                          <p:attrName>style.visibility</p:attrName>
                                        </p:attrNameLst>
                                      </p:cBhvr>
                                      <p:to>
                                        <p:strVal val="visible"/>
                                      </p:to>
                                    </p:set>
                                    <p:anim to="" calcmode="lin" valueType="num">
                                      <p:cBhvr>
                                        <p:cTn id="73" dur="1" fill="hold"/>
                                        <p:tgtEl>
                                          <p:spTgt spid="35852">
                                            <p:txEl>
                                              <p:pRg st="1" end="1"/>
                                            </p:txEl>
                                          </p:spTgt>
                                        </p:tgtEl>
                                        <p:attrNameLst>
                                          <p:attrName/>
                                        </p:attrNameLst>
                                      </p:cBhvr>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5852">
                                            <p:txEl>
                                              <p:pRg st="2" end="2"/>
                                            </p:txEl>
                                          </p:spTgt>
                                        </p:tgtEl>
                                        <p:attrNameLst>
                                          <p:attrName>style.visibility</p:attrName>
                                        </p:attrNameLst>
                                      </p:cBhvr>
                                      <p:to>
                                        <p:strVal val="visible"/>
                                      </p:to>
                                    </p:set>
                                    <p:animEffect transition="in" filter="blinds(horizontal)">
                                      <p:cBhvr>
                                        <p:cTn id="78" dur="500"/>
                                        <p:tgtEl>
                                          <p:spTgt spid="35852">
                                            <p:txEl>
                                              <p:pRg st="2" end="2"/>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4" presetClass="entr" presetSubtype="0" fill="hold" grpId="0" nodeType="clickEffect">
                                  <p:stCondLst>
                                    <p:cond delay="0"/>
                                  </p:stCondLst>
                                  <p:childTnLst>
                                    <p:set>
                                      <p:cBhvr>
                                        <p:cTn id="82" dur="1" fill="hold">
                                          <p:stCondLst>
                                            <p:cond delay="0"/>
                                          </p:stCondLst>
                                        </p:cTn>
                                        <p:tgtEl>
                                          <p:spTgt spid="35852">
                                            <p:txEl>
                                              <p:pRg st="3" end="3"/>
                                            </p:txEl>
                                          </p:spTgt>
                                        </p:tgtEl>
                                        <p:attrNameLst>
                                          <p:attrName>style.visibility</p:attrName>
                                        </p:attrNameLst>
                                      </p:cBhvr>
                                      <p:to>
                                        <p:strVal val="visible"/>
                                      </p:to>
                                    </p:set>
                                    <p:anim to="" calcmode="lin" valueType="num">
                                      <p:cBhvr>
                                        <p:cTn id="83" dur="1" fill="hold"/>
                                        <p:tgtEl>
                                          <p:spTgt spid="35852">
                                            <p:txEl>
                                              <p:pRg st="3" end="3"/>
                                            </p:txEl>
                                          </p:spTgt>
                                        </p:tgtEl>
                                        <p:attrNameLst>
                                          <p:attrName/>
                                        </p:attrNameLst>
                                      </p:cBhvr>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4" presetClass="entr" presetSubtype="0" fill="hold" grpId="0" nodeType="clickEffect">
                                  <p:stCondLst>
                                    <p:cond delay="0"/>
                                  </p:stCondLst>
                                  <p:childTnLst>
                                    <p:set>
                                      <p:cBhvr>
                                        <p:cTn id="87" dur="1" fill="hold">
                                          <p:stCondLst>
                                            <p:cond delay="0"/>
                                          </p:stCondLst>
                                        </p:cTn>
                                        <p:tgtEl>
                                          <p:spTgt spid="35852">
                                            <p:txEl>
                                              <p:pRg st="4" end="4"/>
                                            </p:txEl>
                                          </p:spTgt>
                                        </p:tgtEl>
                                        <p:attrNameLst>
                                          <p:attrName>style.visibility</p:attrName>
                                        </p:attrNameLst>
                                      </p:cBhvr>
                                      <p:to>
                                        <p:strVal val="visible"/>
                                      </p:to>
                                    </p:set>
                                    <p:anim to="" calcmode="lin" valueType="num">
                                      <p:cBhvr>
                                        <p:cTn id="88" dur="1" fill="hold"/>
                                        <p:tgtEl>
                                          <p:spTgt spid="35852">
                                            <p:txEl>
                                              <p:pRg st="4" end="4"/>
                                            </p:txEl>
                                          </p:spTgt>
                                        </p:tgtEl>
                                        <p:attrNameLst>
                                          <p:attrName/>
                                        </p:attrNameLst>
                                      </p:cBhvr>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4" presetClass="entr" presetSubtype="0" fill="hold" grpId="0" nodeType="clickEffect">
                                  <p:stCondLst>
                                    <p:cond delay="0"/>
                                  </p:stCondLst>
                                  <p:childTnLst>
                                    <p:set>
                                      <p:cBhvr>
                                        <p:cTn id="92" dur="1" fill="hold">
                                          <p:stCondLst>
                                            <p:cond delay="0"/>
                                          </p:stCondLst>
                                        </p:cTn>
                                        <p:tgtEl>
                                          <p:spTgt spid="35852">
                                            <p:txEl>
                                              <p:pRg st="5" end="5"/>
                                            </p:txEl>
                                          </p:spTgt>
                                        </p:tgtEl>
                                        <p:attrNameLst>
                                          <p:attrName>style.visibility</p:attrName>
                                        </p:attrNameLst>
                                      </p:cBhvr>
                                      <p:to>
                                        <p:strVal val="visible"/>
                                      </p:to>
                                    </p:set>
                                    <p:anim to="" calcmode="lin" valueType="num">
                                      <p:cBhvr>
                                        <p:cTn id="93" dur="1" fill="hold"/>
                                        <p:tgtEl>
                                          <p:spTgt spid="35852">
                                            <p:txEl>
                                              <p:pRg st="5" end="5"/>
                                            </p:txEl>
                                          </p:spTgt>
                                        </p:tgtEl>
                                        <p:attrNameLst>
                                          <p:attrName/>
                                        </p:attrNameLst>
                                      </p:cBhvr>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4" presetClass="entr" presetSubtype="0" fill="hold" grpId="0" nodeType="clickEffect">
                                  <p:stCondLst>
                                    <p:cond delay="0"/>
                                  </p:stCondLst>
                                  <p:childTnLst>
                                    <p:set>
                                      <p:cBhvr>
                                        <p:cTn id="97" dur="1" fill="hold">
                                          <p:stCondLst>
                                            <p:cond delay="0"/>
                                          </p:stCondLst>
                                        </p:cTn>
                                        <p:tgtEl>
                                          <p:spTgt spid="35852">
                                            <p:txEl>
                                              <p:pRg st="6" end="6"/>
                                            </p:txEl>
                                          </p:spTgt>
                                        </p:tgtEl>
                                        <p:attrNameLst>
                                          <p:attrName>style.visibility</p:attrName>
                                        </p:attrNameLst>
                                      </p:cBhvr>
                                      <p:to>
                                        <p:strVal val="visible"/>
                                      </p:to>
                                    </p:set>
                                    <p:anim to="" calcmode="lin" valueType="num">
                                      <p:cBhvr>
                                        <p:cTn id="98" dur="1" fill="hold"/>
                                        <p:tgtEl>
                                          <p:spTgt spid="35852">
                                            <p:txEl>
                                              <p:pRg st="6" end="6"/>
                                            </p:txEl>
                                          </p:spTgt>
                                        </p:tgtEl>
                                        <p:attrNameLst>
                                          <p:attrName/>
                                        </p:attrNameLst>
                                      </p:cBhvr>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35852">
                                            <p:txEl>
                                              <p:pRg st="7" end="7"/>
                                            </p:txEl>
                                          </p:spTgt>
                                        </p:tgtEl>
                                        <p:attrNameLst>
                                          <p:attrName>style.visibility</p:attrName>
                                        </p:attrNameLst>
                                      </p:cBhvr>
                                      <p:to>
                                        <p:strVal val="visible"/>
                                      </p:to>
                                    </p:set>
                                    <p:anim to="" calcmode="lin" valueType="num">
                                      <p:cBhvr>
                                        <p:cTn id="103" dur="1" fill="hold"/>
                                        <p:tgtEl>
                                          <p:spTgt spid="3585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P spid="35847" grpId="0" animBg="1"/>
      <p:bldP spid="35848" grpId="0" animBg="1"/>
      <p:bldP spid="35849" grpId="0" animBg="1"/>
      <p:bldP spid="35850" grpId="0" animBg="1"/>
      <p:bldP spid="3585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a:extLst>
              <a:ext uri="{FF2B5EF4-FFF2-40B4-BE49-F238E27FC236}">
                <a16:creationId xmlns:a16="http://schemas.microsoft.com/office/drawing/2014/main" xmlns="" id="{CDFE8E82-A6E4-4F74-B025-D16E4C7D6A06}"/>
              </a:ext>
            </a:extLst>
          </p:cNvPr>
          <p:cNvSpPr txBox="1">
            <a:spLocks noChangeArrowheads="1"/>
          </p:cNvSpPr>
          <p:nvPr/>
        </p:nvSpPr>
        <p:spPr bwMode="auto">
          <a:xfrm>
            <a:off x="152400" y="304800"/>
            <a:ext cx="82296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5400" b="1">
                <a:solidFill>
                  <a:srgbClr val="FF0000"/>
                </a:solidFill>
                <a:latin typeface="Times New Roman" panose="02020603050405020304" pitchFamily="18" charset="0"/>
                <a:cs typeface="Times New Roman" panose="02020603050405020304" pitchFamily="18" charset="0"/>
              </a:rPr>
              <a:t>4. Ứng dụng của gió trong tự nhiên đối với con người.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vv">
            <a:extLst>
              <a:ext uri="{FF2B5EF4-FFF2-40B4-BE49-F238E27FC236}">
                <a16:creationId xmlns:a16="http://schemas.microsoft.com/office/drawing/2014/main" xmlns="" id="{E8E52CF2-8B21-4B46-A7F4-FFDD137541D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736600"/>
            <a:ext cx="8229600" cy="593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j0292152">
            <a:extLst>
              <a:ext uri="{FF2B5EF4-FFF2-40B4-BE49-F238E27FC236}">
                <a16:creationId xmlns:a16="http://schemas.microsoft.com/office/drawing/2014/main" xmlns="" id="{A312F2FA-E2A8-46C6-8A43-8EF5E4403DE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771525"/>
            <a:ext cx="8229600" cy="578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Text Box 15">
            <a:extLst>
              <a:ext uri="{FF2B5EF4-FFF2-40B4-BE49-F238E27FC236}">
                <a16:creationId xmlns:a16="http://schemas.microsoft.com/office/drawing/2014/main" xmlns="" id="{294C90D8-C613-4A4F-9F2F-12E6B583BCC7}"/>
              </a:ext>
            </a:extLst>
          </p:cNvPr>
          <p:cNvSpPr txBox="1">
            <a:spLocks noChangeArrowheads="1"/>
          </p:cNvSpPr>
          <p:nvPr/>
        </p:nvSpPr>
        <p:spPr bwMode="auto">
          <a:xfrm>
            <a:off x="2057400" y="152400"/>
            <a:ext cx="59975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rPr>
              <a:t>Chạy thuyền buồm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0">
            <a:extLst>
              <a:ext uri="{FF2B5EF4-FFF2-40B4-BE49-F238E27FC236}">
                <a16:creationId xmlns:a16="http://schemas.microsoft.com/office/drawing/2014/main" xmlns="" id="{86D039C3-EBE6-46AD-8F13-A45518D6AC8C}"/>
              </a:ext>
            </a:extLst>
          </p:cNvPr>
          <p:cNvSpPr txBox="1">
            <a:spLocks noChangeArrowheads="1"/>
          </p:cNvSpPr>
          <p:nvPr/>
        </p:nvSpPr>
        <p:spPr bwMode="auto">
          <a:xfrm>
            <a:off x="3352800" y="152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rPr>
              <a:t>Rê thóc, lúa</a:t>
            </a:r>
          </a:p>
        </p:txBody>
      </p:sp>
      <p:pic>
        <p:nvPicPr>
          <p:cNvPr id="31747" name="Picture 2" descr="Kết quả hình ảnh cho rê lúa">
            <a:extLst>
              <a:ext uri="{FF2B5EF4-FFF2-40B4-BE49-F238E27FC236}">
                <a16:creationId xmlns:a16="http://schemas.microsoft.com/office/drawing/2014/main" xmlns="" id="{49D0B408-EFE9-4AD9-96B7-0180E6EC010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635000"/>
            <a:ext cx="4152900" cy="607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6" name="Picture 4" descr="Kết quả hình ảnh cho rê lúa">
            <a:extLst>
              <a:ext uri="{FF2B5EF4-FFF2-40B4-BE49-F238E27FC236}">
                <a16:creationId xmlns:a16="http://schemas.microsoft.com/office/drawing/2014/main" xmlns="" id="{255C771F-F025-4D01-A08C-DDDAF834A18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275" y="681038"/>
            <a:ext cx="9102725" cy="617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down)">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lag2">
            <a:extLst>
              <a:ext uri="{FF2B5EF4-FFF2-40B4-BE49-F238E27FC236}">
                <a16:creationId xmlns:a16="http://schemas.microsoft.com/office/drawing/2014/main" xmlns="" id="{0AF505A2-8350-4CDC-A390-D50DBA70BD7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4" descr="AG00538_">
            <a:extLst>
              <a:ext uri="{FF2B5EF4-FFF2-40B4-BE49-F238E27FC236}">
                <a16:creationId xmlns:a16="http://schemas.microsoft.com/office/drawing/2014/main" xmlns="" id="{EDAE8554-D5BB-4E40-B7CF-1BDF0AA991AA}"/>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51125"/>
            <a:ext cx="4206875" cy="420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5" descr="j0178293">
            <a:extLst>
              <a:ext uri="{FF2B5EF4-FFF2-40B4-BE49-F238E27FC236}">
                <a16:creationId xmlns:a16="http://schemas.microsoft.com/office/drawing/2014/main" xmlns="" id="{5DC20542-3863-4C49-BE05-1DE746204E71}"/>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309566">
            <a:off x="4267200" y="725488"/>
            <a:ext cx="1600200" cy="14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7" name="Text Box 9">
            <a:extLst>
              <a:ext uri="{FF2B5EF4-FFF2-40B4-BE49-F238E27FC236}">
                <a16:creationId xmlns:a16="http://schemas.microsoft.com/office/drawing/2014/main" xmlns="" id="{7BBCF2E5-27E8-49B6-9B44-0C6610AF38AC}"/>
              </a:ext>
            </a:extLst>
          </p:cNvPr>
          <p:cNvSpPr txBox="1">
            <a:spLocks noChangeArrowheads="1"/>
          </p:cNvSpPr>
          <p:nvPr/>
        </p:nvSpPr>
        <p:spPr bwMode="auto">
          <a:xfrm>
            <a:off x="2035175" y="0"/>
            <a:ext cx="4343400" cy="7080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cs typeface="Times New Roman" panose="02020603050405020304" pitchFamily="18" charset="0"/>
              </a:rPr>
              <a:t>Tại sao có gió?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7"/>
                                        </p:tgtEl>
                                        <p:attrNameLst>
                                          <p:attrName>style.visibility</p:attrName>
                                        </p:attrNameLst>
                                      </p:cBhvr>
                                      <p:to>
                                        <p:strVal val="visible"/>
                                      </p:to>
                                    </p:set>
                                    <p:anim calcmode="discrete" valueType="clr">
                                      <p:cBhvr override="childStyle">
                                        <p:cTn id="7" dur="80"/>
                                        <p:tgtEl>
                                          <p:spTgt spid="327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7"/>
                                        </p:tgtEl>
                                        <p:attrNameLst>
                                          <p:attrName>fillcolor</p:attrName>
                                        </p:attrNameLst>
                                      </p:cBhvr>
                                      <p:tavLst>
                                        <p:tav tm="0">
                                          <p:val>
                                            <p:clrVal>
                                              <a:schemeClr val="accent2"/>
                                            </p:clrVal>
                                          </p:val>
                                        </p:tav>
                                        <p:tav tm="50000">
                                          <p:val>
                                            <p:clrVal>
                                              <a:schemeClr val="hlink"/>
                                            </p:clrVal>
                                          </p:val>
                                        </p:tav>
                                      </p:tavLst>
                                    </p:anim>
                                    <p:set>
                                      <p:cBhvr>
                                        <p:cTn id="9" dur="80"/>
                                        <p:tgtEl>
                                          <p:spTgt spid="327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xmlns="" id="{AF1D41B8-6424-4BB8-959D-9CE80605D723}"/>
              </a:ext>
            </a:extLst>
          </p:cNvPr>
          <p:cNvSpPr>
            <a:spLocks noChangeArrowheads="1"/>
          </p:cNvSpPr>
          <p:nvPr/>
        </p:nvSpPr>
        <p:spPr bwMode="auto">
          <a:xfrm>
            <a:off x="304800" y="2851150"/>
            <a:ext cx="838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800" b="1">
                <a:solidFill>
                  <a:srgbClr val="0000FF"/>
                </a:solidFill>
                <a:latin typeface="Times New Roman" panose="02020603050405020304" pitchFamily="18" charset="0"/>
                <a:cs typeface="Times New Roman" panose="02020603050405020304" pitchFamily="18" charset="0"/>
              </a:rPr>
              <a:t> </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2771" name="Rectangle 5">
            <a:extLst>
              <a:ext uri="{FF2B5EF4-FFF2-40B4-BE49-F238E27FC236}">
                <a16:creationId xmlns:a16="http://schemas.microsoft.com/office/drawing/2014/main" xmlns="" id="{45D03FB0-FB90-4BA9-9B08-0DEA21FFD67B}"/>
              </a:ext>
            </a:extLst>
          </p:cNvPr>
          <p:cNvSpPr>
            <a:spLocks noChangeArrowheads="1"/>
          </p:cNvSpPr>
          <p:nvPr/>
        </p:nvSpPr>
        <p:spPr bwMode="auto">
          <a:xfrm>
            <a:off x="304800" y="3810000"/>
            <a:ext cx="82423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a:t>
            </a:r>
            <a:endParaRPr lang="en-US" altLang="en-US" sz="2800" b="1">
              <a:solidFill>
                <a:srgbClr val="FF0000"/>
              </a:solidFill>
              <a:latin typeface="Times New Roman" panose="02020603050405020304" pitchFamily="18" charset="0"/>
              <a:cs typeface="Times New Roman" panose="02020603050405020304" pitchFamily="18" charset="0"/>
            </a:endParaRPr>
          </a:p>
          <a:p>
            <a:pPr algn="just" eaLnBrk="1" hangingPunct="1"/>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2772" name="Text Box 16">
            <a:extLst>
              <a:ext uri="{FF2B5EF4-FFF2-40B4-BE49-F238E27FC236}">
                <a16:creationId xmlns:a16="http://schemas.microsoft.com/office/drawing/2014/main" xmlns="" id="{F8A1A88D-98CC-422F-8D9E-BC0FC43DE8D3}"/>
              </a:ext>
            </a:extLst>
          </p:cNvPr>
          <p:cNvSpPr txBox="1">
            <a:spLocks noChangeArrowheads="1"/>
          </p:cNvSpPr>
          <p:nvPr/>
        </p:nvSpPr>
        <p:spPr bwMode="auto">
          <a:xfrm>
            <a:off x="311150" y="4229100"/>
            <a:ext cx="8382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buFontTx/>
              <a:buChar char="-"/>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32773" name="Text Box 14">
            <a:extLst>
              <a:ext uri="{FF2B5EF4-FFF2-40B4-BE49-F238E27FC236}">
                <a16:creationId xmlns:a16="http://schemas.microsoft.com/office/drawing/2014/main" xmlns="" id="{DDFE94A4-E864-49D5-8915-401B4404C311}"/>
              </a:ext>
            </a:extLst>
          </p:cNvPr>
          <p:cNvSpPr txBox="1">
            <a:spLocks noChangeArrowheads="1"/>
          </p:cNvSpPr>
          <p:nvPr/>
        </p:nvSpPr>
        <p:spPr bwMode="auto">
          <a:xfrm>
            <a:off x="1828800" y="2209800"/>
            <a:ext cx="2667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a:p>
        </p:txBody>
      </p:sp>
      <p:pic>
        <p:nvPicPr>
          <p:cNvPr id="32774" name="Picture 3" descr="bbb">
            <a:extLst>
              <a:ext uri="{FF2B5EF4-FFF2-40B4-BE49-F238E27FC236}">
                <a16:creationId xmlns:a16="http://schemas.microsoft.com/office/drawing/2014/main" xmlns="" id="{677B8907-810A-4B61-B748-6C599FCB7E7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8138" y="527050"/>
            <a:ext cx="82931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38" name="Picture 22" descr="wright_vol">
            <a:extLst>
              <a:ext uri="{FF2B5EF4-FFF2-40B4-BE49-F238E27FC236}">
                <a16:creationId xmlns:a16="http://schemas.microsoft.com/office/drawing/2014/main" xmlns="" id="{57537C7F-1466-4D4C-B05C-028CD04ED95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8138" y="620713"/>
            <a:ext cx="8293100" cy="606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6" name="Text Box 23">
            <a:extLst>
              <a:ext uri="{FF2B5EF4-FFF2-40B4-BE49-F238E27FC236}">
                <a16:creationId xmlns:a16="http://schemas.microsoft.com/office/drawing/2014/main" xmlns="" id="{961B4C28-1C35-466F-A740-694F20F80807}"/>
              </a:ext>
            </a:extLst>
          </p:cNvPr>
          <p:cNvSpPr txBox="1">
            <a:spLocks noChangeArrowheads="1"/>
          </p:cNvSpPr>
          <p:nvPr/>
        </p:nvSpPr>
        <p:spPr bwMode="auto">
          <a:xfrm>
            <a:off x="2819400" y="762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rPr>
              <a:t>Tạo ra điện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4838"/>
                                        </p:tgtEl>
                                        <p:attrNameLst>
                                          <p:attrName>style.visibility</p:attrName>
                                        </p:attrNameLst>
                                      </p:cBhvr>
                                      <p:to>
                                        <p:strVal val="visible"/>
                                      </p:to>
                                    </p:set>
                                    <p:animEffect transition="in" filter="barn(inVertical)">
                                      <p:cBhvr>
                                        <p:cTn id="7" dur="500"/>
                                        <p:tgtEl>
                                          <p:spTgt spid="34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DSCN0008.AVI">
            <a:hlinkClick r:id="" action="ppaction://media"/>
            <a:extLst>
              <a:ext uri="{FF2B5EF4-FFF2-40B4-BE49-F238E27FC236}">
                <a16:creationId xmlns:a16="http://schemas.microsoft.com/office/drawing/2014/main" xmlns="" id="{08E49B30-643C-4DBC-942E-402615175E4D}"/>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xmlns="" val="0"/>
              </a:ext>
            </a:extLst>
          </a:blip>
          <a:srcRect/>
          <a:stretch>
            <a:fillRect/>
          </a:stretch>
        </p:blipFill>
        <p:spPr bwMode="auto">
          <a:xfrm>
            <a:off x="6096000" y="0"/>
            <a:ext cx="3048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5" name="Picture 6" descr="images[13]">
            <a:extLst>
              <a:ext uri="{FF2B5EF4-FFF2-40B4-BE49-F238E27FC236}">
                <a16:creationId xmlns:a16="http://schemas.microsoft.com/office/drawing/2014/main" xmlns="" id="{753CB2B4-13C0-419C-9814-28334310D9F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32004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14">
            <a:extLst>
              <a:ext uri="{FF2B5EF4-FFF2-40B4-BE49-F238E27FC236}">
                <a16:creationId xmlns:a16="http://schemas.microsoft.com/office/drawing/2014/main" xmlns="" id="{E0585A8B-7997-45CE-84B3-216DB61BBB5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00400" y="0"/>
            <a:ext cx="28956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15">
            <a:extLst>
              <a:ext uri="{FF2B5EF4-FFF2-40B4-BE49-F238E27FC236}">
                <a16:creationId xmlns:a16="http://schemas.microsoft.com/office/drawing/2014/main" xmlns="" id="{AF9B2534-9B00-42DA-9EAF-3E4FD238FEC4}"/>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3657600"/>
            <a:ext cx="3200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16">
            <a:extLst>
              <a:ext uri="{FF2B5EF4-FFF2-40B4-BE49-F238E27FC236}">
                <a16:creationId xmlns:a16="http://schemas.microsoft.com/office/drawing/2014/main" xmlns="" id="{A865EC0A-171C-435B-8184-AD4D6E81D0F8}"/>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410200" y="3810000"/>
            <a:ext cx="37338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9" name="Text Box 17">
            <a:extLst>
              <a:ext uri="{FF2B5EF4-FFF2-40B4-BE49-F238E27FC236}">
                <a16:creationId xmlns:a16="http://schemas.microsoft.com/office/drawing/2014/main" xmlns="" id="{8F0AE197-5CE2-4029-9945-530D55EBD89B}"/>
              </a:ext>
            </a:extLst>
          </p:cNvPr>
          <p:cNvSpPr txBox="1">
            <a:spLocks noChangeArrowheads="1"/>
          </p:cNvSpPr>
          <p:nvPr/>
        </p:nvSpPr>
        <p:spPr bwMode="auto">
          <a:xfrm>
            <a:off x="3276600" y="3352800"/>
            <a:ext cx="40005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rPr>
              <a:t>Trò chơi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3">
            <a:extLst>
              <a:ext uri="{FF2B5EF4-FFF2-40B4-BE49-F238E27FC236}">
                <a16:creationId xmlns:a16="http://schemas.microsoft.com/office/drawing/2014/main" xmlns="" id="{A4EFB331-E442-4496-B688-E2339ABCA81E}"/>
              </a:ext>
            </a:extLst>
          </p:cNvPr>
          <p:cNvGraphicFramePr>
            <a:graphicFrameLocks noGrp="1" noChangeAspect="1"/>
          </p:cNvGraphicFramePr>
          <p:nvPr>
            <p:ph sz="half" idx="4294967295"/>
          </p:nvPr>
        </p:nvGraphicFramePr>
        <p:xfrm>
          <a:off x="-117475" y="2438400"/>
          <a:ext cx="3511550" cy="4419600"/>
        </p:xfrm>
        <a:graphic>
          <a:graphicData uri="http://schemas.openxmlformats.org/presentationml/2006/ole">
            <p:oleObj spid="_x0000_s2049" name="Clip" r:id="rId3" imgW="1060704" imgH="1335024" progId="">
              <p:embed/>
            </p:oleObj>
          </a:graphicData>
        </a:graphic>
      </p:graphicFrame>
      <p:pic>
        <p:nvPicPr>
          <p:cNvPr id="34819" name="Picture 4" descr="BAMBOO">
            <a:extLst>
              <a:ext uri="{FF2B5EF4-FFF2-40B4-BE49-F238E27FC236}">
                <a16:creationId xmlns:a16="http://schemas.microsoft.com/office/drawing/2014/main" xmlns="" id="{F945E2FF-F4D1-4146-8BB6-DB6E58F52D1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01000" y="0"/>
            <a:ext cx="14493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2" name="Picture 6" descr="FIREWRK8">
            <a:extLst>
              <a:ext uri="{FF2B5EF4-FFF2-40B4-BE49-F238E27FC236}">
                <a16:creationId xmlns:a16="http://schemas.microsoft.com/office/drawing/2014/main" xmlns="" id="{7361327C-37CD-4FD4-94AE-6C57E9FE10D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077200" y="5638800"/>
            <a:ext cx="1066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3" name="Picture 7" descr="FIREWRK8">
            <a:extLst>
              <a:ext uri="{FF2B5EF4-FFF2-40B4-BE49-F238E27FC236}">
                <a16:creationId xmlns:a16="http://schemas.microsoft.com/office/drawing/2014/main" xmlns="" id="{3595FF17-F495-4A88-A6A8-F88FE69A5352}"/>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924800" y="0"/>
            <a:ext cx="12192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4" name="Picture 8" descr="FIREWRK8">
            <a:extLst>
              <a:ext uri="{FF2B5EF4-FFF2-40B4-BE49-F238E27FC236}">
                <a16:creationId xmlns:a16="http://schemas.microsoft.com/office/drawing/2014/main" xmlns="" id="{CF49ECA4-4A90-4BDA-B194-2B3BB577529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226050"/>
            <a:ext cx="17526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5" name="Picture 9" descr="FIREWRK8">
            <a:extLst>
              <a:ext uri="{FF2B5EF4-FFF2-40B4-BE49-F238E27FC236}">
                <a16:creationId xmlns:a16="http://schemas.microsoft.com/office/drawing/2014/main" xmlns="" id="{8C7B0CFB-E20F-44A4-A273-1DD23312CBF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52800" y="3886200"/>
            <a:ext cx="16764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6" name="Picture 10" descr="FIREWRK8">
            <a:extLst>
              <a:ext uri="{FF2B5EF4-FFF2-40B4-BE49-F238E27FC236}">
                <a16:creationId xmlns:a16="http://schemas.microsoft.com/office/drawing/2014/main" xmlns="" id="{41CD1E73-9232-471B-AAF9-AB69AACB638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95600" y="228600"/>
            <a:ext cx="1600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7" name="Picture 11" descr="FIREWRK8">
            <a:extLst>
              <a:ext uri="{FF2B5EF4-FFF2-40B4-BE49-F238E27FC236}">
                <a16:creationId xmlns:a16="http://schemas.microsoft.com/office/drawing/2014/main" xmlns="" id="{C9F66375-0FC2-493E-BAD8-65C8FA0AD0F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15000" y="3886200"/>
            <a:ext cx="17526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8668" name="Picture 12" descr="FIREWRK8">
            <a:extLst>
              <a:ext uri="{FF2B5EF4-FFF2-40B4-BE49-F238E27FC236}">
                <a16:creationId xmlns:a16="http://schemas.microsoft.com/office/drawing/2014/main" xmlns="" id="{E278D3D8-9099-4256-8D88-DE5E357F06D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91200" y="0"/>
            <a:ext cx="16764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95">
            <a:extLst>
              <a:ext uri="{FF2B5EF4-FFF2-40B4-BE49-F238E27FC236}">
                <a16:creationId xmlns:a16="http://schemas.microsoft.com/office/drawing/2014/main" xmlns="" id="{9D3F1218-EE70-43C0-9E54-ACFBA98A4322}"/>
              </a:ext>
            </a:extLst>
          </p:cNvPr>
          <p:cNvSpPr txBox="1">
            <a:spLocks noChangeArrowheads="1"/>
          </p:cNvSpPr>
          <p:nvPr/>
        </p:nvSpPr>
        <p:spPr bwMode="auto">
          <a:xfrm>
            <a:off x="0" y="1847850"/>
            <a:ext cx="9144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en-US" sz="3600" b="1">
                <a:solidFill>
                  <a:srgbClr val="FF0000"/>
                </a:solidFill>
                <a:latin typeface="Times New Roman" panose="02020603050405020304" pitchFamily="18" charset="0"/>
                <a:cs typeface="Times New Roman" panose="02020603050405020304" pitchFamily="18" charset="0"/>
              </a:rPr>
              <a:t>CHÚC CÁC EM  CHĂM NGOAN</a:t>
            </a:r>
          </a:p>
          <a:p>
            <a:pPr eaLnBrk="1" hangingPunct="1"/>
            <a:r>
              <a:rPr lang="pt-BR" altLang="en-US" sz="3600" b="1">
                <a:solidFill>
                  <a:srgbClr val="FF0000"/>
                </a:solidFill>
                <a:latin typeface="Times New Roman" panose="02020603050405020304" pitchFamily="18" charset="0"/>
                <a:cs typeface="Times New Roman" panose="02020603050405020304" pitchFamily="18" charset="0"/>
              </a:rPr>
              <a:t>HỌC TỐT !</a:t>
            </a:r>
            <a:endParaRPr lang="en-US" altLang="en-US" sz="3600" b="1">
              <a:solidFill>
                <a:srgbClr val="FF0000"/>
              </a:solidFill>
              <a:latin typeface="Times New Roman" panose="02020603050405020304" pitchFamily="18" charset="0"/>
              <a:cs typeface="Times New Roman" panose="02020603050405020304" pitchFamily="18" charset="0"/>
            </a:endParaRPr>
          </a:p>
        </p:txBody>
      </p:sp>
      <p:pic>
        <p:nvPicPr>
          <p:cNvPr id="34828" name="Picture 5" descr="1841479pi8i8jd868">
            <a:extLst>
              <a:ext uri="{FF2B5EF4-FFF2-40B4-BE49-F238E27FC236}">
                <a16:creationId xmlns:a16="http://schemas.microsoft.com/office/drawing/2014/main" xmlns="" id="{D9421A2F-3ABD-4C6A-B5CA-F923A2F1F242}"/>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5791200" y="4095750"/>
            <a:ext cx="2733675" cy="276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19866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9866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9866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198665"/>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198666"/>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2000" fill="hold"/>
                                        <p:tgtEl>
                                          <p:spTgt spid="198667"/>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2000" fill="hold"/>
                                        <p:tgtEl>
                                          <p:spTgt spid="198668"/>
                                        </p:tgtEl>
                                        <p:attrNameLst>
                                          <p:attrName>r</p:attrName>
                                        </p:attrNameLst>
                                      </p:cBhvr>
                                    </p:animRot>
                                  </p:childTnLst>
                                </p:cTn>
                              </p:par>
                              <p:par>
                                <p:cTn id="19" presetID="2" presetClass="entr" presetSubtype="4" fill="hold" grpId="0" nodeType="withEffect">
                                  <p:stCondLst>
                                    <p:cond delay="0"/>
                                  </p:stCondLst>
                                  <p:iterate type="lt">
                                    <p:tmPct val="0"/>
                                  </p:iterate>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1" presetClass="emph" presetSubtype="0" repeatCount="indefinite" fill="hold" grpId="1" nodeType="withEffect">
                                  <p:stCondLst>
                                    <p:cond delay="0"/>
                                  </p:stCondLst>
                                  <p:iterate type="lt">
                                    <p:tmPct val="0"/>
                                  </p:iterate>
                                  <p:childTnLst>
                                    <p:animClr clrSpc="hsl" dir="cw">
                                      <p:cBhvr override="childStyle">
                                        <p:cTn id="24" dur="500" fill="hold"/>
                                        <p:tgtEl>
                                          <p:spTgt spid="13"/>
                                        </p:tgtEl>
                                        <p:attrNameLst>
                                          <p:attrName>style.color</p:attrName>
                                        </p:attrNameLst>
                                      </p:cBhvr>
                                      <p:by>
                                        <p:hsl h="7200000" s="0" l="0"/>
                                      </p:by>
                                    </p:animClr>
                                    <p:animClr clrSpc="hsl" dir="cw">
                                      <p:cBhvr>
                                        <p:cTn id="25" dur="500" fill="hold"/>
                                        <p:tgtEl>
                                          <p:spTgt spid="13"/>
                                        </p:tgtEl>
                                        <p:attrNameLst>
                                          <p:attrName>fillcolor</p:attrName>
                                        </p:attrNameLst>
                                      </p:cBhvr>
                                      <p:by>
                                        <p:hsl h="7200000" s="0" l="0"/>
                                      </p:by>
                                    </p:animClr>
                                    <p:animClr clrSpc="hsl" dir="cw">
                                      <p:cBhvr>
                                        <p:cTn id="26" dur="500" fill="hold"/>
                                        <p:tgtEl>
                                          <p:spTgt spid="13"/>
                                        </p:tgtEl>
                                        <p:attrNameLst>
                                          <p:attrName>stroke.color</p:attrName>
                                        </p:attrNameLst>
                                      </p:cBhvr>
                                      <p:by>
                                        <p:hsl h="7200000" s="0" l="0"/>
                                      </p:by>
                                    </p:animClr>
                                    <p:set>
                                      <p:cBhvr>
                                        <p:cTn id="27"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ết quả hình ảnh cho SACH KHOA HOC LOP 4">
            <a:extLst>
              <a:ext uri="{FF2B5EF4-FFF2-40B4-BE49-F238E27FC236}">
                <a16:creationId xmlns:a16="http://schemas.microsoft.com/office/drawing/2014/main" xmlns="" id="{6A8EE15B-7D02-4665-ADDB-97BD279C8EC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1082675"/>
            <a:ext cx="3886200" cy="549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Rectangle 2">
            <a:extLst>
              <a:ext uri="{FF2B5EF4-FFF2-40B4-BE49-F238E27FC236}">
                <a16:creationId xmlns:a16="http://schemas.microsoft.com/office/drawing/2014/main" xmlns="" id="{8A830F63-AD5A-4E5E-8EA9-F6A8C4EB3BFB}"/>
              </a:ext>
            </a:extLst>
          </p:cNvPr>
          <p:cNvSpPr>
            <a:spLocks noChangeArrowheads="1"/>
          </p:cNvSpPr>
          <p:nvPr/>
        </p:nvSpPr>
        <p:spPr bwMode="auto">
          <a:xfrm>
            <a:off x="5410200" y="2133600"/>
            <a:ext cx="2514600"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3800" b="1">
                <a:solidFill>
                  <a:srgbClr val="006600"/>
                </a:solidFill>
              </a:rPr>
              <a:t>74  </a:t>
            </a:r>
          </a:p>
        </p:txBody>
      </p:sp>
      <p:sp>
        <p:nvSpPr>
          <p:cNvPr id="6148" name="Text Box 9">
            <a:extLst>
              <a:ext uri="{FF2B5EF4-FFF2-40B4-BE49-F238E27FC236}">
                <a16:creationId xmlns:a16="http://schemas.microsoft.com/office/drawing/2014/main" xmlns="" id="{8EDFFB78-4F56-4D6A-B86F-B3E46DA33C92}"/>
              </a:ext>
            </a:extLst>
          </p:cNvPr>
          <p:cNvSpPr txBox="1">
            <a:spLocks noChangeArrowheads="1"/>
          </p:cNvSpPr>
          <p:nvPr/>
        </p:nvSpPr>
        <p:spPr bwMode="auto">
          <a:xfrm>
            <a:off x="1295400" y="71438"/>
            <a:ext cx="5540375" cy="9239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5400" b="1">
                <a:solidFill>
                  <a:srgbClr val="FF0000"/>
                </a:solidFill>
                <a:latin typeface="Times New Roman" panose="02020603050405020304" pitchFamily="18" charset="0"/>
                <a:cs typeface="Times New Roman" panose="02020603050405020304" pitchFamily="18" charset="0"/>
              </a:rPr>
              <a:t>Tại sao có gió?</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5">
            <a:extLst>
              <a:ext uri="{FF2B5EF4-FFF2-40B4-BE49-F238E27FC236}">
                <a16:creationId xmlns:a16="http://schemas.microsoft.com/office/drawing/2014/main" xmlns="" id="{F8E1700A-C0BB-4B2D-B745-251297420049}"/>
              </a:ext>
            </a:extLst>
          </p:cNvPr>
          <p:cNvSpPr txBox="1">
            <a:spLocks noChangeArrowheads="1"/>
          </p:cNvSpPr>
          <p:nvPr/>
        </p:nvSpPr>
        <p:spPr bwMode="auto">
          <a:xfrm>
            <a:off x="304800" y="228600"/>
            <a:ext cx="75311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400" b="1">
                <a:solidFill>
                  <a:srgbClr val="0000FF"/>
                </a:solidFill>
                <a:latin typeface="Times New Roman" panose="02020603050405020304" pitchFamily="18" charset="0"/>
                <a:cs typeface="Times New Roman" panose="02020603050405020304" pitchFamily="18" charset="0"/>
              </a:rPr>
              <a:t>* Khi nào chong chóng quay?   </a:t>
            </a:r>
          </a:p>
        </p:txBody>
      </p:sp>
      <p:sp>
        <p:nvSpPr>
          <p:cNvPr id="167953" name="Text Box 17">
            <a:extLst>
              <a:ext uri="{FF2B5EF4-FFF2-40B4-BE49-F238E27FC236}">
                <a16:creationId xmlns:a16="http://schemas.microsoft.com/office/drawing/2014/main" xmlns="" id="{279BAAF9-D4D7-4609-A027-03411A51B1A6}"/>
              </a:ext>
            </a:extLst>
          </p:cNvPr>
          <p:cNvSpPr txBox="1">
            <a:spLocks noChangeArrowheads="1"/>
          </p:cNvSpPr>
          <p:nvPr/>
        </p:nvSpPr>
        <p:spPr bwMode="auto">
          <a:xfrm>
            <a:off x="152400" y="2590800"/>
            <a:ext cx="8153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800" b="1">
                <a:solidFill>
                  <a:srgbClr val="0000FF"/>
                </a:solidFill>
                <a:latin typeface="Times New Roman" panose="02020603050405020304" pitchFamily="18" charset="0"/>
                <a:cs typeface="Times New Roman" panose="02020603050405020304" pitchFamily="18" charset="0"/>
              </a:rPr>
              <a:t>* Muốn chong chóng quay khi không có gió ta làm sao?   </a:t>
            </a:r>
          </a:p>
        </p:txBody>
      </p:sp>
      <p:sp>
        <p:nvSpPr>
          <p:cNvPr id="6166" name="Text Box 22">
            <a:extLst>
              <a:ext uri="{FF2B5EF4-FFF2-40B4-BE49-F238E27FC236}">
                <a16:creationId xmlns:a16="http://schemas.microsoft.com/office/drawing/2014/main" xmlns="" id="{23D0ABE8-4F19-4462-AACC-CC60A0461C37}"/>
              </a:ext>
            </a:extLst>
          </p:cNvPr>
          <p:cNvSpPr txBox="1">
            <a:spLocks noChangeArrowheads="1"/>
          </p:cNvSpPr>
          <p:nvPr/>
        </p:nvSpPr>
        <p:spPr bwMode="auto">
          <a:xfrm>
            <a:off x="152400" y="1524000"/>
            <a:ext cx="89154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4400" b="1">
                <a:solidFill>
                  <a:srgbClr val="006600"/>
                </a:solidFill>
                <a:latin typeface="Times New Roman" panose="02020603050405020304" pitchFamily="18" charset="0"/>
                <a:cs typeface="Times New Roman" panose="02020603050405020304" pitchFamily="18" charset="0"/>
              </a:rPr>
              <a:t>- Khi có gió thì chong chóng quay.</a:t>
            </a:r>
          </a:p>
        </p:txBody>
      </p:sp>
      <p:sp>
        <p:nvSpPr>
          <p:cNvPr id="6167" name="Text Box 23">
            <a:extLst>
              <a:ext uri="{FF2B5EF4-FFF2-40B4-BE49-F238E27FC236}">
                <a16:creationId xmlns:a16="http://schemas.microsoft.com/office/drawing/2014/main" xmlns="" id="{44531A5A-25A4-4DB1-ACBC-2331E7286BE5}"/>
              </a:ext>
            </a:extLst>
          </p:cNvPr>
          <p:cNvSpPr txBox="1">
            <a:spLocks noChangeArrowheads="1"/>
          </p:cNvSpPr>
          <p:nvPr/>
        </p:nvSpPr>
        <p:spPr bwMode="auto">
          <a:xfrm>
            <a:off x="304800" y="4495800"/>
            <a:ext cx="66294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4800" b="1">
                <a:solidFill>
                  <a:srgbClr val="006600"/>
                </a:solidFill>
                <a:latin typeface="Times New Roman" panose="02020603050405020304" pitchFamily="18" charset="0"/>
                <a:cs typeface="Times New Roman" panose="02020603050405020304" pitchFamily="18" charset="0"/>
              </a:rPr>
              <a:t>- Chạy để tạo ra gió.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66"/>
                                        </p:tgtEl>
                                        <p:attrNameLst>
                                          <p:attrName>style.visibility</p:attrName>
                                        </p:attrNameLst>
                                      </p:cBhvr>
                                      <p:to>
                                        <p:strVal val="visible"/>
                                      </p:to>
                                    </p:set>
                                    <p:animEffect transition="in" filter="wipe(down)">
                                      <p:cBhvr>
                                        <p:cTn id="7" dur="500"/>
                                        <p:tgtEl>
                                          <p:spTgt spid="61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7953"/>
                                        </p:tgtEl>
                                        <p:attrNameLst>
                                          <p:attrName>style.visibility</p:attrName>
                                        </p:attrNameLst>
                                      </p:cBhvr>
                                      <p:to>
                                        <p:strVal val="visible"/>
                                      </p:to>
                                    </p:set>
                                    <p:animEffect transition="in" filter="barn(inVertical)">
                                      <p:cBhvr>
                                        <p:cTn id="12" dur="500"/>
                                        <p:tgtEl>
                                          <p:spTgt spid="1679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67"/>
                                        </p:tgtEl>
                                        <p:attrNameLst>
                                          <p:attrName>style.visibility</p:attrName>
                                        </p:attrNameLst>
                                      </p:cBhvr>
                                      <p:to>
                                        <p:strVal val="visible"/>
                                      </p:to>
                                    </p:set>
                                    <p:animEffect transition="in" filter="wipe(down)">
                                      <p:cBhvr>
                                        <p:cTn id="17" dur="500"/>
                                        <p:tgtEl>
                                          <p:spTgt spid="6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3" grpId="0"/>
      <p:bldP spid="6166" grpId="0"/>
      <p:bldP spid="61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8">
            <a:extLst>
              <a:ext uri="{FF2B5EF4-FFF2-40B4-BE49-F238E27FC236}">
                <a16:creationId xmlns:a16="http://schemas.microsoft.com/office/drawing/2014/main" xmlns="" id="{A3BFDCA6-428E-40A8-AFC7-940437C3DB23}"/>
              </a:ext>
            </a:extLst>
          </p:cNvPr>
          <p:cNvSpPr txBox="1">
            <a:spLocks noChangeArrowheads="1"/>
          </p:cNvSpPr>
          <p:nvPr/>
        </p:nvSpPr>
        <p:spPr bwMode="auto">
          <a:xfrm>
            <a:off x="211138" y="0"/>
            <a:ext cx="86868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800" b="1">
                <a:solidFill>
                  <a:srgbClr val="0000FF"/>
                </a:solidFill>
                <a:latin typeface="Times New Roman" panose="02020603050405020304" pitchFamily="18" charset="0"/>
                <a:cs typeface="Times New Roman" panose="02020603050405020304" pitchFamily="18" charset="0"/>
              </a:rPr>
              <a:t>Khi nào chong chóng quay nhanh?  Khi nào quay chậm? Khi nào không quay?   </a:t>
            </a:r>
          </a:p>
        </p:txBody>
      </p:sp>
      <p:sp>
        <p:nvSpPr>
          <p:cNvPr id="6168" name="Text Box 24">
            <a:extLst>
              <a:ext uri="{FF2B5EF4-FFF2-40B4-BE49-F238E27FC236}">
                <a16:creationId xmlns:a16="http://schemas.microsoft.com/office/drawing/2014/main" xmlns="" id="{C4FF8330-0B91-427F-ABB8-67FD5E4AF8F5}"/>
              </a:ext>
            </a:extLst>
          </p:cNvPr>
          <p:cNvSpPr txBox="1">
            <a:spLocks noChangeArrowheads="1"/>
          </p:cNvSpPr>
          <p:nvPr/>
        </p:nvSpPr>
        <p:spPr bwMode="auto">
          <a:xfrm>
            <a:off x="211138" y="2308225"/>
            <a:ext cx="8435975"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400" b="1">
                <a:solidFill>
                  <a:srgbClr val="006600"/>
                </a:solidFill>
                <a:latin typeface="Times New Roman" panose="02020603050405020304" pitchFamily="18" charset="0"/>
                <a:cs typeface="Times New Roman" panose="02020603050405020304" pitchFamily="18" charset="0"/>
              </a:rPr>
              <a:t>- Chạy nhanh (gió to) thì chong chóng quay nhanh.</a:t>
            </a:r>
          </a:p>
        </p:txBody>
      </p:sp>
      <p:sp>
        <p:nvSpPr>
          <p:cNvPr id="6169" name="Text Box 25">
            <a:extLst>
              <a:ext uri="{FF2B5EF4-FFF2-40B4-BE49-F238E27FC236}">
                <a16:creationId xmlns:a16="http://schemas.microsoft.com/office/drawing/2014/main" xmlns="" id="{0FC5C72F-C6DB-4CCF-9941-64F0A37E5000}"/>
              </a:ext>
            </a:extLst>
          </p:cNvPr>
          <p:cNvSpPr txBox="1">
            <a:spLocks noChangeArrowheads="1"/>
          </p:cNvSpPr>
          <p:nvPr/>
        </p:nvSpPr>
        <p:spPr bwMode="auto">
          <a:xfrm>
            <a:off x="130175" y="3754438"/>
            <a:ext cx="8386763"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4400" b="1">
                <a:solidFill>
                  <a:srgbClr val="006600"/>
                </a:solidFill>
                <a:latin typeface="Times New Roman" panose="02020603050405020304" pitchFamily="18" charset="0"/>
                <a:cs typeface="Times New Roman" panose="02020603050405020304" pitchFamily="18" charset="0"/>
              </a:rPr>
              <a:t>- Chạy chậm (gió nhỏ) thì chong chóng quay chậm.</a:t>
            </a:r>
          </a:p>
        </p:txBody>
      </p:sp>
      <p:sp>
        <p:nvSpPr>
          <p:cNvPr id="6170" name="Text Box 26">
            <a:extLst>
              <a:ext uri="{FF2B5EF4-FFF2-40B4-BE49-F238E27FC236}">
                <a16:creationId xmlns:a16="http://schemas.microsoft.com/office/drawing/2014/main" xmlns="" id="{CF89FDA3-5194-43CB-8D08-83A1FF6985FC}"/>
              </a:ext>
            </a:extLst>
          </p:cNvPr>
          <p:cNvSpPr txBox="1">
            <a:spLocks noChangeArrowheads="1"/>
          </p:cNvSpPr>
          <p:nvPr/>
        </p:nvSpPr>
        <p:spPr bwMode="auto">
          <a:xfrm>
            <a:off x="195263" y="5200650"/>
            <a:ext cx="8186737"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400" b="1">
                <a:solidFill>
                  <a:srgbClr val="006600"/>
                </a:solidFill>
                <a:latin typeface="Times New Roman" panose="02020603050405020304" pitchFamily="18" charset="0"/>
                <a:cs typeface="Times New Roman" panose="02020603050405020304" pitchFamily="18" charset="0"/>
              </a:rPr>
              <a:t>- Không chạy (không có gió) thì chong chóng không quay.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68"/>
                                        </p:tgtEl>
                                        <p:attrNameLst>
                                          <p:attrName>style.visibility</p:attrName>
                                        </p:attrNameLst>
                                      </p:cBhvr>
                                      <p:to>
                                        <p:strVal val="visible"/>
                                      </p:to>
                                    </p:set>
                                    <p:animEffect transition="in" filter="wipe(down)">
                                      <p:cBhvr>
                                        <p:cTn id="7" dur="500"/>
                                        <p:tgtEl>
                                          <p:spTgt spid="6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69"/>
                                        </p:tgtEl>
                                        <p:attrNameLst>
                                          <p:attrName>style.visibility</p:attrName>
                                        </p:attrNameLst>
                                      </p:cBhvr>
                                      <p:to>
                                        <p:strVal val="visible"/>
                                      </p:to>
                                    </p:set>
                                    <p:animEffect transition="in" filter="wipe(down)">
                                      <p:cBhvr>
                                        <p:cTn id="12" dur="500"/>
                                        <p:tgtEl>
                                          <p:spTgt spid="61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70"/>
                                        </p:tgtEl>
                                        <p:attrNameLst>
                                          <p:attrName>style.visibility</p:attrName>
                                        </p:attrNameLst>
                                      </p:cBhvr>
                                      <p:to>
                                        <p:strVal val="visible"/>
                                      </p:to>
                                    </p:set>
                                    <p:animEffect transition="in" filter="barn(inVertical)">
                                      <p:cBhvr>
                                        <p:cTn id="17" dur="500"/>
                                        <p:tgtEl>
                                          <p:spTgt spid="6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8" grpId="0"/>
      <p:bldP spid="6169" grpId="0"/>
      <p:bldP spid="6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a:extLst>
              <a:ext uri="{FF2B5EF4-FFF2-40B4-BE49-F238E27FC236}">
                <a16:creationId xmlns:a16="http://schemas.microsoft.com/office/drawing/2014/main" xmlns="" id="{475BEEDE-30D1-4BAC-8355-6FBE739E16DF}"/>
              </a:ext>
            </a:extLst>
          </p:cNvPr>
          <p:cNvGrpSpPr>
            <a:grpSpLocks/>
          </p:cNvGrpSpPr>
          <p:nvPr/>
        </p:nvGrpSpPr>
        <p:grpSpPr bwMode="auto">
          <a:xfrm>
            <a:off x="6629400" y="3657600"/>
            <a:ext cx="2514600" cy="3200400"/>
            <a:chOff x="4176" y="2304"/>
            <a:chExt cx="1584" cy="2016"/>
          </a:xfrm>
        </p:grpSpPr>
        <p:pic>
          <p:nvPicPr>
            <p:cNvPr id="9230" name="Picture 20" descr="Chong chong">
              <a:extLst>
                <a:ext uri="{FF2B5EF4-FFF2-40B4-BE49-F238E27FC236}">
                  <a16:creationId xmlns:a16="http://schemas.microsoft.com/office/drawing/2014/main" xmlns="" id="{2FB8B4C4-A04D-42C6-A29D-3CADA497F8E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87" y="2304"/>
              <a:ext cx="1573" cy="2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1" name="Picture 21">
              <a:extLst>
                <a:ext uri="{FF2B5EF4-FFF2-40B4-BE49-F238E27FC236}">
                  <a16:creationId xmlns:a16="http://schemas.microsoft.com/office/drawing/2014/main" xmlns="" id="{D224DF13-5372-4A7E-A9E4-65DCEF50140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76" y="2678"/>
              <a:ext cx="572"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403" name="Rectangle 19">
            <a:extLst>
              <a:ext uri="{FF2B5EF4-FFF2-40B4-BE49-F238E27FC236}">
                <a16:creationId xmlns:a16="http://schemas.microsoft.com/office/drawing/2014/main" xmlns="" id="{7EAF9C64-B6FF-431F-8496-ADF63DE89D72}"/>
              </a:ext>
            </a:extLst>
          </p:cNvPr>
          <p:cNvSpPr>
            <a:spLocks noChangeArrowheads="1"/>
          </p:cNvSpPr>
          <p:nvPr/>
        </p:nvSpPr>
        <p:spPr bwMode="auto">
          <a:xfrm>
            <a:off x="1828800" y="1104900"/>
            <a:ext cx="6019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a:t>
            </a:r>
            <a:r>
              <a:rPr lang="en-US" altLang="en-US" sz="2800" b="1">
                <a:solidFill>
                  <a:srgbClr val="0000CC"/>
                </a:solidFill>
                <a:latin typeface=".VnTime" pitchFamily="34" charset="0"/>
              </a:rPr>
              <a:t> </a:t>
            </a:r>
            <a:r>
              <a:rPr lang="en-US" altLang="en-US" sz="2800" b="1">
                <a:solidFill>
                  <a:srgbClr val="0000CC"/>
                </a:solidFill>
              </a:rPr>
              <a:t>Làm thế nào để chong chóng quay?</a:t>
            </a:r>
          </a:p>
        </p:txBody>
      </p:sp>
      <p:sp>
        <p:nvSpPr>
          <p:cNvPr id="16404" name="Rectangle 20">
            <a:extLst>
              <a:ext uri="{FF2B5EF4-FFF2-40B4-BE49-F238E27FC236}">
                <a16:creationId xmlns:a16="http://schemas.microsoft.com/office/drawing/2014/main" xmlns="" id="{C5211552-B23A-4381-B8F3-8C8F2644D06B}"/>
              </a:ext>
            </a:extLst>
          </p:cNvPr>
          <p:cNvSpPr>
            <a:spLocks noChangeArrowheads="1"/>
          </p:cNvSpPr>
          <p:nvPr/>
        </p:nvSpPr>
        <p:spPr bwMode="auto">
          <a:xfrm>
            <a:off x="1543050" y="2203450"/>
            <a:ext cx="70485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-Làm thế nào để chong chóng </a:t>
            </a:r>
            <a:r>
              <a:rPr lang="en-US" altLang="en-US" sz="2800" b="1">
                <a:solidFill>
                  <a:srgbClr val="FF0000"/>
                </a:solidFill>
              </a:rPr>
              <a:t>quay nhanh?</a:t>
            </a:r>
          </a:p>
        </p:txBody>
      </p:sp>
      <p:sp>
        <p:nvSpPr>
          <p:cNvPr id="16407" name="Rectangle 23">
            <a:extLst>
              <a:ext uri="{FF2B5EF4-FFF2-40B4-BE49-F238E27FC236}">
                <a16:creationId xmlns:a16="http://schemas.microsoft.com/office/drawing/2014/main" xmlns="" id="{F93FEAC5-187A-45A6-AB3D-5794FF04F9AC}"/>
              </a:ext>
            </a:extLst>
          </p:cNvPr>
          <p:cNvSpPr>
            <a:spLocks noChangeArrowheads="1"/>
          </p:cNvSpPr>
          <p:nvPr/>
        </p:nvSpPr>
        <p:spPr bwMode="auto">
          <a:xfrm>
            <a:off x="1219200" y="2905125"/>
            <a:ext cx="7162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-Làm thế nào để chong chóng </a:t>
            </a:r>
            <a:r>
              <a:rPr lang="en-US" altLang="en-US" sz="2800" b="1">
                <a:solidFill>
                  <a:srgbClr val="FF0000"/>
                </a:solidFill>
              </a:rPr>
              <a:t>quay chậm?</a:t>
            </a:r>
          </a:p>
        </p:txBody>
      </p:sp>
      <p:pic>
        <p:nvPicPr>
          <p:cNvPr id="17422" name="Picture 14">
            <a:extLst>
              <a:ext uri="{FF2B5EF4-FFF2-40B4-BE49-F238E27FC236}">
                <a16:creationId xmlns:a16="http://schemas.microsoft.com/office/drawing/2014/main" xmlns="" id="{478DF046-680C-4F28-8BC3-E4A1ED0263E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04800"/>
            <a:ext cx="191293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3" name="Text Box 18">
            <a:extLst>
              <a:ext uri="{FF2B5EF4-FFF2-40B4-BE49-F238E27FC236}">
                <a16:creationId xmlns:a16="http://schemas.microsoft.com/office/drawing/2014/main" xmlns="" id="{68C42823-E432-42BF-A6FA-0AB9858949BE}"/>
              </a:ext>
            </a:extLst>
          </p:cNvPr>
          <p:cNvSpPr txBox="1">
            <a:spLocks noChangeArrowheads="1"/>
          </p:cNvSpPr>
          <p:nvPr/>
        </p:nvSpPr>
        <p:spPr bwMode="auto">
          <a:xfrm>
            <a:off x="2133600" y="290513"/>
            <a:ext cx="41148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rPr>
              <a:t>Khi trời không có gió:</a:t>
            </a:r>
          </a:p>
        </p:txBody>
      </p:sp>
      <p:pic>
        <p:nvPicPr>
          <p:cNvPr id="17430" name="Picture 22" descr="Chong chong quay3">
            <a:extLst>
              <a:ext uri="{FF2B5EF4-FFF2-40B4-BE49-F238E27FC236}">
                <a16:creationId xmlns:a16="http://schemas.microsoft.com/office/drawing/2014/main" xmlns="" id="{EABE6641-897D-405C-B042-0195463ADAF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29400" y="3667125"/>
            <a:ext cx="2514600" cy="319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2" name="Picture 24" descr="Chong chong quay3">
            <a:extLst>
              <a:ext uri="{FF2B5EF4-FFF2-40B4-BE49-F238E27FC236}">
                <a16:creationId xmlns:a16="http://schemas.microsoft.com/office/drawing/2014/main" xmlns="" id="{80BB0A34-3002-4A17-BF9C-403465D273D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29400" y="3581400"/>
            <a:ext cx="25146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5" name="Text Box 17">
            <a:extLst>
              <a:ext uri="{FF2B5EF4-FFF2-40B4-BE49-F238E27FC236}">
                <a16:creationId xmlns:a16="http://schemas.microsoft.com/office/drawing/2014/main" xmlns="" id="{2A0E7288-F5B2-43D8-B4E9-F6BE531F767C}"/>
              </a:ext>
            </a:extLst>
          </p:cNvPr>
          <p:cNvSpPr txBox="1">
            <a:spLocks noChangeArrowheads="1"/>
          </p:cNvSpPr>
          <p:nvPr/>
        </p:nvSpPr>
        <p:spPr bwMode="auto">
          <a:xfrm>
            <a:off x="185738" y="3856038"/>
            <a:ext cx="60960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i="1">
                <a:solidFill>
                  <a:srgbClr val="0000CC"/>
                </a:solidFill>
              </a:rPr>
              <a:t>- Khi nào thì chong chóng  </a:t>
            </a:r>
            <a:r>
              <a:rPr lang="en-US" altLang="en-US" sz="2800" i="1">
                <a:solidFill>
                  <a:srgbClr val="660033"/>
                </a:solidFill>
              </a:rPr>
              <a:t>không quay?</a:t>
            </a:r>
          </a:p>
        </p:txBody>
      </p:sp>
      <p:grpSp>
        <p:nvGrpSpPr>
          <p:cNvPr id="3" name="Group 28">
            <a:extLst>
              <a:ext uri="{FF2B5EF4-FFF2-40B4-BE49-F238E27FC236}">
                <a16:creationId xmlns:a16="http://schemas.microsoft.com/office/drawing/2014/main" xmlns="" id="{EB87C86A-40B3-467C-9F42-06349DC7B530}"/>
              </a:ext>
            </a:extLst>
          </p:cNvPr>
          <p:cNvGrpSpPr>
            <a:grpSpLocks/>
          </p:cNvGrpSpPr>
          <p:nvPr/>
        </p:nvGrpSpPr>
        <p:grpSpPr bwMode="auto">
          <a:xfrm>
            <a:off x="9144000" y="381000"/>
            <a:ext cx="3324225" cy="3248025"/>
            <a:chOff x="1584" y="2274"/>
            <a:chExt cx="2094" cy="2046"/>
          </a:xfrm>
        </p:grpSpPr>
        <p:pic>
          <p:nvPicPr>
            <p:cNvPr id="9228" name="Picture 26">
              <a:extLst>
                <a:ext uri="{FF2B5EF4-FFF2-40B4-BE49-F238E27FC236}">
                  <a16:creationId xmlns:a16="http://schemas.microsoft.com/office/drawing/2014/main" xmlns="" id="{E7FAD1B2-B97D-48D7-9592-4E8942806E78}"/>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76" y="2274"/>
              <a:ext cx="1902" cy="2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9" name="Picture 27">
              <a:extLst>
                <a:ext uri="{FF2B5EF4-FFF2-40B4-BE49-F238E27FC236}">
                  <a16:creationId xmlns:a16="http://schemas.microsoft.com/office/drawing/2014/main" xmlns="" id="{3D17D091-75E6-4F78-9A5D-D42DEED285F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4" y="2544"/>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6403"/>
                                        </p:tgtEl>
                                        <p:attrNameLst>
                                          <p:attrName>style.visibility</p:attrName>
                                        </p:attrNameLst>
                                      </p:cBhvr>
                                      <p:to>
                                        <p:strVal val="visible"/>
                                      </p:to>
                                    </p:set>
                                    <p:anim calcmode="lin" valueType="num">
                                      <p:cBhvr>
                                        <p:cTn id="7" dur="500" fill="hold"/>
                                        <p:tgtEl>
                                          <p:spTgt spid="16403"/>
                                        </p:tgtEl>
                                        <p:attrNameLst>
                                          <p:attrName>ppt_x</p:attrName>
                                        </p:attrNameLst>
                                      </p:cBhvr>
                                      <p:tavLst>
                                        <p:tav tm="0">
                                          <p:val>
                                            <p:strVal val="#ppt_x-#ppt_w/2"/>
                                          </p:val>
                                        </p:tav>
                                        <p:tav tm="100000">
                                          <p:val>
                                            <p:strVal val="#ppt_x"/>
                                          </p:val>
                                        </p:tav>
                                      </p:tavLst>
                                    </p:anim>
                                    <p:anim calcmode="lin" valueType="num">
                                      <p:cBhvr>
                                        <p:cTn id="8" dur="500" fill="hold"/>
                                        <p:tgtEl>
                                          <p:spTgt spid="16403"/>
                                        </p:tgtEl>
                                        <p:attrNameLst>
                                          <p:attrName>ppt_y</p:attrName>
                                        </p:attrNameLst>
                                      </p:cBhvr>
                                      <p:tavLst>
                                        <p:tav tm="0">
                                          <p:val>
                                            <p:strVal val="#ppt_y"/>
                                          </p:val>
                                        </p:tav>
                                        <p:tav tm="100000">
                                          <p:val>
                                            <p:strVal val="#ppt_y"/>
                                          </p:val>
                                        </p:tav>
                                      </p:tavLst>
                                    </p:anim>
                                    <p:anim calcmode="lin" valueType="num">
                                      <p:cBhvr>
                                        <p:cTn id="9" dur="500" fill="hold"/>
                                        <p:tgtEl>
                                          <p:spTgt spid="16403"/>
                                        </p:tgtEl>
                                        <p:attrNameLst>
                                          <p:attrName>ppt_w</p:attrName>
                                        </p:attrNameLst>
                                      </p:cBhvr>
                                      <p:tavLst>
                                        <p:tav tm="0">
                                          <p:val>
                                            <p:fltVal val="0"/>
                                          </p:val>
                                        </p:tav>
                                        <p:tav tm="100000">
                                          <p:val>
                                            <p:strVal val="#ppt_w"/>
                                          </p:val>
                                        </p:tav>
                                      </p:tavLst>
                                    </p:anim>
                                    <p:anim calcmode="lin" valueType="num">
                                      <p:cBhvr>
                                        <p:cTn id="10" dur="500" fill="hold"/>
                                        <p:tgtEl>
                                          <p:spTgt spid="16403"/>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7422"/>
                                        </p:tgtEl>
                                        <p:attrNameLst>
                                          <p:attrName>style.visibility</p:attrName>
                                        </p:attrNameLst>
                                      </p:cBhvr>
                                      <p:to>
                                        <p:strVal val="visible"/>
                                      </p:to>
                                    </p:set>
                                    <p:animEffect transition="in" filter="box(in)">
                                      <p:cBhvr>
                                        <p:cTn id="15" dur="500"/>
                                        <p:tgtEl>
                                          <p:spTgt spid="174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6" presetClass="path" presetSubtype="0" accel="50000" decel="50000" fill="hold" nodeType="clickEffect">
                                  <p:stCondLst>
                                    <p:cond delay="0"/>
                                  </p:stCondLst>
                                  <p:childTnLst>
                                    <p:animMotion origin="layout" path="M -0.05417 3.33333E-6 L -0.70417 3.33333E-6 " pathEditMode="relative" rAng="0" ptsTypes="AA">
                                      <p:cBhvr>
                                        <p:cTn id="19" dur="2000" fill="hold"/>
                                        <p:tgtEl>
                                          <p:spTgt spid="2"/>
                                        </p:tgtEl>
                                        <p:attrNameLst>
                                          <p:attrName>ppt_x</p:attrName>
                                          <p:attrName>ppt_y</p:attrName>
                                        </p:attrNameLst>
                                      </p:cBhvr>
                                      <p:rCtr x="-32500" y="0"/>
                                    </p:animMotion>
                                  </p:childTnLst>
                                </p:cTn>
                              </p:par>
                              <p:par>
                                <p:cTn id="20" presetID="3" presetClass="exit" presetSubtype="10" fill="hold" nodeType="withEffect">
                                  <p:stCondLst>
                                    <p:cond delay="0"/>
                                  </p:stCondLst>
                                  <p:childTnLst>
                                    <p:animEffect transition="out" filter="blinds(horizontal)">
                                      <p:cBhvr>
                                        <p:cTn id="21" dur="500"/>
                                        <p:tgtEl>
                                          <p:spTgt spid="17430"/>
                                        </p:tgtEl>
                                      </p:cBhvr>
                                    </p:animEffect>
                                    <p:set>
                                      <p:cBhvr>
                                        <p:cTn id="22" dur="1" fill="hold">
                                          <p:stCondLst>
                                            <p:cond delay="499"/>
                                          </p:stCondLst>
                                        </p:cTn>
                                        <p:tgtEl>
                                          <p:spTgt spid="1743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nodeType="clickEffect">
                                  <p:stCondLst>
                                    <p:cond delay="0"/>
                                  </p:stCondLst>
                                  <p:childTnLst>
                                    <p:set>
                                      <p:cBhvr>
                                        <p:cTn id="26" dur="1" fill="hold">
                                          <p:stCondLst>
                                            <p:cond delay="0"/>
                                          </p:stCondLst>
                                        </p:cTn>
                                        <p:tgtEl>
                                          <p:spTgt spid="16404"/>
                                        </p:tgtEl>
                                        <p:attrNameLst>
                                          <p:attrName>style.visibility</p:attrName>
                                        </p:attrNameLst>
                                      </p:cBhvr>
                                      <p:to>
                                        <p:strVal val="visible"/>
                                      </p:to>
                                    </p:set>
                                    <p:anim calcmode="lin" valueType="num">
                                      <p:cBhvr additive="base">
                                        <p:cTn id="27" dur="500" fill="hold"/>
                                        <p:tgtEl>
                                          <p:spTgt spid="16404"/>
                                        </p:tgtEl>
                                        <p:attrNameLst>
                                          <p:attrName>ppt_x</p:attrName>
                                        </p:attrNameLst>
                                      </p:cBhvr>
                                      <p:tavLst>
                                        <p:tav tm="0">
                                          <p:val>
                                            <p:strVal val="1+#ppt_w/2"/>
                                          </p:val>
                                        </p:tav>
                                        <p:tav tm="100000">
                                          <p:val>
                                            <p:strVal val="#ppt_x"/>
                                          </p:val>
                                        </p:tav>
                                      </p:tavLst>
                                    </p:anim>
                                    <p:anim calcmode="lin" valueType="num">
                                      <p:cBhvr additive="base">
                                        <p:cTn id="28" dur="500" fill="hold"/>
                                        <p:tgtEl>
                                          <p:spTgt spid="1640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6" presetClass="path" presetSubtype="0" accel="50000" decel="50000" fill="hold" nodeType="clickEffect">
                                  <p:stCondLst>
                                    <p:cond delay="0"/>
                                  </p:stCondLst>
                                  <p:childTnLst>
                                    <p:animMotion origin="layout" path="M -0.14844 -0.14792 L -1.00677 0.4632 " pathEditMode="relative" rAng="0" ptsTypes="AA">
                                      <p:cBhvr>
                                        <p:cTn id="32" dur="2000" fill="hold"/>
                                        <p:tgtEl>
                                          <p:spTgt spid="3"/>
                                        </p:tgtEl>
                                        <p:attrNameLst>
                                          <p:attrName>ppt_x</p:attrName>
                                          <p:attrName>ppt_y</p:attrName>
                                        </p:attrNameLst>
                                      </p:cBhvr>
                                      <p:rCtr x="-42917" y="30556"/>
                                    </p:animMotion>
                                  </p:childTnLst>
                                </p:cTn>
                              </p:par>
                              <p:par>
                                <p:cTn id="33" presetID="4" presetClass="exit" presetSubtype="16" fill="hold" nodeType="withEffect">
                                  <p:stCondLst>
                                    <p:cond delay="0"/>
                                  </p:stCondLst>
                                  <p:childTnLst>
                                    <p:animEffect transition="out" filter="box(in)">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12" fill="hold" nodeType="clickEffect">
                                  <p:stCondLst>
                                    <p:cond delay="0"/>
                                  </p:stCondLst>
                                  <p:childTnLst>
                                    <p:set>
                                      <p:cBhvr>
                                        <p:cTn id="39" dur="1" fill="hold">
                                          <p:stCondLst>
                                            <p:cond delay="0"/>
                                          </p:stCondLst>
                                        </p:cTn>
                                        <p:tgtEl>
                                          <p:spTgt spid="16407"/>
                                        </p:tgtEl>
                                        <p:attrNameLst>
                                          <p:attrName>style.visibility</p:attrName>
                                        </p:attrNameLst>
                                      </p:cBhvr>
                                      <p:to>
                                        <p:strVal val="visible"/>
                                      </p:to>
                                    </p:set>
                                    <p:anim calcmode="lin" valueType="num">
                                      <p:cBhvr additive="base">
                                        <p:cTn id="40" dur="500" fill="hold"/>
                                        <p:tgtEl>
                                          <p:spTgt spid="16407"/>
                                        </p:tgtEl>
                                        <p:attrNameLst>
                                          <p:attrName>ppt_x</p:attrName>
                                        </p:attrNameLst>
                                      </p:cBhvr>
                                      <p:tavLst>
                                        <p:tav tm="0">
                                          <p:val>
                                            <p:strVal val="0-#ppt_w/2"/>
                                          </p:val>
                                        </p:tav>
                                        <p:tav tm="100000">
                                          <p:val>
                                            <p:strVal val="#ppt_x"/>
                                          </p:val>
                                        </p:tav>
                                      </p:tavLst>
                                    </p:anim>
                                    <p:anim calcmode="lin" valueType="num">
                                      <p:cBhvr additive="base">
                                        <p:cTn id="41" dur="500" fill="hold"/>
                                        <p:tgtEl>
                                          <p:spTgt spid="16407"/>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7425"/>
                                        </p:tgtEl>
                                        <p:attrNameLst>
                                          <p:attrName>style.visibility</p:attrName>
                                        </p:attrNameLst>
                                      </p:cBhvr>
                                      <p:to>
                                        <p:strVal val="visible"/>
                                      </p:to>
                                    </p:set>
                                    <p:animEffect transition="in" filter="blinds(horizontal)">
                                      <p:cBhvr>
                                        <p:cTn id="46" dur="500"/>
                                        <p:tgtEl>
                                          <p:spTgt spid="17425"/>
                                        </p:tgtEl>
                                      </p:cBhvr>
                                    </p:animEffect>
                                  </p:childTnLst>
                                </p:cTn>
                              </p:par>
                              <p:par>
                                <p:cTn id="47" presetID="3" presetClass="entr" presetSubtype="10" fill="hold" nodeType="withEffect">
                                  <p:stCondLst>
                                    <p:cond delay="0"/>
                                  </p:stCondLst>
                                  <p:childTnLst>
                                    <p:set>
                                      <p:cBhvr>
                                        <p:cTn id="48" dur="1" fill="hold">
                                          <p:stCondLst>
                                            <p:cond delay="0"/>
                                          </p:stCondLst>
                                        </p:cTn>
                                        <p:tgtEl>
                                          <p:spTgt spid="17432"/>
                                        </p:tgtEl>
                                        <p:attrNameLst>
                                          <p:attrName>style.visibility</p:attrName>
                                        </p:attrNameLst>
                                      </p:cBhvr>
                                      <p:to>
                                        <p:strVal val="visible"/>
                                      </p:to>
                                    </p:set>
                                    <p:animEffect transition="in" filter="blinds(horizontal)">
                                      <p:cBhvr>
                                        <p:cTn id="49" dur="500"/>
                                        <p:tgtEl>
                                          <p:spTgt spid="17432"/>
                                        </p:tgtEl>
                                      </p:cBhvr>
                                    </p:animEffect>
                                  </p:childTnLst>
                                </p:cTn>
                              </p:par>
                              <p:par>
                                <p:cTn id="50" presetID="4" presetClass="exit" presetSubtype="16" fill="hold" nodeType="withEffect">
                                  <p:stCondLst>
                                    <p:cond delay="0"/>
                                  </p:stCondLst>
                                  <p:childTnLst>
                                    <p:animEffect transition="out" filter="box(in)">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xmlns="" id="{2C8B43B9-C3A9-4E6F-9923-CE8CEC027903}"/>
              </a:ext>
            </a:extLst>
          </p:cNvPr>
          <p:cNvSpPr>
            <a:spLocks noChangeArrowheads="1"/>
          </p:cNvSpPr>
          <p:nvPr/>
        </p:nvSpPr>
        <p:spPr bwMode="auto">
          <a:xfrm>
            <a:off x="384175" y="685800"/>
            <a:ext cx="86106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800" b="1">
                <a:solidFill>
                  <a:srgbClr val="0000FF"/>
                </a:solidFill>
              </a:rPr>
              <a:t>Khi ta chạy không khí xung quanh ta di chuyển, tạo ra gió. Gió thổi làm chong chóng quay nhanh. Gió thổi yếu làm chong chóng quay chậm.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8">
            <a:extLst>
              <a:ext uri="{FF2B5EF4-FFF2-40B4-BE49-F238E27FC236}">
                <a16:creationId xmlns:a16="http://schemas.microsoft.com/office/drawing/2014/main" xmlns="" id="{12D1DC74-8400-43CB-AA34-1BFA46C99ACE}"/>
              </a:ext>
            </a:extLst>
          </p:cNvPr>
          <p:cNvSpPr txBox="1">
            <a:spLocks noChangeArrowheads="1"/>
          </p:cNvSpPr>
          <p:nvPr/>
        </p:nvSpPr>
        <p:spPr bwMode="auto">
          <a:xfrm>
            <a:off x="533400" y="228600"/>
            <a:ext cx="7543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800" b="1">
                <a:solidFill>
                  <a:srgbClr val="FF0000"/>
                </a:solidFill>
                <a:latin typeface="Times New Roman" panose="02020603050405020304" pitchFamily="18" charset="0"/>
                <a:cs typeface="Arial" panose="020B0604020202020204" pitchFamily="34" charset="0"/>
              </a:rPr>
              <a:t>1. Nguyên nhân gây ra gió.  </a:t>
            </a:r>
          </a:p>
        </p:txBody>
      </p:sp>
      <p:sp>
        <p:nvSpPr>
          <p:cNvPr id="11267" name="Text Box 8">
            <a:extLst>
              <a:ext uri="{FF2B5EF4-FFF2-40B4-BE49-F238E27FC236}">
                <a16:creationId xmlns:a16="http://schemas.microsoft.com/office/drawing/2014/main" xmlns="" id="{C7D86970-1DAE-4AF1-BA42-711ED80BC49B}"/>
              </a:ext>
            </a:extLst>
          </p:cNvPr>
          <p:cNvSpPr txBox="1">
            <a:spLocks noChangeArrowheads="1"/>
          </p:cNvSpPr>
          <p:nvPr/>
        </p:nvSpPr>
        <p:spPr bwMode="auto">
          <a:xfrm>
            <a:off x="533400" y="1143000"/>
            <a:ext cx="79248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5400" b="1">
                <a:solidFill>
                  <a:srgbClr val="FF0000"/>
                </a:solidFill>
                <a:latin typeface="Times New Roman" panose="02020603050405020304" pitchFamily="18" charset="0"/>
                <a:cs typeface="Times New Roman" panose="02020603050405020304" pitchFamily="18" charset="0"/>
              </a:rPr>
              <a:t>2.Sự chuyển động của không khí trong tự nhiên.  </a:t>
            </a:r>
          </a:p>
        </p:txBody>
      </p:sp>
      <p:sp>
        <p:nvSpPr>
          <p:cNvPr id="11268" name="Text Box 11">
            <a:extLst>
              <a:ext uri="{FF2B5EF4-FFF2-40B4-BE49-F238E27FC236}">
                <a16:creationId xmlns:a16="http://schemas.microsoft.com/office/drawing/2014/main" xmlns="" id="{81669187-D1A9-4685-8233-BA473B7586C1}"/>
              </a:ext>
            </a:extLst>
          </p:cNvPr>
          <p:cNvSpPr txBox="1">
            <a:spLocks noChangeArrowheads="1"/>
          </p:cNvSpPr>
          <p:nvPr/>
        </p:nvSpPr>
        <p:spPr bwMode="auto">
          <a:xfrm>
            <a:off x="533400" y="2895600"/>
            <a:ext cx="82296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5400" b="1">
                <a:solidFill>
                  <a:srgbClr val="FF0000"/>
                </a:solidFill>
                <a:latin typeface="Times New Roman" panose="02020603050405020304" pitchFamily="18" charset="0"/>
                <a:cs typeface="Times New Roman" panose="02020603050405020304" pitchFamily="18" charset="0"/>
              </a:rPr>
              <a:t>3. Ứng dụng của gió trong tự nhiên đối với con người.  </a:t>
            </a:r>
          </a:p>
        </p:txBody>
      </p:sp>
      <p:sp>
        <p:nvSpPr>
          <p:cNvPr id="11269" name="Text Box 8">
            <a:extLst>
              <a:ext uri="{FF2B5EF4-FFF2-40B4-BE49-F238E27FC236}">
                <a16:creationId xmlns:a16="http://schemas.microsoft.com/office/drawing/2014/main" xmlns="" id="{48AEF58F-A407-44F4-ADE1-42CFE3EA97F8}"/>
              </a:ext>
            </a:extLst>
          </p:cNvPr>
          <p:cNvSpPr txBox="1">
            <a:spLocks noChangeArrowheads="1"/>
          </p:cNvSpPr>
          <p:nvPr/>
        </p:nvSpPr>
        <p:spPr bwMode="auto">
          <a:xfrm>
            <a:off x="533400" y="4960938"/>
            <a:ext cx="75438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800" b="1">
                <a:solidFill>
                  <a:srgbClr val="FF0000"/>
                </a:solidFill>
                <a:latin typeface="Times New Roman" panose="02020603050405020304" pitchFamily="18" charset="0"/>
                <a:cs typeface="Arial" panose="020B0604020202020204" pitchFamily="34" charset="0"/>
              </a:rPr>
              <a:t>4. Bài học : trang 74.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31246e8f0765193347667905f3a75f6c35817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4360</TotalTime>
  <Words>919</Words>
  <Application>Microsoft Office PowerPoint</Application>
  <PresentationFormat>On-screen Show (4:3)</PresentationFormat>
  <Paragraphs>94</Paragraphs>
  <Slides>32</Slides>
  <Notes>3</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Default Design</vt:lpstr>
      <vt:lpstr>Bitmap Image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Gioù trong töï nhieân :</vt:lpstr>
      <vt:lpstr>Slide 27</vt:lpstr>
      <vt:lpstr>Slide 28</vt:lpstr>
      <vt:lpstr>Slide 29</vt:lpstr>
      <vt:lpstr>Slide 30</vt:lpstr>
      <vt:lpstr>Slide 31</vt:lpstr>
      <vt:lpstr>Slide 32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 Hoa</dc:creator>
  <cp:lastModifiedBy>AutoBVT</cp:lastModifiedBy>
  <cp:revision>404</cp:revision>
  <dcterms:created xsi:type="dcterms:W3CDTF">2000-12-31T17:39:05Z</dcterms:created>
  <dcterms:modified xsi:type="dcterms:W3CDTF">2020-01-14T03:32:02Z</dcterms:modified>
</cp:coreProperties>
</file>