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2" r:id="rId4"/>
    <p:sldId id="280" r:id="rId5"/>
    <p:sldId id="273" r:id="rId6"/>
    <p:sldId id="274" r:id="rId7"/>
    <p:sldId id="275" r:id="rId8"/>
    <p:sldId id="264" r:id="rId9"/>
    <p:sldId id="263" r:id="rId10"/>
    <p:sldId id="279" r:id="rId11"/>
    <p:sldId id="265" r:id="rId12"/>
    <p:sldId id="276" r:id="rId13"/>
    <p:sldId id="277" r:id="rId14"/>
    <p:sldId id="269" r:id="rId15"/>
    <p:sldId id="270" r:id="rId16"/>
    <p:sldId id="266" r:id="rId17"/>
    <p:sldId id="267" r:id="rId18"/>
    <p:sldId id="268" r:id="rId19"/>
    <p:sldId id="260" r:id="rId20"/>
    <p:sldId id="27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62B6ED0-D48B-4D34-A1BA-99F1B53C7C6A}" type="datetimeFigureOut">
              <a:rPr lang="vi-VN" smtClean="0"/>
              <a:t>06/10/2020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99445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62B6ED0-D48B-4D34-A1BA-99F1B53C7C6A}" type="datetimeFigureOut">
              <a:rPr lang="vi-VN" smtClean="0"/>
              <a:t>06/10/2020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308970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62B6ED0-D48B-4D34-A1BA-99F1B53C7C6A}" type="datetimeFigureOut">
              <a:rPr lang="vi-VN" smtClean="0"/>
              <a:t>06/10/2020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3597409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62B6ED0-D48B-4D34-A1BA-99F1B53C7C6A}" type="datetimeFigureOut">
              <a:rPr lang="vi-VN" smtClean="0"/>
              <a:t>06/10/2020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249576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B6ED0-D48B-4D34-A1BA-99F1B53C7C6A}" type="datetimeFigureOut">
              <a:rPr lang="vi-VN" smtClean="0"/>
              <a:t>06/10/2020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179902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62B6ED0-D48B-4D34-A1BA-99F1B53C7C6A}" type="datetimeFigureOut">
              <a:rPr lang="vi-VN" smtClean="0"/>
              <a:t>06/10/2020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306512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62B6ED0-D48B-4D34-A1BA-99F1B53C7C6A}" type="datetimeFigureOut">
              <a:rPr lang="vi-VN" smtClean="0"/>
              <a:t>06/10/2020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292981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62B6ED0-D48B-4D34-A1BA-99F1B53C7C6A}" type="datetimeFigureOut">
              <a:rPr lang="vi-VN" smtClean="0"/>
              <a:t>06/10/2020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7936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B6ED0-D48B-4D34-A1BA-99F1B53C7C6A}" type="datetimeFigureOut">
              <a:rPr lang="vi-VN" smtClean="0"/>
              <a:t>06/10/2020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5362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B6ED0-D48B-4D34-A1BA-99F1B53C7C6A}" type="datetimeFigureOut">
              <a:rPr lang="vi-VN" smtClean="0"/>
              <a:t>06/10/2020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300436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B6ED0-D48B-4D34-A1BA-99F1B53C7C6A}" type="datetimeFigureOut">
              <a:rPr lang="vi-VN" smtClean="0"/>
              <a:t>06/10/2020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9A5C30A-9F25-4437-B8F2-B0C9918A42CC}" type="slidenum">
              <a:rPr lang="vi-VN" smtClean="0"/>
              <a:t>‹#›</a:t>
            </a:fld>
            <a:endParaRPr lang="vi-VN"/>
          </a:p>
        </p:txBody>
      </p:sp>
    </p:spTree>
    <p:extLst>
      <p:ext uri="{BB962C8B-B14F-4D97-AF65-F5344CB8AC3E}">
        <p14:creationId xmlns:p14="http://schemas.microsoft.com/office/powerpoint/2010/main" val="48422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B6ED0-D48B-4D34-A1BA-99F1B53C7C6A}" type="datetimeFigureOut">
              <a:rPr lang="vi-VN" smtClean="0"/>
              <a:t>06/10/2020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5C30A-9F25-4437-B8F2-B0C9918A42CC}" type="slidenum">
              <a:rPr lang="vi-VN" smtClean="0"/>
              <a:t>‹#›</a:t>
            </a:fld>
            <a:endParaRPr lang="vi-VN"/>
          </a:p>
        </p:txBody>
      </p:sp>
    </p:spTree>
    <p:extLst>
      <p:ext uri="{BB962C8B-B14F-4D97-AF65-F5344CB8AC3E}">
        <p14:creationId xmlns:p14="http://schemas.microsoft.com/office/powerpoint/2010/main" val="32883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470"/>
            <a:ext cx="12192000" cy="6858000"/>
          </a:xfrm>
          <a:prstGeom prst="rect">
            <a:avLst/>
          </a:prstGeom>
        </p:spPr>
      </p:pic>
      <p:sp>
        <p:nvSpPr>
          <p:cNvPr id="2055" name="Text Box 18"/>
          <p:cNvSpPr txBox="1">
            <a:spLocks noChangeArrowheads="1"/>
          </p:cNvSpPr>
          <p:nvPr/>
        </p:nvSpPr>
        <p:spPr bwMode="auto">
          <a:xfrm>
            <a:off x="3052138" y="4956627"/>
            <a:ext cx="79990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Avant" panose="020B7200000000000000" pitchFamily="34" charset="0"/>
              </a:defRPr>
            </a:lvl1pPr>
            <a:lvl2pPr marL="742950" indent="-285750" eaLnBrk="0" hangingPunct="0">
              <a:defRPr sz="2400">
                <a:solidFill>
                  <a:schemeClr val="tx1"/>
                </a:solidFill>
                <a:latin typeface=".VnAvant" panose="020B7200000000000000" pitchFamily="34" charset="0"/>
              </a:defRPr>
            </a:lvl2pPr>
            <a:lvl3pPr marL="1143000" indent="-228600" eaLnBrk="0" hangingPunct="0">
              <a:defRPr sz="2400">
                <a:solidFill>
                  <a:schemeClr val="tx1"/>
                </a:solidFill>
                <a:latin typeface=".VnAvant" panose="020B7200000000000000" pitchFamily="34" charset="0"/>
              </a:defRPr>
            </a:lvl3pPr>
            <a:lvl4pPr marL="1600200" indent="-228600" eaLnBrk="0" hangingPunct="0">
              <a:defRPr sz="2400">
                <a:solidFill>
                  <a:schemeClr val="tx1"/>
                </a:solidFill>
                <a:latin typeface=".VnAvant" panose="020B7200000000000000" pitchFamily="34" charset="0"/>
              </a:defRPr>
            </a:lvl4pPr>
            <a:lvl5pPr marL="2057400" indent="-228600" eaLnBrk="0" hangingPunct="0">
              <a:defRPr sz="2400">
                <a:solidFill>
                  <a:schemeClr val="tx1"/>
                </a:solidFill>
                <a:latin typeface=".VnAvant" panose="020B7200000000000000" pitchFamily="34" charset="0"/>
              </a:defRPr>
            </a:lvl5pPr>
            <a:lvl6pPr marL="2514600" indent="-228600" eaLnBrk="0" fontAlgn="base" hangingPunct="0">
              <a:spcBef>
                <a:spcPct val="0"/>
              </a:spcBef>
              <a:spcAft>
                <a:spcPct val="0"/>
              </a:spcAft>
              <a:defRPr sz="2400">
                <a:solidFill>
                  <a:schemeClr val="tx1"/>
                </a:solidFill>
                <a:latin typeface=".VnAvant" panose="020B7200000000000000" pitchFamily="34" charset="0"/>
              </a:defRPr>
            </a:lvl6pPr>
            <a:lvl7pPr marL="2971800" indent="-228600" eaLnBrk="0" fontAlgn="base" hangingPunct="0">
              <a:spcBef>
                <a:spcPct val="0"/>
              </a:spcBef>
              <a:spcAft>
                <a:spcPct val="0"/>
              </a:spcAft>
              <a:defRPr sz="2400">
                <a:solidFill>
                  <a:schemeClr val="tx1"/>
                </a:solidFill>
                <a:latin typeface=".VnAvant" panose="020B7200000000000000" pitchFamily="34" charset="0"/>
              </a:defRPr>
            </a:lvl7pPr>
            <a:lvl8pPr marL="3429000" indent="-228600" eaLnBrk="0" fontAlgn="base" hangingPunct="0">
              <a:spcBef>
                <a:spcPct val="0"/>
              </a:spcBef>
              <a:spcAft>
                <a:spcPct val="0"/>
              </a:spcAft>
              <a:defRPr sz="2400">
                <a:solidFill>
                  <a:schemeClr val="tx1"/>
                </a:solidFill>
                <a:latin typeface=".VnAvant" panose="020B7200000000000000" pitchFamily="34" charset="0"/>
              </a:defRPr>
            </a:lvl8pPr>
            <a:lvl9pPr marL="3886200" indent="-228600" eaLnBrk="0" fontAlgn="base" hangingPunct="0">
              <a:spcBef>
                <a:spcPct val="0"/>
              </a:spcBef>
              <a:spcAft>
                <a:spcPct val="0"/>
              </a:spcAft>
              <a:defRPr sz="2400">
                <a:solidFill>
                  <a:schemeClr val="tx1"/>
                </a:solidFill>
                <a:latin typeface=".VnAvant" panose="020B7200000000000000" pitchFamily="34" charset="0"/>
              </a:defRPr>
            </a:lvl9pPr>
          </a:lstStyle>
          <a:p>
            <a:pPr>
              <a:spcBef>
                <a:spcPct val="50000"/>
              </a:spcBef>
            </a:pPr>
            <a:r>
              <a:rPr lang="en-US" altLang="vi-VN" sz="4400" b="1" i="1" dirty="0">
                <a:solidFill>
                  <a:srgbClr val="0070C0"/>
                </a:solidFill>
                <a:latin typeface="Times New Roman" panose="02020603050405020304" pitchFamily="18" charset="0"/>
                <a:cs typeface="Times New Roman" panose="02020603050405020304" pitchFamily="18" charset="0"/>
              </a:rPr>
              <a:t>Giáo viên : </a:t>
            </a:r>
            <a:r>
              <a:rPr lang="en-US" altLang="vi-VN" sz="4400" b="1" i="1" dirty="0" err="1" smtClean="0">
                <a:solidFill>
                  <a:srgbClr val="0070C0"/>
                </a:solidFill>
                <a:latin typeface="Times New Roman" panose="02020603050405020304" pitchFamily="18" charset="0"/>
                <a:cs typeface="Times New Roman" panose="02020603050405020304" pitchFamily="18" charset="0"/>
              </a:rPr>
              <a:t>Nguyễn</a:t>
            </a:r>
            <a:r>
              <a:rPr lang="en-US" altLang="vi-VN" sz="4400" b="1" i="1" dirty="0" smtClean="0">
                <a:solidFill>
                  <a:srgbClr val="0070C0"/>
                </a:solidFill>
                <a:latin typeface="Times New Roman" panose="02020603050405020304" pitchFamily="18" charset="0"/>
                <a:cs typeface="Times New Roman" panose="02020603050405020304" pitchFamily="18" charset="0"/>
              </a:rPr>
              <a:t> </a:t>
            </a:r>
            <a:r>
              <a:rPr lang="en-US" altLang="vi-VN" sz="4400" b="1" i="1" dirty="0" smtClean="0">
                <a:solidFill>
                  <a:srgbClr val="0070C0"/>
                </a:solidFill>
                <a:latin typeface="Times New Roman" panose="02020603050405020304" pitchFamily="18" charset="0"/>
                <a:cs typeface="Times New Roman" panose="02020603050405020304" pitchFamily="18" charset="0"/>
              </a:rPr>
              <a:t>Ngọc Châm</a:t>
            </a:r>
            <a:endParaRPr lang="en-US" altLang="vi-VN" sz="4400" b="1" i="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9892" y="1141639"/>
            <a:ext cx="8900160" cy="3416320"/>
          </a:xfrm>
          <a:prstGeom prst="rect">
            <a:avLst/>
          </a:prstGeom>
          <a:noFill/>
        </p:spPr>
        <p:txBody>
          <a:bodyPr wrap="square" rtlCol="0">
            <a:spAutoFit/>
            <a:scene3d>
              <a:camera prst="perspectiveFront"/>
              <a:lightRig rig="threePt" dir="t"/>
            </a:scene3d>
            <a:sp3d extrusionH="57150">
              <a:bevelT w="38100" h="38100"/>
            </a:sp3d>
          </a:bodyPr>
          <a:lstStyle/>
          <a:p>
            <a:pPr algn="ctr"/>
            <a:r>
              <a:rPr lang="vi-VN" sz="5400" b="1" dirty="0" smtClean="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TUYÊN TRUYỀN</a:t>
            </a:r>
          </a:p>
          <a:p>
            <a:pPr algn="ctr"/>
            <a:r>
              <a:rPr lang="vi-VN" sz="5400" b="1" dirty="0" smtClean="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TẦM QUAN TRỌNG CỦA HỌC TẬP SUỐT ĐỜI</a:t>
            </a:r>
            <a:endParaRPr lang="vi-VN" sz="5400" b="1" dirty="0">
              <a:solidFill>
                <a:srgbClr val="FF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a:p>
            <a:pPr algn="ctr"/>
            <a:r>
              <a:rPr lang="en-US" sz="5400" b="1" dirty="0" smtClean="0">
                <a:solidFill>
                  <a:schemeClr val="tx1">
                    <a:lumMod val="95000"/>
                    <a:lumOff val="5000"/>
                  </a:schemeClr>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LỚP </a:t>
            </a:r>
            <a:r>
              <a:rPr lang="vi-VN" sz="5400" b="1" dirty="0" smtClean="0">
                <a:solidFill>
                  <a:schemeClr val="tx1">
                    <a:lumMod val="95000"/>
                    <a:lumOff val="5000"/>
                  </a:schemeClr>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4A2</a:t>
            </a:r>
            <a:endParaRPr lang="en-US" sz="5400" b="1" dirty="0">
              <a:solidFill>
                <a:schemeClr val="tx1">
                  <a:lumMod val="95000"/>
                  <a:lumOff val="5000"/>
                </a:schemeClr>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784159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824" y="1037700"/>
            <a:ext cx="5143500" cy="5239797"/>
          </a:xfrm>
          <a:prstGeom prst="rect">
            <a:avLst/>
          </a:prstGeom>
        </p:spPr>
      </p:pic>
      <p:sp>
        <p:nvSpPr>
          <p:cNvPr id="3" name="Rectangle 2"/>
          <p:cNvSpPr/>
          <p:nvPr/>
        </p:nvSpPr>
        <p:spPr>
          <a:xfrm>
            <a:off x="3083077" y="214227"/>
            <a:ext cx="7019870" cy="646331"/>
          </a:xfrm>
          <a:prstGeom prst="rect">
            <a:avLst/>
          </a:prstGeom>
        </p:spPr>
        <p:txBody>
          <a:bodyPr wrap="none">
            <a:spAutoFit/>
          </a:bodyPr>
          <a:lstStyle/>
          <a:p>
            <a:r>
              <a:rPr lang="vi-VN" sz="3600" dirty="0" smtClean="0">
                <a:solidFill>
                  <a:srgbClr val="FF0000"/>
                </a:solidFill>
                <a:latin typeface="+mj-lt"/>
              </a:rPr>
              <a:t>Giới thiệu một số quyển truyện tranh</a:t>
            </a:r>
            <a:endParaRPr lang="vi-VN" sz="3600" dirty="0">
              <a:solidFill>
                <a:srgbClr val="FF0000"/>
              </a:solidFill>
              <a:latin typeface="+mj-lt"/>
            </a:endParaRPr>
          </a:p>
        </p:txBody>
      </p:sp>
      <p:sp>
        <p:nvSpPr>
          <p:cNvPr id="4" name="Rectangular Callout 3"/>
          <p:cNvSpPr/>
          <p:nvPr/>
        </p:nvSpPr>
        <p:spPr>
          <a:xfrm>
            <a:off x="6593012" y="1190624"/>
            <a:ext cx="5438775" cy="3368313"/>
          </a:xfrm>
          <a:prstGeom prst="wedgeRectCallout">
            <a:avLst>
              <a:gd name="adj1" fmla="val -63915"/>
              <a:gd name="adj2" fmla="val 420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Hãy tự tin thể hiện tài năng, thể hiện bản lĩnh của mình.</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833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25" y="1210235"/>
            <a:ext cx="5417739" cy="52578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1176" y="1210234"/>
            <a:ext cx="5604653" cy="5257801"/>
          </a:xfrm>
          <a:prstGeom prst="rect">
            <a:avLst/>
          </a:prstGeom>
        </p:spPr>
      </p:pic>
      <p:sp>
        <p:nvSpPr>
          <p:cNvPr id="4" name="Rectangle 3"/>
          <p:cNvSpPr/>
          <p:nvPr/>
        </p:nvSpPr>
        <p:spPr>
          <a:xfrm>
            <a:off x="3002394" y="335250"/>
            <a:ext cx="7019870" cy="646331"/>
          </a:xfrm>
          <a:prstGeom prst="rect">
            <a:avLst/>
          </a:prstGeom>
        </p:spPr>
        <p:txBody>
          <a:bodyPr wrap="none">
            <a:spAutoFit/>
          </a:bodyPr>
          <a:lstStyle/>
          <a:p>
            <a:r>
              <a:rPr lang="vi-VN" sz="3600" dirty="0" smtClean="0">
                <a:solidFill>
                  <a:srgbClr val="FF0000"/>
                </a:solidFill>
                <a:latin typeface="+mj-lt"/>
              </a:rPr>
              <a:t>Giới thiệu một số quyển truyện tranh</a:t>
            </a:r>
            <a:endParaRPr lang="vi-VN" sz="3600" dirty="0">
              <a:solidFill>
                <a:srgbClr val="FF0000"/>
              </a:solidFill>
              <a:latin typeface="+mj-lt"/>
            </a:endParaRPr>
          </a:p>
        </p:txBody>
      </p:sp>
    </p:spTree>
    <p:extLst>
      <p:ext uri="{BB962C8B-B14F-4D97-AF65-F5344CB8AC3E}">
        <p14:creationId xmlns:p14="http://schemas.microsoft.com/office/powerpoint/2010/main" val="240089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1860550" y="172316"/>
            <a:ext cx="8067675" cy="3895725"/>
          </a:xfrm>
          <a:prstGeom prst="wedgeEllipseCallout">
            <a:avLst>
              <a:gd name="adj1" fmla="val 50595"/>
              <a:gd name="adj2" fmla="val 57988"/>
            </a:avLst>
          </a:prstGeom>
          <a:solidFill>
            <a:schemeClr val="accent1">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anose="02020603050405020304" pitchFamily="18" charset="0"/>
                <a:cs typeface="Times New Roman" panose="02020603050405020304" pitchFamily="18" charset="0"/>
              </a:rPr>
              <a:t>Kể một số cuốn sách con đã đọc và nội dung, bài học sau khi đọc cuốn sách đó.</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185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78" y="297873"/>
            <a:ext cx="5617186" cy="37447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778" y="297873"/>
            <a:ext cx="6065471" cy="3646054"/>
          </a:xfrm>
          <a:prstGeom prst="rect">
            <a:avLst/>
          </a:prstGeom>
        </p:spPr>
      </p:pic>
      <p:sp>
        <p:nvSpPr>
          <p:cNvPr id="8" name="TextBox 7"/>
          <p:cNvSpPr txBox="1"/>
          <p:nvPr/>
        </p:nvSpPr>
        <p:spPr>
          <a:xfrm>
            <a:off x="1163782" y="4414982"/>
            <a:ext cx="9836727" cy="15696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Hãy cùng người thân trong gia đình hoặc bạn bè đọc sách và chụp lại các khoảnh khắc rồi gửi ảnh qua tin nhắn </a:t>
            </a:r>
            <a:r>
              <a:rPr lang="en-US" sz="3200" b="1" dirty="0" err="1">
                <a:solidFill>
                  <a:srgbClr val="FF0000"/>
                </a:solidFill>
                <a:latin typeface="Times New Roman" panose="02020603050405020304" pitchFamily="18" charset="0"/>
                <a:cs typeface="Times New Roman" panose="02020603050405020304" pitchFamily="18" charset="0"/>
              </a:rPr>
              <a:t>z</a:t>
            </a:r>
            <a:r>
              <a:rPr lang="en-US" sz="3200" b="1" dirty="0" err="1" smtClean="0">
                <a:solidFill>
                  <a:srgbClr val="FF0000"/>
                </a:solidFill>
                <a:latin typeface="Times New Roman" panose="02020603050405020304" pitchFamily="18" charset="0"/>
                <a:cs typeface="Times New Roman" panose="02020603050405020304" pitchFamily="18" charset="0"/>
              </a:rPr>
              <a:t>alo</a:t>
            </a:r>
            <a:r>
              <a:rPr lang="en-US" sz="3200" b="1" dirty="0" smtClean="0">
                <a:solidFill>
                  <a:srgbClr val="FF0000"/>
                </a:solidFill>
                <a:latin typeface="Times New Roman" panose="02020603050405020304" pitchFamily="18" charset="0"/>
                <a:cs typeface="Times New Roman" panose="02020603050405020304" pitchFamily="18" charset="0"/>
              </a:rPr>
              <a:t> cá nhân cho GVCN.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03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20"/>
            <a:ext cx="11952514" cy="584775"/>
          </a:xfrm>
          <a:prstGeom prst="rect">
            <a:avLst/>
          </a:prstGeom>
          <a:noFill/>
        </p:spPr>
        <p:txBody>
          <a:bodyPr wrap="square" rtlCol="0">
            <a:spAutoFit/>
          </a:bodyPr>
          <a:lstStyle/>
          <a:p>
            <a:r>
              <a:rPr lang="vi-VN" sz="3200" dirty="0" smtClean="0">
                <a:solidFill>
                  <a:srgbClr val="FF0000"/>
                </a:solidFill>
                <a:latin typeface="+mj-lt"/>
              </a:rPr>
              <a:t>MỘT SỐ HÌNH ẢNH CỦA NGÀY HỘI ĐỌC SÁCH NĂM 2017-2018</a:t>
            </a:r>
            <a:endParaRPr lang="vi-VN" sz="3200" dirty="0">
              <a:solidFill>
                <a:srgbClr val="FF0000"/>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1" y="945925"/>
            <a:ext cx="5338483" cy="57418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276" y="945925"/>
            <a:ext cx="5782238" cy="5741894"/>
          </a:xfrm>
          <a:prstGeom prst="rect">
            <a:avLst/>
          </a:prstGeom>
        </p:spPr>
      </p:pic>
    </p:spTree>
    <p:extLst>
      <p:ext uri="{BB962C8B-B14F-4D97-AF65-F5344CB8AC3E}">
        <p14:creationId xmlns:p14="http://schemas.microsoft.com/office/powerpoint/2010/main" val="979479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20"/>
            <a:ext cx="11952514" cy="584775"/>
          </a:xfrm>
          <a:prstGeom prst="rect">
            <a:avLst/>
          </a:prstGeom>
          <a:noFill/>
        </p:spPr>
        <p:txBody>
          <a:bodyPr wrap="square" rtlCol="0">
            <a:spAutoFit/>
          </a:bodyPr>
          <a:lstStyle/>
          <a:p>
            <a:r>
              <a:rPr lang="vi-VN" sz="3200" dirty="0" smtClean="0">
                <a:solidFill>
                  <a:srgbClr val="FF0000"/>
                </a:solidFill>
                <a:latin typeface="+mj-lt"/>
              </a:rPr>
              <a:t>MỘT SỐ HÌNH ẢNH CỦA NGÀY HỘI ĐỌC SÁCH NĂM 2017-2018</a:t>
            </a:r>
            <a:endParaRPr lang="vi-VN" sz="3200" dirty="0">
              <a:solidFill>
                <a:srgbClr val="FF0000"/>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92" y="1116106"/>
            <a:ext cx="5495365" cy="54326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2787" y="1116106"/>
            <a:ext cx="5576047" cy="5432612"/>
          </a:xfrm>
          <a:prstGeom prst="rect">
            <a:avLst/>
          </a:prstGeom>
        </p:spPr>
      </p:pic>
    </p:spTree>
    <p:extLst>
      <p:ext uri="{BB962C8B-B14F-4D97-AF65-F5344CB8AC3E}">
        <p14:creationId xmlns:p14="http://schemas.microsoft.com/office/powerpoint/2010/main" val="227159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20"/>
            <a:ext cx="11952514" cy="584775"/>
          </a:xfrm>
          <a:prstGeom prst="rect">
            <a:avLst/>
          </a:prstGeom>
          <a:noFill/>
        </p:spPr>
        <p:txBody>
          <a:bodyPr wrap="square" rtlCol="0">
            <a:spAutoFit/>
          </a:bodyPr>
          <a:lstStyle/>
          <a:p>
            <a:r>
              <a:rPr lang="vi-VN" sz="3200" dirty="0" smtClean="0">
                <a:solidFill>
                  <a:srgbClr val="FF0000"/>
                </a:solidFill>
                <a:latin typeface="+mj-lt"/>
              </a:rPr>
              <a:t>MỘT SỐ HÌNH ẢNH CỦA NGÀY HỘI ĐỌC SÁCH NĂM 2018-2019</a:t>
            </a:r>
            <a:endParaRPr lang="vi-VN" sz="3200" dirty="0">
              <a:solidFill>
                <a:srgbClr val="FF0000"/>
              </a:solidFill>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118" y="959372"/>
            <a:ext cx="4894729" cy="553555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8414" y="959372"/>
            <a:ext cx="5210892" cy="5535558"/>
          </a:xfrm>
          <a:prstGeom prst="rect">
            <a:avLst/>
          </a:prstGeom>
        </p:spPr>
      </p:pic>
    </p:spTree>
    <p:extLst>
      <p:ext uri="{BB962C8B-B14F-4D97-AF65-F5344CB8AC3E}">
        <p14:creationId xmlns:p14="http://schemas.microsoft.com/office/powerpoint/2010/main" val="2577970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20"/>
            <a:ext cx="11952514" cy="584775"/>
          </a:xfrm>
          <a:prstGeom prst="rect">
            <a:avLst/>
          </a:prstGeom>
          <a:noFill/>
        </p:spPr>
        <p:txBody>
          <a:bodyPr wrap="square" rtlCol="0">
            <a:spAutoFit/>
          </a:bodyPr>
          <a:lstStyle/>
          <a:p>
            <a:r>
              <a:rPr lang="vi-VN" sz="3200" dirty="0" smtClean="0">
                <a:solidFill>
                  <a:srgbClr val="FF0000"/>
                </a:solidFill>
                <a:latin typeface="+mj-lt"/>
              </a:rPr>
              <a:t>MỘT SỐ HÌNH ẢNH CỦA NGÀY HỘI ĐỌC SÁCH NĂM 2018-2019</a:t>
            </a:r>
            <a:endParaRPr lang="vi-VN" sz="3200" dirty="0">
              <a:solidFill>
                <a:srgbClr val="FF0000"/>
              </a:solidFill>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176" y="1280179"/>
            <a:ext cx="4995741" cy="51744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812" y="1186050"/>
            <a:ext cx="5143659" cy="5268538"/>
          </a:xfrm>
          <a:prstGeom prst="rect">
            <a:avLst/>
          </a:prstGeom>
        </p:spPr>
      </p:pic>
    </p:spTree>
    <p:extLst>
      <p:ext uri="{BB962C8B-B14F-4D97-AF65-F5344CB8AC3E}">
        <p14:creationId xmlns:p14="http://schemas.microsoft.com/office/powerpoint/2010/main" val="2623280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20"/>
            <a:ext cx="11952514" cy="584775"/>
          </a:xfrm>
          <a:prstGeom prst="rect">
            <a:avLst/>
          </a:prstGeom>
          <a:noFill/>
        </p:spPr>
        <p:txBody>
          <a:bodyPr wrap="square" rtlCol="0">
            <a:spAutoFit/>
          </a:bodyPr>
          <a:lstStyle/>
          <a:p>
            <a:r>
              <a:rPr lang="vi-VN" sz="3200" dirty="0" smtClean="0">
                <a:solidFill>
                  <a:srgbClr val="FF0000"/>
                </a:solidFill>
                <a:latin typeface="+mj-lt"/>
              </a:rPr>
              <a:t>MỘT SỐ HÌNH ẢNH CỦA NGÀY HỘI ĐỌC SÁCH NĂM 2018-2019</a:t>
            </a:r>
            <a:endParaRPr lang="vi-VN" sz="3200" dirty="0">
              <a:solidFill>
                <a:srgbClr val="FF0000"/>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96788"/>
            <a:ext cx="9144000" cy="5271247"/>
          </a:xfrm>
          <a:prstGeom prst="rect">
            <a:avLst/>
          </a:prstGeom>
        </p:spPr>
      </p:pic>
    </p:spTree>
    <p:extLst>
      <p:ext uri="{BB962C8B-B14F-4D97-AF65-F5344CB8AC3E}">
        <p14:creationId xmlns:p14="http://schemas.microsoft.com/office/powerpoint/2010/main" val="1765462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20239" y="569763"/>
            <a:ext cx="8165055" cy="707886"/>
          </a:xfrm>
          <a:prstGeom prst="rect">
            <a:avLst/>
          </a:prstGeom>
          <a:noFill/>
        </p:spPr>
        <p:txBody>
          <a:bodyPr wrap="square" rtlCol="0">
            <a:spAutoFit/>
          </a:bodyPr>
          <a:lstStyle/>
          <a:p>
            <a:r>
              <a:rPr lang="vi-VN" sz="4000" dirty="0" smtClean="0">
                <a:solidFill>
                  <a:srgbClr val="FF0000"/>
                </a:solidFill>
                <a:latin typeface="+mj-lt"/>
              </a:rPr>
              <a:t>Thông điệp, lợi ích của </a:t>
            </a:r>
            <a:r>
              <a:rPr lang="vi-VN" sz="4000" dirty="0">
                <a:solidFill>
                  <a:srgbClr val="FF0000"/>
                </a:solidFill>
                <a:latin typeface="+mj-lt"/>
              </a:rPr>
              <a:t>việc </a:t>
            </a:r>
            <a:r>
              <a:rPr lang="vi-VN" sz="4000" dirty="0" smtClean="0">
                <a:solidFill>
                  <a:srgbClr val="FF0000"/>
                </a:solidFill>
                <a:latin typeface="+mj-lt"/>
              </a:rPr>
              <a:t>học tập</a:t>
            </a:r>
            <a:endParaRPr lang="vi-VN" sz="4000" dirty="0">
              <a:solidFill>
                <a:srgbClr val="FF0000"/>
              </a:solidFill>
              <a:latin typeface="+mj-lt"/>
            </a:endParaRPr>
          </a:p>
        </p:txBody>
      </p:sp>
      <p:sp>
        <p:nvSpPr>
          <p:cNvPr id="10" name="TextBox 9"/>
          <p:cNvSpPr txBox="1"/>
          <p:nvPr/>
        </p:nvSpPr>
        <p:spPr>
          <a:xfrm>
            <a:off x="796832" y="1384663"/>
            <a:ext cx="11015254" cy="3046988"/>
          </a:xfrm>
          <a:prstGeom prst="rect">
            <a:avLst/>
          </a:prstGeom>
          <a:noFill/>
        </p:spPr>
        <p:txBody>
          <a:bodyPr wrap="square" rtlCol="0">
            <a:spAutoFit/>
          </a:bodyPr>
          <a:lstStyle/>
          <a:p>
            <a:r>
              <a:rPr lang="vi-VN" sz="3200" dirty="0" smtClean="0">
                <a:latin typeface="+mj-lt"/>
              </a:rPr>
              <a:t>Giúp </a:t>
            </a:r>
            <a:r>
              <a:rPr lang="vi-VN" sz="3200" dirty="0">
                <a:latin typeface="+mj-lt"/>
              </a:rPr>
              <a:t>các bạn không ngừng mở rộng, nâng cao kiến thức ,tiếp cận được sự phát triển của khoa </a:t>
            </a:r>
            <a:r>
              <a:rPr lang="vi-VN" sz="3200" dirty="0" smtClean="0">
                <a:latin typeface="+mj-lt"/>
              </a:rPr>
              <a:t>học, </a:t>
            </a:r>
            <a:r>
              <a:rPr lang="vi-VN" sz="3200" dirty="0">
                <a:latin typeface="+mj-lt"/>
              </a:rPr>
              <a:t>bồi dưỡng nâng cao năng lực, tư duy logic, phương pháp làm việc có hiệu quả, có thái độ đúng đắn với thế giới xung quanh cũng như với bản thân mình</a:t>
            </a:r>
            <a:r>
              <a:rPr lang="vi-VN" sz="3200" dirty="0" smtClean="0">
                <a:latin typeface="+mj-lt"/>
              </a:rPr>
              <a:t>.</a:t>
            </a:r>
          </a:p>
          <a:p>
            <a:r>
              <a:rPr lang="vi-VN" sz="3200" dirty="0">
                <a:latin typeface="+mj-lt"/>
              </a:rPr>
              <a:t>N</a:t>
            </a:r>
            <a:r>
              <a:rPr lang="vi-VN" sz="3200" dirty="0" smtClean="0">
                <a:latin typeface="+mj-lt"/>
              </a:rPr>
              <a:t>hất </a:t>
            </a:r>
            <a:r>
              <a:rPr lang="vi-VN" sz="3200" dirty="0">
                <a:latin typeface="+mj-lt"/>
              </a:rPr>
              <a:t>là bồi dưỡng sự hứng thú, năng lực và thói quen tự học suốt đời.</a:t>
            </a:r>
          </a:p>
        </p:txBody>
      </p:sp>
      <p:sp>
        <p:nvSpPr>
          <p:cNvPr id="7" name="TextBox 6"/>
          <p:cNvSpPr txBox="1"/>
          <p:nvPr/>
        </p:nvSpPr>
        <p:spPr>
          <a:xfrm>
            <a:off x="1163782" y="4414982"/>
            <a:ext cx="9836727" cy="15696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vi-VN" sz="3200" b="1" dirty="0" smtClean="0">
                <a:solidFill>
                  <a:srgbClr val="FF0000"/>
                </a:solidFill>
                <a:latin typeface="+mj-lt"/>
                <a:cs typeface="Arial" panose="020B0604020202020204" pitchFamily="34" charset="0"/>
              </a:rPr>
              <a:t>Chúng ta không chỉ học tập từ thầy cô mà còn học từ bạn bè, học cả những điều ở thế giới xung quanh</a:t>
            </a:r>
            <a:r>
              <a:rPr lang="en-US" sz="3200" b="1" dirty="0" smtClean="0">
                <a:solidFill>
                  <a:srgbClr val="FF0000"/>
                </a:solidFill>
                <a:latin typeface="+mj-lt"/>
                <a:cs typeface="Arial" panose="020B0604020202020204" pitchFamily="34" charset="0"/>
              </a:rPr>
              <a:t>.</a:t>
            </a:r>
            <a:r>
              <a:rPr lang="vi-VN" sz="3200" b="1" dirty="0" smtClean="0">
                <a:solidFill>
                  <a:srgbClr val="FF0000"/>
                </a:solidFill>
                <a:latin typeface="+mj-lt"/>
                <a:cs typeface="Arial" panose="020B0604020202020204" pitchFamily="34" charset="0"/>
              </a:rPr>
              <a:t> Học tập suốt cuộc đời không phân biệt lứa tuổi.</a:t>
            </a:r>
            <a:endParaRPr lang="en-US" sz="32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6258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3405" y="5294374"/>
            <a:ext cx="9980023" cy="1077218"/>
          </a:xfrm>
          <a:prstGeom prst="rect">
            <a:avLst/>
          </a:prstGeom>
          <a:noFill/>
        </p:spPr>
        <p:txBody>
          <a:bodyPr wrap="square" rtlCol="0">
            <a:spAutoFit/>
          </a:bodyPr>
          <a:lstStyle/>
          <a:p>
            <a:r>
              <a:rPr lang="vi-VN" sz="3200" dirty="0" smtClean="0">
                <a:solidFill>
                  <a:schemeClr val="accent1">
                    <a:lumMod val="75000"/>
                  </a:schemeClr>
                </a:solidFill>
                <a:latin typeface="+mj-lt"/>
              </a:rPr>
              <a:t>	Học là </a:t>
            </a:r>
            <a:r>
              <a:rPr lang="vi-VN" sz="3200" dirty="0">
                <a:solidFill>
                  <a:schemeClr val="accent1">
                    <a:lumMod val="75000"/>
                  </a:schemeClr>
                </a:solidFill>
                <a:latin typeface="+mj-lt"/>
              </a:rPr>
              <a:t>chìa khóa vạn năng mở cửa lâu đài trí tuệ và tâm hồn con người</a:t>
            </a:r>
          </a:p>
        </p:txBody>
      </p:sp>
      <p:sp>
        <p:nvSpPr>
          <p:cNvPr id="4" name="TextBox 3"/>
          <p:cNvSpPr txBox="1"/>
          <p:nvPr/>
        </p:nvSpPr>
        <p:spPr>
          <a:xfrm>
            <a:off x="1887582" y="263474"/>
            <a:ext cx="8739051" cy="769441"/>
          </a:xfrm>
          <a:prstGeom prst="rect">
            <a:avLst/>
          </a:prstGeom>
          <a:noFill/>
        </p:spPr>
        <p:txBody>
          <a:bodyPr wrap="square" rtlCol="0">
            <a:spAutoFit/>
          </a:bodyPr>
          <a:lstStyle/>
          <a:p>
            <a:r>
              <a:rPr lang="vi-VN" sz="4400" dirty="0" smtClean="0">
                <a:solidFill>
                  <a:srgbClr val="FF0000"/>
                </a:solidFill>
                <a:latin typeface="+mj-lt"/>
              </a:rPr>
              <a:t>Thứ hai ngày 05 tháng 10 năm 2020</a:t>
            </a:r>
            <a:endParaRPr lang="vi-VN" sz="4400" dirty="0">
              <a:solidFill>
                <a:srgbClr val="FF0000"/>
              </a:solidFill>
              <a:latin typeface="+mj-lt"/>
            </a:endParaRPr>
          </a:p>
        </p:txBody>
      </p:sp>
      <p:sp>
        <p:nvSpPr>
          <p:cNvPr id="6" name="TextBox 5"/>
          <p:cNvSpPr txBox="1"/>
          <p:nvPr/>
        </p:nvSpPr>
        <p:spPr>
          <a:xfrm>
            <a:off x="1123405" y="1385612"/>
            <a:ext cx="10267406" cy="3970318"/>
          </a:xfrm>
          <a:prstGeom prst="rect">
            <a:avLst/>
          </a:prstGeom>
          <a:noFill/>
        </p:spPr>
        <p:txBody>
          <a:bodyPr wrap="square" rtlCol="0">
            <a:spAutoFit/>
          </a:bodyPr>
          <a:lstStyle/>
          <a:p>
            <a:r>
              <a:rPr lang="vi-VN" sz="2400" dirty="0" smtClean="0">
                <a:latin typeface="+mj-lt"/>
              </a:rPr>
              <a:t>	</a:t>
            </a:r>
            <a:r>
              <a:rPr lang="vi-VN" sz="2800" dirty="0" smtClean="0">
                <a:latin typeface="+mj-lt"/>
              </a:rPr>
              <a:t>Học là </a:t>
            </a:r>
            <a:r>
              <a:rPr lang="vi-VN" sz="2800" dirty="0">
                <a:latin typeface="+mj-lt"/>
              </a:rPr>
              <a:t>quá trình tiếp thu cái mới hoặc bổ sung, trau dồi các kiến thức, kỹ năng, kinh nghiệm, giá trị, nhận thức hoặc sở thích và có thể liên quan đến việc tổng hợp các thông tin khác nhau.</a:t>
            </a:r>
          </a:p>
          <a:p>
            <a:r>
              <a:rPr lang="vi-VN" sz="2800" dirty="0" smtClean="0">
                <a:latin typeface="+mj-lt"/>
              </a:rPr>
              <a:t>	Học </a:t>
            </a:r>
            <a:r>
              <a:rPr lang="vi-VN" sz="2800" dirty="0">
                <a:latin typeface="+mj-lt"/>
              </a:rPr>
              <a:t>và rèn luyện để hiểu biết, trang bị các kỹ năng và tri thức: kết quả học tập, siêng năng học tập. Làm theo gương tốt: học tập lẫn nhau, học tập kinh nghiệm.</a:t>
            </a:r>
          </a:p>
          <a:p>
            <a:r>
              <a:rPr lang="vi-VN" sz="2800" dirty="0" smtClean="0">
                <a:latin typeface="+mj-lt"/>
              </a:rPr>
              <a:t>	Học </a:t>
            </a:r>
            <a:r>
              <a:rPr lang="vi-VN" sz="2800" dirty="0">
                <a:latin typeface="+mj-lt"/>
              </a:rPr>
              <a:t>tập là hiểu sâu, hiểu rộng hơn vấn đề, lĩnh vực mà ta muốn biết. Giúp ta trao đổi kiến thức, kinh nghiệm, làm tăng sự sáng tạo và trí tuệ, để chúng ta áp dụng được vào đời sống và xã hội</a:t>
            </a:r>
            <a:r>
              <a:rPr lang="vi-VN" sz="2400" dirty="0">
                <a:latin typeface="+mj-lt"/>
              </a:rPr>
              <a:t>.</a:t>
            </a:r>
          </a:p>
        </p:txBody>
      </p:sp>
    </p:spTree>
    <p:extLst>
      <p:ext uri="{BB962C8B-B14F-4D97-AF65-F5344CB8AC3E}">
        <p14:creationId xmlns:p14="http://schemas.microsoft.com/office/powerpoint/2010/main" val="230080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6" name="Title 1"/>
          <p:cNvSpPr txBox="1">
            <a:spLocks/>
          </p:cNvSpPr>
          <p:nvPr/>
        </p:nvSpPr>
        <p:spPr>
          <a:xfrm>
            <a:off x="2586317" y="633786"/>
            <a:ext cx="7589649" cy="1314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6000" b="1" dirty="0" smtClean="0">
                <a:solidFill>
                  <a:srgbClr val="FFFF00"/>
                </a:solidFill>
                <a:latin typeface="Times New Roman" panose="02020603050405020304" pitchFamily="18" charset="0"/>
                <a:cs typeface="Times New Roman" panose="02020603050405020304" pitchFamily="18" charset="0"/>
              </a:rPr>
              <a:t>CẢM ƠN CÁC CON</a:t>
            </a:r>
            <a:endParaRPr lang="en-US" altLang="en-US" sz="6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96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630" y="701617"/>
            <a:ext cx="2067213" cy="2905530"/>
          </a:xfrm>
          <a:prstGeom prst="rect">
            <a:avLst/>
          </a:prstGeom>
        </p:spPr>
      </p:pic>
      <p:sp>
        <p:nvSpPr>
          <p:cNvPr id="6" name="Oval Callout 5"/>
          <p:cNvSpPr/>
          <p:nvPr/>
        </p:nvSpPr>
        <p:spPr>
          <a:xfrm>
            <a:off x="4239490" y="1685983"/>
            <a:ext cx="7573819" cy="3842328"/>
          </a:xfrm>
          <a:prstGeom prst="wedgeEllipseCallout">
            <a:avLst>
              <a:gd name="adj1" fmla="val -64979"/>
              <a:gd name="adj2" fmla="val -44952"/>
            </a:avLst>
          </a:prstGeom>
          <a:solidFill>
            <a:schemeClr val="accent6">
              <a:lumMod val="20000"/>
              <a:lumOff val="80000"/>
            </a:schemeClr>
          </a:solidFill>
          <a:ln>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Việt</a:t>
            </a:r>
            <a:r>
              <a:rPr lang="en-US" sz="2800" dirty="0" smtClean="0">
                <a:latin typeface="Times New Roman" panose="02020603050405020304" pitchFamily="18" charset="0"/>
                <a:cs typeface="Times New Roman" panose="02020603050405020304" pitchFamily="18" charset="0"/>
              </a:rPr>
              <a:t> Nam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Cloud Callout 6"/>
          <p:cNvSpPr/>
          <p:nvPr/>
        </p:nvSpPr>
        <p:spPr>
          <a:xfrm>
            <a:off x="3074843" y="1471058"/>
            <a:ext cx="8229600" cy="3860800"/>
          </a:xfrm>
          <a:prstGeom prst="cloudCallout">
            <a:avLst>
              <a:gd name="adj1" fmla="val -51361"/>
              <a:gd name="adj2" fmla="val -3893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Ngày</a:t>
            </a:r>
            <a:r>
              <a:rPr lang="en-US" sz="4800" dirty="0" smtClean="0">
                <a:solidFill>
                  <a:srgbClr val="FF0000"/>
                </a:solidFill>
                <a:latin typeface="Times New Roman" panose="02020603050405020304" pitchFamily="18" charset="0"/>
                <a:cs typeface="Times New Roman" panose="02020603050405020304" pitchFamily="18" charset="0"/>
              </a:rPr>
              <a:t> 21 </a:t>
            </a:r>
            <a:r>
              <a:rPr lang="en-US" sz="4800" dirty="0" err="1" smtClean="0">
                <a:solidFill>
                  <a:srgbClr val="FF0000"/>
                </a:solidFill>
                <a:latin typeface="Times New Roman" panose="02020603050405020304" pitchFamily="18" charset="0"/>
                <a:cs typeface="Times New Roman" panose="02020603050405020304" pitchFamily="18" charset="0"/>
              </a:rPr>
              <a:t>tháng</a:t>
            </a:r>
            <a:r>
              <a:rPr lang="en-US" sz="4800" dirty="0" smtClean="0">
                <a:solidFill>
                  <a:srgbClr val="FF0000"/>
                </a:solidFill>
                <a:latin typeface="Times New Roman" panose="02020603050405020304" pitchFamily="18" charset="0"/>
                <a:cs typeface="Times New Roman" panose="02020603050405020304" pitchFamily="18" charset="0"/>
              </a:rPr>
              <a:t> 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2706254" y="1897981"/>
            <a:ext cx="11090428" cy="4479637"/>
          </a:xfrm>
          <a:prstGeom prst="cloudCallout">
            <a:avLst>
              <a:gd name="adj1" fmla="val -45811"/>
              <a:gd name="adj2" fmla="val -48775"/>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N</a:t>
            </a:r>
            <a:r>
              <a:rPr lang="vi-VN" sz="3200" dirty="0" smtClean="0">
                <a:solidFill>
                  <a:srgbClr val="002060"/>
                </a:solidFill>
                <a:latin typeface="Times New Roman" panose="02020603050405020304" pitchFamily="18" charset="0"/>
                <a:cs typeface="Times New Roman" panose="02020603050405020304" pitchFamily="18" charset="0"/>
              </a:rPr>
              <a:t>hằm </a:t>
            </a:r>
            <a:r>
              <a:rPr lang="vi-VN" sz="3200" dirty="0">
                <a:solidFill>
                  <a:srgbClr val="002060"/>
                </a:solidFill>
                <a:latin typeface="Times New Roman" panose="02020603050405020304" pitchFamily="18" charset="0"/>
                <a:cs typeface="Times New Roman" panose="02020603050405020304" pitchFamily="18" charset="0"/>
              </a:rPr>
              <a:t>khuyến khích và phát triển phong trào </a:t>
            </a:r>
            <a:r>
              <a:rPr lang="vi-VN" sz="3200" dirty="0" smtClean="0">
                <a:solidFill>
                  <a:srgbClr val="002060"/>
                </a:solidFill>
                <a:latin typeface="Times New Roman" panose="02020603050405020304" pitchFamily="18" charset="0"/>
                <a:cs typeface="Times New Roman" panose="02020603050405020304" pitchFamily="18" charset="0"/>
              </a:rPr>
              <a:t>học </a:t>
            </a:r>
            <a:r>
              <a:rPr lang="vi-VN" sz="3200" dirty="0">
                <a:solidFill>
                  <a:srgbClr val="002060"/>
                </a:solidFill>
                <a:latin typeface="Times New Roman" panose="02020603050405020304" pitchFamily="18" charset="0"/>
                <a:cs typeface="Times New Roman" panose="02020603050405020304" pitchFamily="18" charset="0"/>
              </a:rPr>
              <a:t>trong cộng đồng, nâng cao nhận thức của nhân dân về ý nghĩa to lớn và tầm quan trọng của việc đọc sách đối với việc </a:t>
            </a:r>
            <a:r>
              <a:rPr lang="vi-VN" sz="3200" dirty="0" smtClean="0">
                <a:solidFill>
                  <a:srgbClr val="002060"/>
                </a:solidFill>
                <a:latin typeface="Times New Roman" panose="02020603050405020304" pitchFamily="18" charset="0"/>
                <a:cs typeface="Times New Roman" panose="02020603050405020304" pitchFamily="18" charset="0"/>
              </a:rPr>
              <a:t>phát </a:t>
            </a:r>
            <a:r>
              <a:rPr lang="vi-VN" sz="3200" dirty="0">
                <a:solidFill>
                  <a:srgbClr val="002060"/>
                </a:solidFill>
                <a:latin typeface="Times New Roman" panose="02020603050405020304" pitchFamily="18" charset="0"/>
                <a:cs typeface="Times New Roman" panose="02020603050405020304" pitchFamily="18" charset="0"/>
              </a:rPr>
              <a:t>triển kiến thức, kỹ năng và phát triển tư duy, giáo dục và rèn luyện nhân cách con người. Đây thật sự là niềm vui lớn cho những người </a:t>
            </a:r>
            <a:r>
              <a:rPr lang="vi-VN" sz="3200" dirty="0" smtClean="0">
                <a:solidFill>
                  <a:srgbClr val="002060"/>
                </a:solidFill>
                <a:latin typeface="Times New Roman" panose="02020603050405020304" pitchFamily="18" charset="0"/>
                <a:cs typeface="Times New Roman" panose="02020603050405020304" pitchFamily="18" charset="0"/>
              </a:rPr>
              <a:t>ham học hỏi.</a:t>
            </a:r>
            <a:endParaRPr 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07622" y="170964"/>
            <a:ext cx="9196251" cy="769441"/>
          </a:xfrm>
          <a:prstGeom prst="rect">
            <a:avLst/>
          </a:prstGeom>
          <a:noFill/>
        </p:spPr>
        <p:txBody>
          <a:bodyPr wrap="square" rtlCol="0">
            <a:spAutoFit/>
          </a:bodyPr>
          <a:lstStyle/>
          <a:p>
            <a:r>
              <a:rPr lang="vi-VN" sz="4400" dirty="0" smtClean="0">
                <a:solidFill>
                  <a:srgbClr val="FF0000"/>
                </a:solidFill>
                <a:latin typeface="Times New Roman" panose="02020603050405020304" pitchFamily="18" charset="0"/>
                <a:cs typeface="Times New Roman" panose="02020603050405020304" pitchFamily="18" charset="0"/>
              </a:rPr>
              <a:t>Thứ hai ngày 05 tháng 10 năm 2020</a:t>
            </a:r>
            <a:endParaRPr lang="vi-VN"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4034" y="600891"/>
            <a:ext cx="10323884" cy="5324535"/>
          </a:xfrm>
          <a:prstGeom prst="rect">
            <a:avLst/>
          </a:prstGeom>
        </p:spPr>
        <p:txBody>
          <a:bodyPr wrap="square">
            <a:spAutoFit/>
          </a:bodyPr>
          <a:lstStyle/>
          <a:p>
            <a:r>
              <a:rPr lang="vi-VN" sz="3200" b="1" dirty="0" smtClean="0">
                <a:solidFill>
                  <a:srgbClr val="FF0000"/>
                </a:solidFill>
                <a:latin typeface="+mj-lt"/>
              </a:rPr>
              <a:t>		Các </a:t>
            </a:r>
            <a:r>
              <a:rPr lang="vi-VN" sz="3200" b="1" dirty="0">
                <a:solidFill>
                  <a:srgbClr val="FF0000"/>
                </a:solidFill>
                <a:latin typeface="+mj-lt"/>
              </a:rPr>
              <a:t>câu danh ngôn về học tập:</a:t>
            </a:r>
          </a:p>
          <a:p>
            <a:pPr>
              <a:buFont typeface="Arial" panose="020B0604020202020204" pitchFamily="34" charset="0"/>
              <a:buChar char="•"/>
            </a:pPr>
            <a:r>
              <a:rPr lang="vi-VN" sz="2800" dirty="0">
                <a:solidFill>
                  <a:srgbClr val="777777"/>
                </a:solidFill>
                <a:latin typeface="+mj-lt"/>
              </a:rPr>
              <a:t>“Học, học nữa, học mãi” </a:t>
            </a:r>
            <a:endParaRPr lang="vi-VN" sz="2800" dirty="0" smtClean="0">
              <a:solidFill>
                <a:srgbClr val="777777"/>
              </a:solidFill>
              <a:latin typeface="+mj-lt"/>
            </a:endParaRPr>
          </a:p>
          <a:p>
            <a:pPr>
              <a:buFont typeface="Arial" panose="020B0604020202020204" pitchFamily="34" charset="0"/>
              <a:buChar char="•"/>
            </a:pPr>
            <a:r>
              <a:rPr lang="vi-VN" sz="2800" dirty="0" smtClean="0">
                <a:solidFill>
                  <a:srgbClr val="777777"/>
                </a:solidFill>
                <a:latin typeface="+mj-lt"/>
              </a:rPr>
              <a:t>Học </a:t>
            </a:r>
            <a:r>
              <a:rPr lang="vi-VN" sz="2800" dirty="0">
                <a:solidFill>
                  <a:srgbClr val="777777"/>
                </a:solidFill>
                <a:latin typeface="+mj-lt"/>
              </a:rPr>
              <a:t>thầy không tày học bạn.</a:t>
            </a:r>
          </a:p>
          <a:p>
            <a:pPr>
              <a:buFont typeface="Arial" panose="020B0604020202020204" pitchFamily="34" charset="0"/>
              <a:buChar char="•"/>
            </a:pPr>
            <a:r>
              <a:rPr lang="vi-VN" sz="2800" dirty="0">
                <a:solidFill>
                  <a:srgbClr val="777777"/>
                </a:solidFill>
                <a:latin typeface="+mj-lt"/>
              </a:rPr>
              <a:t>Đi một ngày đàng, học một sàng khôn.</a:t>
            </a:r>
          </a:p>
          <a:p>
            <a:pPr>
              <a:buFont typeface="Arial" panose="020B0604020202020204" pitchFamily="34" charset="0"/>
              <a:buChar char="•"/>
            </a:pPr>
            <a:r>
              <a:rPr lang="vi-VN" sz="2800" dirty="0">
                <a:solidFill>
                  <a:srgbClr val="777777"/>
                </a:solidFill>
                <a:latin typeface="+mj-lt"/>
              </a:rPr>
              <a:t>Ngọc không mài không thành ngọc quý. Người không học không biết đạo lý</a:t>
            </a:r>
          </a:p>
          <a:p>
            <a:pPr>
              <a:buFont typeface="Arial" panose="020B0604020202020204" pitchFamily="34" charset="0"/>
              <a:buChar char="•"/>
            </a:pPr>
            <a:r>
              <a:rPr lang="vi-VN" sz="2800" dirty="0">
                <a:solidFill>
                  <a:srgbClr val="777777"/>
                </a:solidFill>
                <a:latin typeface="+mj-lt"/>
              </a:rPr>
              <a:t>Dốt đến đâu học lâu cũng biết.</a:t>
            </a:r>
          </a:p>
          <a:p>
            <a:pPr>
              <a:buFont typeface="Arial" panose="020B0604020202020204" pitchFamily="34" charset="0"/>
              <a:buChar char="•"/>
            </a:pPr>
            <a:r>
              <a:rPr lang="vi-VN" sz="2800" dirty="0">
                <a:solidFill>
                  <a:srgbClr val="777777"/>
                </a:solidFill>
                <a:latin typeface="+mj-lt"/>
              </a:rPr>
              <a:t>Học ăn, học nói, học gói, học mở.</a:t>
            </a:r>
          </a:p>
          <a:p>
            <a:pPr>
              <a:buFont typeface="Arial" panose="020B0604020202020204" pitchFamily="34" charset="0"/>
              <a:buChar char="•"/>
            </a:pPr>
            <a:r>
              <a:rPr lang="vi-VN" sz="2800" dirty="0">
                <a:solidFill>
                  <a:srgbClr val="777777"/>
                </a:solidFill>
                <a:latin typeface="+mj-lt"/>
              </a:rPr>
              <a:t>Đừng xấu hổ khi không biết, chỉ xấu hổ khi không học.</a:t>
            </a:r>
          </a:p>
          <a:p>
            <a:pPr>
              <a:buFont typeface="Arial" panose="020B0604020202020204" pitchFamily="34" charset="0"/>
              <a:buChar char="•"/>
            </a:pPr>
            <a:r>
              <a:rPr lang="vi-VN" sz="2800" dirty="0">
                <a:solidFill>
                  <a:srgbClr val="777777"/>
                </a:solidFill>
                <a:latin typeface="+mj-lt"/>
              </a:rPr>
              <a:t>Người không học như ngọc không mài.</a:t>
            </a:r>
          </a:p>
          <a:p>
            <a:pPr>
              <a:buFont typeface="Arial" panose="020B0604020202020204" pitchFamily="34" charset="0"/>
              <a:buChar char="•"/>
            </a:pPr>
            <a:r>
              <a:rPr lang="vi-VN" sz="2800" dirty="0">
                <a:solidFill>
                  <a:srgbClr val="777777"/>
                </a:solidFill>
                <a:latin typeface="+mj-lt"/>
              </a:rPr>
              <a:t>Học không hiểu, học không hành là học như vẹt.</a:t>
            </a:r>
          </a:p>
          <a:p>
            <a:pPr>
              <a:buFont typeface="Arial" panose="020B0604020202020204" pitchFamily="34" charset="0"/>
              <a:buChar char="•"/>
            </a:pPr>
            <a:r>
              <a:rPr lang="vi-VN" sz="2800" dirty="0">
                <a:solidFill>
                  <a:srgbClr val="777777"/>
                </a:solidFill>
                <a:latin typeface="+mj-lt"/>
              </a:rPr>
              <a:t>Bộ </a:t>
            </a:r>
            <a:r>
              <a:rPr lang="vi-VN" sz="2800" dirty="0" smtClean="0">
                <a:solidFill>
                  <a:srgbClr val="777777"/>
                </a:solidFill>
                <a:latin typeface="+mj-lt"/>
              </a:rPr>
              <a:t>lông </a:t>
            </a:r>
            <a:r>
              <a:rPr lang="vi-VN" sz="2800" dirty="0">
                <a:solidFill>
                  <a:srgbClr val="777777"/>
                </a:solidFill>
                <a:latin typeface="+mj-lt"/>
              </a:rPr>
              <a:t>làm đẹp con công, học vấn làm đẹp con người.</a:t>
            </a:r>
            <a:endParaRPr lang="vi-VN" sz="2800" b="0" i="0" dirty="0">
              <a:solidFill>
                <a:srgbClr val="777777"/>
              </a:solidFill>
              <a:effectLst/>
              <a:latin typeface="+mj-lt"/>
            </a:endParaRPr>
          </a:p>
        </p:txBody>
      </p:sp>
    </p:spTree>
    <p:extLst>
      <p:ext uri="{BB962C8B-B14F-4D97-AF65-F5344CB8AC3E}">
        <p14:creationId xmlns:p14="http://schemas.microsoft.com/office/powerpoint/2010/main" val="407896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399" y="4106501"/>
            <a:ext cx="3427365" cy="25705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210" y="909250"/>
            <a:ext cx="4135244" cy="25431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302" y="1334339"/>
            <a:ext cx="1924319" cy="2772162"/>
          </a:xfrm>
          <a:prstGeom prst="rect">
            <a:avLst/>
          </a:prstGeom>
        </p:spPr>
      </p:pic>
      <p:sp>
        <p:nvSpPr>
          <p:cNvPr id="9" name="Oval Callout 8"/>
          <p:cNvSpPr/>
          <p:nvPr/>
        </p:nvSpPr>
        <p:spPr>
          <a:xfrm>
            <a:off x="392921" y="481190"/>
            <a:ext cx="4650972" cy="2994660"/>
          </a:xfrm>
          <a:prstGeom prst="wedgeEllipseCallout">
            <a:avLst>
              <a:gd name="adj1" fmla="val 60126"/>
              <a:gd name="adj2" fmla="val 2575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Sách</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giấy</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10" name="Oval Callout 9"/>
          <p:cNvSpPr/>
          <p:nvPr/>
        </p:nvSpPr>
        <p:spPr>
          <a:xfrm>
            <a:off x="7058851" y="3363276"/>
            <a:ext cx="5182168" cy="3228024"/>
          </a:xfrm>
          <a:prstGeom prst="wedgeEllipseCallout">
            <a:avLst>
              <a:gd name="adj1" fmla="val -54479"/>
              <a:gd name="adj2" fmla="val -5928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Times New Roman" panose="02020603050405020304" pitchFamily="18" charset="0"/>
                <a:cs typeface="Times New Roman" panose="02020603050405020304" pitchFamily="18" charset="0"/>
              </a:rPr>
              <a:t>HỌC, HỌC NỮA, HỌC MÃI</a:t>
            </a:r>
            <a:endParaRPr lang="en-US" sz="4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686" y="1029463"/>
            <a:ext cx="3048000" cy="2033016"/>
          </a:xfrm>
          <a:prstGeom prst="rect">
            <a:avLst/>
          </a:prstGeom>
        </p:spPr>
      </p:pic>
    </p:spTree>
    <p:extLst>
      <p:ext uri="{BB962C8B-B14F-4D97-AF65-F5344CB8AC3E}">
        <p14:creationId xmlns:p14="http://schemas.microsoft.com/office/powerpoint/2010/main" val="5655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687" y="1086643"/>
            <a:ext cx="8348663" cy="4240591"/>
          </a:xfrm>
        </p:spPr>
      </p:pic>
      <p:sp>
        <p:nvSpPr>
          <p:cNvPr id="5" name="TextBox 4"/>
          <p:cNvSpPr txBox="1"/>
          <p:nvPr/>
        </p:nvSpPr>
        <p:spPr>
          <a:xfrm>
            <a:off x="695325" y="304800"/>
            <a:ext cx="8058150" cy="584775"/>
          </a:xfrm>
          <a:prstGeom prst="rect">
            <a:avLst/>
          </a:prstGeom>
          <a:noFill/>
        </p:spPr>
        <p:txBody>
          <a:bodyPr wrap="square" rtlCol="0">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Một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Trang</a:t>
            </a:r>
            <a:r>
              <a:rPr lang="en-US" sz="3200" b="1" dirty="0" smtClean="0">
                <a:solidFill>
                  <a:srgbClr val="FF0000"/>
                </a:solidFill>
                <a:latin typeface="Times New Roman" panose="02020603050405020304" pitchFamily="18" charset="0"/>
                <a:cs typeface="Times New Roman" panose="02020603050405020304" pitchFamily="18" charset="0"/>
              </a:rPr>
              <a:t> web </a:t>
            </a:r>
            <a:r>
              <a:rPr lang="en-US" sz="3200" b="1" dirty="0" err="1" smtClean="0">
                <a:solidFill>
                  <a:srgbClr val="FF0000"/>
                </a:solidFill>
                <a:latin typeface="Times New Roman" panose="02020603050405020304" pitchFamily="18" charset="0"/>
                <a:cs typeface="Times New Roman" panose="02020603050405020304" pitchFamily="18" charset="0"/>
              </a:rPr>
              <a:t>đọc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điện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tử</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24000" y="5327234"/>
            <a:ext cx="9601200"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Trang</a:t>
            </a:r>
            <a:r>
              <a:rPr lang="en-US" sz="3600" b="1" dirty="0" smtClean="0">
                <a:solidFill>
                  <a:srgbClr val="FF0000"/>
                </a:solidFill>
                <a:latin typeface="Times New Roman" panose="02020603050405020304" pitchFamily="18" charset="0"/>
                <a:cs typeface="Times New Roman" panose="02020603050405020304" pitchFamily="18" charset="0"/>
              </a:rPr>
              <a:t> web </a:t>
            </a:r>
            <a:r>
              <a:rPr lang="en-US" sz="3600" b="1" dirty="0" err="1" smtClean="0">
                <a:solidFill>
                  <a:srgbClr val="FF0000"/>
                </a:solidFill>
                <a:latin typeface="Times New Roman" panose="02020603050405020304" pitchFamily="18" charset="0"/>
                <a:cs typeface="Times New Roman" panose="02020603050405020304" pitchFamily="18" charset="0"/>
              </a:rPr>
              <a:t>đọc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sách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trực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tuyến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Sách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tốt</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986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2413338"/>
            <a:ext cx="6096000" cy="369332"/>
          </a:xfrm>
          <a:prstGeom prst="rect">
            <a:avLst/>
          </a:prstGeom>
        </p:spPr>
        <p:txBody>
          <a:bodyPr>
            <a:spAutoFit/>
          </a:bodyPr>
          <a:lstStyle/>
          <a:p>
            <a:endParaRPr lang="en-US"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412" y="0"/>
            <a:ext cx="8226587" cy="5199668"/>
          </a:xfrm>
          <a:prstGeom prst="rect">
            <a:avLst/>
          </a:prstGeom>
        </p:spPr>
      </p:pic>
      <p:sp>
        <p:nvSpPr>
          <p:cNvPr id="7" name="TextBox 6"/>
          <p:cNvSpPr txBox="1"/>
          <p:nvPr/>
        </p:nvSpPr>
        <p:spPr>
          <a:xfrm>
            <a:off x="1085850" y="5429250"/>
            <a:ext cx="9839325" cy="1323439"/>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Kho </a:t>
            </a:r>
            <a:r>
              <a:rPr lang="en-US" sz="4000" b="1" dirty="0" err="1" smtClean="0">
                <a:solidFill>
                  <a:srgbClr val="FF0000"/>
                </a:solidFill>
                <a:latin typeface="Times New Roman" panose="02020603050405020304" pitchFamily="18" charset="0"/>
                <a:cs typeface="Times New Roman" panose="02020603050405020304" pitchFamily="18" charset="0"/>
              </a:rPr>
              <a:t>tài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nguyên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sách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điện</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tử</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NXB Cambridge</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297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59" y="1031965"/>
            <a:ext cx="11625943" cy="707886"/>
          </a:xfrm>
          <a:prstGeom prst="rect">
            <a:avLst/>
          </a:prstGeom>
          <a:noFill/>
        </p:spPr>
        <p:txBody>
          <a:bodyPr wrap="square" rtlCol="0">
            <a:spAutoFit/>
          </a:bodyPr>
          <a:lstStyle/>
          <a:p>
            <a:r>
              <a:rPr lang="vi-VN" sz="4000" dirty="0" smtClean="0">
                <a:solidFill>
                  <a:srgbClr val="FF0000"/>
                </a:solidFill>
                <a:latin typeface="+mj-lt"/>
              </a:rPr>
              <a:t>Có rất nhiều cuộc thi đã tổ chức cho Ngày hội đọc sách</a:t>
            </a:r>
            <a:endParaRPr lang="vi-VN" sz="4000" dirty="0">
              <a:solidFill>
                <a:srgbClr val="FF0000"/>
              </a:solidFill>
              <a:latin typeface="+mj-lt"/>
            </a:endParaRPr>
          </a:p>
        </p:txBody>
      </p:sp>
      <p:sp>
        <p:nvSpPr>
          <p:cNvPr id="3" name="TextBox 2"/>
          <p:cNvSpPr txBox="1"/>
          <p:nvPr/>
        </p:nvSpPr>
        <p:spPr>
          <a:xfrm>
            <a:off x="2240279" y="2390993"/>
            <a:ext cx="6113417" cy="646331"/>
          </a:xfrm>
          <a:prstGeom prst="rect">
            <a:avLst/>
          </a:prstGeom>
          <a:noFill/>
        </p:spPr>
        <p:txBody>
          <a:bodyPr wrap="square" rtlCol="0">
            <a:spAutoFit/>
          </a:bodyPr>
          <a:lstStyle/>
          <a:p>
            <a:r>
              <a:rPr lang="vi-VN" sz="3600" dirty="0" smtClean="0">
                <a:latin typeface="+mj-lt"/>
              </a:rPr>
              <a:t>Đại sứ văn hóa đọc năm 2020</a:t>
            </a:r>
            <a:endParaRPr lang="vi-VN" sz="3600" dirty="0">
              <a:latin typeface="+mj-lt"/>
            </a:endParaRPr>
          </a:p>
        </p:txBody>
      </p:sp>
      <p:sp>
        <p:nvSpPr>
          <p:cNvPr id="5" name="TextBox 4"/>
          <p:cNvSpPr txBox="1"/>
          <p:nvPr/>
        </p:nvSpPr>
        <p:spPr>
          <a:xfrm>
            <a:off x="2240279" y="3315752"/>
            <a:ext cx="8719458" cy="646331"/>
          </a:xfrm>
          <a:prstGeom prst="rect">
            <a:avLst/>
          </a:prstGeom>
          <a:noFill/>
        </p:spPr>
        <p:txBody>
          <a:bodyPr wrap="square" rtlCol="0">
            <a:spAutoFit/>
          </a:bodyPr>
          <a:lstStyle/>
          <a:p>
            <a:r>
              <a:rPr lang="vi-VN" sz="3600" dirty="0" smtClean="0">
                <a:latin typeface="+mj-lt"/>
              </a:rPr>
              <a:t>Chương trình chia sẻ cuốn sách đầu tiên</a:t>
            </a:r>
            <a:endParaRPr lang="vi-VN" sz="3600" dirty="0">
              <a:latin typeface="+mj-lt"/>
            </a:endParaRPr>
          </a:p>
        </p:txBody>
      </p:sp>
      <p:sp>
        <p:nvSpPr>
          <p:cNvPr id="6" name="TextBox 5"/>
          <p:cNvSpPr txBox="1"/>
          <p:nvPr/>
        </p:nvSpPr>
        <p:spPr>
          <a:xfrm>
            <a:off x="2253342" y="4290059"/>
            <a:ext cx="4415245" cy="646331"/>
          </a:xfrm>
          <a:prstGeom prst="rect">
            <a:avLst/>
          </a:prstGeom>
          <a:noFill/>
        </p:spPr>
        <p:txBody>
          <a:bodyPr wrap="square" rtlCol="0">
            <a:spAutoFit/>
          </a:bodyPr>
          <a:lstStyle/>
          <a:p>
            <a:r>
              <a:rPr lang="vi-VN" sz="3600" dirty="0" smtClean="0">
                <a:latin typeface="+mj-lt"/>
              </a:rPr>
              <a:t>Điểm sách hay...</a:t>
            </a:r>
            <a:endParaRPr lang="vi-VN" sz="3600" dirty="0">
              <a:latin typeface="+mj-lt"/>
            </a:endParaRPr>
          </a:p>
        </p:txBody>
      </p:sp>
    </p:spTree>
    <p:extLst>
      <p:ext uri="{BB962C8B-B14F-4D97-AF65-F5344CB8AC3E}">
        <p14:creationId xmlns:p14="http://schemas.microsoft.com/office/powerpoint/2010/main" val="3640825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7361" y="509451"/>
            <a:ext cx="3657600" cy="646331"/>
          </a:xfrm>
          <a:prstGeom prst="rect">
            <a:avLst/>
          </a:prstGeom>
          <a:noFill/>
        </p:spPr>
        <p:txBody>
          <a:bodyPr wrap="square" rtlCol="0">
            <a:spAutoFit/>
          </a:bodyPr>
          <a:lstStyle/>
          <a:p>
            <a:endParaRPr lang="vi-VN" sz="3600" dirty="0">
              <a:solidFill>
                <a:srgbClr val="FF0000"/>
              </a:solidFill>
              <a:latin typeface="+mj-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310" y="860558"/>
            <a:ext cx="5292586" cy="5631682"/>
          </a:xfrm>
          <a:prstGeom prst="rect">
            <a:avLst/>
          </a:prstGeom>
        </p:spPr>
      </p:pic>
      <p:sp>
        <p:nvSpPr>
          <p:cNvPr id="8" name="Rectangle 7"/>
          <p:cNvSpPr/>
          <p:nvPr/>
        </p:nvSpPr>
        <p:spPr>
          <a:xfrm>
            <a:off x="3083077" y="214227"/>
            <a:ext cx="7019870" cy="646331"/>
          </a:xfrm>
          <a:prstGeom prst="rect">
            <a:avLst/>
          </a:prstGeom>
        </p:spPr>
        <p:txBody>
          <a:bodyPr wrap="none">
            <a:spAutoFit/>
          </a:bodyPr>
          <a:lstStyle/>
          <a:p>
            <a:r>
              <a:rPr lang="vi-VN" sz="3600" dirty="0" smtClean="0">
                <a:solidFill>
                  <a:srgbClr val="FF0000"/>
                </a:solidFill>
                <a:latin typeface="+mj-lt"/>
              </a:rPr>
              <a:t>Giới thiệu một số quyển truyện tranh</a:t>
            </a:r>
            <a:endParaRPr lang="vi-VN" sz="3600" dirty="0">
              <a:solidFill>
                <a:srgbClr val="FF0000"/>
              </a:solidFill>
              <a:latin typeface="+mj-lt"/>
            </a:endParaRPr>
          </a:p>
        </p:txBody>
      </p:sp>
      <p:sp>
        <p:nvSpPr>
          <p:cNvPr id="9" name="Cloud Callout 8"/>
          <p:cNvSpPr/>
          <p:nvPr/>
        </p:nvSpPr>
        <p:spPr>
          <a:xfrm>
            <a:off x="6612178" y="671921"/>
            <a:ext cx="5736227" cy="5820319"/>
          </a:xfrm>
          <a:prstGeom prst="cloudCallout">
            <a:avLst>
              <a:gd name="adj1" fmla="val -58615"/>
              <a:gd name="adj2" fmla="val 4022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smtClean="0">
                <a:solidFill>
                  <a:srgbClr val="FF0000"/>
                </a:solidFill>
                <a:latin typeface="Times New Roman" panose="02020603050405020304" pitchFamily="18" charset="0"/>
                <a:cs typeface="Times New Roman" panose="02020603050405020304" pitchFamily="18" charset="0"/>
              </a:rPr>
              <a:t>Cuốn sách đưa ra lời khuyên cho chúng ta: Dù </a:t>
            </a:r>
            <a:r>
              <a:rPr lang="vi-VN" sz="3200" dirty="0">
                <a:solidFill>
                  <a:srgbClr val="FF0000"/>
                </a:solidFill>
                <a:latin typeface="Times New Roman" panose="02020603050405020304" pitchFamily="18" charset="0"/>
                <a:cs typeface="Times New Roman" panose="02020603050405020304" pitchFamily="18" charset="0"/>
              </a:rPr>
              <a:t>ở bất cứ hoàn cảnh nào, tình huống nào, bé cũng cần nói thật với cha mẹ để nhận được sự dạy bảo, giúp đỡ</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05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498</Words>
  <Application>Microsoft Office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35</cp:revision>
  <dcterms:created xsi:type="dcterms:W3CDTF">2020-05-06T02:25:45Z</dcterms:created>
  <dcterms:modified xsi:type="dcterms:W3CDTF">2020-10-06T01:16:42Z</dcterms:modified>
</cp:coreProperties>
</file>