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4" r:id="rId7"/>
    <p:sldId id="265" r:id="rId8"/>
    <p:sldId id="266" r:id="rId9"/>
    <p:sldId id="267" r:id="rId10"/>
    <p:sldId id="270" r:id="rId11"/>
    <p:sldId id="271" r:id="rId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2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2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2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2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allowPng="1" imgSz="1024x768" encoding="windows-1252"/>
  <p:clrMru>
    <a:srgbClr val="009900"/>
    <a:srgbClr val="CC0066"/>
    <a:srgbClr val="FF9900"/>
    <a:srgbClr val="CC0000"/>
    <a:srgbClr val="6666FF"/>
    <a:srgbClr val="0000FF"/>
    <a:srgbClr val="FF66FF"/>
    <a:srgbClr val="CC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3153" autoAdjust="0"/>
  </p:normalViewPr>
  <p:slideViewPr>
    <p:cSldViewPr>
      <p:cViewPr varScale="1">
        <p:scale>
          <a:sx n="40" d="100"/>
          <a:sy n="40" d="100"/>
        </p:scale>
        <p:origin x="-133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202369-7224-4D5C-B373-AF9364A80C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6593FB-CB50-483A-9B48-A6DBE79EA7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5A52FB-6ACE-466A-8BEF-3104E83C24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5F455A-4FF2-4ECC-9216-B933DB1DF1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7A3E4F-2BA8-4F4A-BC47-39E0260F58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CD632B-613B-4348-86A3-9644C71D09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4D26C3-DAD1-4B22-9296-2DE1B8FE95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B20827-7498-47D1-8289-AA6C8EBDBA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1CCACF-497B-43BB-9B11-F61BD9873A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5AD75C-C67E-4044-B29F-60FE777D34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5ACCA2-53DC-4324-A638-E692146908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3F91F3-5AE0-4DBF-9713-1F87BED67E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7BA7EEE2-9230-4990-8838-BAB5497728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audio" Target="../media/audio3.wav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/>
            </a:r>
            <a:br>
              <a:rPr lang="en-US" sz="4000" smtClean="0"/>
            </a:br>
            <a:r>
              <a:rPr lang="en-US" sz="2400" smtClean="0">
                <a:solidFill>
                  <a:srgbClr val="FF00FF"/>
                </a:solidFill>
              </a:rPr>
              <a:t>Khoa học: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z="2800" b="1" u="sng" smtClean="0">
                <a:solidFill>
                  <a:srgbClr val="CC00FF"/>
                </a:solidFill>
              </a:rPr>
              <a:t>Kiểm tra bài cũ:</a:t>
            </a:r>
          </a:p>
          <a:p>
            <a:pPr eaLnBrk="1" hangingPunct="1">
              <a:buFontTx/>
              <a:buNone/>
            </a:pPr>
            <a:endParaRPr lang="en-US" sz="2800" b="1" smtClean="0">
              <a:solidFill>
                <a:srgbClr val="CC00FF"/>
              </a:solidFill>
            </a:endParaRPr>
          </a:p>
        </p:txBody>
      </p:sp>
      <p:sp>
        <p:nvSpPr>
          <p:cNvPr id="3077" name="AutoShape 5"/>
          <p:cNvSpPr>
            <a:spLocks noChangeArrowheads="1"/>
          </p:cNvSpPr>
          <p:nvPr/>
        </p:nvSpPr>
        <p:spPr bwMode="auto">
          <a:xfrm>
            <a:off x="3810000" y="1752600"/>
            <a:ext cx="4648200" cy="1447800"/>
          </a:xfrm>
          <a:prstGeom prst="wedgeRoundRectCallout">
            <a:avLst>
              <a:gd name="adj1" fmla="val -73634"/>
              <a:gd name="adj2" fmla="val 126755"/>
              <a:gd name="adj3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400" b="0">
                <a:solidFill>
                  <a:schemeClr val="accent2"/>
                </a:solidFill>
              </a:rPr>
              <a:t>Em </a:t>
            </a:r>
            <a:r>
              <a:rPr lang="vi-VN" sz="2400" b="0">
                <a:solidFill>
                  <a:schemeClr val="accent2"/>
                </a:solidFill>
              </a:rPr>
              <a:t>đ</a:t>
            </a:r>
            <a:r>
              <a:rPr lang="en-US" sz="2400" b="0">
                <a:solidFill>
                  <a:schemeClr val="accent2"/>
                </a:solidFill>
              </a:rPr>
              <a:t>ã </a:t>
            </a:r>
            <a:r>
              <a:rPr lang="vi-VN" sz="2400" b="0">
                <a:solidFill>
                  <a:schemeClr val="accent2"/>
                </a:solidFill>
              </a:rPr>
              <a:t>đư</a:t>
            </a:r>
            <a:r>
              <a:rPr lang="en-US" sz="2400" b="0">
                <a:solidFill>
                  <a:schemeClr val="accent2"/>
                </a:solidFill>
              </a:rPr>
              <a:t>ợc học những loại hợp kim nào của sắt? Chúng </a:t>
            </a:r>
            <a:r>
              <a:rPr lang="vi-VN" sz="2400" b="0">
                <a:solidFill>
                  <a:schemeClr val="accent2"/>
                </a:solidFill>
              </a:rPr>
              <a:t>đư</a:t>
            </a:r>
            <a:r>
              <a:rPr lang="en-US" sz="2400" b="0">
                <a:solidFill>
                  <a:schemeClr val="accent2"/>
                </a:solidFill>
              </a:rPr>
              <a:t>ợc dùng </a:t>
            </a:r>
            <a:r>
              <a:rPr lang="vi-VN" sz="2400" b="0">
                <a:solidFill>
                  <a:schemeClr val="accent2"/>
                </a:solidFill>
              </a:rPr>
              <a:t>đ</a:t>
            </a:r>
            <a:r>
              <a:rPr lang="en-US" sz="2400" b="0">
                <a:solidFill>
                  <a:schemeClr val="accent2"/>
                </a:solidFill>
              </a:rPr>
              <a:t>ể làm gì?</a:t>
            </a:r>
          </a:p>
        </p:txBody>
      </p:sp>
      <p:pic>
        <p:nvPicPr>
          <p:cNvPr id="2053" name="Picture 6" descr="Cau hoi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4191000"/>
            <a:ext cx="1143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9" name="AutoShape 7"/>
          <p:cNvSpPr>
            <a:spLocks noChangeArrowheads="1"/>
          </p:cNvSpPr>
          <p:nvPr/>
        </p:nvSpPr>
        <p:spPr bwMode="auto">
          <a:xfrm>
            <a:off x="3810000" y="2209800"/>
            <a:ext cx="3962400" cy="762000"/>
          </a:xfrm>
          <a:prstGeom prst="wedgeRoundRectCallout">
            <a:avLst>
              <a:gd name="adj1" fmla="val -77366"/>
              <a:gd name="adj2" fmla="val 229792"/>
              <a:gd name="adj3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400" b="0">
                <a:solidFill>
                  <a:schemeClr val="accent2"/>
                </a:solidFill>
              </a:rPr>
              <a:t>Sắt có tính chất gì?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7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5" dur="2000"/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8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8" dur="2000"/>
                                        <p:tgtEl>
                                          <p:spTgt spid="307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" grpId="0" animBg="1"/>
      <p:bldP spid="3079" grpId="0" build="allAtOnce" animBg="1"/>
      <p:bldP spid="3079" grpId="1" build="allAtOnce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z="3200" smtClean="0">
                <a:solidFill>
                  <a:srgbClr val="0000FF"/>
                </a:solidFill>
              </a:rPr>
              <a:t/>
            </a:r>
            <a:br>
              <a:rPr lang="en-US" sz="3200" smtClean="0">
                <a:solidFill>
                  <a:srgbClr val="0000FF"/>
                </a:solidFill>
              </a:rPr>
            </a:br>
            <a:r>
              <a:rPr lang="en-US" sz="2400" smtClean="0">
                <a:solidFill>
                  <a:srgbClr val="FF00FF"/>
                </a:solidFill>
              </a:rPr>
              <a:t>Khoa học</a:t>
            </a:r>
            <a:r>
              <a:rPr lang="en-US" sz="2400" smtClean="0"/>
              <a:t>:</a:t>
            </a:r>
            <a:r>
              <a:rPr lang="en-US" sz="3200" smtClean="0"/>
              <a:t> </a:t>
            </a:r>
            <a:r>
              <a:rPr lang="en-US" sz="3200" b="1" smtClean="0">
                <a:solidFill>
                  <a:srgbClr val="FF0066"/>
                </a:solidFill>
              </a:rPr>
              <a:t>ĐỒNG VÀ HỢP KIM CỦA ĐỒNG</a:t>
            </a:r>
          </a:p>
        </p:txBody>
      </p:sp>
      <p:sp>
        <p:nvSpPr>
          <p:cNvPr id="17412" name="Oval 4" descr="Parchment"/>
          <p:cNvSpPr>
            <a:spLocks noChangeArrowheads="1"/>
          </p:cNvSpPr>
          <p:nvPr/>
        </p:nvSpPr>
        <p:spPr bwMode="auto">
          <a:xfrm>
            <a:off x="4572000" y="5562600"/>
            <a:ext cx="533400" cy="533400"/>
          </a:xfrm>
          <a:prstGeom prst="ellipse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 w="571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8" name="Text Box 5"/>
          <p:cNvSpPr txBox="1">
            <a:spLocks noChangeArrowheads="1"/>
          </p:cNvSpPr>
          <p:nvPr/>
        </p:nvSpPr>
        <p:spPr bwMode="auto">
          <a:xfrm>
            <a:off x="4572000" y="4510088"/>
            <a:ext cx="4800600" cy="234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50000"/>
              </a:spcBef>
            </a:pPr>
            <a:r>
              <a:rPr lang="en-US" sz="2000" b="0">
                <a:solidFill>
                  <a:srgbClr val="FFFF00"/>
                </a:solidFill>
              </a:rPr>
              <a:t>   </a:t>
            </a:r>
            <a:r>
              <a:rPr lang="en-US" sz="1800">
                <a:solidFill>
                  <a:srgbClr val="CC0000"/>
                </a:solidFill>
              </a:rPr>
              <a:t>Muốn bảo quản một số đồ dùng bằng đồng và hợp kim của đồng cần:</a:t>
            </a:r>
          </a:p>
          <a:p>
            <a:pPr marL="342900" indent="-342900" eaLnBrk="0" hangingPunct="0">
              <a:spcBef>
                <a:spcPct val="50000"/>
              </a:spcBef>
            </a:pPr>
            <a:r>
              <a:rPr lang="en-US" sz="2000" b="0">
                <a:solidFill>
                  <a:srgbClr val="FFFF00"/>
                </a:solidFill>
              </a:rPr>
              <a:t> </a:t>
            </a:r>
            <a:r>
              <a:rPr lang="en-US" sz="2000" b="0">
                <a:solidFill>
                  <a:srgbClr val="3333FF"/>
                </a:solidFill>
              </a:rPr>
              <a:t>A.Thường xuyên đem phơi ngoài trời.</a:t>
            </a:r>
          </a:p>
          <a:p>
            <a:pPr marL="342900" indent="-342900" eaLnBrk="0" hangingPunct="0">
              <a:spcBef>
                <a:spcPct val="50000"/>
              </a:spcBef>
            </a:pPr>
            <a:r>
              <a:rPr lang="en-US" sz="2000" b="0">
                <a:solidFill>
                  <a:srgbClr val="3333FF"/>
                </a:solidFill>
              </a:rPr>
              <a:t> B. Để nơi không ẩm thấp, thỉnh thoảng dùng thuốc đánh đồng để lau chùi.</a:t>
            </a:r>
          </a:p>
          <a:p>
            <a:pPr marL="342900" indent="-342900" eaLnBrk="0" hangingPunct="0">
              <a:spcBef>
                <a:spcPct val="50000"/>
              </a:spcBef>
            </a:pPr>
            <a:r>
              <a:rPr lang="en-US" sz="2000" b="0">
                <a:solidFill>
                  <a:srgbClr val="3333FF"/>
                </a:solidFill>
              </a:rPr>
              <a:t> C. Đem treo ở giàn bếp.</a:t>
            </a:r>
          </a:p>
        </p:txBody>
      </p:sp>
      <p:sp>
        <p:nvSpPr>
          <p:cNvPr id="17414" name="Oval 6" descr="Parchment"/>
          <p:cNvSpPr>
            <a:spLocks noChangeArrowheads="1"/>
          </p:cNvSpPr>
          <p:nvPr/>
        </p:nvSpPr>
        <p:spPr bwMode="auto">
          <a:xfrm>
            <a:off x="4648200" y="3352800"/>
            <a:ext cx="552450" cy="457200"/>
          </a:xfrm>
          <a:prstGeom prst="ellipse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 w="571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vi-VN" sz="2400" b="0">
              <a:solidFill>
                <a:srgbClr val="FF00FF"/>
              </a:solidFill>
            </a:endParaRPr>
          </a:p>
        </p:txBody>
      </p:sp>
      <p:sp>
        <p:nvSpPr>
          <p:cNvPr id="11270" name="Text Box 7"/>
          <p:cNvSpPr txBox="1">
            <a:spLocks noChangeArrowheads="1"/>
          </p:cNvSpPr>
          <p:nvPr/>
        </p:nvSpPr>
        <p:spPr bwMode="auto">
          <a:xfrm>
            <a:off x="4648200" y="2133600"/>
            <a:ext cx="4495800" cy="190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800" b="0"/>
              <a:t>         </a:t>
            </a:r>
            <a:r>
              <a:rPr lang="en-US" sz="1800">
                <a:solidFill>
                  <a:srgbClr val="FF3300"/>
                </a:solidFill>
              </a:rPr>
              <a:t>Hợp kim của đồng có tính chất</a:t>
            </a:r>
            <a:r>
              <a:rPr lang="en-US" sz="1800">
                <a:solidFill>
                  <a:srgbClr val="66FF33"/>
                </a:solidFill>
              </a:rPr>
              <a:t>:</a:t>
            </a:r>
          </a:p>
          <a:p>
            <a:pPr eaLnBrk="0" hangingPunct="0">
              <a:spcBef>
                <a:spcPct val="50000"/>
              </a:spcBef>
            </a:pPr>
            <a:r>
              <a:rPr lang="en-US" sz="1800" b="0">
                <a:solidFill>
                  <a:srgbClr val="FF5050"/>
                </a:solidFill>
              </a:rPr>
              <a:t>  A.  Có màu trắng bạc, cứng, dễ vỡ.</a:t>
            </a:r>
          </a:p>
          <a:p>
            <a:pPr eaLnBrk="0" hangingPunct="0">
              <a:spcBef>
                <a:spcPct val="50000"/>
              </a:spcBef>
            </a:pPr>
            <a:r>
              <a:rPr lang="en-US" sz="1800" b="0">
                <a:solidFill>
                  <a:srgbClr val="FF5050"/>
                </a:solidFill>
              </a:rPr>
              <a:t>  B.  Có màu vàng, dẻo, có tính đàn   hồi.</a:t>
            </a:r>
          </a:p>
          <a:p>
            <a:pPr eaLnBrk="0" hangingPunct="0">
              <a:spcBef>
                <a:spcPct val="50000"/>
              </a:spcBef>
            </a:pPr>
            <a:r>
              <a:rPr lang="en-US" sz="1800" b="0">
                <a:solidFill>
                  <a:srgbClr val="FF5050"/>
                </a:solidFill>
              </a:rPr>
              <a:t>  C.  Có màu nâu hoặc màu vàng, có ánh kim, cứng hơn đồng</a:t>
            </a:r>
            <a:r>
              <a:rPr lang="en-US" sz="2000" b="0">
                <a:solidFill>
                  <a:srgbClr val="FF5050"/>
                </a:solidFill>
              </a:rPr>
              <a:t>.</a:t>
            </a:r>
          </a:p>
        </p:txBody>
      </p:sp>
      <p:sp>
        <p:nvSpPr>
          <p:cNvPr id="17416" name="Oval 8" descr="Parchment"/>
          <p:cNvSpPr>
            <a:spLocks noChangeArrowheads="1"/>
          </p:cNvSpPr>
          <p:nvPr/>
        </p:nvSpPr>
        <p:spPr bwMode="auto">
          <a:xfrm>
            <a:off x="0" y="5867400"/>
            <a:ext cx="533400" cy="533400"/>
          </a:xfrm>
          <a:prstGeom prst="ellipse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 w="571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2" name="Text Box 9"/>
          <p:cNvSpPr txBox="1">
            <a:spLocks noChangeArrowheads="1"/>
          </p:cNvSpPr>
          <p:nvPr/>
        </p:nvSpPr>
        <p:spPr bwMode="auto">
          <a:xfrm>
            <a:off x="0" y="4429125"/>
            <a:ext cx="441960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800" b="0"/>
              <a:t> </a:t>
            </a:r>
            <a:r>
              <a:rPr lang="en-US" sz="1800">
                <a:solidFill>
                  <a:srgbClr val="3333FF"/>
                </a:solidFill>
              </a:rPr>
              <a:t>Đồng hoặc hợp kim của đồng  được sử dụng làm:</a:t>
            </a:r>
          </a:p>
          <a:p>
            <a:pPr eaLnBrk="0" hangingPunct="0">
              <a:spcBef>
                <a:spcPct val="50000"/>
              </a:spcBef>
            </a:pPr>
            <a:r>
              <a:rPr lang="en-US" sz="1800" b="0">
                <a:solidFill>
                  <a:srgbClr val="000000"/>
                </a:solidFill>
              </a:rPr>
              <a:t>  </a:t>
            </a:r>
            <a:r>
              <a:rPr lang="en-US" sz="1800" b="0">
                <a:solidFill>
                  <a:srgbClr val="FF33CC"/>
                </a:solidFill>
              </a:rPr>
              <a:t>A    Nhà ở, cầu, bàn ghế, máy quạt.</a:t>
            </a:r>
          </a:p>
          <a:p>
            <a:pPr eaLnBrk="0" hangingPunct="0">
              <a:spcBef>
                <a:spcPct val="50000"/>
              </a:spcBef>
            </a:pPr>
            <a:r>
              <a:rPr lang="en-US" sz="1800" b="0">
                <a:solidFill>
                  <a:srgbClr val="FF33CC"/>
                </a:solidFill>
              </a:rPr>
              <a:t>  B     Làm lốp ô tô, tủ lạnh, xe hơi.</a:t>
            </a:r>
          </a:p>
          <a:p>
            <a:pPr eaLnBrk="0" hangingPunct="0">
              <a:spcBef>
                <a:spcPct val="50000"/>
              </a:spcBef>
            </a:pPr>
            <a:r>
              <a:rPr lang="en-US" sz="1800" b="0">
                <a:solidFill>
                  <a:srgbClr val="FF33CC"/>
                </a:solidFill>
              </a:rPr>
              <a:t>  C     Đồ điện, dây điện, một số bộ phận của ô tô, tàu biển, ...; nồi, mâm, kèn, cồng, chiêng, đúc tượng ...</a:t>
            </a:r>
          </a:p>
        </p:txBody>
      </p:sp>
      <p:sp>
        <p:nvSpPr>
          <p:cNvPr id="17418" name="Oval 10" descr="Parchment"/>
          <p:cNvSpPr>
            <a:spLocks noChangeArrowheads="1"/>
          </p:cNvSpPr>
          <p:nvPr/>
        </p:nvSpPr>
        <p:spPr bwMode="auto">
          <a:xfrm>
            <a:off x="0" y="2743200"/>
            <a:ext cx="533400" cy="495300"/>
          </a:xfrm>
          <a:prstGeom prst="ellipse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 w="571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4" name="Text Box 11"/>
          <p:cNvSpPr txBox="1">
            <a:spLocks noChangeArrowheads="1"/>
          </p:cNvSpPr>
          <p:nvPr/>
        </p:nvSpPr>
        <p:spPr bwMode="auto">
          <a:xfrm>
            <a:off x="0" y="1981200"/>
            <a:ext cx="4572000" cy="215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800" b="0"/>
              <a:t>         </a:t>
            </a:r>
            <a:r>
              <a:rPr lang="en-US" sz="1800" b="0">
                <a:solidFill>
                  <a:srgbClr val="CC6600"/>
                </a:solidFill>
              </a:rPr>
              <a:t>Tính chất của đồng là:</a:t>
            </a:r>
          </a:p>
          <a:p>
            <a:pPr eaLnBrk="0" hangingPunct="0">
              <a:spcBef>
                <a:spcPct val="50000"/>
              </a:spcBef>
            </a:pPr>
            <a:r>
              <a:rPr lang="en-US" sz="1800" b="0">
                <a:solidFill>
                  <a:srgbClr val="CC6600"/>
                </a:solidFill>
              </a:rPr>
              <a:t> A   Cứng có tính đàn hồi, dễ vỡ.</a:t>
            </a:r>
          </a:p>
          <a:p>
            <a:pPr eaLnBrk="0" hangingPunct="0">
              <a:spcBef>
                <a:spcPct val="50000"/>
              </a:spcBef>
            </a:pPr>
            <a:r>
              <a:rPr lang="en-US" sz="1800" b="0">
                <a:solidFill>
                  <a:srgbClr val="CC6600"/>
                </a:solidFill>
              </a:rPr>
              <a:t> B   Có màu đỏ nâu, có ánh kim, bền, dễ dát mỏng và kéo thành sợi,dễ uốn cong dẫn điện, dẫn nhiệt tốt.</a:t>
            </a:r>
          </a:p>
          <a:p>
            <a:pPr eaLnBrk="0" hangingPunct="0">
              <a:spcBef>
                <a:spcPct val="50000"/>
              </a:spcBef>
            </a:pPr>
            <a:r>
              <a:rPr lang="en-US" sz="1800" b="0">
                <a:solidFill>
                  <a:srgbClr val="CC6600"/>
                </a:solidFill>
              </a:rPr>
              <a:t> C  Màu trắng bạc, có ánh kim, dẻo.</a:t>
            </a:r>
          </a:p>
        </p:txBody>
      </p:sp>
      <p:grpSp>
        <p:nvGrpSpPr>
          <p:cNvPr id="11275" name="Group 12"/>
          <p:cNvGrpSpPr>
            <a:grpSpLocks/>
          </p:cNvGrpSpPr>
          <p:nvPr/>
        </p:nvGrpSpPr>
        <p:grpSpPr bwMode="auto">
          <a:xfrm>
            <a:off x="0" y="1905000"/>
            <a:ext cx="9144000" cy="4953000"/>
            <a:chOff x="0" y="1080"/>
            <a:chExt cx="5760" cy="3216"/>
          </a:xfrm>
        </p:grpSpPr>
        <p:sp>
          <p:nvSpPr>
            <p:cNvPr id="11301" name="Rectangle 13"/>
            <p:cNvSpPr>
              <a:spLocks noChangeArrowheads="1"/>
            </p:cNvSpPr>
            <p:nvPr/>
          </p:nvSpPr>
          <p:spPr bwMode="auto">
            <a:xfrm>
              <a:off x="0" y="2688"/>
              <a:ext cx="2880" cy="1608"/>
            </a:xfrm>
            <a:prstGeom prst="rect">
              <a:avLst/>
            </a:prstGeom>
            <a:noFill/>
            <a:ln w="38100">
              <a:solidFill>
                <a:srgbClr val="FF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vi-VN" sz="1800" b="0">
                <a:solidFill>
                  <a:srgbClr val="0000FF"/>
                </a:solidFill>
              </a:endParaRPr>
            </a:p>
          </p:txBody>
        </p:sp>
        <p:sp>
          <p:nvSpPr>
            <p:cNvPr id="11302" name="Rectangle 14"/>
            <p:cNvSpPr>
              <a:spLocks noChangeArrowheads="1"/>
            </p:cNvSpPr>
            <p:nvPr/>
          </p:nvSpPr>
          <p:spPr bwMode="auto">
            <a:xfrm>
              <a:off x="2880" y="2688"/>
              <a:ext cx="2880" cy="1608"/>
            </a:xfrm>
            <a:prstGeom prst="rect">
              <a:avLst/>
            </a:prstGeom>
            <a:noFill/>
            <a:ln w="38100">
              <a:solidFill>
                <a:srgbClr val="FF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vi-VN" sz="1800" b="0">
                <a:solidFill>
                  <a:srgbClr val="0000FF"/>
                </a:solidFill>
              </a:endParaRPr>
            </a:p>
          </p:txBody>
        </p:sp>
        <p:sp>
          <p:nvSpPr>
            <p:cNvPr id="11303" name="Rectangle 15"/>
            <p:cNvSpPr>
              <a:spLocks noChangeArrowheads="1"/>
            </p:cNvSpPr>
            <p:nvPr/>
          </p:nvSpPr>
          <p:spPr bwMode="auto">
            <a:xfrm>
              <a:off x="0" y="1080"/>
              <a:ext cx="2880" cy="1608"/>
            </a:xfrm>
            <a:prstGeom prst="rect">
              <a:avLst/>
            </a:prstGeom>
            <a:noFill/>
            <a:ln w="38100">
              <a:solidFill>
                <a:srgbClr val="FF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vi-VN" sz="1800" b="0">
                <a:solidFill>
                  <a:srgbClr val="0000FF"/>
                </a:solidFill>
              </a:endParaRPr>
            </a:p>
          </p:txBody>
        </p:sp>
        <p:sp>
          <p:nvSpPr>
            <p:cNvPr id="11304" name="Rectangle 16"/>
            <p:cNvSpPr>
              <a:spLocks noChangeArrowheads="1"/>
            </p:cNvSpPr>
            <p:nvPr/>
          </p:nvSpPr>
          <p:spPr bwMode="auto">
            <a:xfrm>
              <a:off x="2880" y="1080"/>
              <a:ext cx="2880" cy="1608"/>
            </a:xfrm>
            <a:prstGeom prst="rect">
              <a:avLst/>
            </a:prstGeom>
            <a:noFill/>
            <a:ln w="38100">
              <a:solidFill>
                <a:srgbClr val="FF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vi-VN" sz="1800" b="0">
                <a:solidFill>
                  <a:srgbClr val="0000FF"/>
                </a:solidFill>
              </a:endParaRPr>
            </a:p>
          </p:txBody>
        </p:sp>
      </p:grpSp>
      <p:sp>
        <p:nvSpPr>
          <p:cNvPr id="17425" name="AutoShape 17"/>
          <p:cNvSpPr>
            <a:spLocks noChangeArrowheads="1"/>
          </p:cNvSpPr>
          <p:nvPr/>
        </p:nvSpPr>
        <p:spPr bwMode="auto">
          <a:xfrm>
            <a:off x="4648200" y="1981200"/>
            <a:ext cx="285750" cy="247650"/>
          </a:xfrm>
          <a:prstGeom prst="cloudCallout">
            <a:avLst>
              <a:gd name="adj1" fmla="val -25000"/>
              <a:gd name="adj2" fmla="val -7051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vi-VN" sz="2000" b="0"/>
          </a:p>
        </p:txBody>
      </p:sp>
      <p:sp>
        <p:nvSpPr>
          <p:cNvPr id="17426" name="AutoShape 18"/>
          <p:cNvSpPr>
            <a:spLocks noChangeArrowheads="1"/>
          </p:cNvSpPr>
          <p:nvPr/>
        </p:nvSpPr>
        <p:spPr bwMode="auto">
          <a:xfrm>
            <a:off x="0" y="4724400"/>
            <a:ext cx="381000" cy="2286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27" name="AutoShape 19"/>
          <p:cNvSpPr>
            <a:spLocks noChangeArrowheads="1"/>
          </p:cNvSpPr>
          <p:nvPr/>
        </p:nvSpPr>
        <p:spPr bwMode="auto">
          <a:xfrm>
            <a:off x="0" y="2057400"/>
            <a:ext cx="400050" cy="209550"/>
          </a:xfrm>
          <a:prstGeom prst="star32">
            <a:avLst>
              <a:gd name="adj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28" name="AutoShape 20"/>
          <p:cNvSpPr>
            <a:spLocks noChangeArrowheads="1"/>
          </p:cNvSpPr>
          <p:nvPr/>
        </p:nvSpPr>
        <p:spPr bwMode="auto">
          <a:xfrm>
            <a:off x="4572000" y="4419600"/>
            <a:ext cx="304800" cy="228600"/>
          </a:xfrm>
          <a:prstGeom prst="up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80" name="Oval 21"/>
          <p:cNvSpPr>
            <a:spLocks noChangeArrowheads="1"/>
          </p:cNvSpPr>
          <p:nvPr/>
        </p:nvSpPr>
        <p:spPr bwMode="auto">
          <a:xfrm>
            <a:off x="2133600" y="990600"/>
            <a:ext cx="4343400" cy="1143000"/>
          </a:xfrm>
          <a:prstGeom prst="ellipse">
            <a:avLst/>
          </a:prstGeom>
          <a:noFill/>
          <a:ln w="381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FF0000"/>
                </a:solidFill>
              </a:rPr>
              <a:t>Ô CỬA BÍ MẬT</a:t>
            </a:r>
            <a:endParaRPr lang="en-US" sz="2800" b="0"/>
          </a:p>
        </p:txBody>
      </p:sp>
      <p:pic>
        <p:nvPicPr>
          <p:cNvPr id="17432" name="Picture 24" descr="untitled"/>
          <p:cNvPicPr>
            <a:picLocks noChangeAspect="1" noChangeArrowheads="1"/>
          </p:cNvPicPr>
          <p:nvPr/>
        </p:nvPicPr>
        <p:blipFill>
          <a:blip r:embed="rId6"/>
          <a:srcRect l="55000" t="12666" r="23000" b="53999"/>
          <a:stretch>
            <a:fillRect/>
          </a:stretch>
        </p:blipFill>
        <p:spPr bwMode="auto">
          <a:xfrm>
            <a:off x="4562475" y="4267200"/>
            <a:ext cx="458152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33" name="Rectangle 25"/>
          <p:cNvSpPr>
            <a:spLocks noChangeArrowheads="1"/>
          </p:cNvSpPr>
          <p:nvPr/>
        </p:nvSpPr>
        <p:spPr bwMode="auto">
          <a:xfrm>
            <a:off x="6337300" y="4953000"/>
            <a:ext cx="830263" cy="776288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00FF99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>
                <a:solidFill>
                  <a:srgbClr val="FF3300"/>
                </a:solidFill>
              </a:rPr>
              <a:t>4</a:t>
            </a:r>
            <a:endParaRPr lang="en-US" sz="1800" b="0"/>
          </a:p>
        </p:txBody>
      </p:sp>
      <p:sp>
        <p:nvSpPr>
          <p:cNvPr id="17434" name="Oval 26"/>
          <p:cNvSpPr>
            <a:spLocks noChangeArrowheads="1"/>
          </p:cNvSpPr>
          <p:nvPr/>
        </p:nvSpPr>
        <p:spPr bwMode="auto">
          <a:xfrm>
            <a:off x="7848600" y="381000"/>
            <a:ext cx="1066800" cy="1066800"/>
          </a:xfrm>
          <a:prstGeom prst="ellipse">
            <a:avLst/>
          </a:prstGeom>
          <a:gradFill rotWithShape="1">
            <a:gsLst>
              <a:gs pos="0">
                <a:srgbClr val="FFFF99"/>
              </a:gs>
              <a:gs pos="100000">
                <a:srgbClr val="66FF66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7200" b="0">
                <a:solidFill>
                  <a:srgbClr val="FF3300"/>
                </a:solidFill>
              </a:rPr>
              <a:t>10</a:t>
            </a:r>
          </a:p>
        </p:txBody>
      </p:sp>
      <p:sp>
        <p:nvSpPr>
          <p:cNvPr id="17435" name="Oval 27"/>
          <p:cNvSpPr>
            <a:spLocks noChangeArrowheads="1"/>
          </p:cNvSpPr>
          <p:nvPr/>
        </p:nvSpPr>
        <p:spPr bwMode="auto">
          <a:xfrm>
            <a:off x="7848600" y="381000"/>
            <a:ext cx="1066800" cy="1066800"/>
          </a:xfrm>
          <a:prstGeom prst="ellipse">
            <a:avLst/>
          </a:prstGeom>
          <a:gradFill rotWithShape="1">
            <a:gsLst>
              <a:gs pos="0">
                <a:srgbClr val="FFFF99"/>
              </a:gs>
              <a:gs pos="100000">
                <a:srgbClr val="66FF66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7200" b="0">
                <a:solidFill>
                  <a:srgbClr val="FF3300"/>
                </a:solidFill>
              </a:rPr>
              <a:t>9</a:t>
            </a:r>
          </a:p>
        </p:txBody>
      </p:sp>
      <p:sp>
        <p:nvSpPr>
          <p:cNvPr id="17436" name="Oval 28"/>
          <p:cNvSpPr>
            <a:spLocks noChangeArrowheads="1"/>
          </p:cNvSpPr>
          <p:nvPr/>
        </p:nvSpPr>
        <p:spPr bwMode="auto">
          <a:xfrm>
            <a:off x="7848600" y="381000"/>
            <a:ext cx="1066800" cy="1066800"/>
          </a:xfrm>
          <a:prstGeom prst="ellipse">
            <a:avLst/>
          </a:prstGeom>
          <a:gradFill rotWithShape="1">
            <a:gsLst>
              <a:gs pos="0">
                <a:srgbClr val="FFFF99"/>
              </a:gs>
              <a:gs pos="100000">
                <a:srgbClr val="66FF66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7200" b="0">
                <a:solidFill>
                  <a:srgbClr val="FF3300"/>
                </a:solidFill>
              </a:rPr>
              <a:t>8</a:t>
            </a:r>
          </a:p>
        </p:txBody>
      </p:sp>
      <p:sp>
        <p:nvSpPr>
          <p:cNvPr id="17437" name="Oval 29"/>
          <p:cNvSpPr>
            <a:spLocks noChangeArrowheads="1"/>
          </p:cNvSpPr>
          <p:nvPr/>
        </p:nvSpPr>
        <p:spPr bwMode="auto">
          <a:xfrm>
            <a:off x="7848600" y="381000"/>
            <a:ext cx="1066800" cy="1066800"/>
          </a:xfrm>
          <a:prstGeom prst="ellipse">
            <a:avLst/>
          </a:prstGeom>
          <a:gradFill rotWithShape="1">
            <a:gsLst>
              <a:gs pos="0">
                <a:srgbClr val="FFFF99"/>
              </a:gs>
              <a:gs pos="100000">
                <a:srgbClr val="66FF66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7200" b="0">
                <a:solidFill>
                  <a:srgbClr val="FF3300"/>
                </a:solidFill>
              </a:rPr>
              <a:t>7</a:t>
            </a:r>
          </a:p>
        </p:txBody>
      </p:sp>
      <p:sp>
        <p:nvSpPr>
          <p:cNvPr id="17438" name="Oval 30"/>
          <p:cNvSpPr>
            <a:spLocks noChangeArrowheads="1"/>
          </p:cNvSpPr>
          <p:nvPr/>
        </p:nvSpPr>
        <p:spPr bwMode="auto">
          <a:xfrm>
            <a:off x="7848600" y="381000"/>
            <a:ext cx="1066800" cy="1066800"/>
          </a:xfrm>
          <a:prstGeom prst="ellipse">
            <a:avLst/>
          </a:prstGeom>
          <a:gradFill rotWithShape="1">
            <a:gsLst>
              <a:gs pos="0">
                <a:srgbClr val="FFFF99"/>
              </a:gs>
              <a:gs pos="100000">
                <a:srgbClr val="66FF66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7200" b="0">
                <a:solidFill>
                  <a:srgbClr val="FF3300"/>
                </a:solidFill>
              </a:rPr>
              <a:t>6</a:t>
            </a:r>
          </a:p>
        </p:txBody>
      </p:sp>
      <p:sp>
        <p:nvSpPr>
          <p:cNvPr id="17439" name="Oval 31"/>
          <p:cNvSpPr>
            <a:spLocks noChangeArrowheads="1"/>
          </p:cNvSpPr>
          <p:nvPr/>
        </p:nvSpPr>
        <p:spPr bwMode="auto">
          <a:xfrm>
            <a:off x="7848600" y="381000"/>
            <a:ext cx="1066800" cy="1066800"/>
          </a:xfrm>
          <a:prstGeom prst="ellipse">
            <a:avLst/>
          </a:prstGeom>
          <a:gradFill rotWithShape="1">
            <a:gsLst>
              <a:gs pos="0">
                <a:srgbClr val="FFFF99"/>
              </a:gs>
              <a:gs pos="100000">
                <a:srgbClr val="66FF66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7200" b="0">
                <a:solidFill>
                  <a:srgbClr val="FF3300"/>
                </a:solidFill>
              </a:rPr>
              <a:t>5</a:t>
            </a:r>
          </a:p>
        </p:txBody>
      </p:sp>
      <p:sp>
        <p:nvSpPr>
          <p:cNvPr id="17440" name="Oval 32"/>
          <p:cNvSpPr>
            <a:spLocks noChangeArrowheads="1"/>
          </p:cNvSpPr>
          <p:nvPr/>
        </p:nvSpPr>
        <p:spPr bwMode="auto">
          <a:xfrm>
            <a:off x="7848600" y="381000"/>
            <a:ext cx="1066800" cy="1066800"/>
          </a:xfrm>
          <a:prstGeom prst="ellipse">
            <a:avLst/>
          </a:prstGeom>
          <a:gradFill rotWithShape="1">
            <a:gsLst>
              <a:gs pos="0">
                <a:srgbClr val="FFFF99"/>
              </a:gs>
              <a:gs pos="100000">
                <a:srgbClr val="66FF66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7200" b="0">
                <a:solidFill>
                  <a:srgbClr val="FF3300"/>
                </a:solidFill>
              </a:rPr>
              <a:t>4</a:t>
            </a:r>
          </a:p>
        </p:txBody>
      </p:sp>
      <p:sp>
        <p:nvSpPr>
          <p:cNvPr id="17441" name="Oval 33"/>
          <p:cNvSpPr>
            <a:spLocks noChangeArrowheads="1"/>
          </p:cNvSpPr>
          <p:nvPr/>
        </p:nvSpPr>
        <p:spPr bwMode="auto">
          <a:xfrm>
            <a:off x="7848600" y="381000"/>
            <a:ext cx="1066800" cy="1066800"/>
          </a:xfrm>
          <a:prstGeom prst="ellipse">
            <a:avLst/>
          </a:prstGeom>
          <a:gradFill rotWithShape="1">
            <a:gsLst>
              <a:gs pos="0">
                <a:srgbClr val="FFFF99"/>
              </a:gs>
              <a:gs pos="100000">
                <a:srgbClr val="66FF66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7200" b="0">
                <a:solidFill>
                  <a:srgbClr val="FF3300"/>
                </a:solidFill>
              </a:rPr>
              <a:t>3</a:t>
            </a:r>
          </a:p>
        </p:txBody>
      </p:sp>
      <p:sp>
        <p:nvSpPr>
          <p:cNvPr id="17442" name="Oval 34"/>
          <p:cNvSpPr>
            <a:spLocks noChangeArrowheads="1"/>
          </p:cNvSpPr>
          <p:nvPr/>
        </p:nvSpPr>
        <p:spPr bwMode="auto">
          <a:xfrm>
            <a:off x="7848600" y="381000"/>
            <a:ext cx="1066800" cy="1066800"/>
          </a:xfrm>
          <a:prstGeom prst="ellipse">
            <a:avLst/>
          </a:prstGeom>
          <a:gradFill rotWithShape="1">
            <a:gsLst>
              <a:gs pos="0">
                <a:srgbClr val="FFFF99"/>
              </a:gs>
              <a:gs pos="100000">
                <a:srgbClr val="66FF66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7200" b="0">
                <a:solidFill>
                  <a:srgbClr val="FF3300"/>
                </a:solidFill>
              </a:rPr>
              <a:t>2</a:t>
            </a:r>
          </a:p>
        </p:txBody>
      </p:sp>
      <p:sp>
        <p:nvSpPr>
          <p:cNvPr id="17443" name="Oval 35"/>
          <p:cNvSpPr>
            <a:spLocks noChangeArrowheads="1"/>
          </p:cNvSpPr>
          <p:nvPr/>
        </p:nvSpPr>
        <p:spPr bwMode="auto">
          <a:xfrm>
            <a:off x="7848600" y="381000"/>
            <a:ext cx="1066800" cy="1066800"/>
          </a:xfrm>
          <a:prstGeom prst="ellipse">
            <a:avLst/>
          </a:prstGeom>
          <a:gradFill rotWithShape="1">
            <a:gsLst>
              <a:gs pos="0">
                <a:srgbClr val="FFFF99"/>
              </a:gs>
              <a:gs pos="100000">
                <a:srgbClr val="66FF66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7200" b="0">
                <a:solidFill>
                  <a:srgbClr val="FF3300"/>
                </a:solidFill>
              </a:rPr>
              <a:t>1</a:t>
            </a:r>
          </a:p>
        </p:txBody>
      </p:sp>
      <p:sp>
        <p:nvSpPr>
          <p:cNvPr id="17444" name="Oval 36"/>
          <p:cNvSpPr>
            <a:spLocks noChangeArrowheads="1"/>
          </p:cNvSpPr>
          <p:nvPr/>
        </p:nvSpPr>
        <p:spPr bwMode="auto">
          <a:xfrm>
            <a:off x="7848600" y="381000"/>
            <a:ext cx="1066800" cy="1066800"/>
          </a:xfrm>
          <a:prstGeom prst="ellipse">
            <a:avLst/>
          </a:prstGeom>
          <a:gradFill rotWithShape="1">
            <a:gsLst>
              <a:gs pos="0">
                <a:srgbClr val="FFFF99"/>
              </a:gs>
              <a:gs pos="100000">
                <a:srgbClr val="66FF66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7200" b="0">
                <a:solidFill>
                  <a:srgbClr val="FF3300"/>
                </a:solidFill>
              </a:rPr>
              <a:t>0</a:t>
            </a:r>
          </a:p>
        </p:txBody>
      </p:sp>
      <p:pic>
        <p:nvPicPr>
          <p:cNvPr id="17445" name="Picture 37" descr="untitled"/>
          <p:cNvPicPr>
            <a:picLocks noChangeAspect="1" noChangeArrowheads="1"/>
          </p:cNvPicPr>
          <p:nvPr/>
        </p:nvPicPr>
        <p:blipFill>
          <a:blip r:embed="rId6"/>
          <a:srcRect l="55000" t="12666" r="23000" b="53999"/>
          <a:stretch>
            <a:fillRect/>
          </a:stretch>
        </p:blipFill>
        <p:spPr bwMode="auto">
          <a:xfrm>
            <a:off x="0" y="1828800"/>
            <a:ext cx="455295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46" name="Rectangle 38"/>
          <p:cNvSpPr>
            <a:spLocks noChangeArrowheads="1"/>
          </p:cNvSpPr>
          <p:nvPr/>
        </p:nvSpPr>
        <p:spPr bwMode="auto">
          <a:xfrm>
            <a:off x="1806575" y="2379663"/>
            <a:ext cx="822325" cy="796925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00FF99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>
                <a:solidFill>
                  <a:srgbClr val="FF3300"/>
                </a:solidFill>
              </a:rPr>
              <a:t>1</a:t>
            </a:r>
            <a:endParaRPr lang="en-US" sz="1800" b="0"/>
          </a:p>
        </p:txBody>
      </p:sp>
      <p:pic>
        <p:nvPicPr>
          <p:cNvPr id="17447" name="Picture 39" descr="untitled"/>
          <p:cNvPicPr>
            <a:picLocks noChangeAspect="1" noChangeArrowheads="1"/>
          </p:cNvPicPr>
          <p:nvPr/>
        </p:nvPicPr>
        <p:blipFill>
          <a:blip r:embed="rId6"/>
          <a:srcRect l="55000" t="12666" r="23000" b="53999"/>
          <a:stretch>
            <a:fillRect/>
          </a:stretch>
        </p:blipFill>
        <p:spPr bwMode="auto">
          <a:xfrm>
            <a:off x="0" y="4160838"/>
            <a:ext cx="45720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48" name="Rectangle 40"/>
          <p:cNvSpPr>
            <a:spLocks noChangeArrowheads="1"/>
          </p:cNvSpPr>
          <p:nvPr/>
        </p:nvSpPr>
        <p:spPr bwMode="auto">
          <a:xfrm>
            <a:off x="1820863" y="4953000"/>
            <a:ext cx="866775" cy="731838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00FF99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>
                <a:solidFill>
                  <a:srgbClr val="FF3300"/>
                </a:solidFill>
              </a:rPr>
              <a:t>3</a:t>
            </a:r>
            <a:endParaRPr lang="en-US" sz="1800" b="0"/>
          </a:p>
        </p:txBody>
      </p:sp>
      <p:pic>
        <p:nvPicPr>
          <p:cNvPr id="17449" name="Picture 41" descr="untitled"/>
          <p:cNvPicPr>
            <a:picLocks noChangeAspect="1" noChangeArrowheads="1"/>
          </p:cNvPicPr>
          <p:nvPr/>
        </p:nvPicPr>
        <p:blipFill>
          <a:blip r:embed="rId6"/>
          <a:srcRect l="55000" t="12666" r="23000" b="53999"/>
          <a:stretch>
            <a:fillRect/>
          </a:stretch>
        </p:blipFill>
        <p:spPr bwMode="auto">
          <a:xfrm>
            <a:off x="4540250" y="1828800"/>
            <a:ext cx="460375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50" name="Rectangle 42"/>
          <p:cNvSpPr>
            <a:spLocks noChangeArrowheads="1"/>
          </p:cNvSpPr>
          <p:nvPr/>
        </p:nvSpPr>
        <p:spPr bwMode="auto">
          <a:xfrm>
            <a:off x="6172200" y="2743200"/>
            <a:ext cx="866775" cy="746125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00FF99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>
                <a:solidFill>
                  <a:srgbClr val="FF3300"/>
                </a:solidFill>
              </a:rPr>
              <a:t>2</a:t>
            </a:r>
            <a:endParaRPr lang="en-US" sz="1800" b="0"/>
          </a:p>
        </p:txBody>
      </p:sp>
      <p:sp>
        <p:nvSpPr>
          <p:cNvPr id="11300" name="Rectangle 43"/>
          <p:cNvSpPr>
            <a:spLocks noChangeArrowheads="1"/>
          </p:cNvSpPr>
          <p:nvPr/>
        </p:nvSpPr>
        <p:spPr bwMode="auto">
          <a:xfrm>
            <a:off x="1143000" y="1295400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993300"/>
                </a:solidFill>
              </a:rPr>
              <a:t>Trò ch</a:t>
            </a:r>
            <a:r>
              <a:rPr lang="vi-VN">
                <a:solidFill>
                  <a:srgbClr val="993300"/>
                </a:solidFill>
              </a:rPr>
              <a:t>ơ</a:t>
            </a:r>
            <a:r>
              <a:rPr lang="en-US">
                <a:solidFill>
                  <a:srgbClr val="993300"/>
                </a:solidFill>
              </a:rPr>
              <a:t>i: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174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1000"/>
                                        <p:tgtEl>
                                          <p:spTgt spid="174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1000"/>
                                        <p:tgtEl>
                                          <p:spTgt spid="174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1000"/>
                                        <p:tgtEl>
                                          <p:spTgt spid="174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1000"/>
                                        <p:tgtEl>
                                          <p:spTgt spid="174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1000"/>
                                        <p:tgtEl>
                                          <p:spTgt spid="174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1000"/>
                                        <p:tgtEl>
                                          <p:spTgt spid="174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1000"/>
                                        <p:tgtEl>
                                          <p:spTgt spid="174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1000"/>
                                        <p:tgtEl>
                                          <p:spTgt spid="174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4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" dur="1000"/>
                                        <p:tgtEl>
                                          <p:spTgt spid="174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2000"/>
                                        <p:tgtEl>
                                          <p:spTgt spid="174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74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 nodeType="clickPar">
                      <p:stCondLst>
                        <p:cond delay="0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25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74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 nodeType="clickPar">
                      <p:stCondLst>
                        <p:cond delay="0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2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74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 nodeType="clickPar">
                      <p:stCondLst>
                        <p:cond delay="0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20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27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74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 nodeType="clickPar">
                      <p:stCondLst>
                        <p:cond delay="0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1" dur="2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28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74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 nodeType="clickPar">
                      <p:stCondLst>
                        <p:cond delay="0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6" dur="500" fill="hold"/>
                                        <p:tgtEl>
                                          <p:spTgt spid="174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7" dur="500" fill="hold"/>
                                        <p:tgtEl>
                                          <p:spTgt spid="174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8" dur="500" fill="hold"/>
                                        <p:tgtEl>
                                          <p:spTgt spid="1744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174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1" presetID="2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82" dur="2000"/>
                                        <p:tgtEl>
                                          <p:spTgt spid="174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85" presetID="16" presetClass="exit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86" dur="2000"/>
                                        <p:tgtEl>
                                          <p:spTgt spid="174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46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174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 nodeType="clickPar">
                      <p:stCondLst>
                        <p:cond delay="0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2" dur="500" fill="hold"/>
                                        <p:tgtEl>
                                          <p:spTgt spid="174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3" dur="500" fill="hold"/>
                                        <p:tgtEl>
                                          <p:spTgt spid="174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4" dur="500" fill="hold"/>
                                        <p:tgtEl>
                                          <p:spTgt spid="1744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5" dur="500" fill="hold"/>
                                        <p:tgtEl>
                                          <p:spTgt spid="174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7" presetID="2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98" dur="2000"/>
                                        <p:tgtEl>
                                          <p:spTgt spid="174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01" presetID="16" presetClass="exit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02" dur="2000"/>
                                        <p:tgtEl>
                                          <p:spTgt spid="174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48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74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 nodeType="clickPar">
                      <p:stCondLst>
                        <p:cond delay="0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8" dur="500" fill="hold"/>
                                        <p:tgtEl>
                                          <p:spTgt spid="174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174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0" dur="500" fill="hold"/>
                                        <p:tgtEl>
                                          <p:spTgt spid="1745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11" dur="500" fill="hold"/>
                                        <p:tgtEl>
                                          <p:spTgt spid="174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3" presetID="2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14" dur="2000"/>
                                        <p:tgtEl>
                                          <p:spTgt spid="174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17" presetID="16" presetClass="exit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18" dur="2000"/>
                                        <p:tgtEl>
                                          <p:spTgt spid="174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50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174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 nodeType="clickPar">
                      <p:stCondLst>
                        <p:cond delay="0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4" dur="500" fill="hold"/>
                                        <p:tgtEl>
                                          <p:spTgt spid="174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5" dur="500" fill="hold"/>
                                        <p:tgtEl>
                                          <p:spTgt spid="174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6" dur="500" fill="hold"/>
                                        <p:tgtEl>
                                          <p:spTgt spid="174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27" dur="500" fill="hold"/>
                                        <p:tgtEl>
                                          <p:spTgt spid="174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9" presetID="2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30" dur="2000"/>
                                        <p:tgtEl>
                                          <p:spTgt spid="174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33" presetID="16" presetClass="exit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34" dur="2000"/>
                                        <p:tgtEl>
                                          <p:spTgt spid="174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33"/>
                  </p:tgtEl>
                </p:cond>
              </p:nextCondLst>
            </p:seq>
          </p:childTnLst>
        </p:cTn>
      </p:par>
    </p:tnLst>
    <p:bldLst>
      <p:bldP spid="17412" grpId="0" animBg="1"/>
      <p:bldP spid="17414" grpId="0" animBg="1"/>
      <p:bldP spid="17416" grpId="0" animBg="1"/>
      <p:bldP spid="17418" grpId="0" animBg="1"/>
      <p:bldP spid="17433" grpId="0" animBg="1"/>
      <p:bldP spid="17433" grpId="1" animBg="1"/>
      <p:bldP spid="17434" grpId="0" animBg="1"/>
      <p:bldP spid="17435" grpId="0" animBg="1"/>
      <p:bldP spid="17436" grpId="0" animBg="1"/>
      <p:bldP spid="17437" grpId="0" animBg="1"/>
      <p:bldP spid="17438" grpId="0" animBg="1"/>
      <p:bldP spid="17439" grpId="0" animBg="1"/>
      <p:bldP spid="17440" grpId="0" animBg="1"/>
      <p:bldP spid="17441" grpId="0" animBg="1"/>
      <p:bldP spid="17442" grpId="0" animBg="1"/>
      <p:bldP spid="17443" grpId="0" animBg="1"/>
      <p:bldP spid="17444" grpId="0" animBg="1"/>
      <p:bldP spid="17446" grpId="0" animBg="1"/>
      <p:bldP spid="17446" grpId="1" animBg="1"/>
      <p:bldP spid="17448" grpId="0" animBg="1"/>
      <p:bldP spid="17448" grpId="1" animBg="1"/>
      <p:bldP spid="17450" grpId="0" animBg="1"/>
      <p:bldP spid="17450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z="2400" smtClean="0">
                <a:solidFill>
                  <a:srgbClr val="0000FF"/>
                </a:solidFill>
              </a:rPr>
              <a:t/>
            </a:r>
            <a:br>
              <a:rPr lang="en-US" sz="2400" smtClean="0">
                <a:solidFill>
                  <a:srgbClr val="0000FF"/>
                </a:solidFill>
              </a:rPr>
            </a:br>
            <a:r>
              <a:rPr lang="en-US" sz="2000" smtClean="0">
                <a:solidFill>
                  <a:srgbClr val="FF00FF"/>
                </a:solidFill>
              </a:rPr>
              <a:t>Khoa học</a:t>
            </a:r>
            <a:r>
              <a:rPr lang="en-US" sz="2000" smtClean="0"/>
              <a:t>:</a:t>
            </a:r>
            <a:r>
              <a:rPr lang="en-US" sz="2800" smtClean="0"/>
              <a:t> </a:t>
            </a:r>
            <a:r>
              <a:rPr lang="en-US" sz="2800" b="1" smtClean="0">
                <a:solidFill>
                  <a:srgbClr val="FF0066"/>
                </a:solidFill>
              </a:rPr>
              <a:t>ĐỒNG VÀ HỢP KIM CỦA ĐỒNG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457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400" b="1" u="sng" smtClean="0">
                <a:solidFill>
                  <a:srgbClr val="CC0000"/>
                </a:solidFill>
              </a:rPr>
              <a:t>Kết luận</a:t>
            </a:r>
            <a:r>
              <a:rPr lang="en-US" sz="2400" u="sng" smtClean="0">
                <a:solidFill>
                  <a:srgbClr val="CC0000"/>
                </a:solidFill>
              </a:rPr>
              <a:t>:</a:t>
            </a:r>
          </a:p>
        </p:txBody>
      </p:sp>
      <p:sp>
        <p:nvSpPr>
          <p:cNvPr id="18436" name="AutoShape 4"/>
          <p:cNvSpPr>
            <a:spLocks noChangeArrowheads="1"/>
          </p:cNvSpPr>
          <p:nvPr/>
        </p:nvSpPr>
        <p:spPr bwMode="auto">
          <a:xfrm>
            <a:off x="228600" y="1905000"/>
            <a:ext cx="8686800" cy="4343400"/>
          </a:xfrm>
          <a:prstGeom prst="flowChartAlternateProcess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endParaRPr lang="en-US" sz="2800" b="0">
              <a:solidFill>
                <a:srgbClr val="FF5050"/>
              </a:solidFill>
            </a:endParaRPr>
          </a:p>
          <a:p>
            <a:pPr algn="ctr"/>
            <a:endParaRPr lang="en-US" sz="2000" b="0"/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304800" y="1905000"/>
            <a:ext cx="838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800">
                <a:solidFill>
                  <a:srgbClr val="CC0066"/>
                </a:solidFill>
              </a:rPr>
              <a:t>    Đ</a:t>
            </a:r>
            <a:r>
              <a:rPr lang="en-US" sz="2400" b="0">
                <a:solidFill>
                  <a:srgbClr val="CC0066"/>
                </a:solidFill>
              </a:rPr>
              <a:t>ồng có màu nâu </a:t>
            </a:r>
            <a:r>
              <a:rPr lang="vi-VN" sz="2400" b="0">
                <a:solidFill>
                  <a:srgbClr val="CC0066"/>
                </a:solidFill>
              </a:rPr>
              <a:t>đ</a:t>
            </a:r>
            <a:r>
              <a:rPr lang="en-US" sz="2400" b="0">
                <a:solidFill>
                  <a:srgbClr val="CC0066"/>
                </a:solidFill>
              </a:rPr>
              <a:t>ỏ, có ánh kim, bền, dễ dát mỏng và</a:t>
            </a:r>
          </a:p>
          <a:p>
            <a:r>
              <a:rPr lang="en-US" sz="2400" b="0">
                <a:solidFill>
                  <a:srgbClr val="CC0066"/>
                </a:solidFill>
              </a:rPr>
              <a:t>kéo thành sợi, dễ uốn cong, dẫn </a:t>
            </a:r>
            <a:r>
              <a:rPr lang="vi-VN" sz="2400" b="0">
                <a:solidFill>
                  <a:srgbClr val="CC0066"/>
                </a:solidFill>
              </a:rPr>
              <a:t>đ</a:t>
            </a:r>
            <a:r>
              <a:rPr lang="en-US" sz="2400" b="0">
                <a:solidFill>
                  <a:srgbClr val="CC0066"/>
                </a:solidFill>
              </a:rPr>
              <a:t>iện , dẫn nhiệt tốt</a:t>
            </a:r>
            <a:endParaRPr lang="en-US" sz="2400">
              <a:solidFill>
                <a:srgbClr val="CC0066"/>
              </a:solidFill>
            </a:endParaRPr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304800" y="2667000"/>
            <a:ext cx="8458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>
                <a:solidFill>
                  <a:srgbClr val="CC0066"/>
                </a:solidFill>
              </a:rPr>
              <a:t>  H</a:t>
            </a:r>
            <a:r>
              <a:rPr lang="en-US" sz="2400" b="0">
                <a:solidFill>
                  <a:srgbClr val="CC0066"/>
                </a:solidFill>
              </a:rPr>
              <a:t>ợp</a:t>
            </a:r>
            <a:r>
              <a:rPr lang="en-US" sz="2400">
                <a:solidFill>
                  <a:srgbClr val="CC0066"/>
                </a:solidFill>
              </a:rPr>
              <a:t> </a:t>
            </a:r>
            <a:r>
              <a:rPr lang="en-US" sz="2400" b="0">
                <a:solidFill>
                  <a:srgbClr val="CC0066"/>
                </a:solidFill>
              </a:rPr>
              <a:t>kim của </a:t>
            </a:r>
            <a:r>
              <a:rPr lang="vi-VN" sz="2400" b="0">
                <a:solidFill>
                  <a:srgbClr val="CC0066"/>
                </a:solidFill>
              </a:rPr>
              <a:t>đ</a:t>
            </a:r>
            <a:r>
              <a:rPr lang="en-US" sz="2400" b="0">
                <a:solidFill>
                  <a:srgbClr val="CC0066"/>
                </a:solidFill>
              </a:rPr>
              <a:t>ồngcó màu nâu hoặc màu vàng, có ánh kim</a:t>
            </a:r>
          </a:p>
          <a:p>
            <a:r>
              <a:rPr lang="en-US" sz="2400" b="0">
                <a:solidFill>
                  <a:srgbClr val="CC0066"/>
                </a:solidFill>
              </a:rPr>
              <a:t>và cứng h</a:t>
            </a:r>
            <a:r>
              <a:rPr lang="vi-VN" sz="2400" b="0">
                <a:solidFill>
                  <a:srgbClr val="CC0066"/>
                </a:solidFill>
              </a:rPr>
              <a:t>ơ</a:t>
            </a:r>
            <a:r>
              <a:rPr lang="en-US" sz="2400" b="0">
                <a:solidFill>
                  <a:srgbClr val="CC0066"/>
                </a:solidFill>
              </a:rPr>
              <a:t>n </a:t>
            </a:r>
            <a:r>
              <a:rPr lang="vi-VN" sz="2400" b="0">
                <a:solidFill>
                  <a:srgbClr val="CC0066"/>
                </a:solidFill>
              </a:rPr>
              <a:t>đ</a:t>
            </a:r>
            <a:r>
              <a:rPr lang="en-US" sz="2400" b="0">
                <a:solidFill>
                  <a:srgbClr val="CC0066"/>
                </a:solidFill>
              </a:rPr>
              <a:t>ồng</a:t>
            </a:r>
            <a:endParaRPr lang="en-US" sz="2800" b="0">
              <a:solidFill>
                <a:srgbClr val="CC0066"/>
              </a:solidFill>
            </a:endParaRPr>
          </a:p>
        </p:txBody>
      </p:sp>
      <p:sp>
        <p:nvSpPr>
          <p:cNvPr id="18442" name="Rectangle 10"/>
          <p:cNvSpPr>
            <a:spLocks noChangeArrowheads="1"/>
          </p:cNvSpPr>
          <p:nvPr/>
        </p:nvSpPr>
        <p:spPr bwMode="auto">
          <a:xfrm>
            <a:off x="228600" y="5029200"/>
            <a:ext cx="8610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>
                <a:solidFill>
                  <a:srgbClr val="CC0066"/>
                </a:solidFill>
              </a:rPr>
              <a:t>   Đ</a:t>
            </a:r>
            <a:r>
              <a:rPr lang="en-US" sz="2400" b="0">
                <a:solidFill>
                  <a:srgbClr val="CC0066"/>
                </a:solidFill>
              </a:rPr>
              <a:t>ể bảo quản những </a:t>
            </a:r>
            <a:r>
              <a:rPr lang="vi-VN" sz="2400" b="0">
                <a:solidFill>
                  <a:srgbClr val="CC0066"/>
                </a:solidFill>
              </a:rPr>
              <a:t>đ</a:t>
            </a:r>
            <a:r>
              <a:rPr lang="en-US" sz="2400" b="0">
                <a:solidFill>
                  <a:srgbClr val="CC0066"/>
                </a:solidFill>
              </a:rPr>
              <a:t>ồ dùng bằng </a:t>
            </a:r>
            <a:r>
              <a:rPr lang="vi-VN" sz="2400" b="0">
                <a:solidFill>
                  <a:srgbClr val="CC0066"/>
                </a:solidFill>
              </a:rPr>
              <a:t>đ</a:t>
            </a:r>
            <a:r>
              <a:rPr lang="en-US" sz="2400" b="0">
                <a:solidFill>
                  <a:srgbClr val="CC0066"/>
                </a:solidFill>
              </a:rPr>
              <a:t>ồng và hợp kim của</a:t>
            </a:r>
          </a:p>
          <a:p>
            <a:r>
              <a:rPr lang="vi-VN" sz="2400" b="0">
                <a:solidFill>
                  <a:srgbClr val="CC0066"/>
                </a:solidFill>
              </a:rPr>
              <a:t>đ</a:t>
            </a:r>
            <a:r>
              <a:rPr lang="en-US" sz="2400" b="0">
                <a:solidFill>
                  <a:srgbClr val="CC0066"/>
                </a:solidFill>
              </a:rPr>
              <a:t>ồng cần </a:t>
            </a:r>
            <a:r>
              <a:rPr lang="vi-VN" sz="2400" b="0">
                <a:solidFill>
                  <a:srgbClr val="CC0066"/>
                </a:solidFill>
              </a:rPr>
              <a:t>đ</a:t>
            </a:r>
            <a:r>
              <a:rPr lang="en-US" sz="2400" b="0">
                <a:solidFill>
                  <a:srgbClr val="CC0066"/>
                </a:solidFill>
              </a:rPr>
              <a:t>ể n</a:t>
            </a:r>
            <a:r>
              <a:rPr lang="vi-VN" sz="2400" b="0">
                <a:solidFill>
                  <a:srgbClr val="CC0066"/>
                </a:solidFill>
              </a:rPr>
              <a:t>ơ</a:t>
            </a:r>
            <a:r>
              <a:rPr lang="en-US" sz="2400" b="0">
                <a:solidFill>
                  <a:srgbClr val="CC0066"/>
                </a:solidFill>
              </a:rPr>
              <a:t>i không ẩm thấp, thỉnh thoảng dùng thuốc </a:t>
            </a:r>
          </a:p>
          <a:p>
            <a:r>
              <a:rPr lang="vi-VN" sz="2400" b="0">
                <a:solidFill>
                  <a:srgbClr val="CC0066"/>
                </a:solidFill>
              </a:rPr>
              <a:t>đ</a:t>
            </a:r>
            <a:r>
              <a:rPr lang="en-US" sz="2400" b="0">
                <a:solidFill>
                  <a:srgbClr val="CC0066"/>
                </a:solidFill>
              </a:rPr>
              <a:t>ánh </a:t>
            </a:r>
            <a:r>
              <a:rPr lang="vi-VN" sz="2400" b="0">
                <a:solidFill>
                  <a:srgbClr val="CC0066"/>
                </a:solidFill>
              </a:rPr>
              <a:t>đ</a:t>
            </a:r>
            <a:r>
              <a:rPr lang="en-US" sz="2400" b="0">
                <a:solidFill>
                  <a:srgbClr val="CC0066"/>
                </a:solidFill>
              </a:rPr>
              <a:t>ồng </a:t>
            </a:r>
            <a:r>
              <a:rPr lang="vi-VN" sz="2400" b="0">
                <a:solidFill>
                  <a:srgbClr val="CC0066"/>
                </a:solidFill>
              </a:rPr>
              <a:t>đ</a:t>
            </a:r>
            <a:r>
              <a:rPr lang="en-US" sz="2400" b="0">
                <a:solidFill>
                  <a:srgbClr val="CC0066"/>
                </a:solidFill>
              </a:rPr>
              <a:t>ể lau chùi.</a:t>
            </a:r>
            <a:endParaRPr lang="en-US" sz="2800">
              <a:solidFill>
                <a:srgbClr val="CC0066"/>
              </a:solidFill>
            </a:endParaRPr>
          </a:p>
        </p:txBody>
      </p:sp>
      <p:sp>
        <p:nvSpPr>
          <p:cNvPr id="18444" name="Rectangle 12"/>
          <p:cNvSpPr>
            <a:spLocks noChangeArrowheads="1"/>
          </p:cNvSpPr>
          <p:nvPr/>
        </p:nvSpPr>
        <p:spPr bwMode="auto">
          <a:xfrm>
            <a:off x="304800" y="3657600"/>
            <a:ext cx="8534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>
                <a:solidFill>
                  <a:srgbClr val="CC0066"/>
                </a:solidFill>
              </a:rPr>
              <a:t>  Đồng</a:t>
            </a:r>
            <a:r>
              <a:rPr lang="en-US" sz="2400" b="0">
                <a:solidFill>
                  <a:srgbClr val="CC0066"/>
                </a:solidFill>
              </a:rPr>
              <a:t> hoặc hợp kim của </a:t>
            </a:r>
            <a:r>
              <a:rPr lang="vi-VN" sz="2400" b="0">
                <a:solidFill>
                  <a:srgbClr val="CC0066"/>
                </a:solidFill>
              </a:rPr>
              <a:t>đ</a:t>
            </a:r>
            <a:r>
              <a:rPr lang="en-US" sz="2400" b="0">
                <a:solidFill>
                  <a:srgbClr val="CC0066"/>
                </a:solidFill>
              </a:rPr>
              <a:t>ồng </a:t>
            </a:r>
            <a:r>
              <a:rPr lang="vi-VN" sz="2400" b="0">
                <a:solidFill>
                  <a:srgbClr val="CC0066"/>
                </a:solidFill>
              </a:rPr>
              <a:t>đư</a:t>
            </a:r>
            <a:r>
              <a:rPr lang="en-US" sz="2400" b="0">
                <a:solidFill>
                  <a:srgbClr val="CC0066"/>
                </a:solidFill>
              </a:rPr>
              <a:t>ợc dùng làm </a:t>
            </a:r>
            <a:r>
              <a:rPr lang="vi-VN" sz="2400" b="0">
                <a:solidFill>
                  <a:srgbClr val="CC0066"/>
                </a:solidFill>
              </a:rPr>
              <a:t>đ</a:t>
            </a:r>
            <a:r>
              <a:rPr lang="en-US" sz="2400" b="0">
                <a:solidFill>
                  <a:srgbClr val="CC0066"/>
                </a:solidFill>
              </a:rPr>
              <a:t>ồ </a:t>
            </a:r>
            <a:r>
              <a:rPr lang="vi-VN" sz="2400" b="0">
                <a:solidFill>
                  <a:srgbClr val="CC0066"/>
                </a:solidFill>
              </a:rPr>
              <a:t>đ</a:t>
            </a:r>
            <a:r>
              <a:rPr lang="en-US" sz="2400" b="0">
                <a:solidFill>
                  <a:srgbClr val="CC0066"/>
                </a:solidFill>
              </a:rPr>
              <a:t>iện, dây</a:t>
            </a:r>
          </a:p>
          <a:p>
            <a:r>
              <a:rPr lang="vi-VN" sz="2400" b="0">
                <a:solidFill>
                  <a:srgbClr val="CC0066"/>
                </a:solidFill>
              </a:rPr>
              <a:t>đ</a:t>
            </a:r>
            <a:r>
              <a:rPr lang="en-US" sz="2400" b="0">
                <a:solidFill>
                  <a:srgbClr val="CC0066"/>
                </a:solidFill>
              </a:rPr>
              <a:t>iện, một số bộ phận của ô tô, tàu biển,…; nồi, mâm, kèn,</a:t>
            </a:r>
          </a:p>
          <a:p>
            <a:r>
              <a:rPr lang="en-US" sz="2400" b="0">
                <a:solidFill>
                  <a:srgbClr val="CC0066"/>
                </a:solidFill>
              </a:rPr>
              <a:t>cồng, chiêng, </a:t>
            </a:r>
            <a:r>
              <a:rPr lang="vi-VN" sz="2400" b="0">
                <a:solidFill>
                  <a:srgbClr val="CC0066"/>
                </a:solidFill>
              </a:rPr>
              <a:t>đ</a:t>
            </a:r>
            <a:r>
              <a:rPr lang="en-US" sz="2400" b="0">
                <a:solidFill>
                  <a:srgbClr val="CC0066"/>
                </a:solidFill>
              </a:rPr>
              <a:t>úc t</a:t>
            </a:r>
            <a:r>
              <a:rPr lang="vi-VN" sz="2400" b="0">
                <a:solidFill>
                  <a:srgbClr val="CC0066"/>
                </a:solidFill>
              </a:rPr>
              <a:t>ư</a:t>
            </a:r>
            <a:r>
              <a:rPr lang="en-US" sz="2400" b="0">
                <a:solidFill>
                  <a:srgbClr val="CC0066"/>
                </a:solidFill>
              </a:rPr>
              <a:t>ợng….</a:t>
            </a:r>
            <a:endParaRPr lang="en-US" sz="2400">
              <a:solidFill>
                <a:srgbClr val="CC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8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4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4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84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80"/>
                                        <p:tgtEl>
                                          <p:spTgt spid="18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80"/>
                                        <p:tgtEl>
                                          <p:spTgt spid="18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80"/>
                                        <p:tgtEl>
                                          <p:spTgt spid="18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80"/>
                                        <p:tgtEl>
                                          <p:spTgt spid="184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80"/>
                                        <p:tgtEl>
                                          <p:spTgt spid="184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80"/>
                                        <p:tgtEl>
                                          <p:spTgt spid="184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6" dur="80"/>
                                        <p:tgtEl>
                                          <p:spTgt spid="184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7" dur="80"/>
                                        <p:tgtEl>
                                          <p:spTgt spid="184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80"/>
                                        <p:tgtEl>
                                          <p:spTgt spid="184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84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84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84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4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84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84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84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4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84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/>
      <p:bldP spid="18436" grpId="0" animBg="1"/>
      <p:bldP spid="1843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smtClean="0">
                <a:solidFill>
                  <a:srgbClr val="0000FF"/>
                </a:solidFill>
              </a:rPr>
              <a:t/>
            </a:r>
            <a:br>
              <a:rPr lang="en-US" sz="2800" smtClean="0">
                <a:solidFill>
                  <a:srgbClr val="0000FF"/>
                </a:solidFill>
              </a:rPr>
            </a:br>
            <a:endParaRPr lang="en-US" sz="2800" smtClean="0">
              <a:solidFill>
                <a:srgbClr val="0000FF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990600"/>
            <a:ext cx="8229600" cy="1371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smtClean="0"/>
              <a:t>                </a:t>
            </a:r>
            <a:r>
              <a:rPr lang="en-US" sz="2400" smtClean="0">
                <a:solidFill>
                  <a:srgbClr val="FF00FF"/>
                </a:solidFill>
              </a:rPr>
              <a:t>Khoa học:</a:t>
            </a:r>
            <a:r>
              <a:rPr lang="en-US" sz="2400" smtClean="0"/>
              <a:t> </a:t>
            </a:r>
            <a:r>
              <a:rPr lang="en-US" sz="2400" b="1" smtClean="0">
                <a:solidFill>
                  <a:srgbClr val="FF0066"/>
                </a:solidFill>
              </a:rPr>
              <a:t>ĐỒNG VÀ HỢP KIM CỦA ĐỒNG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b="1" u="sng" smtClean="0">
                <a:solidFill>
                  <a:srgbClr val="FF3399"/>
                </a:solidFill>
              </a:rPr>
              <a:t>1- Tính chất của Đồng và hợp kim của </a:t>
            </a:r>
            <a:r>
              <a:rPr lang="vi-VN" sz="2800" b="1" u="sng" smtClean="0">
                <a:solidFill>
                  <a:srgbClr val="FF3399"/>
                </a:solidFill>
              </a:rPr>
              <a:t>đ</a:t>
            </a:r>
            <a:r>
              <a:rPr lang="en-US" sz="2800" b="1" u="sng" smtClean="0">
                <a:solidFill>
                  <a:srgbClr val="FF3399"/>
                </a:solidFill>
              </a:rPr>
              <a:t>ồng: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smtClean="0">
                <a:solidFill>
                  <a:srgbClr val="FF00FF"/>
                </a:solidFill>
              </a:rPr>
              <a:t>+ Làm việc với vật thật</a:t>
            </a:r>
          </a:p>
        </p:txBody>
      </p:sp>
      <p:sp>
        <p:nvSpPr>
          <p:cNvPr id="4102" name="AutoShape 6"/>
          <p:cNvSpPr>
            <a:spLocks noChangeArrowheads="1"/>
          </p:cNvSpPr>
          <p:nvPr/>
        </p:nvSpPr>
        <p:spPr bwMode="auto">
          <a:xfrm>
            <a:off x="304800" y="2743200"/>
            <a:ext cx="8610600" cy="1905000"/>
          </a:xfrm>
          <a:prstGeom prst="horizontalScrol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endParaRPr lang="en-US" sz="2400" b="0">
              <a:solidFill>
                <a:srgbClr val="FF9900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en-US" sz="2400" b="0">
                <a:solidFill>
                  <a:srgbClr val="FF9900"/>
                </a:solidFill>
              </a:rPr>
              <a:t>Dây đồng có màu đỏ nâu, có ánh kim,</a:t>
            </a:r>
          </a:p>
          <a:p>
            <a:pPr algn="ctr">
              <a:spcBef>
                <a:spcPct val="50000"/>
              </a:spcBef>
            </a:pPr>
            <a:r>
              <a:rPr lang="en-US" sz="2400" b="0">
                <a:solidFill>
                  <a:srgbClr val="FF9900"/>
                </a:solidFill>
              </a:rPr>
              <a:t>không cứng bằng sắt, dẻo, dể uốn.</a:t>
            </a:r>
          </a:p>
          <a:p>
            <a:pPr algn="ctr">
              <a:spcBef>
                <a:spcPct val="50000"/>
              </a:spcBef>
            </a:pPr>
            <a:endParaRPr lang="en-US" sz="2400" b="0">
              <a:solidFill>
                <a:srgbClr val="FF00FF"/>
              </a:solidFill>
            </a:endParaRPr>
          </a:p>
        </p:txBody>
      </p:sp>
      <p:sp>
        <p:nvSpPr>
          <p:cNvPr id="4104" name="AutoShape 8"/>
          <p:cNvSpPr>
            <a:spLocks noChangeArrowheads="1"/>
          </p:cNvSpPr>
          <p:nvPr/>
        </p:nvSpPr>
        <p:spPr bwMode="auto">
          <a:xfrm>
            <a:off x="457200" y="2971800"/>
            <a:ext cx="8458200" cy="14478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0">
                <a:solidFill>
                  <a:srgbClr val="FF00FF"/>
                </a:solidFill>
              </a:rPr>
              <a:t>Hãy quan sát đoạn dây đồng và mô tả:</a:t>
            </a:r>
          </a:p>
          <a:p>
            <a:pPr algn="ctr"/>
            <a:r>
              <a:rPr lang="en-US" sz="2400" b="0">
                <a:solidFill>
                  <a:srgbClr val="FF00FF"/>
                </a:solidFill>
              </a:rPr>
              <a:t> màu sắc, độ sáng, tính cứng </a:t>
            </a:r>
            <a:r>
              <a:rPr lang="en-US" sz="2800" b="0">
                <a:solidFill>
                  <a:srgbClr val="FF00FF"/>
                </a:solidFill>
              </a:rPr>
              <a:t>và</a:t>
            </a:r>
            <a:r>
              <a:rPr lang="en-US" sz="2400" b="0">
                <a:solidFill>
                  <a:srgbClr val="FF00FF"/>
                </a:solidFill>
              </a:rPr>
              <a:t> tính dẻo của đoạn dây đồng</a:t>
            </a:r>
          </a:p>
          <a:p>
            <a:pPr algn="ctr"/>
            <a:r>
              <a:rPr lang="en-US" sz="2400" b="0">
                <a:solidFill>
                  <a:srgbClr val="FF00FF"/>
                </a:solidFill>
              </a:rPr>
              <a:t>So sánh với đoạn dây sắt . </a:t>
            </a:r>
          </a:p>
          <a:p>
            <a:pPr algn="ctr"/>
            <a:endParaRPr lang="en-US" sz="2400" b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8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8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8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2" grpId="0" animBg="1"/>
      <p:bldP spid="4104" grpId="0" animBg="1"/>
      <p:bldP spid="4104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685800" y="685800"/>
            <a:ext cx="80772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000" b="0"/>
              <a:t>                </a:t>
            </a:r>
            <a:r>
              <a:rPr lang="en-US" sz="2000" b="0">
                <a:solidFill>
                  <a:srgbClr val="FF00FF"/>
                </a:solidFill>
              </a:rPr>
              <a:t>Khoa học:</a:t>
            </a:r>
            <a:r>
              <a:rPr lang="en-US" sz="2000" b="0"/>
              <a:t> </a:t>
            </a:r>
            <a:r>
              <a:rPr lang="en-US" sz="2000">
                <a:solidFill>
                  <a:srgbClr val="FF0066"/>
                </a:solidFill>
              </a:rPr>
              <a:t>ĐỒNG VÀ HỢP KIM CỦA ĐỒNG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000" u="sng">
                <a:solidFill>
                  <a:srgbClr val="FF3399"/>
                </a:solidFill>
              </a:rPr>
              <a:t>1- Tính chất của Đồng và hợp kim của </a:t>
            </a:r>
            <a:r>
              <a:rPr lang="vi-VN" sz="2000" u="sng">
                <a:solidFill>
                  <a:srgbClr val="FF3399"/>
                </a:solidFill>
              </a:rPr>
              <a:t>đ</a:t>
            </a:r>
            <a:r>
              <a:rPr lang="en-US" sz="2000" u="sng">
                <a:solidFill>
                  <a:srgbClr val="FF3399"/>
                </a:solidFill>
              </a:rPr>
              <a:t>ồng: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000" b="0">
                <a:solidFill>
                  <a:srgbClr val="FF00FF"/>
                </a:solidFill>
              </a:rPr>
              <a:t>+ Làm việc với sách giáo khoa: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000" b="0">
                <a:solidFill>
                  <a:srgbClr val="6600FF"/>
                </a:solidFill>
              </a:rPr>
              <a:t>Đọc thông tin trong SGK trang 50 và hoàn thành bảng sau:</a:t>
            </a:r>
          </a:p>
        </p:txBody>
      </p:sp>
      <p:sp>
        <p:nvSpPr>
          <p:cNvPr id="4099" name="Rectangle 7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z="4000" smtClean="0"/>
              <a:t/>
            </a:r>
            <a:br>
              <a:rPr lang="en-US" sz="4000" smtClean="0"/>
            </a:br>
            <a:endParaRPr lang="en-US" sz="4000" smtClean="0"/>
          </a:p>
        </p:txBody>
      </p:sp>
      <p:graphicFrame>
        <p:nvGraphicFramePr>
          <p:cNvPr id="5153" name="Group 33"/>
          <p:cNvGraphicFramePr>
            <a:graphicFrameLocks noGrp="1"/>
          </p:cNvGraphicFramePr>
          <p:nvPr>
            <p:ph idx="1"/>
          </p:nvPr>
        </p:nvGraphicFramePr>
        <p:xfrm>
          <a:off x="457200" y="2514600"/>
          <a:ext cx="8229600" cy="3459163"/>
        </p:xfrm>
        <a:graphic>
          <a:graphicData uri="http://schemas.openxmlformats.org/drawingml/2006/table">
            <a:tbl>
              <a:tblPr/>
              <a:tblGrid>
                <a:gridCol w="1001713"/>
                <a:gridCol w="4222750"/>
                <a:gridCol w="3005137"/>
              </a:tblGrid>
              <a:tr h="563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.VnTime" pitchFamily="34" charset="0"/>
                        </a:rPr>
                        <a:t>§ång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95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.VnTime" pitchFamily="34" charset="0"/>
                        </a:rPr>
                        <a:t>TÝnh chÊt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CC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151" name="Rectangle 31"/>
          <p:cNvSpPr>
            <a:spLocks noChangeArrowheads="1"/>
          </p:cNvSpPr>
          <p:nvPr/>
        </p:nvSpPr>
        <p:spPr bwMode="auto">
          <a:xfrm>
            <a:off x="1524000" y="3276600"/>
            <a:ext cx="41148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000" b="0">
                <a:solidFill>
                  <a:srgbClr val="9900FF"/>
                </a:solidFill>
              </a:rPr>
              <a:t>-</a:t>
            </a:r>
            <a:r>
              <a:rPr lang="en-US" sz="2400" b="0">
                <a:solidFill>
                  <a:srgbClr val="9900FF"/>
                </a:solidFill>
              </a:rPr>
              <a:t>Là kim loại, có màu </a:t>
            </a:r>
            <a:r>
              <a:rPr lang="vi-VN" sz="2400" b="0">
                <a:solidFill>
                  <a:srgbClr val="9900FF"/>
                </a:solidFill>
              </a:rPr>
              <a:t>đ</a:t>
            </a:r>
            <a:r>
              <a:rPr lang="en-US" sz="2400" b="0">
                <a:solidFill>
                  <a:srgbClr val="9900FF"/>
                </a:solidFill>
              </a:rPr>
              <a:t>ỏ </a:t>
            </a:r>
          </a:p>
          <a:p>
            <a:r>
              <a:rPr lang="en-US" sz="2400" b="0">
                <a:solidFill>
                  <a:srgbClr val="9900FF"/>
                </a:solidFill>
              </a:rPr>
              <a:t>nâu, có ánh kim</a:t>
            </a:r>
          </a:p>
          <a:p>
            <a:pPr>
              <a:buFontTx/>
              <a:buChar char="-"/>
            </a:pPr>
            <a:r>
              <a:rPr lang="en-US" sz="2400" b="0">
                <a:solidFill>
                  <a:srgbClr val="9900FF"/>
                </a:solidFill>
              </a:rPr>
              <a:t>Dễ dát mỏng và kéo </a:t>
            </a:r>
          </a:p>
          <a:p>
            <a:r>
              <a:rPr lang="en-US" sz="2400" b="0">
                <a:solidFill>
                  <a:srgbClr val="9900FF"/>
                </a:solidFill>
              </a:rPr>
              <a:t>thành sợi</a:t>
            </a:r>
          </a:p>
          <a:p>
            <a:r>
              <a:rPr lang="en-US" sz="2400" b="0">
                <a:solidFill>
                  <a:srgbClr val="9900FF"/>
                </a:solidFill>
              </a:rPr>
              <a:t>- Dẫn </a:t>
            </a:r>
            <a:r>
              <a:rPr lang="vi-VN" sz="2400" b="0">
                <a:solidFill>
                  <a:srgbClr val="9900FF"/>
                </a:solidFill>
              </a:rPr>
              <a:t>đ</a:t>
            </a:r>
            <a:r>
              <a:rPr lang="en-US" sz="2400" b="0">
                <a:solidFill>
                  <a:srgbClr val="9900FF"/>
                </a:solidFill>
              </a:rPr>
              <a:t>iện và dẫn nhiệt tốt</a:t>
            </a:r>
          </a:p>
        </p:txBody>
      </p:sp>
      <p:sp>
        <p:nvSpPr>
          <p:cNvPr id="5152" name="Rectangle 32"/>
          <p:cNvSpPr>
            <a:spLocks noChangeArrowheads="1"/>
          </p:cNvSpPr>
          <p:nvPr/>
        </p:nvSpPr>
        <p:spPr bwMode="auto">
          <a:xfrm>
            <a:off x="5791200" y="3276600"/>
            <a:ext cx="28194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buFontTx/>
              <a:buChar char="-"/>
            </a:pPr>
            <a:r>
              <a:rPr lang="en-US" sz="2400" b="0">
                <a:solidFill>
                  <a:srgbClr val="9900FF"/>
                </a:solidFill>
              </a:rPr>
              <a:t> Với thiếc có màu </a:t>
            </a:r>
          </a:p>
          <a:p>
            <a:r>
              <a:rPr lang="en-US" sz="2400" b="0">
                <a:solidFill>
                  <a:srgbClr val="9900FF"/>
                </a:solidFill>
              </a:rPr>
              <a:t>nâu, với kẽm có </a:t>
            </a:r>
          </a:p>
          <a:p>
            <a:r>
              <a:rPr lang="en-US" sz="2400" b="0">
                <a:solidFill>
                  <a:srgbClr val="9900FF"/>
                </a:solidFill>
              </a:rPr>
              <a:t>màu vàng, </a:t>
            </a:r>
            <a:r>
              <a:rPr lang="vi-VN" sz="2400" b="0">
                <a:solidFill>
                  <a:srgbClr val="9900FF"/>
                </a:solidFill>
              </a:rPr>
              <a:t>đ</a:t>
            </a:r>
            <a:r>
              <a:rPr lang="en-US" sz="2400" b="0">
                <a:solidFill>
                  <a:srgbClr val="9900FF"/>
                </a:solidFill>
              </a:rPr>
              <a:t>ều có</a:t>
            </a:r>
          </a:p>
          <a:p>
            <a:r>
              <a:rPr lang="en-US" sz="2400" b="0">
                <a:solidFill>
                  <a:srgbClr val="9900FF"/>
                </a:solidFill>
              </a:rPr>
              <a:t> ánh kim và cứng </a:t>
            </a:r>
          </a:p>
          <a:p>
            <a:r>
              <a:rPr lang="en-US" sz="2400" b="0">
                <a:solidFill>
                  <a:srgbClr val="9900FF"/>
                </a:solidFill>
              </a:rPr>
              <a:t>h</a:t>
            </a:r>
            <a:r>
              <a:rPr lang="vi-VN" sz="2400" b="0">
                <a:solidFill>
                  <a:srgbClr val="9900FF"/>
                </a:solidFill>
              </a:rPr>
              <a:t>ơ</a:t>
            </a:r>
            <a:r>
              <a:rPr lang="en-US" sz="2400" b="0">
                <a:solidFill>
                  <a:srgbClr val="9900FF"/>
                </a:solidFill>
              </a:rPr>
              <a:t>n </a:t>
            </a:r>
            <a:r>
              <a:rPr lang="vi-VN" sz="2400" b="0">
                <a:solidFill>
                  <a:srgbClr val="9900FF"/>
                </a:solidFill>
              </a:rPr>
              <a:t>đ</a:t>
            </a:r>
            <a:r>
              <a:rPr lang="en-US" sz="2400" b="0">
                <a:solidFill>
                  <a:srgbClr val="9900FF"/>
                </a:solidFill>
              </a:rPr>
              <a:t>ồng.</a:t>
            </a:r>
          </a:p>
        </p:txBody>
      </p:sp>
      <p:sp>
        <p:nvSpPr>
          <p:cNvPr id="5156" name="Rectangle 36"/>
          <p:cNvSpPr>
            <a:spLocks noChangeArrowheads="1"/>
          </p:cNvSpPr>
          <p:nvPr/>
        </p:nvSpPr>
        <p:spPr bwMode="auto">
          <a:xfrm>
            <a:off x="5334000" y="2590800"/>
            <a:ext cx="3429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FF6699"/>
                </a:solidFill>
              </a:rPr>
              <a:t>Hợp kim của </a:t>
            </a:r>
            <a:r>
              <a:rPr lang="vi-VN" sz="2000">
                <a:solidFill>
                  <a:srgbClr val="FF6699"/>
                </a:solidFill>
              </a:rPr>
              <a:t>đ</a:t>
            </a:r>
            <a:r>
              <a:rPr lang="en-US" sz="2000">
                <a:solidFill>
                  <a:srgbClr val="FF6699"/>
                </a:solidFill>
              </a:rPr>
              <a:t>ồng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5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5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5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840"/>
                            </p:stCondLst>
                            <p:childTnLst>
                              <p:par>
                                <p:cTn id="1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51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51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51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51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51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51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51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51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51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51" grpId="0"/>
      <p:bldP spid="515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z="2800" smtClean="0">
                <a:solidFill>
                  <a:srgbClr val="0000FF"/>
                </a:solidFill>
              </a:rPr>
              <a:t/>
            </a:r>
            <a:br>
              <a:rPr lang="en-US" sz="2800" smtClean="0">
                <a:solidFill>
                  <a:srgbClr val="0000FF"/>
                </a:solidFill>
              </a:rPr>
            </a:br>
            <a:r>
              <a:rPr lang="en-US" sz="2400" smtClean="0">
                <a:solidFill>
                  <a:srgbClr val="FF00FF"/>
                </a:solidFill>
              </a:rPr>
              <a:t>Khoa học</a:t>
            </a:r>
            <a:r>
              <a:rPr lang="en-US" sz="2800" smtClean="0"/>
              <a:t>: </a:t>
            </a:r>
            <a:r>
              <a:rPr lang="en-US" sz="2800" b="1" smtClean="0">
                <a:solidFill>
                  <a:srgbClr val="FF0066"/>
                </a:solidFill>
              </a:rPr>
              <a:t>ĐỒNG VÀ HỢP KIM CỦA ĐỒNG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763000" cy="1447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b="1" u="sng" smtClean="0">
                <a:solidFill>
                  <a:srgbClr val="FF3399"/>
                </a:solidFill>
              </a:rPr>
              <a:t>1- Tính chất của Đồng và hợp kim của </a:t>
            </a:r>
            <a:r>
              <a:rPr lang="vi-VN" sz="2400" b="1" u="sng" smtClean="0">
                <a:solidFill>
                  <a:srgbClr val="FF3399"/>
                </a:solidFill>
              </a:rPr>
              <a:t>đ</a:t>
            </a:r>
            <a:r>
              <a:rPr lang="en-US" sz="2400" b="1" u="sng" smtClean="0">
                <a:solidFill>
                  <a:srgbClr val="FF3399"/>
                </a:solidFill>
              </a:rPr>
              <a:t>ồng: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b="1" u="sng" smtClean="0">
                <a:solidFill>
                  <a:srgbClr val="FF3399"/>
                </a:solidFill>
              </a:rPr>
              <a:t>2- Công dụng của Đồng và hợp kim của </a:t>
            </a:r>
            <a:r>
              <a:rPr lang="vi-VN" sz="2400" b="1" u="sng" smtClean="0">
                <a:solidFill>
                  <a:srgbClr val="FF3399"/>
                </a:solidFill>
              </a:rPr>
              <a:t>đ</a:t>
            </a:r>
            <a:r>
              <a:rPr lang="en-US" sz="2400" b="1" u="sng" smtClean="0">
                <a:solidFill>
                  <a:srgbClr val="FF3399"/>
                </a:solidFill>
              </a:rPr>
              <a:t>ồng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smtClean="0">
                <a:solidFill>
                  <a:srgbClr val="0000FF"/>
                </a:solidFill>
              </a:rPr>
              <a:t>Em hãy quan sát, chỉ và nói tên các </a:t>
            </a:r>
            <a:r>
              <a:rPr lang="vi-VN" sz="2000" smtClean="0">
                <a:solidFill>
                  <a:srgbClr val="0000FF"/>
                </a:solidFill>
              </a:rPr>
              <a:t>đ</a:t>
            </a:r>
            <a:r>
              <a:rPr lang="en-US" sz="2000" smtClean="0">
                <a:solidFill>
                  <a:srgbClr val="0000FF"/>
                </a:solidFill>
              </a:rPr>
              <a:t>ồ dùng bằng Đồng và hợp kim của </a:t>
            </a:r>
            <a:r>
              <a:rPr lang="vi-VN" sz="2000" smtClean="0">
                <a:solidFill>
                  <a:srgbClr val="0000FF"/>
                </a:solidFill>
              </a:rPr>
              <a:t>đ</a:t>
            </a:r>
            <a:r>
              <a:rPr lang="en-US" sz="2000" smtClean="0">
                <a:solidFill>
                  <a:srgbClr val="0000FF"/>
                </a:solidFill>
              </a:rPr>
              <a:t>ồng từ hình 1 </a:t>
            </a:r>
            <a:r>
              <a:rPr lang="vi-VN" sz="2000" smtClean="0">
                <a:solidFill>
                  <a:srgbClr val="0000FF"/>
                </a:solidFill>
              </a:rPr>
              <a:t>đ</a:t>
            </a:r>
            <a:r>
              <a:rPr lang="en-US" sz="2000" smtClean="0">
                <a:solidFill>
                  <a:srgbClr val="0000FF"/>
                </a:solidFill>
              </a:rPr>
              <a:t>ến hình 6 trong SGK trang 50,51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000" b="1" u="sng" smtClean="0">
              <a:solidFill>
                <a:srgbClr val="0000FF"/>
              </a:solidFill>
            </a:endParaRPr>
          </a:p>
        </p:txBody>
      </p:sp>
      <p:pic>
        <p:nvPicPr>
          <p:cNvPr id="6148" name="Picture 4" descr="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2667000"/>
            <a:ext cx="22098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 descr="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2590800"/>
            <a:ext cx="183515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6" descr="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4572000"/>
            <a:ext cx="19812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7" descr="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76600" y="4724400"/>
            <a:ext cx="22860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1" name="Picture 17" descr="Hình ảnh016"/>
          <p:cNvPicPr>
            <a:picLocks noChangeAspect="1" noChangeArrowheads="1"/>
          </p:cNvPicPr>
          <p:nvPr/>
        </p:nvPicPr>
        <p:blipFill>
          <a:blip r:embed="rId6">
            <a:lum bright="26000" contrast="60000"/>
          </a:blip>
          <a:srcRect/>
          <a:stretch>
            <a:fillRect/>
          </a:stretch>
        </p:blipFill>
        <p:spPr bwMode="auto">
          <a:xfrm>
            <a:off x="6400800" y="4724400"/>
            <a:ext cx="18288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2" name="Picture 18" descr="DSC09365"/>
          <p:cNvPicPr>
            <a:picLocks noChangeAspect="1" noChangeArrowheads="1"/>
          </p:cNvPicPr>
          <p:nvPr/>
        </p:nvPicPr>
        <p:blipFill>
          <a:blip r:embed="rId7">
            <a:lum bright="20000" contrast="30000"/>
          </a:blip>
          <a:srcRect/>
          <a:stretch>
            <a:fillRect/>
          </a:stretch>
        </p:blipFill>
        <p:spPr bwMode="auto">
          <a:xfrm>
            <a:off x="381000" y="2667000"/>
            <a:ext cx="2057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63" name="Oval 19"/>
          <p:cNvSpPr>
            <a:spLocks noChangeArrowheads="1"/>
          </p:cNvSpPr>
          <p:nvPr/>
        </p:nvSpPr>
        <p:spPr bwMode="auto">
          <a:xfrm>
            <a:off x="2590800" y="41148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/>
              <a:t>1</a:t>
            </a:r>
          </a:p>
        </p:txBody>
      </p:sp>
      <p:sp>
        <p:nvSpPr>
          <p:cNvPr id="6164" name="Oval 20"/>
          <p:cNvSpPr>
            <a:spLocks noChangeArrowheads="1"/>
          </p:cNvSpPr>
          <p:nvPr/>
        </p:nvSpPr>
        <p:spPr bwMode="auto">
          <a:xfrm>
            <a:off x="5638800" y="41910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/>
              <a:t>2</a:t>
            </a:r>
          </a:p>
        </p:txBody>
      </p:sp>
      <p:sp>
        <p:nvSpPr>
          <p:cNvPr id="6165" name="Oval 21"/>
          <p:cNvSpPr>
            <a:spLocks noChangeArrowheads="1"/>
          </p:cNvSpPr>
          <p:nvPr/>
        </p:nvSpPr>
        <p:spPr bwMode="auto">
          <a:xfrm>
            <a:off x="5638800" y="63246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/>
              <a:t>5</a:t>
            </a:r>
          </a:p>
        </p:txBody>
      </p:sp>
      <p:sp>
        <p:nvSpPr>
          <p:cNvPr id="6166" name="Oval 22"/>
          <p:cNvSpPr>
            <a:spLocks noChangeArrowheads="1"/>
          </p:cNvSpPr>
          <p:nvPr/>
        </p:nvSpPr>
        <p:spPr bwMode="auto">
          <a:xfrm>
            <a:off x="2590800" y="64008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/>
              <a:t>4</a:t>
            </a:r>
          </a:p>
        </p:txBody>
      </p:sp>
      <p:sp>
        <p:nvSpPr>
          <p:cNvPr id="6167" name="Oval 23"/>
          <p:cNvSpPr>
            <a:spLocks noChangeArrowheads="1"/>
          </p:cNvSpPr>
          <p:nvPr/>
        </p:nvSpPr>
        <p:spPr bwMode="auto">
          <a:xfrm>
            <a:off x="8458200" y="63246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/>
              <a:t>6</a:t>
            </a:r>
          </a:p>
        </p:txBody>
      </p:sp>
      <p:sp>
        <p:nvSpPr>
          <p:cNvPr id="6168" name="Oval 24"/>
          <p:cNvSpPr>
            <a:spLocks noChangeArrowheads="1"/>
          </p:cNvSpPr>
          <p:nvPr/>
        </p:nvSpPr>
        <p:spPr bwMode="auto">
          <a:xfrm>
            <a:off x="8305800" y="41910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/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63" grpId="0" animBg="1"/>
      <p:bldP spid="6164" grpId="0" animBg="1"/>
      <p:bldP spid="6165" grpId="0" animBg="1"/>
      <p:bldP spid="6166" grpId="0" animBg="1"/>
      <p:bldP spid="6167" grpId="0" animBg="1"/>
      <p:bldP spid="616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z="2800" smtClean="0">
                <a:solidFill>
                  <a:srgbClr val="0000FF"/>
                </a:solidFill>
              </a:rPr>
              <a:t/>
            </a:r>
            <a:br>
              <a:rPr lang="en-US" sz="2800" smtClean="0">
                <a:solidFill>
                  <a:srgbClr val="0000FF"/>
                </a:solidFill>
              </a:rPr>
            </a:br>
            <a:r>
              <a:rPr lang="en-US" sz="2400" smtClean="0">
                <a:solidFill>
                  <a:srgbClr val="FF00FF"/>
                </a:solidFill>
              </a:rPr>
              <a:t>Khoa học</a:t>
            </a:r>
            <a:r>
              <a:rPr lang="en-US" sz="2800" smtClean="0"/>
              <a:t>: </a:t>
            </a:r>
            <a:r>
              <a:rPr lang="en-US" sz="2800" b="1" smtClean="0">
                <a:solidFill>
                  <a:srgbClr val="FF0066"/>
                </a:solidFill>
              </a:rPr>
              <a:t>ĐỒNG VÀ HỢP KIM CỦA ĐỒNG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229600" cy="990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b="1" u="sng" smtClean="0">
                <a:solidFill>
                  <a:srgbClr val="FF3399"/>
                </a:solidFill>
              </a:rPr>
              <a:t>1- Tính chất của </a:t>
            </a:r>
            <a:r>
              <a:rPr lang="vi-VN" sz="2000" b="1" u="sng" smtClean="0">
                <a:solidFill>
                  <a:srgbClr val="FF3399"/>
                </a:solidFill>
              </a:rPr>
              <a:t>đ</a:t>
            </a:r>
            <a:r>
              <a:rPr lang="en-US" sz="2000" b="1" u="sng" smtClean="0">
                <a:solidFill>
                  <a:srgbClr val="FF3399"/>
                </a:solidFill>
              </a:rPr>
              <a:t>ồng và hợp kim của </a:t>
            </a:r>
            <a:r>
              <a:rPr lang="vi-VN" sz="2000" b="1" u="sng" smtClean="0">
                <a:solidFill>
                  <a:srgbClr val="FF3399"/>
                </a:solidFill>
              </a:rPr>
              <a:t>đ</a:t>
            </a:r>
            <a:r>
              <a:rPr lang="en-US" sz="2000" b="1" u="sng" smtClean="0">
                <a:solidFill>
                  <a:srgbClr val="FF3399"/>
                </a:solidFill>
              </a:rPr>
              <a:t>ồng:</a:t>
            </a:r>
          </a:p>
          <a:p>
            <a:pPr eaLnBrk="1" hangingPunct="1">
              <a:buFontTx/>
              <a:buNone/>
            </a:pPr>
            <a:r>
              <a:rPr lang="en-US" sz="2000" b="1" u="sng" smtClean="0">
                <a:solidFill>
                  <a:srgbClr val="FF3399"/>
                </a:solidFill>
              </a:rPr>
              <a:t>2- Công dụng của Đồng và hợp kim của </a:t>
            </a:r>
            <a:r>
              <a:rPr lang="vi-VN" sz="2000" b="1" u="sng" smtClean="0">
                <a:solidFill>
                  <a:srgbClr val="FF3399"/>
                </a:solidFill>
              </a:rPr>
              <a:t>đ</a:t>
            </a:r>
            <a:r>
              <a:rPr lang="en-US" sz="2000" b="1" u="sng" smtClean="0">
                <a:solidFill>
                  <a:srgbClr val="FF3399"/>
                </a:solidFill>
              </a:rPr>
              <a:t>ồng</a:t>
            </a:r>
          </a:p>
        </p:txBody>
      </p:sp>
      <p:pic>
        <p:nvPicPr>
          <p:cNvPr id="6148" name="Picture 5" descr="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1981200"/>
            <a:ext cx="15240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6" descr="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1981200"/>
            <a:ext cx="147002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7" descr="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6800" y="1981200"/>
            <a:ext cx="141605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8" descr="2"/>
          <p:cNvPicPr>
            <a:picLocks noChangeAspect="1" noChangeArrowheads="1"/>
          </p:cNvPicPr>
          <p:nvPr/>
        </p:nvPicPr>
        <p:blipFill>
          <a:blip r:embed="rId5" cstate="print">
            <a:lum bright="2000" contrast="22000"/>
          </a:blip>
          <a:srcRect/>
          <a:stretch>
            <a:fillRect/>
          </a:stretch>
        </p:blipFill>
        <p:spPr bwMode="auto">
          <a:xfrm>
            <a:off x="6324600" y="1981200"/>
            <a:ext cx="1341438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9" descr="3"/>
          <p:cNvPicPr>
            <a:picLocks noChangeAspect="1" noChangeArrowheads="1"/>
          </p:cNvPicPr>
          <p:nvPr/>
        </p:nvPicPr>
        <p:blipFill>
          <a:blip r:embed="rId6">
            <a:lum bright="24000" contrast="36000"/>
          </a:blip>
          <a:srcRect/>
          <a:stretch>
            <a:fillRect/>
          </a:stretch>
        </p:blipFill>
        <p:spPr bwMode="auto">
          <a:xfrm>
            <a:off x="7756525" y="1981200"/>
            <a:ext cx="138747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83" name="Rectangle 15"/>
          <p:cNvSpPr>
            <a:spLocks noChangeArrowheads="1"/>
          </p:cNvSpPr>
          <p:nvPr/>
        </p:nvSpPr>
        <p:spPr bwMode="auto">
          <a:xfrm>
            <a:off x="228600" y="4800600"/>
            <a:ext cx="11430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000" b="0">
                <a:solidFill>
                  <a:srgbClr val="FF0066"/>
                </a:solidFill>
              </a:rPr>
              <a:t>Dây </a:t>
            </a:r>
            <a:r>
              <a:rPr lang="vi-VN" sz="2000" b="0">
                <a:solidFill>
                  <a:srgbClr val="FF0066"/>
                </a:solidFill>
              </a:rPr>
              <a:t>đ</a:t>
            </a:r>
            <a:r>
              <a:rPr lang="en-US" sz="2000" b="0">
                <a:solidFill>
                  <a:srgbClr val="FF0066"/>
                </a:solidFill>
              </a:rPr>
              <a:t>iện</a:t>
            </a:r>
          </a:p>
        </p:txBody>
      </p:sp>
      <p:sp>
        <p:nvSpPr>
          <p:cNvPr id="7184" name="Rectangle 16"/>
          <p:cNvSpPr>
            <a:spLocks noChangeArrowheads="1"/>
          </p:cNvSpPr>
          <p:nvPr/>
        </p:nvSpPr>
        <p:spPr bwMode="auto">
          <a:xfrm>
            <a:off x="1524000" y="4800600"/>
            <a:ext cx="19050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000" b="0">
                <a:solidFill>
                  <a:srgbClr val="990000"/>
                </a:solidFill>
              </a:rPr>
              <a:t>Một số đồ dùng </a:t>
            </a:r>
          </a:p>
          <a:p>
            <a:pPr algn="ctr" eaLnBrk="0" hangingPunct="0"/>
            <a:r>
              <a:rPr lang="en-US" sz="2000" b="0">
                <a:solidFill>
                  <a:srgbClr val="990000"/>
                </a:solidFill>
              </a:rPr>
              <a:t>để thờ cúng</a:t>
            </a:r>
          </a:p>
        </p:txBody>
      </p:sp>
      <p:sp>
        <p:nvSpPr>
          <p:cNvPr id="7185" name="Rectangle 17"/>
          <p:cNvSpPr>
            <a:spLocks noChangeArrowheads="1"/>
          </p:cNvSpPr>
          <p:nvPr/>
        </p:nvSpPr>
        <p:spPr bwMode="auto">
          <a:xfrm>
            <a:off x="7848600" y="4800600"/>
            <a:ext cx="10668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000" b="0"/>
              <a:t>Mâm</a:t>
            </a:r>
          </a:p>
        </p:txBody>
      </p:sp>
      <p:sp>
        <p:nvSpPr>
          <p:cNvPr id="7186" name="Rectangle 18"/>
          <p:cNvSpPr>
            <a:spLocks noChangeArrowheads="1"/>
          </p:cNvSpPr>
          <p:nvPr/>
        </p:nvSpPr>
        <p:spPr bwMode="auto">
          <a:xfrm>
            <a:off x="6477000" y="4800600"/>
            <a:ext cx="12192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000" b="0">
                <a:solidFill>
                  <a:srgbClr val="6600FF"/>
                </a:solidFill>
              </a:rPr>
              <a:t>Đỉnh</a:t>
            </a:r>
          </a:p>
        </p:txBody>
      </p:sp>
      <p:sp>
        <p:nvSpPr>
          <p:cNvPr id="7187" name="Rectangle 19"/>
          <p:cNvSpPr>
            <a:spLocks noChangeArrowheads="1"/>
          </p:cNvSpPr>
          <p:nvPr/>
        </p:nvSpPr>
        <p:spPr bwMode="auto">
          <a:xfrm>
            <a:off x="3581400" y="4800600"/>
            <a:ext cx="12954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000" b="0">
                <a:solidFill>
                  <a:srgbClr val="FF00FF"/>
                </a:solidFill>
              </a:rPr>
              <a:t>Kèn</a:t>
            </a:r>
          </a:p>
        </p:txBody>
      </p:sp>
      <p:sp>
        <p:nvSpPr>
          <p:cNvPr id="7196" name="Rectangle 28"/>
          <p:cNvSpPr>
            <a:spLocks noChangeArrowheads="1"/>
          </p:cNvSpPr>
          <p:nvPr/>
        </p:nvSpPr>
        <p:spPr bwMode="auto">
          <a:xfrm>
            <a:off x="5029200" y="4800600"/>
            <a:ext cx="12954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000" b="0">
                <a:solidFill>
                  <a:srgbClr val="9900FF"/>
                </a:solidFill>
              </a:rPr>
              <a:t>Chuông</a:t>
            </a:r>
          </a:p>
        </p:txBody>
      </p:sp>
      <p:pic>
        <p:nvPicPr>
          <p:cNvPr id="6159" name="Picture 30" descr="DSC09365"/>
          <p:cNvPicPr>
            <a:picLocks noChangeAspect="1" noChangeArrowheads="1"/>
          </p:cNvPicPr>
          <p:nvPr/>
        </p:nvPicPr>
        <p:blipFill>
          <a:blip r:embed="rId7">
            <a:lum bright="18000"/>
          </a:blip>
          <a:srcRect/>
          <a:stretch>
            <a:fillRect/>
          </a:stretch>
        </p:blipFill>
        <p:spPr bwMode="auto">
          <a:xfrm>
            <a:off x="228600" y="1981200"/>
            <a:ext cx="1493838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60" name="Oval 31"/>
          <p:cNvSpPr>
            <a:spLocks noChangeArrowheads="1"/>
          </p:cNvSpPr>
          <p:nvPr/>
        </p:nvSpPr>
        <p:spPr bwMode="auto">
          <a:xfrm>
            <a:off x="762000" y="41148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/>
              <a:t>1</a:t>
            </a:r>
          </a:p>
        </p:txBody>
      </p:sp>
      <p:sp>
        <p:nvSpPr>
          <p:cNvPr id="6161" name="Oval 32"/>
          <p:cNvSpPr>
            <a:spLocks noChangeArrowheads="1"/>
          </p:cNvSpPr>
          <p:nvPr/>
        </p:nvSpPr>
        <p:spPr bwMode="auto">
          <a:xfrm>
            <a:off x="2286000" y="41148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/>
              <a:t>2</a:t>
            </a:r>
          </a:p>
        </p:txBody>
      </p:sp>
      <p:sp>
        <p:nvSpPr>
          <p:cNvPr id="6162" name="Oval 33"/>
          <p:cNvSpPr>
            <a:spLocks noChangeArrowheads="1"/>
          </p:cNvSpPr>
          <p:nvPr/>
        </p:nvSpPr>
        <p:spPr bwMode="auto">
          <a:xfrm>
            <a:off x="6781800" y="41148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/>
              <a:t>5</a:t>
            </a:r>
          </a:p>
        </p:txBody>
      </p:sp>
      <p:sp>
        <p:nvSpPr>
          <p:cNvPr id="6163" name="Oval 34"/>
          <p:cNvSpPr>
            <a:spLocks noChangeArrowheads="1"/>
          </p:cNvSpPr>
          <p:nvPr/>
        </p:nvSpPr>
        <p:spPr bwMode="auto">
          <a:xfrm>
            <a:off x="5410200" y="41148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/>
              <a:t>4</a:t>
            </a:r>
          </a:p>
        </p:txBody>
      </p:sp>
      <p:sp>
        <p:nvSpPr>
          <p:cNvPr id="6164" name="Oval 35"/>
          <p:cNvSpPr>
            <a:spLocks noChangeArrowheads="1"/>
          </p:cNvSpPr>
          <p:nvPr/>
        </p:nvSpPr>
        <p:spPr bwMode="auto">
          <a:xfrm>
            <a:off x="8229600" y="41910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/>
              <a:t>6</a:t>
            </a:r>
          </a:p>
        </p:txBody>
      </p:sp>
      <p:sp>
        <p:nvSpPr>
          <p:cNvPr id="6165" name="Oval 36"/>
          <p:cNvSpPr>
            <a:spLocks noChangeArrowheads="1"/>
          </p:cNvSpPr>
          <p:nvPr/>
        </p:nvSpPr>
        <p:spPr bwMode="auto">
          <a:xfrm>
            <a:off x="3810000" y="41148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/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500"/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"/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3" grpId="0" animBg="1"/>
      <p:bldP spid="7184" grpId="0" animBg="1"/>
      <p:bldP spid="7185" grpId="0" animBg="1"/>
      <p:bldP spid="7186" grpId="0" animBg="1"/>
      <p:bldP spid="7187" grpId="0" animBg="1"/>
      <p:bldP spid="719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  <a:noFill/>
        </p:spPr>
        <p:txBody>
          <a:bodyPr/>
          <a:lstStyle/>
          <a:p>
            <a:pPr eaLnBrk="1" hangingPunct="1"/>
            <a:r>
              <a:rPr lang="en-US" sz="2800" smtClean="0">
                <a:solidFill>
                  <a:srgbClr val="0000FF"/>
                </a:solidFill>
              </a:rPr>
              <a:t/>
            </a:r>
            <a:br>
              <a:rPr lang="en-US" sz="2800" smtClean="0">
                <a:solidFill>
                  <a:srgbClr val="0000FF"/>
                </a:solidFill>
              </a:rPr>
            </a:br>
            <a:r>
              <a:rPr lang="en-US" sz="2800" smtClean="0">
                <a:solidFill>
                  <a:srgbClr val="CC00CC"/>
                </a:solidFill>
              </a:rPr>
              <a:t>Khoa học:</a:t>
            </a:r>
            <a:r>
              <a:rPr lang="en-US" sz="2800" smtClean="0"/>
              <a:t> </a:t>
            </a:r>
            <a:r>
              <a:rPr lang="en-US" sz="2800" b="1" smtClean="0">
                <a:solidFill>
                  <a:srgbClr val="FF3300"/>
                </a:solidFill>
              </a:rPr>
              <a:t>ĐỒNG VÀ HỢP KIM CỦA ĐỒNG</a:t>
            </a:r>
          </a:p>
        </p:txBody>
      </p:sp>
      <p:sp>
        <p:nvSpPr>
          <p:cNvPr id="11277" name="Rectangle 13"/>
          <p:cNvSpPr>
            <a:spLocks noChangeArrowheads="1"/>
          </p:cNvSpPr>
          <p:nvPr/>
        </p:nvSpPr>
        <p:spPr bwMode="auto">
          <a:xfrm>
            <a:off x="4267200" y="3733800"/>
            <a:ext cx="19050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000" b="0"/>
              <a:t>Dây đồng cuộn</a:t>
            </a:r>
          </a:p>
        </p:txBody>
      </p:sp>
      <p:sp>
        <p:nvSpPr>
          <p:cNvPr id="11285" name="Rectangle 21"/>
          <p:cNvSpPr>
            <a:spLocks noChangeArrowheads="1"/>
          </p:cNvSpPr>
          <p:nvPr/>
        </p:nvSpPr>
        <p:spPr bwMode="auto">
          <a:xfrm>
            <a:off x="609600" y="3733800"/>
            <a:ext cx="23622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000" b="0"/>
              <a:t>Sản xuất dây đồng</a:t>
            </a:r>
          </a:p>
        </p:txBody>
      </p:sp>
      <p:pic>
        <p:nvPicPr>
          <p:cNvPr id="11289" name="Picture 25" descr="san xuat day do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219200"/>
            <a:ext cx="317500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90" name="Picture 26" descr="soi day dong tron ky thuat die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6200" y="1066800"/>
            <a:ext cx="28448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128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1129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1128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7" grpId="0" animBg="1"/>
      <p:bldP spid="1128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ChangeArrowheads="1"/>
          </p:cNvSpPr>
          <p:nvPr/>
        </p:nvSpPr>
        <p:spPr bwMode="auto">
          <a:xfrm>
            <a:off x="533400" y="304800"/>
            <a:ext cx="8077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0">
                <a:solidFill>
                  <a:srgbClr val="0000FF"/>
                </a:solidFill>
              </a:rPr>
              <a:t/>
            </a:r>
            <a:br>
              <a:rPr lang="en-US" b="0">
                <a:solidFill>
                  <a:srgbClr val="0000FF"/>
                </a:solidFill>
              </a:rPr>
            </a:br>
            <a:r>
              <a:rPr lang="en-US" b="0">
                <a:solidFill>
                  <a:srgbClr val="CC00CC"/>
                </a:solidFill>
              </a:rPr>
              <a:t>Khoa học:</a:t>
            </a:r>
            <a:r>
              <a:rPr lang="en-US" b="0">
                <a:solidFill>
                  <a:schemeClr val="tx2"/>
                </a:solidFill>
              </a:rPr>
              <a:t> </a:t>
            </a:r>
            <a:r>
              <a:rPr lang="en-US" sz="2800">
                <a:solidFill>
                  <a:srgbClr val="FF3300"/>
                </a:solidFill>
              </a:rPr>
              <a:t>ĐỒNG VÀ HỢP KIM CỦA ĐỒNG</a:t>
            </a:r>
          </a:p>
        </p:txBody>
      </p:sp>
      <p:pic>
        <p:nvPicPr>
          <p:cNvPr id="12293" name="Picture 5" descr="Chieng dong"/>
          <p:cNvPicPr>
            <a:picLocks noChangeAspect="1" noChangeArrowheads="1"/>
          </p:cNvPicPr>
          <p:nvPr/>
        </p:nvPicPr>
        <p:blipFill>
          <a:blip r:embed="rId2">
            <a:lum bright="30000" contrast="42000"/>
          </a:blip>
          <a:srcRect/>
          <a:stretch>
            <a:fillRect/>
          </a:stretch>
        </p:blipFill>
        <p:spPr bwMode="auto">
          <a:xfrm>
            <a:off x="2133600" y="1371600"/>
            <a:ext cx="2187575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6" descr="Dinh dong co"/>
          <p:cNvPicPr>
            <a:picLocks noChangeAspect="1" noChangeArrowheads="1"/>
          </p:cNvPicPr>
          <p:nvPr/>
        </p:nvPicPr>
        <p:blipFill>
          <a:blip r:embed="rId3">
            <a:lum bright="10000" contrast="24000"/>
          </a:blip>
          <a:srcRect/>
          <a:stretch>
            <a:fillRect/>
          </a:stretch>
        </p:blipFill>
        <p:spPr bwMode="auto">
          <a:xfrm>
            <a:off x="5029200" y="1371600"/>
            <a:ext cx="230505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Picture 7" descr="Vạc_đồng_4"/>
          <p:cNvPicPr>
            <a:picLocks noChangeAspect="1" noChangeArrowheads="1"/>
          </p:cNvPicPr>
          <p:nvPr/>
        </p:nvPicPr>
        <p:blipFill>
          <a:blip r:embed="rId4">
            <a:lum contrast="18000"/>
          </a:blip>
          <a:srcRect/>
          <a:stretch>
            <a:fillRect/>
          </a:stretch>
        </p:blipFill>
        <p:spPr bwMode="auto">
          <a:xfrm>
            <a:off x="6096000" y="3962400"/>
            <a:ext cx="2362200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6" name="Picture 8" descr="TuongPhatLonNhatVN"/>
          <p:cNvPicPr>
            <a:picLocks noChangeAspect="1" noChangeArrowheads="1"/>
          </p:cNvPicPr>
          <p:nvPr/>
        </p:nvPicPr>
        <p:blipFill>
          <a:blip r:embed="rId5">
            <a:lum bright="14000" contrast="46000"/>
          </a:blip>
          <a:srcRect/>
          <a:stretch>
            <a:fillRect/>
          </a:stretch>
        </p:blipFill>
        <p:spPr bwMode="auto">
          <a:xfrm>
            <a:off x="762000" y="3886200"/>
            <a:ext cx="2022475" cy="231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7" name="Picture 9" descr="Trống_đồng_Ngọc_Lũ_2"/>
          <p:cNvPicPr>
            <a:picLocks noChangeAspect="1" noChangeArrowheads="1"/>
          </p:cNvPicPr>
          <p:nvPr/>
        </p:nvPicPr>
        <p:blipFill>
          <a:blip r:embed="rId6">
            <a:lum bright="6000" contrast="26000"/>
          </a:blip>
          <a:srcRect/>
          <a:stretch>
            <a:fillRect/>
          </a:stretch>
        </p:blipFill>
        <p:spPr bwMode="auto">
          <a:xfrm>
            <a:off x="3124200" y="3962400"/>
            <a:ext cx="2571750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8" name="Rectangle 10"/>
          <p:cNvSpPr>
            <a:spLocks noChangeArrowheads="1"/>
          </p:cNvSpPr>
          <p:nvPr/>
        </p:nvSpPr>
        <p:spPr bwMode="auto">
          <a:xfrm>
            <a:off x="457200" y="2286000"/>
            <a:ext cx="13716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/>
              <a:t>Chiêng</a:t>
            </a:r>
          </a:p>
        </p:txBody>
      </p:sp>
      <p:sp>
        <p:nvSpPr>
          <p:cNvPr id="12299" name="Rectangle 11"/>
          <p:cNvSpPr>
            <a:spLocks noChangeArrowheads="1"/>
          </p:cNvSpPr>
          <p:nvPr/>
        </p:nvSpPr>
        <p:spPr bwMode="auto">
          <a:xfrm>
            <a:off x="6553200" y="6324600"/>
            <a:ext cx="16002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/>
              <a:t>Vạc </a:t>
            </a:r>
            <a:r>
              <a:rPr lang="vi-VN" sz="2400"/>
              <a:t>đ</a:t>
            </a:r>
            <a:r>
              <a:rPr lang="en-US" sz="2400"/>
              <a:t>ồng</a:t>
            </a:r>
          </a:p>
        </p:txBody>
      </p:sp>
      <p:sp>
        <p:nvSpPr>
          <p:cNvPr id="12300" name="Rectangle 12"/>
          <p:cNvSpPr>
            <a:spLocks noChangeArrowheads="1"/>
          </p:cNvSpPr>
          <p:nvPr/>
        </p:nvSpPr>
        <p:spPr bwMode="auto">
          <a:xfrm>
            <a:off x="3505200" y="6324600"/>
            <a:ext cx="17526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/>
              <a:t>Trống </a:t>
            </a:r>
            <a:r>
              <a:rPr lang="vi-VN" sz="2400"/>
              <a:t>đ</a:t>
            </a:r>
            <a:r>
              <a:rPr lang="en-US" sz="2400"/>
              <a:t>ồng</a:t>
            </a:r>
          </a:p>
        </p:txBody>
      </p:sp>
      <p:sp>
        <p:nvSpPr>
          <p:cNvPr id="12301" name="Rectangle 13"/>
          <p:cNvSpPr>
            <a:spLocks noChangeArrowheads="1"/>
          </p:cNvSpPr>
          <p:nvPr/>
        </p:nvSpPr>
        <p:spPr bwMode="auto">
          <a:xfrm>
            <a:off x="838200" y="6324600"/>
            <a:ext cx="19812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/>
              <a:t>T</a:t>
            </a:r>
            <a:r>
              <a:rPr lang="vi-VN" sz="2400"/>
              <a:t>ư</a:t>
            </a:r>
            <a:r>
              <a:rPr lang="en-US" sz="2400"/>
              <a:t>ợng </a:t>
            </a:r>
            <a:r>
              <a:rPr lang="vi-VN" sz="2400"/>
              <a:t>đ</a:t>
            </a:r>
            <a:r>
              <a:rPr lang="en-US" sz="2400"/>
              <a:t>ồng</a:t>
            </a:r>
          </a:p>
        </p:txBody>
      </p:sp>
      <p:sp>
        <p:nvSpPr>
          <p:cNvPr id="12302" name="Rectangle 14"/>
          <p:cNvSpPr>
            <a:spLocks noChangeArrowheads="1"/>
          </p:cNvSpPr>
          <p:nvPr/>
        </p:nvSpPr>
        <p:spPr bwMode="auto">
          <a:xfrm>
            <a:off x="7391400" y="2133600"/>
            <a:ext cx="14478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/>
              <a:t>Đỉnh </a:t>
            </a:r>
            <a:r>
              <a:rPr lang="vi-VN" sz="2400"/>
              <a:t>đ</a:t>
            </a:r>
            <a:r>
              <a:rPr lang="en-US" sz="2400"/>
              <a:t>ồng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8" grpId="0" animBg="1"/>
      <p:bldP spid="12299" grpId="0" animBg="1"/>
      <p:bldP spid="12300" grpId="0" animBg="1"/>
      <p:bldP spid="12301" grpId="0" animBg="1"/>
      <p:bldP spid="1230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z="2400" smtClean="0">
                <a:solidFill>
                  <a:srgbClr val="0000FF"/>
                </a:solidFill>
              </a:rPr>
              <a:t/>
            </a:r>
            <a:br>
              <a:rPr lang="en-US" sz="2400" smtClean="0">
                <a:solidFill>
                  <a:srgbClr val="0000FF"/>
                </a:solidFill>
              </a:rPr>
            </a:br>
            <a:r>
              <a:rPr lang="en-US" sz="2000" smtClean="0">
                <a:solidFill>
                  <a:srgbClr val="FF00FF"/>
                </a:solidFill>
              </a:rPr>
              <a:t>Khoa học</a:t>
            </a:r>
            <a:r>
              <a:rPr lang="en-US" sz="2000" smtClean="0"/>
              <a:t>:</a:t>
            </a:r>
            <a:r>
              <a:rPr lang="en-US" sz="2800" smtClean="0"/>
              <a:t> </a:t>
            </a:r>
            <a:r>
              <a:rPr lang="en-US" sz="2800" b="1" smtClean="0">
                <a:solidFill>
                  <a:srgbClr val="FF0066"/>
                </a:solidFill>
              </a:rPr>
              <a:t>ĐỒNG VÀ HỢP KIM CỦA ĐỒNG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838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b="1" u="sng" smtClean="0">
                <a:solidFill>
                  <a:srgbClr val="FF3399"/>
                </a:solidFill>
              </a:rPr>
              <a:t>1- Tính chất của </a:t>
            </a:r>
            <a:r>
              <a:rPr lang="vi-VN" sz="2000" b="1" u="sng" smtClean="0">
                <a:solidFill>
                  <a:srgbClr val="FF3399"/>
                </a:solidFill>
              </a:rPr>
              <a:t>đ</a:t>
            </a:r>
            <a:r>
              <a:rPr lang="en-US" sz="2000" b="1" u="sng" smtClean="0">
                <a:solidFill>
                  <a:srgbClr val="FF3399"/>
                </a:solidFill>
              </a:rPr>
              <a:t>ồng và hợp kim của </a:t>
            </a:r>
            <a:r>
              <a:rPr lang="vi-VN" sz="2000" b="1" u="sng" smtClean="0">
                <a:solidFill>
                  <a:srgbClr val="FF3399"/>
                </a:solidFill>
              </a:rPr>
              <a:t>đ</a:t>
            </a:r>
            <a:r>
              <a:rPr lang="en-US" sz="2000" b="1" u="sng" smtClean="0">
                <a:solidFill>
                  <a:srgbClr val="FF3399"/>
                </a:solidFill>
              </a:rPr>
              <a:t>ồng: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b="1" u="sng" smtClean="0">
                <a:solidFill>
                  <a:srgbClr val="FF3399"/>
                </a:solidFill>
              </a:rPr>
              <a:t>2- Công dụng của Đồng và hợp kim của </a:t>
            </a:r>
            <a:r>
              <a:rPr lang="vi-VN" sz="2000" b="1" u="sng" smtClean="0">
                <a:solidFill>
                  <a:srgbClr val="FF3399"/>
                </a:solidFill>
              </a:rPr>
              <a:t>đ</a:t>
            </a:r>
            <a:r>
              <a:rPr lang="en-US" sz="2000" b="1" u="sng" smtClean="0">
                <a:solidFill>
                  <a:srgbClr val="FF3399"/>
                </a:solidFill>
              </a:rPr>
              <a:t>ồng</a:t>
            </a:r>
          </a:p>
        </p:txBody>
      </p:sp>
      <p:sp>
        <p:nvSpPr>
          <p:cNvPr id="13316" name="AutoShape 4"/>
          <p:cNvSpPr>
            <a:spLocks noChangeArrowheads="1"/>
          </p:cNvSpPr>
          <p:nvPr/>
        </p:nvSpPr>
        <p:spPr bwMode="auto">
          <a:xfrm>
            <a:off x="228600" y="2057400"/>
            <a:ext cx="8610600" cy="3200400"/>
          </a:xfrm>
          <a:prstGeom prst="horizontalScroll">
            <a:avLst>
              <a:gd name="adj" fmla="val 7352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000">
                <a:solidFill>
                  <a:srgbClr val="CC00CC"/>
                </a:solidFill>
              </a:rPr>
              <a:t>-Đồng là kim loại </a:t>
            </a:r>
            <a:r>
              <a:rPr lang="vi-VN" sz="2000">
                <a:solidFill>
                  <a:srgbClr val="CC00CC"/>
                </a:solidFill>
              </a:rPr>
              <a:t>đư</a:t>
            </a:r>
            <a:r>
              <a:rPr lang="en-US" sz="2000">
                <a:solidFill>
                  <a:srgbClr val="CC00CC"/>
                </a:solidFill>
              </a:rPr>
              <a:t>ợc sử dụng rộng rãi. Đồng </a:t>
            </a:r>
            <a:r>
              <a:rPr lang="vi-VN" sz="2000">
                <a:solidFill>
                  <a:srgbClr val="CC00CC"/>
                </a:solidFill>
              </a:rPr>
              <a:t>đư</a:t>
            </a:r>
            <a:r>
              <a:rPr lang="en-US" sz="2000">
                <a:solidFill>
                  <a:srgbClr val="CC00CC"/>
                </a:solidFill>
              </a:rPr>
              <a:t>ợc sử dụng </a:t>
            </a:r>
          </a:p>
          <a:p>
            <a:r>
              <a:rPr lang="en-US" sz="2000">
                <a:solidFill>
                  <a:srgbClr val="CC00CC"/>
                </a:solidFill>
              </a:rPr>
              <a:t>làm </a:t>
            </a:r>
            <a:r>
              <a:rPr lang="vi-VN" sz="2000">
                <a:solidFill>
                  <a:srgbClr val="CC00CC"/>
                </a:solidFill>
              </a:rPr>
              <a:t>đ</a:t>
            </a:r>
            <a:r>
              <a:rPr lang="en-US" sz="2000">
                <a:solidFill>
                  <a:srgbClr val="CC00CC"/>
                </a:solidFill>
              </a:rPr>
              <a:t>ồ </a:t>
            </a:r>
            <a:r>
              <a:rPr lang="vi-VN" sz="2000">
                <a:solidFill>
                  <a:srgbClr val="CC00CC"/>
                </a:solidFill>
              </a:rPr>
              <a:t>đ</a:t>
            </a:r>
            <a:r>
              <a:rPr lang="en-US" sz="2000">
                <a:solidFill>
                  <a:srgbClr val="CC00CC"/>
                </a:solidFill>
              </a:rPr>
              <a:t>iện, dây </a:t>
            </a:r>
            <a:r>
              <a:rPr lang="vi-VN" sz="2000">
                <a:solidFill>
                  <a:srgbClr val="CC00CC"/>
                </a:solidFill>
              </a:rPr>
              <a:t>đ</a:t>
            </a:r>
            <a:r>
              <a:rPr lang="en-US" sz="2000">
                <a:solidFill>
                  <a:srgbClr val="CC00CC"/>
                </a:solidFill>
              </a:rPr>
              <a:t>iện, một số bộ phận của ô tô, tàu biển…</a:t>
            </a:r>
          </a:p>
          <a:p>
            <a:pPr>
              <a:buFontTx/>
              <a:buChar char="-"/>
            </a:pPr>
            <a:r>
              <a:rPr lang="en-US" sz="2000" b="0">
                <a:solidFill>
                  <a:srgbClr val="CC00CC"/>
                </a:solidFill>
              </a:rPr>
              <a:t> </a:t>
            </a:r>
            <a:r>
              <a:rPr lang="en-US" sz="2000">
                <a:solidFill>
                  <a:srgbClr val="CC00CC"/>
                </a:solidFill>
              </a:rPr>
              <a:t>Các hợp kim của </a:t>
            </a:r>
            <a:r>
              <a:rPr lang="vi-VN" sz="2000">
                <a:solidFill>
                  <a:srgbClr val="CC00CC"/>
                </a:solidFill>
              </a:rPr>
              <a:t>đ</a:t>
            </a:r>
            <a:r>
              <a:rPr lang="en-US" sz="2000">
                <a:solidFill>
                  <a:srgbClr val="CC00CC"/>
                </a:solidFill>
              </a:rPr>
              <a:t>ồng </a:t>
            </a:r>
            <a:r>
              <a:rPr lang="vi-VN" sz="2000">
                <a:solidFill>
                  <a:srgbClr val="CC00CC"/>
                </a:solidFill>
              </a:rPr>
              <a:t>đư</a:t>
            </a:r>
            <a:r>
              <a:rPr lang="en-US" sz="2000">
                <a:solidFill>
                  <a:srgbClr val="CC00CC"/>
                </a:solidFill>
              </a:rPr>
              <a:t>ợc dùng </a:t>
            </a:r>
            <a:r>
              <a:rPr lang="vi-VN" sz="2000">
                <a:solidFill>
                  <a:srgbClr val="CC00CC"/>
                </a:solidFill>
              </a:rPr>
              <a:t>đ</a:t>
            </a:r>
            <a:r>
              <a:rPr lang="en-US" sz="2000">
                <a:solidFill>
                  <a:srgbClr val="CC00CC"/>
                </a:solidFill>
              </a:rPr>
              <a:t>ể làm các </a:t>
            </a:r>
            <a:r>
              <a:rPr lang="vi-VN" sz="2000">
                <a:solidFill>
                  <a:srgbClr val="CC00CC"/>
                </a:solidFill>
              </a:rPr>
              <a:t>đ</a:t>
            </a:r>
            <a:r>
              <a:rPr lang="en-US" sz="2000">
                <a:solidFill>
                  <a:srgbClr val="CC00CC"/>
                </a:solidFill>
              </a:rPr>
              <a:t>ồ dùng trong </a:t>
            </a:r>
          </a:p>
          <a:p>
            <a:r>
              <a:rPr lang="en-US" sz="2000">
                <a:solidFill>
                  <a:srgbClr val="CC00CC"/>
                </a:solidFill>
              </a:rPr>
              <a:t>gia </a:t>
            </a:r>
            <a:r>
              <a:rPr lang="vi-VN" sz="2000">
                <a:solidFill>
                  <a:srgbClr val="CC00CC"/>
                </a:solidFill>
              </a:rPr>
              <a:t>đ</a:t>
            </a:r>
            <a:r>
              <a:rPr lang="en-US" sz="2000">
                <a:solidFill>
                  <a:srgbClr val="CC00CC"/>
                </a:solidFill>
              </a:rPr>
              <a:t>ình nh</a:t>
            </a:r>
            <a:r>
              <a:rPr lang="vi-VN" sz="2000">
                <a:solidFill>
                  <a:srgbClr val="CC00CC"/>
                </a:solidFill>
              </a:rPr>
              <a:t>ư</a:t>
            </a:r>
            <a:r>
              <a:rPr lang="en-US" sz="2000">
                <a:solidFill>
                  <a:srgbClr val="CC00CC"/>
                </a:solidFill>
              </a:rPr>
              <a:t> nồi, mâm, …; các nhạc cụ nh</a:t>
            </a:r>
            <a:r>
              <a:rPr lang="vi-VN" sz="2000">
                <a:solidFill>
                  <a:srgbClr val="CC00CC"/>
                </a:solidFill>
              </a:rPr>
              <a:t>ư</a:t>
            </a:r>
            <a:r>
              <a:rPr lang="en-US" sz="2000">
                <a:solidFill>
                  <a:srgbClr val="CC00CC"/>
                </a:solidFill>
              </a:rPr>
              <a:t> kèn, cồng, chiêng… </a:t>
            </a:r>
          </a:p>
          <a:p>
            <a:r>
              <a:rPr lang="en-US" sz="2000">
                <a:solidFill>
                  <a:srgbClr val="CC00CC"/>
                </a:solidFill>
              </a:rPr>
              <a:t>hoặc </a:t>
            </a:r>
            <a:r>
              <a:rPr lang="vi-VN" sz="2000">
                <a:solidFill>
                  <a:srgbClr val="CC00CC"/>
                </a:solidFill>
              </a:rPr>
              <a:t>đ</a:t>
            </a:r>
            <a:r>
              <a:rPr lang="en-US" sz="2000">
                <a:solidFill>
                  <a:srgbClr val="CC00CC"/>
                </a:solidFill>
              </a:rPr>
              <a:t>ể chế tạo vũ khí, </a:t>
            </a:r>
            <a:r>
              <a:rPr lang="vi-VN" sz="2000">
                <a:solidFill>
                  <a:srgbClr val="CC00CC"/>
                </a:solidFill>
              </a:rPr>
              <a:t>đ</a:t>
            </a:r>
            <a:r>
              <a:rPr lang="en-US" sz="2000">
                <a:solidFill>
                  <a:srgbClr val="CC00CC"/>
                </a:solidFill>
              </a:rPr>
              <a:t>úc t</a:t>
            </a:r>
            <a:r>
              <a:rPr lang="vi-VN" sz="2000">
                <a:solidFill>
                  <a:srgbClr val="CC00CC"/>
                </a:solidFill>
              </a:rPr>
              <a:t>ư</a:t>
            </a:r>
            <a:r>
              <a:rPr lang="en-US" sz="2000">
                <a:solidFill>
                  <a:srgbClr val="CC00CC"/>
                </a:solidFill>
              </a:rPr>
              <a:t>ợng, ….</a:t>
            </a:r>
          </a:p>
          <a:p>
            <a:endParaRPr lang="en-US" sz="2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smtClean="0">
                <a:solidFill>
                  <a:srgbClr val="0000FF"/>
                </a:solidFill>
              </a:rPr>
              <a:t/>
            </a:r>
            <a:br>
              <a:rPr lang="en-US" sz="2800" smtClean="0">
                <a:solidFill>
                  <a:srgbClr val="0000FF"/>
                </a:solidFill>
              </a:rPr>
            </a:br>
            <a:r>
              <a:rPr lang="en-US" sz="2000" smtClean="0">
                <a:solidFill>
                  <a:srgbClr val="FF00FF"/>
                </a:solidFill>
              </a:rPr>
              <a:t>Khoa học</a:t>
            </a:r>
            <a:r>
              <a:rPr lang="en-US" sz="2000" smtClean="0"/>
              <a:t>:</a:t>
            </a:r>
            <a:r>
              <a:rPr lang="en-US" sz="2800" smtClean="0"/>
              <a:t> </a:t>
            </a:r>
            <a:r>
              <a:rPr lang="en-US" sz="2800" b="1" smtClean="0">
                <a:solidFill>
                  <a:srgbClr val="FF0066"/>
                </a:solidFill>
              </a:rPr>
              <a:t>ĐỒNG VÀ HỢP KIM CỦA ĐỒNG</a:t>
            </a:r>
          </a:p>
        </p:txBody>
      </p:sp>
      <p:sp>
        <p:nvSpPr>
          <p:cNvPr id="10243" name="Rectangle 4"/>
          <p:cNvSpPr>
            <a:spLocks noChangeArrowheads="1"/>
          </p:cNvSpPr>
          <p:nvPr/>
        </p:nvSpPr>
        <p:spPr bwMode="auto">
          <a:xfrm>
            <a:off x="457200" y="1905000"/>
            <a:ext cx="8305800" cy="2514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/>
              <a:t>Trò ch</a:t>
            </a:r>
            <a:r>
              <a:rPr lang="vi-VN" sz="2800"/>
              <a:t>ơ</a:t>
            </a:r>
            <a:r>
              <a:rPr lang="en-US" sz="2800"/>
              <a:t>i: Ô cửa bí mật</a:t>
            </a:r>
          </a:p>
          <a:p>
            <a:pPr algn="ctr"/>
            <a:r>
              <a:rPr lang="en-US" sz="2000" b="0"/>
              <a:t>Trong mỗi ô cửa là một câu hỏi và các </a:t>
            </a:r>
            <a:r>
              <a:rPr lang="vi-VN" sz="2000" b="0"/>
              <a:t>đ</a:t>
            </a:r>
            <a:r>
              <a:rPr lang="en-US" sz="2000" b="0"/>
              <a:t>áp án. Nhiệm vụ của mỗi </a:t>
            </a:r>
          </a:p>
          <a:p>
            <a:pPr algn="ctr"/>
            <a:r>
              <a:rPr lang="en-US" sz="2000" b="0"/>
              <a:t>nhóm là tìm ra </a:t>
            </a:r>
            <a:r>
              <a:rPr lang="vi-VN" sz="2000" b="0"/>
              <a:t>đ</a:t>
            </a:r>
            <a:r>
              <a:rPr lang="en-US" sz="2000" b="0"/>
              <a:t>áp án </a:t>
            </a:r>
            <a:r>
              <a:rPr lang="vi-VN" sz="2000" b="0"/>
              <a:t>đ</a:t>
            </a:r>
            <a:r>
              <a:rPr lang="en-US" sz="2000" b="0"/>
              <a:t>úng có nghĩa là nhóm </a:t>
            </a:r>
            <a:r>
              <a:rPr lang="vi-VN" sz="2000" b="0"/>
              <a:t>đ</a:t>
            </a:r>
            <a:r>
              <a:rPr lang="en-US" sz="2000" b="0"/>
              <a:t>ó </a:t>
            </a:r>
            <a:r>
              <a:rPr lang="vi-VN" sz="2000" b="0"/>
              <a:t>đ</a:t>
            </a:r>
            <a:r>
              <a:rPr lang="en-US" sz="2000" b="0"/>
              <a:t>ã mở </a:t>
            </a:r>
            <a:r>
              <a:rPr lang="vi-VN" sz="2000" b="0"/>
              <a:t>đư</a:t>
            </a:r>
            <a:r>
              <a:rPr lang="en-US" sz="2000" b="0"/>
              <a:t>ợc ô cửa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614</TotalTime>
  <Words>923</Words>
  <Application>Microsoft Office PowerPoint</Application>
  <PresentationFormat>On-screen Show (4:3)</PresentationFormat>
  <Paragraphs>127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.VnTime</vt:lpstr>
      <vt:lpstr>Default Design</vt:lpstr>
      <vt:lpstr> Khoa học:</vt:lpstr>
      <vt:lpstr> </vt:lpstr>
      <vt:lpstr> </vt:lpstr>
      <vt:lpstr> Khoa học: ĐỒNG VÀ HỢP KIM CỦA ĐỒNG</vt:lpstr>
      <vt:lpstr> Khoa học: ĐỒNG VÀ HỢP KIM CỦA ĐỒNG</vt:lpstr>
      <vt:lpstr> Khoa học: ĐỒNG VÀ HỢP KIM CỦA ĐỒNG</vt:lpstr>
      <vt:lpstr>Slide 7</vt:lpstr>
      <vt:lpstr> Khoa học: ĐỒNG VÀ HỢP KIM CỦA ĐỒNG</vt:lpstr>
      <vt:lpstr> Khoa học: ĐỒNG VÀ HỢP KIM CỦA ĐỒNG</vt:lpstr>
      <vt:lpstr> Khoa học: ĐỒNG VÀ HỢP KIM CỦA ĐỒNG</vt:lpstr>
      <vt:lpstr> Khoa học: ĐỒNG VÀ HỢP KIM CỦA ĐỒNG</vt:lpstr>
    </vt:vector>
  </TitlesOfParts>
  <Company>fifakhung@yahoo.com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Khoa häc líp 5</dc:title>
  <dc:creator>fifakhung</dc:creator>
  <cp:lastModifiedBy>CSTeam</cp:lastModifiedBy>
  <cp:revision>89</cp:revision>
  <dcterms:created xsi:type="dcterms:W3CDTF">2009-10-29T12:51:31Z</dcterms:created>
  <dcterms:modified xsi:type="dcterms:W3CDTF">2016-06-30T02:35:23Z</dcterms:modified>
</cp:coreProperties>
</file>