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276" r:id="rId3"/>
    <p:sldId id="277" r:id="rId4"/>
    <p:sldId id="278" r:id="rId5"/>
    <p:sldId id="279" r:id="rId6"/>
    <p:sldId id="280" r:id="rId7"/>
    <p:sldId id="281" r:id="rId8"/>
  </p:sldIdLst>
  <p:sldSz cx="9144000" cy="6858000" type="screen4x3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0099"/>
    <a:srgbClr val="FF0066"/>
    <a:srgbClr val="CCFF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250" autoAdjust="0"/>
  </p:normalViewPr>
  <p:slideViewPr>
    <p:cSldViewPr>
      <p:cViewPr varScale="1">
        <p:scale>
          <a:sx n="67" d="100"/>
          <a:sy n="67" d="100"/>
        </p:scale>
        <p:origin x="147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C3AA87-A0A6-4321-899A-E1AA17E479C5}" type="datetimeFigureOut">
              <a:rPr lang="en-US" smtClean="0"/>
              <a:t>12/20/2017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D063D1-E145-4143-9CCD-A100097CC9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474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E48CB-7D0E-41FE-B63D-63E7A46AAC35}" type="datetimeFigureOut">
              <a:rPr lang="en-US" smtClean="0"/>
              <a:t>12/20/2017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770C2-8AC2-4548-A7DC-8424B5C8315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E48CB-7D0E-41FE-B63D-63E7A46AAC35}" type="datetimeFigureOut">
              <a:rPr lang="en-US" smtClean="0"/>
              <a:t>12/20/2017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770C2-8AC2-4548-A7DC-8424B5C8315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E48CB-7D0E-41FE-B63D-63E7A46AAC35}" type="datetimeFigureOut">
              <a:rPr lang="en-US" smtClean="0"/>
              <a:t>12/20/2017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770C2-8AC2-4548-A7DC-8424B5C8315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55D5B18-7239-4BF4-AC59-1A5D1E77751B}" type="slidenum">
              <a:rPr lang="vi-VN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88746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E48CB-7D0E-41FE-B63D-63E7A46AAC35}" type="datetimeFigureOut">
              <a:rPr lang="en-US" smtClean="0"/>
              <a:t>12/20/2017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770C2-8AC2-4548-A7DC-8424B5C8315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E48CB-7D0E-41FE-B63D-63E7A46AAC35}" type="datetimeFigureOut">
              <a:rPr lang="en-US" smtClean="0"/>
              <a:t>12/20/2017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770C2-8AC2-4548-A7DC-8424B5C8315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E48CB-7D0E-41FE-B63D-63E7A46AAC35}" type="datetimeFigureOut">
              <a:rPr lang="en-US" smtClean="0"/>
              <a:t>12/20/2017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770C2-8AC2-4548-A7DC-8424B5C8315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E48CB-7D0E-41FE-B63D-63E7A46AAC35}" type="datetimeFigureOut">
              <a:rPr lang="en-US" smtClean="0"/>
              <a:t>12/20/2017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770C2-8AC2-4548-A7DC-8424B5C8315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E48CB-7D0E-41FE-B63D-63E7A46AAC35}" type="datetimeFigureOut">
              <a:rPr lang="en-US" smtClean="0"/>
              <a:t>12/20/2017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770C2-8AC2-4548-A7DC-8424B5C8315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E48CB-7D0E-41FE-B63D-63E7A46AAC35}" type="datetimeFigureOut">
              <a:rPr lang="en-US" smtClean="0"/>
              <a:t>12/20/2017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770C2-8AC2-4548-A7DC-8424B5C8315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E48CB-7D0E-41FE-B63D-63E7A46AAC35}" type="datetimeFigureOut">
              <a:rPr lang="en-US" smtClean="0"/>
              <a:t>12/20/2017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770C2-8AC2-4548-A7DC-8424B5C8315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E48CB-7D0E-41FE-B63D-63E7A46AAC35}" type="datetimeFigureOut">
              <a:rPr lang="en-US" smtClean="0"/>
              <a:t>12/20/2017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770C2-8AC2-4548-A7DC-8424B5C8315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E48CB-7D0E-41FE-B63D-63E7A46AAC35}" type="datetimeFigureOut">
              <a:rPr lang="en-US" smtClean="0"/>
              <a:t>12/20/2017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B770C2-8AC2-4548-A7DC-8424B5C8315B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702592"/>
              </p:ext>
            </p:extLst>
          </p:nvPr>
        </p:nvGraphicFramePr>
        <p:xfrm>
          <a:off x="228600" y="381000"/>
          <a:ext cx="8686800" cy="594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87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34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90600">
                <a:tc rowSpan="6"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32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32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32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32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THỨ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</a:rPr>
                        <a:t> HAI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THỨ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</a:rPr>
                        <a:t> BA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THỨ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</a:rPr>
                        <a:t> TƯ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THỨ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</a:rPr>
                        <a:t> NĂM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THỨ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</a:rPr>
                        <a:t> SÁU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0000FF"/>
                          </a:solidFill>
                        </a:rPr>
                        <a:t>THỨ</a:t>
                      </a:r>
                      <a:r>
                        <a:rPr lang="en-US" sz="2400" b="1" baseline="0" dirty="0">
                          <a:solidFill>
                            <a:srgbClr val="0000FF"/>
                          </a:solidFill>
                        </a:rPr>
                        <a:t> BẢY</a:t>
                      </a:r>
                      <a:endParaRPr lang="en-US" sz="2400" b="1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FF0066"/>
                          </a:solidFill>
                        </a:rPr>
                        <a:t>CHỦ</a:t>
                      </a:r>
                      <a:r>
                        <a:rPr lang="en-US" sz="2400" b="1" baseline="0" dirty="0">
                          <a:solidFill>
                            <a:srgbClr val="FF0066"/>
                          </a:solidFill>
                        </a:rPr>
                        <a:t> NHẬT</a:t>
                      </a:r>
                      <a:endParaRPr lang="en-US" sz="2400" b="1" dirty="0">
                        <a:solidFill>
                          <a:srgbClr val="FF0066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06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</a:t>
                      </a: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</a:t>
                      </a: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3</a:t>
                      </a: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rgbClr val="0000FF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rgbClr val="FF0066"/>
                          </a:solidFill>
                        </a:rPr>
                        <a:t>5</a:t>
                      </a: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</a:t>
                      </a: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</a:t>
                      </a:r>
                    </a:p>
                  </a:txBody>
                  <a:tcP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06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8</a:t>
                      </a: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9</a:t>
                      </a: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10</a:t>
                      </a: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rgbClr val="0000FF"/>
                          </a:solidFill>
                        </a:rPr>
                        <a:t>11</a:t>
                      </a: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rgbClr val="FF0066"/>
                          </a:solidFill>
                        </a:rPr>
                        <a:t>12</a:t>
                      </a: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13</a:t>
                      </a: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14</a:t>
                      </a:r>
                    </a:p>
                  </a:txBody>
                  <a:tcP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06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15</a:t>
                      </a: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16</a:t>
                      </a: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17</a:t>
                      </a: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rgbClr val="0000FF"/>
                          </a:solidFill>
                        </a:rPr>
                        <a:t>18</a:t>
                      </a: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rgbClr val="FF0066"/>
                          </a:solidFill>
                        </a:rPr>
                        <a:t>19</a:t>
                      </a: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20</a:t>
                      </a: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21</a:t>
                      </a:r>
                    </a:p>
                  </a:txBody>
                  <a:tcP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906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22</a:t>
                      </a: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23</a:t>
                      </a: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24</a:t>
                      </a: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rgbClr val="0000FF"/>
                          </a:solidFill>
                        </a:rPr>
                        <a:t>25</a:t>
                      </a: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rgbClr val="FF0066"/>
                          </a:solidFill>
                        </a:rPr>
                        <a:t>26</a:t>
                      </a: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27</a:t>
                      </a: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28</a:t>
                      </a:r>
                    </a:p>
                  </a:txBody>
                  <a:tcP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9060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29</a:t>
                      </a: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30</a:t>
                      </a: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31</a:t>
                      </a: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rgbClr val="FF0066"/>
                        </a:solidFill>
                      </a:endParaRPr>
                    </a:p>
                  </a:txBody>
                  <a:tcP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131125" y="5324190"/>
            <a:ext cx="114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</a:rPr>
              <a:t>31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90600" y="1368715"/>
            <a:ext cx="1143000" cy="584775"/>
          </a:xfrm>
          <a:prstGeom prst="rect">
            <a:avLst/>
          </a:prstGeom>
          <a:noFill/>
          <a:ln w="38100">
            <a:solidFill>
              <a:srgbClr val="FF006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</a:rPr>
              <a:t>1</a:t>
            </a:r>
          </a:p>
        </p:txBody>
      </p:sp>
      <p:cxnSp>
        <p:nvCxnSpPr>
          <p:cNvPr id="11" name="Straight Arrow Connector 10"/>
          <p:cNvCxnSpPr>
            <a:stCxn id="9" idx="0"/>
          </p:cNvCxnSpPr>
          <p:nvPr/>
        </p:nvCxnSpPr>
        <p:spPr>
          <a:xfrm flipV="1">
            <a:off x="1562100" y="1063917"/>
            <a:ext cx="0" cy="304798"/>
          </a:xfrm>
          <a:prstGeom prst="straightConnector1">
            <a:avLst/>
          </a:prstGeom>
          <a:ln w="38100">
            <a:solidFill>
              <a:srgbClr val="FF00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urved Left Arrow 5"/>
          <p:cNvSpPr/>
          <p:nvPr/>
        </p:nvSpPr>
        <p:spPr>
          <a:xfrm>
            <a:off x="1828800" y="3810000"/>
            <a:ext cx="152400" cy="9144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81200" y="3886200"/>
            <a:ext cx="685800" cy="584775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</a:rPr>
              <a:t>+ 7</a:t>
            </a:r>
          </a:p>
        </p:txBody>
      </p:sp>
    </p:spTree>
    <p:extLst>
      <p:ext uri="{BB962C8B-B14F-4D97-AF65-F5344CB8AC3E}">
        <p14:creationId xmlns:p14="http://schemas.microsoft.com/office/powerpoint/2010/main" val="381361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6" grpId="0" animBg="1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304800" y="564284"/>
            <a:ext cx="5688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Em hãy quan sát </a:t>
            </a:r>
            <a:r>
              <a:rPr lang="en-US" sz="2400" b="1">
                <a:solidFill>
                  <a:srgbClr val="000099"/>
                </a:solidFill>
              </a:rPr>
              <a:t>(Thảo luận nhóm đôi)</a:t>
            </a:r>
            <a:endParaRPr lang="vi-VN" sz="2400" b="1">
              <a:solidFill>
                <a:srgbClr val="000099"/>
              </a:solidFill>
            </a:endParaRPr>
          </a:p>
        </p:txBody>
      </p:sp>
      <p:graphicFrame>
        <p:nvGraphicFramePr>
          <p:cNvPr id="8341" name="Group 149"/>
          <p:cNvGraphicFramePr>
            <a:graphicFrameLocks noGrp="1"/>
          </p:cNvGraphicFramePr>
          <p:nvPr/>
        </p:nvGraphicFramePr>
        <p:xfrm>
          <a:off x="322263" y="1341438"/>
          <a:ext cx="8640762" cy="2572069"/>
        </p:xfrm>
        <a:graphic>
          <a:graphicData uri="http://schemas.openxmlformats.org/drawingml/2006/table">
            <a:tbl>
              <a:tblPr/>
              <a:tblGrid>
                <a:gridCol w="1079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10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9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80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25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79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810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795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THỨ HAI 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THỨ  BA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THỨ TƯ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THỨ NĂM 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THỨ SÁU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THỨ BẢY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CHỦ NHẬT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11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12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13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14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15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16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17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18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19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20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21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22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23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24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25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26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27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28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29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30</a:t>
                      </a:r>
                      <a:endParaRPr kumimoji="0" lang="vi-VN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347" name="Text Box 155"/>
          <p:cNvSpPr txBox="1">
            <a:spLocks noChangeArrowheads="1"/>
          </p:cNvSpPr>
          <p:nvPr/>
        </p:nvSpPr>
        <p:spPr bwMode="auto">
          <a:xfrm>
            <a:off x="611188" y="2565400"/>
            <a:ext cx="863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/>
              <a:t>11</a:t>
            </a:r>
            <a:endParaRPr lang="vi-VN" sz="3600" b="1"/>
          </a:p>
        </p:txBody>
      </p:sp>
      <p:sp>
        <p:nvSpPr>
          <p:cNvPr id="8348" name="Text Box 156"/>
          <p:cNvSpPr txBox="1">
            <a:spLocks noChangeArrowheads="1"/>
          </p:cNvSpPr>
          <p:nvPr/>
        </p:nvSpPr>
        <p:spPr bwMode="auto">
          <a:xfrm>
            <a:off x="1132156" y="4437063"/>
            <a:ext cx="630183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99"/>
                </a:solidFill>
              </a:rPr>
              <a:t>Tờ lịch tháng nào ? Vì sao em biết ?</a:t>
            </a:r>
            <a:endParaRPr lang="vi-VN" sz="2400" b="1">
              <a:solidFill>
                <a:srgbClr val="000099"/>
              </a:solidFill>
            </a:endParaRPr>
          </a:p>
        </p:txBody>
      </p:sp>
      <p:sp>
        <p:nvSpPr>
          <p:cNvPr id="8349" name="Text Box 157"/>
          <p:cNvSpPr txBox="1">
            <a:spLocks noChangeArrowheads="1"/>
          </p:cNvSpPr>
          <p:nvPr/>
        </p:nvSpPr>
        <p:spPr bwMode="auto">
          <a:xfrm>
            <a:off x="1876635" y="4941888"/>
            <a:ext cx="41683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Đây là tờ lịch tháng 11</a:t>
            </a:r>
            <a:endParaRPr lang="vi-VN" sz="2400" b="1">
              <a:solidFill>
                <a:srgbClr val="FF0000"/>
              </a:solidFill>
            </a:endParaRPr>
          </a:p>
        </p:txBody>
      </p:sp>
      <p:sp>
        <p:nvSpPr>
          <p:cNvPr id="8350" name="Text Box 158"/>
          <p:cNvSpPr txBox="1">
            <a:spLocks noChangeArrowheads="1"/>
          </p:cNvSpPr>
          <p:nvPr/>
        </p:nvSpPr>
        <p:spPr bwMode="auto">
          <a:xfrm>
            <a:off x="1119865" y="5445125"/>
            <a:ext cx="589620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99"/>
                </a:solidFill>
              </a:rPr>
              <a:t>Tờ lịch tháng cho em biết điều gì ?</a:t>
            </a:r>
            <a:endParaRPr lang="vi-VN" sz="2400" b="1">
              <a:solidFill>
                <a:srgbClr val="000099"/>
              </a:solidFill>
            </a:endParaRPr>
          </a:p>
        </p:txBody>
      </p:sp>
      <p:sp>
        <p:nvSpPr>
          <p:cNvPr id="8351" name="Text Box 159"/>
          <p:cNvSpPr txBox="1">
            <a:spLocks noChangeArrowheads="1"/>
          </p:cNvSpPr>
          <p:nvPr/>
        </p:nvSpPr>
        <p:spPr bwMode="auto">
          <a:xfrm>
            <a:off x="2468755" y="5373688"/>
            <a:ext cx="3558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Tháng 11 có 30 ngày</a:t>
            </a:r>
            <a:endParaRPr lang="vi-VN" sz="2400" b="1">
              <a:solidFill>
                <a:srgbClr val="FF0000"/>
              </a:solidFill>
            </a:endParaRPr>
          </a:p>
        </p:txBody>
      </p:sp>
      <p:sp>
        <p:nvSpPr>
          <p:cNvPr id="8352" name="Oval 160"/>
          <p:cNvSpPr>
            <a:spLocks noChangeArrowheads="1"/>
          </p:cNvSpPr>
          <p:nvPr/>
        </p:nvSpPr>
        <p:spPr bwMode="auto">
          <a:xfrm>
            <a:off x="4932363" y="3141663"/>
            <a:ext cx="431800" cy="4318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53" name="Text Box 161"/>
          <p:cNvSpPr txBox="1">
            <a:spLocks noChangeArrowheads="1"/>
          </p:cNvSpPr>
          <p:nvPr/>
        </p:nvSpPr>
        <p:spPr bwMode="auto">
          <a:xfrm>
            <a:off x="394093" y="4508500"/>
            <a:ext cx="742236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b="1">
                <a:solidFill>
                  <a:srgbClr val="000099"/>
                </a:solidFill>
              </a:rPr>
              <a:t>Ngày cô vừa khoanh tròn là ngày mấy trong tháng 11 và ứng với thứ mấy trong tuần ?</a:t>
            </a:r>
            <a:endParaRPr lang="vi-VN" sz="2400" b="1">
              <a:solidFill>
                <a:srgbClr val="000099"/>
              </a:solidFill>
            </a:endParaRPr>
          </a:p>
        </p:txBody>
      </p:sp>
      <p:sp>
        <p:nvSpPr>
          <p:cNvPr id="8354" name="Text Box 162"/>
          <p:cNvSpPr txBox="1">
            <a:spLocks noChangeArrowheads="1"/>
          </p:cNvSpPr>
          <p:nvPr/>
        </p:nvSpPr>
        <p:spPr bwMode="auto">
          <a:xfrm>
            <a:off x="2412349" y="5354638"/>
            <a:ext cx="345570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Ngày 20, thứ năm.</a:t>
            </a:r>
            <a:endParaRPr lang="vi-VN" sz="2400" b="1">
              <a:solidFill>
                <a:srgbClr val="FF0000"/>
              </a:solidFill>
            </a:endParaRPr>
          </a:p>
        </p:txBody>
      </p:sp>
      <p:sp>
        <p:nvSpPr>
          <p:cNvPr id="8355" name="Text Box 163"/>
          <p:cNvSpPr txBox="1">
            <a:spLocks noChangeArrowheads="1"/>
          </p:cNvSpPr>
          <p:nvPr/>
        </p:nvSpPr>
        <p:spPr bwMode="auto">
          <a:xfrm>
            <a:off x="1480227" y="4652963"/>
            <a:ext cx="589621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99"/>
                </a:solidFill>
              </a:rPr>
              <a:t>Vậy tháng 11 có bao nhiêu ngày ?</a:t>
            </a:r>
            <a:endParaRPr lang="vi-VN" sz="2400" b="1">
              <a:solidFill>
                <a:srgbClr val="000099"/>
              </a:solidFill>
            </a:endParaRPr>
          </a:p>
        </p:txBody>
      </p:sp>
      <p:sp>
        <p:nvSpPr>
          <p:cNvPr id="8356" name="Text Box 164"/>
          <p:cNvSpPr txBox="1">
            <a:spLocks noChangeArrowheads="1"/>
          </p:cNvSpPr>
          <p:nvPr/>
        </p:nvSpPr>
        <p:spPr bwMode="auto">
          <a:xfrm>
            <a:off x="6804025" y="1989138"/>
            <a:ext cx="1079500" cy="376237"/>
          </a:xfrm>
          <a:prstGeom prst="rect">
            <a:avLst/>
          </a:prstGeom>
          <a:solidFill>
            <a:srgbClr val="FF0066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latin typeface="Arial Unicode MS" pitchFamily="34" charset="-128"/>
              </a:rPr>
              <a:t>1</a:t>
            </a:r>
            <a:endParaRPr lang="vi-VN" sz="1800" b="1">
              <a:latin typeface="Arial Unicode MS" pitchFamily="34" charset="-128"/>
            </a:endParaRPr>
          </a:p>
        </p:txBody>
      </p:sp>
      <p:graphicFrame>
        <p:nvGraphicFramePr>
          <p:cNvPr id="8428" name="Group 236"/>
          <p:cNvGraphicFramePr>
            <a:graphicFrameLocks noGrp="1"/>
          </p:cNvGraphicFramePr>
          <p:nvPr/>
        </p:nvGraphicFramePr>
        <p:xfrm>
          <a:off x="7885113" y="1989138"/>
          <a:ext cx="1079500" cy="1931989"/>
        </p:xfrm>
        <a:graphic>
          <a:graphicData uri="http://schemas.openxmlformats.org/drawingml/2006/table">
            <a:tbl>
              <a:tblPr/>
              <a:tblGrid>
                <a:gridCol w="1079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16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23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30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429" name="Text Box 237"/>
          <p:cNvSpPr txBox="1">
            <a:spLocks noChangeArrowheads="1"/>
          </p:cNvSpPr>
          <p:nvPr/>
        </p:nvSpPr>
        <p:spPr bwMode="auto">
          <a:xfrm>
            <a:off x="1001245" y="4941888"/>
            <a:ext cx="6709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err="1">
                <a:solidFill>
                  <a:srgbClr val="000099"/>
                </a:solidFill>
              </a:rPr>
              <a:t>Ngày</a:t>
            </a:r>
            <a:r>
              <a:rPr lang="en-US" sz="2400" b="1" dirty="0">
                <a:solidFill>
                  <a:srgbClr val="000099"/>
                </a:solidFill>
              </a:rPr>
              <a:t> </a:t>
            </a:r>
            <a:r>
              <a:rPr lang="en-US" sz="2400" b="1" dirty="0" err="1">
                <a:solidFill>
                  <a:srgbClr val="000099"/>
                </a:solidFill>
              </a:rPr>
              <a:t>đầu</a:t>
            </a:r>
            <a:r>
              <a:rPr lang="en-US" sz="2400" b="1" dirty="0">
                <a:solidFill>
                  <a:srgbClr val="000099"/>
                </a:solidFill>
              </a:rPr>
              <a:t> </a:t>
            </a:r>
            <a:r>
              <a:rPr lang="en-US" sz="2400" b="1" dirty="0" err="1">
                <a:solidFill>
                  <a:srgbClr val="000099"/>
                </a:solidFill>
              </a:rPr>
              <a:t>tiên</a:t>
            </a:r>
            <a:r>
              <a:rPr lang="en-US" sz="2400" b="1" dirty="0">
                <a:solidFill>
                  <a:srgbClr val="000099"/>
                </a:solidFill>
              </a:rPr>
              <a:t> </a:t>
            </a:r>
            <a:r>
              <a:rPr lang="en-US" sz="2400" b="1" dirty="0" err="1">
                <a:solidFill>
                  <a:srgbClr val="000099"/>
                </a:solidFill>
              </a:rPr>
              <a:t>của</a:t>
            </a:r>
            <a:r>
              <a:rPr lang="en-US" sz="2400" b="1" dirty="0">
                <a:solidFill>
                  <a:srgbClr val="000099"/>
                </a:solidFill>
              </a:rPr>
              <a:t> </a:t>
            </a:r>
            <a:r>
              <a:rPr lang="en-US" sz="2400" b="1" dirty="0" err="1">
                <a:solidFill>
                  <a:srgbClr val="000099"/>
                </a:solidFill>
              </a:rPr>
              <a:t>tháng</a:t>
            </a:r>
            <a:r>
              <a:rPr lang="en-US" sz="2400" b="1" dirty="0">
                <a:solidFill>
                  <a:srgbClr val="000099"/>
                </a:solidFill>
              </a:rPr>
              <a:t> 11 là </a:t>
            </a:r>
            <a:r>
              <a:rPr lang="en-US" sz="2400" b="1" dirty="0" err="1">
                <a:solidFill>
                  <a:srgbClr val="000099"/>
                </a:solidFill>
              </a:rPr>
              <a:t>ngày</a:t>
            </a:r>
            <a:r>
              <a:rPr lang="en-US" sz="2400" b="1" dirty="0">
                <a:solidFill>
                  <a:srgbClr val="000099"/>
                </a:solidFill>
              </a:rPr>
              <a:t> </a:t>
            </a:r>
            <a:r>
              <a:rPr lang="en-US" sz="2400" b="1" dirty="0" err="1">
                <a:solidFill>
                  <a:srgbClr val="000099"/>
                </a:solidFill>
              </a:rPr>
              <a:t>mấy</a:t>
            </a:r>
            <a:r>
              <a:rPr lang="en-US" sz="2400" b="1" dirty="0">
                <a:solidFill>
                  <a:srgbClr val="000099"/>
                </a:solidFill>
              </a:rPr>
              <a:t> ?</a:t>
            </a:r>
            <a:endParaRPr lang="vi-VN" sz="2400" b="1" dirty="0">
              <a:solidFill>
                <a:srgbClr val="000099"/>
              </a:solidFill>
            </a:endParaRPr>
          </a:p>
        </p:txBody>
      </p:sp>
      <p:sp>
        <p:nvSpPr>
          <p:cNvPr id="8430" name="Text Box 238"/>
          <p:cNvSpPr txBox="1">
            <a:spLocks noChangeArrowheads="1"/>
          </p:cNvSpPr>
          <p:nvPr/>
        </p:nvSpPr>
        <p:spPr bwMode="auto">
          <a:xfrm>
            <a:off x="915102" y="5157788"/>
            <a:ext cx="681056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99"/>
                </a:solidFill>
              </a:rPr>
              <a:t>Tháng 11 có bao nhiêu ngày Chủ nhật ?</a:t>
            </a:r>
            <a:endParaRPr lang="vi-VN" sz="2400" b="1">
              <a:solidFill>
                <a:srgbClr val="000099"/>
              </a:solidFill>
            </a:endParaRPr>
          </a:p>
        </p:txBody>
      </p:sp>
      <p:sp>
        <p:nvSpPr>
          <p:cNvPr id="8431" name="Text Box 239"/>
          <p:cNvSpPr txBox="1">
            <a:spLocks noChangeArrowheads="1"/>
          </p:cNvSpPr>
          <p:nvPr/>
        </p:nvSpPr>
        <p:spPr bwMode="auto">
          <a:xfrm>
            <a:off x="173038" y="6021388"/>
            <a:ext cx="84375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Tờ lịch cho em biết : các thứ, ngày trong tháng 11</a:t>
            </a:r>
            <a:endParaRPr lang="vi-VN" sz="2400" b="1">
              <a:solidFill>
                <a:srgbClr val="FF0000"/>
              </a:solidFill>
            </a:endParaRPr>
          </a:p>
        </p:txBody>
      </p:sp>
      <p:sp>
        <p:nvSpPr>
          <p:cNvPr id="8432" name="Text Box 240"/>
          <p:cNvSpPr txBox="1">
            <a:spLocks noChangeArrowheads="1"/>
          </p:cNvSpPr>
          <p:nvPr/>
        </p:nvSpPr>
        <p:spPr bwMode="auto">
          <a:xfrm>
            <a:off x="1863083" y="5876925"/>
            <a:ext cx="376048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Có 5 ngày chủ nhật</a:t>
            </a:r>
            <a:endParaRPr lang="vi-VN" sz="24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345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3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3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3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3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3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3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3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3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3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3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4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4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83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83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8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8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8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83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3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83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83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83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83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83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/>
                                        <p:tgtEl>
                                          <p:spTgt spid="83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83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8" dur="500"/>
                                        <p:tgtEl>
                                          <p:spTgt spid="84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84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84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83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83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83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83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83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83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8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/>
                                        <p:tgtEl>
                                          <p:spTgt spid="8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5" dur="500"/>
                                        <p:tgtEl>
                                          <p:spTgt spid="8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/>
                                        <p:tgtEl>
                                          <p:spTgt spid="8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83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83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84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84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1" dur="500"/>
                                        <p:tgtEl>
                                          <p:spTgt spid="8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/>
                                        <p:tgtEl>
                                          <p:spTgt spid="8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5" dur="500"/>
                                        <p:tgtEl>
                                          <p:spTgt spid="8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/>
                                        <p:tgtEl>
                                          <p:spTgt spid="8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83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83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84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84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1" dur="500"/>
                                        <p:tgtEl>
                                          <p:spTgt spid="84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/>
                                        <p:tgtEl>
                                          <p:spTgt spid="84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84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84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84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84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/>
      <p:bldP spid="8347" grpId="0"/>
      <p:bldP spid="8348" grpId="0"/>
      <p:bldP spid="8348" grpId="1"/>
      <p:bldP spid="8349" grpId="0"/>
      <p:bldP spid="8349" grpId="1"/>
      <p:bldP spid="8350" grpId="0"/>
      <p:bldP spid="8350" grpId="1"/>
      <p:bldP spid="8351" grpId="0"/>
      <p:bldP spid="8351" grpId="1"/>
      <p:bldP spid="8352" grpId="0" animBg="1"/>
      <p:bldP spid="8353" grpId="0"/>
      <p:bldP spid="8353" grpId="1"/>
      <p:bldP spid="8354" grpId="0"/>
      <p:bldP spid="8354" grpId="1"/>
      <p:bldP spid="8355" grpId="0"/>
      <p:bldP spid="8355" grpId="1"/>
      <p:bldP spid="8356" grpId="0" animBg="1"/>
      <p:bldP spid="8429" grpId="0"/>
      <p:bldP spid="8429" grpId="1"/>
      <p:bldP spid="8430" grpId="0"/>
      <p:bldP spid="8431" grpId="0"/>
      <p:bldP spid="8431" grpId="1"/>
      <p:bldP spid="843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WordArt 4" descr="Green marble"/>
          <p:cNvSpPr>
            <a:spLocks noChangeArrowheads="1" noChangeShapeType="1" noTextEdit="1"/>
          </p:cNvSpPr>
          <p:nvPr/>
        </p:nvSpPr>
        <p:spPr bwMode="auto">
          <a:xfrm>
            <a:off x="323850" y="981075"/>
            <a:ext cx="1439863" cy="4392613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vi-VN" sz="3600" b="1" kern="1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Times New Roman"/>
                <a:cs typeface="Times New Roman"/>
              </a:rPr>
              <a:t>CÁC</a:t>
            </a:r>
          </a:p>
          <a:p>
            <a:pPr algn="ctr"/>
            <a:r>
              <a:rPr lang="vi-VN" sz="3600" b="1" kern="1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Times New Roman"/>
                <a:cs typeface="Times New Roman"/>
              </a:rPr>
              <a:t>LOẠI </a:t>
            </a:r>
          </a:p>
          <a:p>
            <a:pPr algn="ctr"/>
            <a:r>
              <a:rPr lang="vi-VN" sz="3600" b="1" kern="1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Times New Roman"/>
                <a:cs typeface="Times New Roman"/>
              </a:rPr>
              <a:t>LỊCH</a:t>
            </a:r>
            <a:endParaRPr lang="en-US" sz="3600" b="1" kern="10">
              <a:ln w="9525">
                <a:round/>
                <a:headEnd/>
                <a:tailEnd/>
              </a:ln>
              <a:blipFill dpi="0" rotWithShape="0">
                <a:blip r:embed="rId2"/>
                <a:srcRect/>
                <a:tile tx="0" ty="0" sx="100000" sy="100000" flip="none" algn="tl"/>
              </a:blipFill>
              <a:latin typeface="Times New Roman"/>
              <a:cs typeface="Times New Roman"/>
            </a:endParaRP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3563938" y="115888"/>
            <a:ext cx="2808287" cy="366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99FF66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/>
              <a:t>TOÁN : NGÀY THÁNG</a:t>
            </a:r>
            <a:endParaRPr lang="vi-VN" sz="1800" b="1"/>
          </a:p>
        </p:txBody>
      </p:sp>
      <p:pic>
        <p:nvPicPr>
          <p:cNvPr id="10247" name="Picture 7" descr="IMG_43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692150"/>
            <a:ext cx="4629150" cy="616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1" name="Picture 11" descr="IMG_441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620713"/>
            <a:ext cx="4676775" cy="6237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7596188" y="3141663"/>
            <a:ext cx="1223962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/>
              <a:t>Lịch tờ</a:t>
            </a:r>
            <a:endParaRPr lang="vi-VN" sz="3600" b="1"/>
          </a:p>
        </p:txBody>
      </p:sp>
      <p:pic>
        <p:nvPicPr>
          <p:cNvPr id="10249" name="Picture 9" descr="IMG_441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200" y="620713"/>
            <a:ext cx="3889375" cy="5184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7667625" y="5373688"/>
            <a:ext cx="1223963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/>
              <a:t>Lịch lốc</a:t>
            </a:r>
            <a:endParaRPr lang="vi-VN" sz="3600" b="1"/>
          </a:p>
        </p:txBody>
      </p:sp>
      <p:pic>
        <p:nvPicPr>
          <p:cNvPr id="10248" name="Picture 8" descr="IMG_440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620713"/>
            <a:ext cx="4051300" cy="540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0" name="Picture 10" descr="IMG_440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3338" y="1268413"/>
            <a:ext cx="4030662" cy="5373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1979613" y="5876925"/>
            <a:ext cx="280828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/>
              <a:t>Lịch để bàn</a:t>
            </a:r>
            <a:endParaRPr lang="vi-VN" sz="3600" b="1"/>
          </a:p>
        </p:txBody>
      </p:sp>
    </p:spTree>
    <p:extLst>
      <p:ext uri="{BB962C8B-B14F-4D97-AF65-F5344CB8AC3E}">
        <p14:creationId xmlns:p14="http://schemas.microsoft.com/office/powerpoint/2010/main" val="3130271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10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0" dur="20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10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1000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1000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1000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1000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4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1" dur="10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2" grpId="0"/>
      <p:bldP spid="10252" grpId="1"/>
      <p:bldP spid="10253" grpId="0"/>
      <p:bldP spid="10253" grpId="1"/>
      <p:bldP spid="1025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AutoShape 4"/>
          <p:cNvSpPr>
            <a:spLocks noChangeArrowheads="1"/>
          </p:cNvSpPr>
          <p:nvPr/>
        </p:nvSpPr>
        <p:spPr bwMode="auto">
          <a:xfrm>
            <a:off x="971550" y="1268413"/>
            <a:ext cx="1512888" cy="647700"/>
          </a:xfrm>
          <a:prstGeom prst="homePlate">
            <a:avLst>
              <a:gd name="adj" fmla="val 58395"/>
            </a:avLst>
          </a:prstGeom>
          <a:gradFill rotWithShape="1">
            <a:gsLst>
              <a:gs pos="0">
                <a:srgbClr val="FFCC00">
                  <a:gamma/>
                  <a:shade val="46275"/>
                  <a:invGamma/>
                </a:srgbClr>
              </a:gs>
              <a:gs pos="50000">
                <a:srgbClr val="FFCC00"/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BÀI TẬP 1</a:t>
            </a:r>
            <a:endParaRPr lang="vi-VN" b="1">
              <a:solidFill>
                <a:srgbClr val="FF0000"/>
              </a:solidFill>
            </a:endParaRP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2916238" y="1412875"/>
            <a:ext cx="30956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err="1"/>
              <a:t>Đọc</a:t>
            </a:r>
            <a:r>
              <a:rPr lang="en-US" sz="2400" b="1" dirty="0"/>
              <a:t>, </a:t>
            </a:r>
            <a:r>
              <a:rPr lang="en-US" sz="2400" b="1" dirty="0" err="1"/>
              <a:t>viết</a:t>
            </a:r>
            <a:r>
              <a:rPr lang="en-US" sz="2400" b="1" dirty="0"/>
              <a:t> (</a:t>
            </a:r>
            <a:r>
              <a:rPr lang="en-US" sz="2400" b="1" dirty="0" err="1"/>
              <a:t>theo</a:t>
            </a:r>
            <a:r>
              <a:rPr lang="en-US" sz="2400" b="1" dirty="0"/>
              <a:t> </a:t>
            </a:r>
            <a:r>
              <a:rPr lang="en-US" sz="2400" b="1" dirty="0" err="1"/>
              <a:t>mẫu</a:t>
            </a:r>
            <a:r>
              <a:rPr lang="en-US" sz="2400" b="1" dirty="0"/>
              <a:t>) :</a:t>
            </a:r>
            <a:endParaRPr lang="vi-VN" sz="2400" b="1" dirty="0"/>
          </a:p>
        </p:txBody>
      </p:sp>
      <p:graphicFrame>
        <p:nvGraphicFramePr>
          <p:cNvPr id="11301" name="Group 37"/>
          <p:cNvGraphicFramePr>
            <a:graphicFrameLocks noGrp="1"/>
          </p:cNvGraphicFramePr>
          <p:nvPr/>
        </p:nvGraphicFramePr>
        <p:xfrm>
          <a:off x="1116013" y="2276475"/>
          <a:ext cx="7127875" cy="2319338"/>
        </p:xfrm>
        <a:graphic>
          <a:graphicData uri="http://schemas.openxmlformats.org/drawingml/2006/table">
            <a:tbl>
              <a:tblPr/>
              <a:tblGrid>
                <a:gridCol w="4895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2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ĐỌC</a:t>
                      </a:r>
                      <a:endParaRPr kumimoji="0" lang="vi-VN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VIẾT</a:t>
                      </a:r>
                      <a:endParaRPr kumimoji="0" lang="vi-VN" sz="20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Ngày bảy tháng mười một</a:t>
                      </a:r>
                      <a:endParaRPr kumimoji="0" lang="vi-VN" sz="22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Ngày 7 tháng 11</a:t>
                      </a:r>
                      <a:endParaRPr kumimoji="0" lang="vi-VN" sz="22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0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Ngày mười lăm tháng mười một</a:t>
                      </a:r>
                      <a:endParaRPr kumimoji="0" lang="vi-VN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1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Ngày 20 tháng 11</a:t>
                      </a:r>
                      <a:endParaRPr kumimoji="0" lang="vi-VN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0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Ngày</a:t>
                      </a: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30 </a:t>
                      </a: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tháng</a:t>
                      </a: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11</a:t>
                      </a:r>
                      <a:endParaRPr kumimoji="0" lang="vi-VN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294" name="Text Box 30"/>
          <p:cNvSpPr txBox="1">
            <a:spLocks noChangeArrowheads="1"/>
          </p:cNvSpPr>
          <p:nvPr/>
        </p:nvSpPr>
        <p:spPr bwMode="auto">
          <a:xfrm>
            <a:off x="1619250" y="4149725"/>
            <a:ext cx="403225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dirty="0" err="1">
                <a:solidFill>
                  <a:srgbClr val="000099"/>
                </a:solidFill>
              </a:rPr>
              <a:t>Ngày</a:t>
            </a:r>
            <a:r>
              <a:rPr lang="en-US" sz="2200" b="1" dirty="0">
                <a:solidFill>
                  <a:srgbClr val="000099"/>
                </a:solidFill>
              </a:rPr>
              <a:t> </a:t>
            </a:r>
            <a:r>
              <a:rPr lang="en-US" sz="2200" b="1" dirty="0" err="1">
                <a:solidFill>
                  <a:srgbClr val="000099"/>
                </a:solidFill>
              </a:rPr>
              <a:t>ba</a:t>
            </a:r>
            <a:r>
              <a:rPr lang="en-US" sz="2200" b="1" dirty="0">
                <a:solidFill>
                  <a:srgbClr val="000099"/>
                </a:solidFill>
              </a:rPr>
              <a:t> </a:t>
            </a:r>
            <a:r>
              <a:rPr lang="en-US" sz="2200" b="1" dirty="0" err="1">
                <a:solidFill>
                  <a:srgbClr val="000099"/>
                </a:solidFill>
              </a:rPr>
              <a:t>mươi</a:t>
            </a:r>
            <a:r>
              <a:rPr lang="en-US" sz="2200" b="1" dirty="0">
                <a:solidFill>
                  <a:srgbClr val="000099"/>
                </a:solidFill>
              </a:rPr>
              <a:t> </a:t>
            </a:r>
            <a:r>
              <a:rPr lang="en-US" sz="2200" b="1" dirty="0" err="1">
                <a:solidFill>
                  <a:srgbClr val="000099"/>
                </a:solidFill>
              </a:rPr>
              <a:t>tháng</a:t>
            </a:r>
            <a:r>
              <a:rPr lang="en-US" sz="2200" b="1" dirty="0">
                <a:solidFill>
                  <a:srgbClr val="000099"/>
                </a:solidFill>
              </a:rPr>
              <a:t> </a:t>
            </a:r>
            <a:r>
              <a:rPr lang="en-US" sz="2200" b="1" dirty="0" err="1">
                <a:solidFill>
                  <a:srgbClr val="000099"/>
                </a:solidFill>
              </a:rPr>
              <a:t>mười</a:t>
            </a:r>
            <a:r>
              <a:rPr lang="en-US" sz="2200" b="1" dirty="0">
                <a:solidFill>
                  <a:srgbClr val="000099"/>
                </a:solidFill>
              </a:rPr>
              <a:t> </a:t>
            </a:r>
            <a:r>
              <a:rPr lang="en-US" sz="2200" b="1" dirty="0" err="1">
                <a:solidFill>
                  <a:srgbClr val="000099"/>
                </a:solidFill>
              </a:rPr>
              <a:t>một</a:t>
            </a:r>
            <a:endParaRPr lang="vi-VN" sz="2200" b="1" dirty="0">
              <a:solidFill>
                <a:srgbClr val="000099"/>
              </a:solidFill>
            </a:endParaRPr>
          </a:p>
        </p:txBody>
      </p:sp>
      <p:sp>
        <p:nvSpPr>
          <p:cNvPr id="11297" name="Text Box 33"/>
          <p:cNvSpPr txBox="1">
            <a:spLocks noChangeArrowheads="1"/>
          </p:cNvSpPr>
          <p:nvPr/>
        </p:nvSpPr>
        <p:spPr bwMode="auto">
          <a:xfrm>
            <a:off x="1619250" y="3644900"/>
            <a:ext cx="403225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>
                <a:solidFill>
                  <a:srgbClr val="000099"/>
                </a:solidFill>
              </a:rPr>
              <a:t>Ngày hai mươi tháng mười một</a:t>
            </a:r>
            <a:endParaRPr lang="vi-VN" sz="2200" b="1">
              <a:solidFill>
                <a:srgbClr val="000099"/>
              </a:solidFill>
            </a:endParaRPr>
          </a:p>
        </p:txBody>
      </p:sp>
      <p:sp>
        <p:nvSpPr>
          <p:cNvPr id="11298" name="Text Box 34"/>
          <p:cNvSpPr txBox="1">
            <a:spLocks noChangeArrowheads="1"/>
          </p:cNvSpPr>
          <p:nvPr/>
        </p:nvSpPr>
        <p:spPr bwMode="auto">
          <a:xfrm>
            <a:off x="6010275" y="3213100"/>
            <a:ext cx="2449513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>
                <a:solidFill>
                  <a:srgbClr val="000099"/>
                </a:solidFill>
              </a:rPr>
              <a:t>Ngày 15 tháng 11</a:t>
            </a:r>
            <a:endParaRPr lang="vi-VN" sz="2200" b="1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8044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13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13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112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112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112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112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112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112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6" dur="80"/>
                                        <p:tgtEl>
                                          <p:spTgt spid="112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7" dur="80"/>
                                        <p:tgtEl>
                                          <p:spTgt spid="112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80"/>
                                        <p:tgtEl>
                                          <p:spTgt spid="112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animBg="1"/>
      <p:bldP spid="11269" grpId="0"/>
      <p:bldP spid="11294" grpId="0"/>
      <p:bldP spid="11297" grpId="0"/>
      <p:bldP spid="1129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AutoShape 3"/>
          <p:cNvSpPr>
            <a:spLocks noChangeArrowheads="1"/>
          </p:cNvSpPr>
          <p:nvPr/>
        </p:nvSpPr>
        <p:spPr bwMode="auto">
          <a:xfrm>
            <a:off x="611188" y="765175"/>
            <a:ext cx="2376487" cy="1081088"/>
          </a:xfrm>
          <a:prstGeom prst="notchedRightArrow">
            <a:avLst>
              <a:gd name="adj1" fmla="val 50000"/>
              <a:gd name="adj2" fmla="val 54956"/>
            </a:avLst>
          </a:prstGeom>
          <a:gradFill rotWithShape="1">
            <a:gsLst>
              <a:gs pos="0">
                <a:srgbClr val="FF0000"/>
              </a:gs>
              <a:gs pos="50000">
                <a:schemeClr val="bg1"/>
              </a:gs>
              <a:gs pos="100000">
                <a:srgbClr val="FF0000"/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800" b="1"/>
              <a:t>Bài tập 2</a:t>
            </a:r>
            <a:endParaRPr lang="vi-VN" sz="2800" b="1"/>
          </a:p>
        </p:txBody>
      </p:sp>
      <p:graphicFrame>
        <p:nvGraphicFramePr>
          <p:cNvPr id="16388" name="Group 4"/>
          <p:cNvGraphicFramePr>
            <a:graphicFrameLocks noGrp="1"/>
          </p:cNvGraphicFramePr>
          <p:nvPr>
            <p:ph/>
          </p:nvPr>
        </p:nvGraphicFramePr>
        <p:xfrm>
          <a:off x="611188" y="2420938"/>
          <a:ext cx="7859712" cy="2840039"/>
        </p:xfrm>
        <a:graphic>
          <a:graphicData uri="http://schemas.openxmlformats.org/drawingml/2006/table">
            <a:tbl>
              <a:tblPr/>
              <a:tblGrid>
                <a:gridCol w="982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26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2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59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77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826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826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8266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06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THỨ HAI 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THỨ  BA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THỨ TƯ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THỨ NĂM </a:t>
                      </a:r>
                      <a:endParaRPr kumimoji="0" lang="vi-VN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THỨ SÁU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THỨ BẢY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CHỦ NHẬT</a:t>
                      </a:r>
                      <a:endParaRPr kumimoji="0" lang="vi-VN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5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14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5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21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7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26</a:t>
                      </a:r>
                      <a:endParaRPr kumimoji="0" lang="vi-VN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28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7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29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31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6455" name="Text Box 71"/>
          <p:cNvSpPr txBox="1">
            <a:spLocks noChangeArrowheads="1"/>
          </p:cNvSpPr>
          <p:nvPr/>
        </p:nvSpPr>
        <p:spPr bwMode="auto">
          <a:xfrm>
            <a:off x="3419475" y="1196975"/>
            <a:ext cx="4886325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0099"/>
                </a:solidFill>
              </a:rPr>
              <a:t>a) </a:t>
            </a:r>
            <a:r>
              <a:rPr lang="en-US" sz="2800" b="1" dirty="0" err="1">
                <a:solidFill>
                  <a:srgbClr val="000099"/>
                </a:solidFill>
              </a:rPr>
              <a:t>Nêu</a:t>
            </a:r>
            <a:r>
              <a:rPr lang="en-US" sz="2800" b="1" dirty="0">
                <a:solidFill>
                  <a:srgbClr val="000099"/>
                </a:solidFill>
              </a:rPr>
              <a:t> </a:t>
            </a:r>
            <a:r>
              <a:rPr lang="en-US" sz="2800" b="1" dirty="0" err="1">
                <a:solidFill>
                  <a:srgbClr val="000099"/>
                </a:solidFill>
              </a:rPr>
              <a:t>tiếp</a:t>
            </a:r>
            <a:r>
              <a:rPr lang="en-US" sz="2800" b="1" dirty="0">
                <a:solidFill>
                  <a:srgbClr val="000099"/>
                </a:solidFill>
              </a:rPr>
              <a:t> </a:t>
            </a:r>
            <a:r>
              <a:rPr lang="en-US" sz="2800" b="1" dirty="0" err="1">
                <a:solidFill>
                  <a:srgbClr val="000099"/>
                </a:solidFill>
              </a:rPr>
              <a:t>các</a:t>
            </a:r>
            <a:r>
              <a:rPr lang="en-US" sz="2800" b="1" dirty="0">
                <a:solidFill>
                  <a:srgbClr val="000099"/>
                </a:solidFill>
              </a:rPr>
              <a:t> </a:t>
            </a:r>
            <a:r>
              <a:rPr lang="en-US" sz="2800" b="1" dirty="0" err="1">
                <a:solidFill>
                  <a:srgbClr val="000099"/>
                </a:solidFill>
              </a:rPr>
              <a:t>ngày</a:t>
            </a:r>
            <a:r>
              <a:rPr lang="en-US" sz="2800" b="1" dirty="0">
                <a:solidFill>
                  <a:srgbClr val="000099"/>
                </a:solidFill>
              </a:rPr>
              <a:t> </a:t>
            </a:r>
            <a:r>
              <a:rPr lang="en-US" sz="2800" b="1" dirty="0" err="1">
                <a:solidFill>
                  <a:srgbClr val="000099"/>
                </a:solidFill>
              </a:rPr>
              <a:t>còn</a:t>
            </a:r>
            <a:r>
              <a:rPr lang="en-US" sz="2800" b="1" dirty="0">
                <a:solidFill>
                  <a:srgbClr val="000099"/>
                </a:solidFill>
              </a:rPr>
              <a:t> </a:t>
            </a:r>
            <a:r>
              <a:rPr lang="en-US" sz="2800" b="1" dirty="0" err="1">
                <a:solidFill>
                  <a:srgbClr val="000099"/>
                </a:solidFill>
              </a:rPr>
              <a:t>thiếu</a:t>
            </a:r>
            <a:r>
              <a:rPr lang="en-US" sz="2800" b="1" dirty="0">
                <a:solidFill>
                  <a:srgbClr val="000099"/>
                </a:solidFill>
              </a:rPr>
              <a:t> </a:t>
            </a:r>
            <a:r>
              <a:rPr lang="en-US" sz="2800" b="1" dirty="0" err="1">
                <a:solidFill>
                  <a:srgbClr val="000099"/>
                </a:solidFill>
              </a:rPr>
              <a:t>trong</a:t>
            </a:r>
            <a:r>
              <a:rPr lang="en-US" sz="2800" b="1" dirty="0">
                <a:solidFill>
                  <a:srgbClr val="000099"/>
                </a:solidFill>
              </a:rPr>
              <a:t> </a:t>
            </a:r>
            <a:r>
              <a:rPr lang="en-US" sz="2800" b="1" dirty="0" err="1">
                <a:solidFill>
                  <a:srgbClr val="000099"/>
                </a:solidFill>
              </a:rPr>
              <a:t>tư</a:t>
            </a:r>
            <a:r>
              <a:rPr lang="en-US" sz="2800" b="1" dirty="0">
                <a:solidFill>
                  <a:srgbClr val="000099"/>
                </a:solidFill>
              </a:rPr>
              <a:t>̀ </a:t>
            </a:r>
            <a:r>
              <a:rPr lang="en-US" sz="2800" b="1" dirty="0" err="1">
                <a:solidFill>
                  <a:srgbClr val="000099"/>
                </a:solidFill>
              </a:rPr>
              <a:t>lịch</a:t>
            </a:r>
            <a:r>
              <a:rPr lang="en-US" sz="2800" b="1" dirty="0">
                <a:solidFill>
                  <a:srgbClr val="000099"/>
                </a:solidFill>
              </a:rPr>
              <a:t> </a:t>
            </a:r>
            <a:r>
              <a:rPr lang="en-US" sz="2800" b="1" dirty="0" err="1">
                <a:solidFill>
                  <a:srgbClr val="000099"/>
                </a:solidFill>
              </a:rPr>
              <a:t>tháng</a:t>
            </a:r>
            <a:r>
              <a:rPr lang="en-US" sz="2800" b="1" dirty="0">
                <a:solidFill>
                  <a:srgbClr val="000099"/>
                </a:solidFill>
              </a:rPr>
              <a:t> 12</a:t>
            </a:r>
            <a:endParaRPr lang="vi-VN" sz="2800" b="1" dirty="0">
              <a:solidFill>
                <a:srgbClr val="000099"/>
              </a:solidFill>
            </a:endParaRPr>
          </a:p>
        </p:txBody>
      </p:sp>
      <p:sp>
        <p:nvSpPr>
          <p:cNvPr id="16456" name="Text Box 72"/>
          <p:cNvSpPr txBox="1">
            <a:spLocks noChangeArrowheads="1"/>
          </p:cNvSpPr>
          <p:nvPr/>
        </p:nvSpPr>
        <p:spPr bwMode="auto">
          <a:xfrm>
            <a:off x="828675" y="3716338"/>
            <a:ext cx="863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/>
              <a:t>12</a:t>
            </a:r>
            <a:endParaRPr lang="vi-VN" sz="3600" b="1"/>
          </a:p>
        </p:txBody>
      </p:sp>
      <p:sp>
        <p:nvSpPr>
          <p:cNvPr id="16457" name="Text Box 73"/>
          <p:cNvSpPr txBox="1">
            <a:spLocks noChangeArrowheads="1"/>
          </p:cNvSpPr>
          <p:nvPr/>
        </p:nvSpPr>
        <p:spPr bwMode="auto">
          <a:xfrm>
            <a:off x="1835150" y="5661025"/>
            <a:ext cx="6492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6458" name="Text Box 74"/>
          <p:cNvSpPr txBox="1">
            <a:spLocks noChangeArrowheads="1"/>
          </p:cNvSpPr>
          <p:nvPr/>
        </p:nvSpPr>
        <p:spPr bwMode="auto">
          <a:xfrm>
            <a:off x="6875463" y="3141663"/>
            <a:ext cx="504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99"/>
                </a:solidFill>
              </a:rPr>
              <a:t>6</a:t>
            </a:r>
            <a:endParaRPr lang="vi-VN" sz="2400" b="1">
              <a:solidFill>
                <a:srgbClr val="000099"/>
              </a:solidFill>
            </a:endParaRPr>
          </a:p>
        </p:txBody>
      </p:sp>
      <p:sp>
        <p:nvSpPr>
          <p:cNvPr id="16459" name="Text Box 75"/>
          <p:cNvSpPr txBox="1">
            <a:spLocks noChangeArrowheads="1"/>
          </p:cNvSpPr>
          <p:nvPr/>
        </p:nvSpPr>
        <p:spPr bwMode="auto">
          <a:xfrm>
            <a:off x="1979613" y="3573463"/>
            <a:ext cx="504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99"/>
                </a:solidFill>
              </a:rPr>
              <a:t>8</a:t>
            </a:r>
            <a:endParaRPr lang="vi-VN" sz="2400" b="1">
              <a:solidFill>
                <a:srgbClr val="000099"/>
              </a:solidFill>
            </a:endParaRPr>
          </a:p>
        </p:txBody>
      </p:sp>
      <p:sp>
        <p:nvSpPr>
          <p:cNvPr id="16460" name="Text Box 76"/>
          <p:cNvSpPr txBox="1">
            <a:spLocks noChangeArrowheads="1"/>
          </p:cNvSpPr>
          <p:nvPr/>
        </p:nvSpPr>
        <p:spPr bwMode="auto">
          <a:xfrm>
            <a:off x="4716463" y="3500438"/>
            <a:ext cx="504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99"/>
                </a:solidFill>
              </a:rPr>
              <a:t>11</a:t>
            </a:r>
            <a:endParaRPr lang="vi-VN" sz="2400" b="1">
              <a:solidFill>
                <a:srgbClr val="000099"/>
              </a:solidFill>
            </a:endParaRPr>
          </a:p>
        </p:txBody>
      </p:sp>
      <p:sp>
        <p:nvSpPr>
          <p:cNvPr id="16461" name="Text Box 77"/>
          <p:cNvSpPr txBox="1">
            <a:spLocks noChangeArrowheads="1"/>
          </p:cNvSpPr>
          <p:nvPr/>
        </p:nvSpPr>
        <p:spPr bwMode="auto">
          <a:xfrm>
            <a:off x="1835150" y="3933825"/>
            <a:ext cx="504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99"/>
                </a:solidFill>
              </a:rPr>
              <a:t>15</a:t>
            </a:r>
            <a:endParaRPr lang="vi-VN" sz="2400" b="1">
              <a:solidFill>
                <a:srgbClr val="000099"/>
              </a:solidFill>
            </a:endParaRPr>
          </a:p>
        </p:txBody>
      </p:sp>
      <p:sp>
        <p:nvSpPr>
          <p:cNvPr id="16462" name="Text Box 78"/>
          <p:cNvSpPr txBox="1">
            <a:spLocks noChangeArrowheads="1"/>
          </p:cNvSpPr>
          <p:nvPr/>
        </p:nvSpPr>
        <p:spPr bwMode="auto">
          <a:xfrm>
            <a:off x="3779838" y="3933825"/>
            <a:ext cx="504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99"/>
                </a:solidFill>
              </a:rPr>
              <a:t>17</a:t>
            </a:r>
            <a:endParaRPr lang="vi-VN" sz="2400" b="1">
              <a:solidFill>
                <a:srgbClr val="000099"/>
              </a:solidFill>
            </a:endParaRPr>
          </a:p>
        </p:txBody>
      </p:sp>
      <p:sp>
        <p:nvSpPr>
          <p:cNvPr id="16463" name="Text Box 79"/>
          <p:cNvSpPr txBox="1">
            <a:spLocks noChangeArrowheads="1"/>
          </p:cNvSpPr>
          <p:nvPr/>
        </p:nvSpPr>
        <p:spPr bwMode="auto">
          <a:xfrm>
            <a:off x="5722938" y="3500438"/>
            <a:ext cx="504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99"/>
                </a:solidFill>
              </a:rPr>
              <a:t>12</a:t>
            </a:r>
            <a:endParaRPr lang="vi-VN" sz="2400" b="1">
              <a:solidFill>
                <a:srgbClr val="000099"/>
              </a:solidFill>
            </a:endParaRPr>
          </a:p>
        </p:txBody>
      </p:sp>
      <p:sp>
        <p:nvSpPr>
          <p:cNvPr id="16464" name="Text Box 80"/>
          <p:cNvSpPr txBox="1">
            <a:spLocks noChangeArrowheads="1"/>
          </p:cNvSpPr>
          <p:nvPr/>
        </p:nvSpPr>
        <p:spPr bwMode="auto">
          <a:xfrm>
            <a:off x="6804025" y="3933825"/>
            <a:ext cx="504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99"/>
                </a:solidFill>
              </a:rPr>
              <a:t>20</a:t>
            </a:r>
            <a:endParaRPr lang="vi-VN" sz="2400" b="1">
              <a:solidFill>
                <a:srgbClr val="000099"/>
              </a:solidFill>
            </a:endParaRPr>
          </a:p>
        </p:txBody>
      </p:sp>
      <p:sp>
        <p:nvSpPr>
          <p:cNvPr id="16465" name="Text Box 81"/>
          <p:cNvSpPr txBox="1">
            <a:spLocks noChangeArrowheads="1"/>
          </p:cNvSpPr>
          <p:nvPr/>
        </p:nvSpPr>
        <p:spPr bwMode="auto">
          <a:xfrm>
            <a:off x="2843213" y="4365625"/>
            <a:ext cx="504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99"/>
                </a:solidFill>
              </a:rPr>
              <a:t>23</a:t>
            </a:r>
            <a:endParaRPr lang="vi-VN" sz="2400" b="1">
              <a:solidFill>
                <a:srgbClr val="000099"/>
              </a:solidFill>
            </a:endParaRPr>
          </a:p>
        </p:txBody>
      </p:sp>
      <p:sp>
        <p:nvSpPr>
          <p:cNvPr id="16466" name="Text Box 82"/>
          <p:cNvSpPr txBox="1">
            <a:spLocks noChangeArrowheads="1"/>
          </p:cNvSpPr>
          <p:nvPr/>
        </p:nvSpPr>
        <p:spPr bwMode="auto">
          <a:xfrm>
            <a:off x="3851275" y="3141663"/>
            <a:ext cx="504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99"/>
                </a:solidFill>
              </a:rPr>
              <a:t>3</a:t>
            </a:r>
            <a:endParaRPr lang="vi-VN" sz="2400" b="1">
              <a:solidFill>
                <a:srgbClr val="000099"/>
              </a:solidFill>
            </a:endParaRPr>
          </a:p>
        </p:txBody>
      </p:sp>
      <p:sp>
        <p:nvSpPr>
          <p:cNvPr id="16467" name="Text Box 83"/>
          <p:cNvSpPr txBox="1">
            <a:spLocks noChangeArrowheads="1"/>
          </p:cNvSpPr>
          <p:nvPr/>
        </p:nvSpPr>
        <p:spPr bwMode="auto">
          <a:xfrm>
            <a:off x="2914650" y="3068638"/>
            <a:ext cx="504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99"/>
                </a:solidFill>
              </a:rPr>
              <a:t>2</a:t>
            </a:r>
            <a:endParaRPr lang="vi-VN" sz="2400" b="1">
              <a:solidFill>
                <a:srgbClr val="000099"/>
              </a:solidFill>
            </a:endParaRPr>
          </a:p>
        </p:txBody>
      </p:sp>
      <p:sp>
        <p:nvSpPr>
          <p:cNvPr id="16468" name="Text Box 84"/>
          <p:cNvSpPr txBox="1">
            <a:spLocks noChangeArrowheads="1"/>
          </p:cNvSpPr>
          <p:nvPr/>
        </p:nvSpPr>
        <p:spPr bwMode="auto">
          <a:xfrm>
            <a:off x="3779838" y="4365625"/>
            <a:ext cx="504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99"/>
                </a:solidFill>
              </a:rPr>
              <a:t>24</a:t>
            </a:r>
            <a:endParaRPr lang="vi-VN" sz="2400" b="1">
              <a:solidFill>
                <a:srgbClr val="000099"/>
              </a:solidFill>
            </a:endParaRPr>
          </a:p>
        </p:txBody>
      </p:sp>
      <p:sp>
        <p:nvSpPr>
          <p:cNvPr id="16469" name="Text Box 85"/>
          <p:cNvSpPr txBox="1">
            <a:spLocks noChangeArrowheads="1"/>
          </p:cNvSpPr>
          <p:nvPr/>
        </p:nvSpPr>
        <p:spPr bwMode="auto">
          <a:xfrm>
            <a:off x="6804025" y="4365625"/>
            <a:ext cx="504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99"/>
                </a:solidFill>
              </a:rPr>
              <a:t>27</a:t>
            </a:r>
            <a:endParaRPr lang="vi-VN" sz="2400" b="1">
              <a:solidFill>
                <a:srgbClr val="000099"/>
              </a:solidFill>
            </a:endParaRPr>
          </a:p>
        </p:txBody>
      </p:sp>
      <p:sp>
        <p:nvSpPr>
          <p:cNvPr id="16470" name="Text Box 86"/>
          <p:cNvSpPr txBox="1">
            <a:spLocks noChangeArrowheads="1"/>
          </p:cNvSpPr>
          <p:nvPr/>
        </p:nvSpPr>
        <p:spPr bwMode="auto">
          <a:xfrm>
            <a:off x="2843213" y="4797425"/>
            <a:ext cx="504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99"/>
                </a:solidFill>
              </a:rPr>
              <a:t>30</a:t>
            </a:r>
            <a:endParaRPr lang="vi-VN" sz="2400" b="1">
              <a:solidFill>
                <a:srgbClr val="000099"/>
              </a:solidFill>
            </a:endParaRPr>
          </a:p>
        </p:txBody>
      </p:sp>
      <p:sp>
        <p:nvSpPr>
          <p:cNvPr id="16471" name="Text Box 87"/>
          <p:cNvSpPr txBox="1">
            <a:spLocks noChangeArrowheads="1"/>
          </p:cNvSpPr>
          <p:nvPr/>
        </p:nvSpPr>
        <p:spPr bwMode="auto">
          <a:xfrm>
            <a:off x="2771775" y="5445125"/>
            <a:ext cx="500062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99"/>
                </a:solidFill>
              </a:rPr>
              <a:t>Tháng 12 có bao nhiêu ngày?</a:t>
            </a:r>
            <a:endParaRPr lang="vi-VN" sz="2800" b="1">
              <a:solidFill>
                <a:srgbClr val="000099"/>
              </a:solidFill>
            </a:endParaRPr>
          </a:p>
        </p:txBody>
      </p:sp>
      <p:sp>
        <p:nvSpPr>
          <p:cNvPr id="16472" name="Text Box 88"/>
          <p:cNvSpPr txBox="1">
            <a:spLocks noChangeArrowheads="1"/>
          </p:cNvSpPr>
          <p:nvPr/>
        </p:nvSpPr>
        <p:spPr bwMode="auto">
          <a:xfrm>
            <a:off x="3348038" y="5949950"/>
            <a:ext cx="346871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Tháng 12 có 31 ngày</a:t>
            </a:r>
            <a:endParaRPr lang="vi-VN" sz="2800" b="1">
              <a:solidFill>
                <a:srgbClr val="FF0000"/>
              </a:solidFill>
            </a:endParaRPr>
          </a:p>
        </p:txBody>
      </p:sp>
      <p:sp>
        <p:nvSpPr>
          <p:cNvPr id="23" name="Curved Left Arrow 22"/>
          <p:cNvSpPr/>
          <p:nvPr/>
        </p:nvSpPr>
        <p:spPr>
          <a:xfrm>
            <a:off x="6172200" y="3878263"/>
            <a:ext cx="144463" cy="922337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172200" y="4034135"/>
            <a:ext cx="685800" cy="461665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</a:rPr>
              <a:t>+ 7</a:t>
            </a:r>
          </a:p>
        </p:txBody>
      </p:sp>
    </p:spTree>
    <p:extLst>
      <p:ext uri="{BB962C8B-B14F-4D97-AF65-F5344CB8AC3E}">
        <p14:creationId xmlns:p14="http://schemas.microsoft.com/office/powerpoint/2010/main" val="3132232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164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164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164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4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4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4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4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4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64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6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6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64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64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6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6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64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64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64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64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64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64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64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64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64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64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64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64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64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64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64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64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64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64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164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164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animBg="1"/>
      <p:bldP spid="16455" grpId="0"/>
      <p:bldP spid="16456" grpId="0"/>
      <p:bldP spid="16458" grpId="0"/>
      <p:bldP spid="16459" grpId="0"/>
      <p:bldP spid="16460" grpId="0"/>
      <p:bldP spid="16461" grpId="0"/>
      <p:bldP spid="16462" grpId="0"/>
      <p:bldP spid="16463" grpId="0"/>
      <p:bldP spid="16464" grpId="0"/>
      <p:bldP spid="16465" grpId="0"/>
      <p:bldP spid="16466" grpId="0"/>
      <p:bldP spid="16467" grpId="0"/>
      <p:bldP spid="16468" grpId="0"/>
      <p:bldP spid="16469" grpId="0"/>
      <p:bldP spid="16470" grpId="0"/>
      <p:bldP spid="16471" grpId="0"/>
      <p:bldP spid="16472" grpId="0"/>
      <p:bldP spid="23" grpId="0" animBg="1"/>
      <p:bldP spid="2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AutoShape 3"/>
          <p:cNvSpPr>
            <a:spLocks noChangeArrowheads="1"/>
          </p:cNvSpPr>
          <p:nvPr/>
        </p:nvSpPr>
        <p:spPr bwMode="auto">
          <a:xfrm>
            <a:off x="304800" y="4762"/>
            <a:ext cx="2376487" cy="1081087"/>
          </a:xfrm>
          <a:prstGeom prst="notchedRightArrow">
            <a:avLst>
              <a:gd name="adj1" fmla="val 50000"/>
              <a:gd name="adj2" fmla="val 54956"/>
            </a:avLst>
          </a:prstGeom>
          <a:gradFill rotWithShape="1">
            <a:gsLst>
              <a:gs pos="0">
                <a:srgbClr val="FF0000"/>
              </a:gs>
              <a:gs pos="50000">
                <a:schemeClr val="bg1"/>
              </a:gs>
              <a:gs pos="100000">
                <a:srgbClr val="FF0000"/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800" b="1"/>
              <a:t>Bài tập 2</a:t>
            </a:r>
            <a:endParaRPr lang="vi-VN" sz="2800" b="1"/>
          </a:p>
        </p:txBody>
      </p:sp>
      <p:graphicFrame>
        <p:nvGraphicFramePr>
          <p:cNvPr id="17412" name="Group 4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4030752571"/>
              </p:ext>
            </p:extLst>
          </p:nvPr>
        </p:nvGraphicFramePr>
        <p:xfrm>
          <a:off x="592138" y="1150937"/>
          <a:ext cx="6769102" cy="2468880"/>
        </p:xfrm>
        <a:graphic>
          <a:graphicData uri="http://schemas.openxmlformats.org/drawingml/2006/table">
            <a:tbl>
              <a:tblPr/>
              <a:tblGrid>
                <a:gridCol w="8463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63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63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88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23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30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630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630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393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THỨ HAI 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THỨ  BA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THỨ TƯ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THỨ NĂM 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THỨ SÁU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THỨ BẢY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CHỦ NHẬT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62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87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11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12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13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14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62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15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16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17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18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19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20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21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62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22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23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24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25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26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27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28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87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29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30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31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7479" name="Text Box 71"/>
          <p:cNvSpPr txBox="1">
            <a:spLocks noChangeArrowheads="1"/>
          </p:cNvSpPr>
          <p:nvPr/>
        </p:nvSpPr>
        <p:spPr bwMode="auto">
          <a:xfrm>
            <a:off x="2824162" y="365124"/>
            <a:ext cx="45370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b) </a:t>
            </a:r>
            <a:r>
              <a:rPr lang="en-US" sz="2800" b="1" dirty="0" err="1"/>
              <a:t>Xem</a:t>
            </a:r>
            <a:r>
              <a:rPr lang="en-US" sz="2800" b="1" dirty="0"/>
              <a:t> </a:t>
            </a:r>
            <a:r>
              <a:rPr lang="en-US" sz="2800" b="1" dirty="0" err="1"/>
              <a:t>lịch</a:t>
            </a:r>
            <a:r>
              <a:rPr lang="en-US" sz="2800" b="1" dirty="0"/>
              <a:t> </a:t>
            </a:r>
            <a:r>
              <a:rPr lang="en-US" sz="2800" b="1" dirty="0" err="1"/>
              <a:t>va</a:t>
            </a:r>
            <a:r>
              <a:rPr lang="en-US" sz="2800" b="1" dirty="0"/>
              <a:t>̀ </a:t>
            </a:r>
            <a:r>
              <a:rPr lang="en-US" sz="2800" b="1" dirty="0" err="1"/>
              <a:t>cho</a:t>
            </a:r>
            <a:r>
              <a:rPr lang="en-US" sz="2800" b="1" dirty="0"/>
              <a:t> </a:t>
            </a:r>
            <a:r>
              <a:rPr lang="en-US" sz="2800" b="1" dirty="0" err="1"/>
              <a:t>biết</a:t>
            </a:r>
            <a:r>
              <a:rPr lang="en-US" sz="2800" b="1" dirty="0"/>
              <a:t> :</a:t>
            </a:r>
            <a:endParaRPr lang="vi-VN" sz="2800" b="1" dirty="0"/>
          </a:p>
        </p:txBody>
      </p:sp>
      <p:sp>
        <p:nvSpPr>
          <p:cNvPr id="17480" name="Text Box 72"/>
          <p:cNvSpPr txBox="1">
            <a:spLocks noChangeArrowheads="1"/>
          </p:cNvSpPr>
          <p:nvPr/>
        </p:nvSpPr>
        <p:spPr bwMode="auto">
          <a:xfrm>
            <a:off x="584200" y="2286000"/>
            <a:ext cx="863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/>
              <a:t>12</a:t>
            </a:r>
            <a:endParaRPr lang="vi-VN" sz="3600" b="1" dirty="0"/>
          </a:p>
        </p:txBody>
      </p:sp>
      <p:sp>
        <p:nvSpPr>
          <p:cNvPr id="17481" name="Text Box 73"/>
          <p:cNvSpPr txBox="1">
            <a:spLocks noChangeArrowheads="1"/>
          </p:cNvSpPr>
          <p:nvPr/>
        </p:nvSpPr>
        <p:spPr bwMode="auto">
          <a:xfrm>
            <a:off x="152400" y="3835476"/>
            <a:ext cx="808925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err="1">
                <a:solidFill>
                  <a:srgbClr val="000099"/>
                </a:solidFill>
              </a:rPr>
              <a:t>Ngày</a:t>
            </a:r>
            <a:r>
              <a:rPr lang="en-US" sz="2400" b="1" dirty="0">
                <a:solidFill>
                  <a:srgbClr val="000099"/>
                </a:solidFill>
              </a:rPr>
              <a:t> 22 </a:t>
            </a:r>
            <a:r>
              <a:rPr lang="en-US" sz="2400" b="1" dirty="0" err="1">
                <a:solidFill>
                  <a:srgbClr val="000099"/>
                </a:solidFill>
              </a:rPr>
              <a:t>tháng</a:t>
            </a:r>
            <a:r>
              <a:rPr lang="en-US" sz="2400" b="1" dirty="0">
                <a:solidFill>
                  <a:srgbClr val="000099"/>
                </a:solidFill>
              </a:rPr>
              <a:t> 12 là </a:t>
            </a:r>
            <a:r>
              <a:rPr lang="en-US" sz="2400" b="1" dirty="0" err="1">
                <a:solidFill>
                  <a:srgbClr val="000099"/>
                </a:solidFill>
              </a:rPr>
              <a:t>thư</a:t>
            </a:r>
            <a:r>
              <a:rPr lang="en-US" sz="2400" b="1" dirty="0">
                <a:solidFill>
                  <a:srgbClr val="000099"/>
                </a:solidFill>
              </a:rPr>
              <a:t>́ </a:t>
            </a:r>
            <a:r>
              <a:rPr lang="en-US" sz="2400" b="1" dirty="0" err="1">
                <a:solidFill>
                  <a:srgbClr val="000099"/>
                </a:solidFill>
              </a:rPr>
              <a:t>mấy</a:t>
            </a:r>
            <a:r>
              <a:rPr lang="en-US" sz="2400" b="1" dirty="0">
                <a:solidFill>
                  <a:srgbClr val="000099"/>
                </a:solidFill>
              </a:rPr>
              <a:t> ? </a:t>
            </a:r>
            <a:r>
              <a:rPr lang="en-US" sz="2400" b="1" dirty="0" err="1">
                <a:solidFill>
                  <a:srgbClr val="000099"/>
                </a:solidFill>
              </a:rPr>
              <a:t>Ngày</a:t>
            </a:r>
            <a:r>
              <a:rPr lang="en-US" sz="2400" b="1" dirty="0">
                <a:solidFill>
                  <a:srgbClr val="000099"/>
                </a:solidFill>
              </a:rPr>
              <a:t> 25 </a:t>
            </a:r>
            <a:r>
              <a:rPr lang="en-US" sz="2400" b="1" dirty="0" err="1">
                <a:solidFill>
                  <a:srgbClr val="000099"/>
                </a:solidFill>
              </a:rPr>
              <a:t>tháng</a:t>
            </a:r>
            <a:r>
              <a:rPr lang="en-US" sz="2400" b="1" dirty="0">
                <a:solidFill>
                  <a:srgbClr val="000099"/>
                </a:solidFill>
              </a:rPr>
              <a:t> 12 là </a:t>
            </a:r>
            <a:r>
              <a:rPr lang="en-US" sz="2400" b="1" dirty="0" err="1">
                <a:solidFill>
                  <a:srgbClr val="000099"/>
                </a:solidFill>
              </a:rPr>
              <a:t>thư</a:t>
            </a:r>
            <a:r>
              <a:rPr lang="en-US" sz="2400" b="1" dirty="0">
                <a:solidFill>
                  <a:srgbClr val="000099"/>
                </a:solidFill>
              </a:rPr>
              <a:t>́ </a:t>
            </a:r>
            <a:r>
              <a:rPr lang="en-US" sz="2400" b="1" dirty="0" err="1">
                <a:solidFill>
                  <a:srgbClr val="000099"/>
                </a:solidFill>
              </a:rPr>
              <a:t>mấy</a:t>
            </a:r>
            <a:r>
              <a:rPr lang="en-US" sz="2400" b="1" dirty="0">
                <a:solidFill>
                  <a:srgbClr val="000099"/>
                </a:solidFill>
              </a:rPr>
              <a:t> ?</a:t>
            </a:r>
            <a:endParaRPr lang="vi-VN" sz="2400" b="1" dirty="0">
              <a:solidFill>
                <a:srgbClr val="000099"/>
              </a:solidFill>
            </a:endParaRPr>
          </a:p>
        </p:txBody>
      </p:sp>
      <p:sp>
        <p:nvSpPr>
          <p:cNvPr id="17482" name="Text Box 74"/>
          <p:cNvSpPr txBox="1">
            <a:spLocks noChangeArrowheads="1"/>
          </p:cNvSpPr>
          <p:nvPr/>
        </p:nvSpPr>
        <p:spPr bwMode="auto">
          <a:xfrm>
            <a:off x="152400" y="4724400"/>
            <a:ext cx="845820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err="1">
                <a:solidFill>
                  <a:srgbClr val="000099"/>
                </a:solidFill>
              </a:rPr>
              <a:t>Trong</a:t>
            </a:r>
            <a:r>
              <a:rPr lang="en-US" sz="2400" b="1" dirty="0">
                <a:solidFill>
                  <a:srgbClr val="000099"/>
                </a:solidFill>
              </a:rPr>
              <a:t> </a:t>
            </a:r>
            <a:r>
              <a:rPr lang="en-US" sz="2400" b="1" dirty="0" err="1">
                <a:solidFill>
                  <a:srgbClr val="000099"/>
                </a:solidFill>
              </a:rPr>
              <a:t>tháng</a:t>
            </a:r>
            <a:r>
              <a:rPr lang="en-US" sz="2400" b="1" dirty="0">
                <a:solidFill>
                  <a:srgbClr val="000099"/>
                </a:solidFill>
              </a:rPr>
              <a:t> 12 có </a:t>
            </a:r>
            <a:r>
              <a:rPr lang="en-US" sz="2400" b="1" dirty="0" err="1">
                <a:solidFill>
                  <a:srgbClr val="000099"/>
                </a:solidFill>
              </a:rPr>
              <a:t>mấy</a:t>
            </a:r>
            <a:r>
              <a:rPr lang="en-US" sz="2400" b="1" dirty="0">
                <a:solidFill>
                  <a:srgbClr val="000099"/>
                </a:solidFill>
              </a:rPr>
              <a:t> </a:t>
            </a:r>
            <a:r>
              <a:rPr lang="en-US" sz="2400" b="1" dirty="0" err="1">
                <a:solidFill>
                  <a:srgbClr val="000099"/>
                </a:solidFill>
              </a:rPr>
              <a:t>ngày</a:t>
            </a:r>
            <a:r>
              <a:rPr lang="en-US" sz="2400" b="1" dirty="0">
                <a:solidFill>
                  <a:srgbClr val="000099"/>
                </a:solidFill>
              </a:rPr>
              <a:t> Chủ </a:t>
            </a:r>
            <a:r>
              <a:rPr lang="en-US" sz="2400" b="1" dirty="0" err="1">
                <a:solidFill>
                  <a:srgbClr val="000099"/>
                </a:solidFill>
              </a:rPr>
              <a:t>nhật</a:t>
            </a:r>
            <a:r>
              <a:rPr lang="en-US" sz="2400" b="1" dirty="0">
                <a:solidFill>
                  <a:srgbClr val="000099"/>
                </a:solidFill>
              </a:rPr>
              <a:t> ? </a:t>
            </a:r>
            <a:r>
              <a:rPr lang="en-US" sz="2400" b="1" dirty="0" err="1">
                <a:solidFill>
                  <a:srgbClr val="000099"/>
                </a:solidFill>
              </a:rPr>
              <a:t>Đo</a:t>
            </a:r>
            <a:r>
              <a:rPr lang="en-US" sz="2400" b="1" dirty="0">
                <a:solidFill>
                  <a:srgbClr val="000099"/>
                </a:solidFill>
              </a:rPr>
              <a:t>́ là </a:t>
            </a:r>
            <a:r>
              <a:rPr lang="en-US" sz="2400" b="1" dirty="0" err="1">
                <a:solidFill>
                  <a:srgbClr val="000099"/>
                </a:solidFill>
              </a:rPr>
              <a:t>những</a:t>
            </a:r>
            <a:r>
              <a:rPr lang="en-US" sz="2400" b="1" dirty="0">
                <a:solidFill>
                  <a:srgbClr val="000099"/>
                </a:solidFill>
              </a:rPr>
              <a:t> </a:t>
            </a:r>
            <a:r>
              <a:rPr lang="en-US" sz="2400" b="1" dirty="0" err="1">
                <a:solidFill>
                  <a:srgbClr val="000099"/>
                </a:solidFill>
              </a:rPr>
              <a:t>ngày</a:t>
            </a:r>
            <a:r>
              <a:rPr lang="en-US" sz="2400" b="1" dirty="0">
                <a:solidFill>
                  <a:srgbClr val="000099"/>
                </a:solidFill>
              </a:rPr>
              <a:t> </a:t>
            </a:r>
            <a:r>
              <a:rPr lang="en-US" sz="2400" b="1" dirty="0" err="1">
                <a:solidFill>
                  <a:srgbClr val="000099"/>
                </a:solidFill>
              </a:rPr>
              <a:t>nào</a:t>
            </a:r>
            <a:r>
              <a:rPr lang="en-US" sz="2400" b="1" dirty="0">
                <a:solidFill>
                  <a:srgbClr val="000099"/>
                </a:solidFill>
              </a:rPr>
              <a:t> ?</a:t>
            </a:r>
            <a:endParaRPr lang="vi-VN" sz="2400" b="1" dirty="0">
              <a:solidFill>
                <a:srgbClr val="000099"/>
              </a:solidFill>
            </a:endParaRPr>
          </a:p>
        </p:txBody>
      </p:sp>
      <p:sp>
        <p:nvSpPr>
          <p:cNvPr id="17483" name="Text Box 75"/>
          <p:cNvSpPr txBox="1">
            <a:spLocks noChangeArrowheads="1"/>
          </p:cNvSpPr>
          <p:nvPr/>
        </p:nvSpPr>
        <p:spPr bwMode="auto">
          <a:xfrm>
            <a:off x="1" y="5558135"/>
            <a:ext cx="914399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b="1" dirty="0" err="1">
                <a:solidFill>
                  <a:srgbClr val="000099"/>
                </a:solidFill>
              </a:rPr>
              <a:t>Tuần</a:t>
            </a:r>
            <a:r>
              <a:rPr lang="en-US" sz="2400" b="1" dirty="0">
                <a:solidFill>
                  <a:srgbClr val="000099"/>
                </a:solidFill>
              </a:rPr>
              <a:t> </a:t>
            </a:r>
            <a:r>
              <a:rPr lang="en-US" sz="2400" b="1" dirty="0" err="1">
                <a:solidFill>
                  <a:srgbClr val="000099"/>
                </a:solidFill>
              </a:rPr>
              <a:t>này</a:t>
            </a:r>
            <a:r>
              <a:rPr lang="en-US" sz="2400" b="1" dirty="0">
                <a:solidFill>
                  <a:srgbClr val="000099"/>
                </a:solidFill>
              </a:rPr>
              <a:t>, </a:t>
            </a:r>
            <a:r>
              <a:rPr lang="en-US" sz="2400" b="1" dirty="0" err="1">
                <a:solidFill>
                  <a:srgbClr val="000099"/>
                </a:solidFill>
              </a:rPr>
              <a:t>thư</a:t>
            </a:r>
            <a:r>
              <a:rPr lang="en-US" sz="2400" b="1" dirty="0">
                <a:solidFill>
                  <a:srgbClr val="000099"/>
                </a:solidFill>
              </a:rPr>
              <a:t>́  </a:t>
            </a:r>
            <a:r>
              <a:rPr lang="en-US" sz="2400" b="1" dirty="0" err="1">
                <a:solidFill>
                  <a:srgbClr val="000099"/>
                </a:solidFill>
              </a:rPr>
              <a:t>sáu</a:t>
            </a:r>
            <a:r>
              <a:rPr lang="en-US" sz="2400" b="1" dirty="0">
                <a:solidFill>
                  <a:srgbClr val="000099"/>
                </a:solidFill>
              </a:rPr>
              <a:t> là </a:t>
            </a:r>
            <a:r>
              <a:rPr lang="en-US" sz="2400" b="1" dirty="0" err="1">
                <a:solidFill>
                  <a:srgbClr val="000099"/>
                </a:solidFill>
              </a:rPr>
              <a:t>ngày</a:t>
            </a:r>
            <a:r>
              <a:rPr lang="en-US" sz="2400" b="1" dirty="0">
                <a:solidFill>
                  <a:srgbClr val="000099"/>
                </a:solidFill>
              </a:rPr>
              <a:t> 19 </a:t>
            </a:r>
            <a:r>
              <a:rPr lang="en-US" sz="2400" b="1" dirty="0" err="1">
                <a:solidFill>
                  <a:srgbClr val="000099"/>
                </a:solidFill>
              </a:rPr>
              <a:t>tháng</a:t>
            </a:r>
            <a:r>
              <a:rPr lang="en-US" sz="2400" b="1" dirty="0">
                <a:solidFill>
                  <a:srgbClr val="000099"/>
                </a:solidFill>
              </a:rPr>
              <a:t> 12. </a:t>
            </a:r>
            <a:r>
              <a:rPr lang="en-US" sz="2400" b="1" dirty="0" err="1">
                <a:solidFill>
                  <a:srgbClr val="000099"/>
                </a:solidFill>
              </a:rPr>
              <a:t>Tuần</a:t>
            </a:r>
            <a:r>
              <a:rPr lang="en-US" sz="2400" b="1" dirty="0">
                <a:solidFill>
                  <a:srgbClr val="000099"/>
                </a:solidFill>
              </a:rPr>
              <a:t> </a:t>
            </a:r>
            <a:r>
              <a:rPr lang="en-US" sz="2400" b="1" dirty="0" err="1">
                <a:solidFill>
                  <a:srgbClr val="000099"/>
                </a:solidFill>
              </a:rPr>
              <a:t>sau</a:t>
            </a:r>
            <a:r>
              <a:rPr lang="en-US" sz="2400" b="1" dirty="0">
                <a:solidFill>
                  <a:srgbClr val="000099"/>
                </a:solidFill>
              </a:rPr>
              <a:t>, </a:t>
            </a:r>
            <a:r>
              <a:rPr lang="en-US" sz="2400" b="1" dirty="0" err="1">
                <a:solidFill>
                  <a:srgbClr val="000099"/>
                </a:solidFill>
              </a:rPr>
              <a:t>thư</a:t>
            </a:r>
            <a:r>
              <a:rPr lang="en-US" sz="2400" b="1" dirty="0">
                <a:solidFill>
                  <a:srgbClr val="000099"/>
                </a:solidFill>
              </a:rPr>
              <a:t>́ </a:t>
            </a:r>
            <a:r>
              <a:rPr lang="en-US" sz="2400" b="1" dirty="0" err="1">
                <a:solidFill>
                  <a:srgbClr val="000099"/>
                </a:solidFill>
              </a:rPr>
              <a:t>sáu</a:t>
            </a:r>
            <a:r>
              <a:rPr lang="en-US" sz="2400" b="1" dirty="0">
                <a:solidFill>
                  <a:srgbClr val="000099"/>
                </a:solidFill>
              </a:rPr>
              <a:t> là </a:t>
            </a:r>
            <a:r>
              <a:rPr lang="en-US" sz="2400" b="1" dirty="0" err="1">
                <a:solidFill>
                  <a:srgbClr val="000099"/>
                </a:solidFill>
              </a:rPr>
              <a:t>ngày</a:t>
            </a:r>
            <a:r>
              <a:rPr lang="en-US" sz="2400" b="1" dirty="0">
                <a:solidFill>
                  <a:srgbClr val="000099"/>
                </a:solidFill>
              </a:rPr>
              <a:t> </a:t>
            </a:r>
            <a:r>
              <a:rPr lang="en-US" sz="2400" b="1" dirty="0" err="1">
                <a:solidFill>
                  <a:srgbClr val="000099"/>
                </a:solidFill>
              </a:rPr>
              <a:t>nào</a:t>
            </a:r>
            <a:r>
              <a:rPr lang="en-US" sz="2400" b="1" dirty="0">
                <a:solidFill>
                  <a:srgbClr val="000099"/>
                </a:solidFill>
              </a:rPr>
              <a:t> ?</a:t>
            </a:r>
            <a:endParaRPr lang="vi-VN" sz="2400" b="1" dirty="0">
              <a:solidFill>
                <a:srgbClr val="000099"/>
              </a:solidFill>
            </a:endParaRPr>
          </a:p>
        </p:txBody>
      </p:sp>
      <p:sp>
        <p:nvSpPr>
          <p:cNvPr id="13" name="Text Box 76"/>
          <p:cNvSpPr txBox="1">
            <a:spLocks noChangeArrowheads="1"/>
          </p:cNvSpPr>
          <p:nvPr/>
        </p:nvSpPr>
        <p:spPr bwMode="auto">
          <a:xfrm>
            <a:off x="457200" y="4297141"/>
            <a:ext cx="78708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err="1">
                <a:solidFill>
                  <a:srgbClr val="FF0000"/>
                </a:solidFill>
              </a:rPr>
              <a:t>Ngày</a:t>
            </a:r>
            <a:r>
              <a:rPr lang="en-US" sz="2400" b="1" dirty="0">
                <a:solidFill>
                  <a:srgbClr val="FF0000"/>
                </a:solidFill>
              </a:rPr>
              <a:t> 22 </a:t>
            </a:r>
            <a:r>
              <a:rPr lang="en-US" sz="2400" b="1" dirty="0" err="1">
                <a:solidFill>
                  <a:srgbClr val="FF0000"/>
                </a:solidFill>
              </a:rPr>
              <a:t>tháng</a:t>
            </a:r>
            <a:r>
              <a:rPr lang="en-US" sz="2400" b="1" dirty="0">
                <a:solidFill>
                  <a:srgbClr val="FF0000"/>
                </a:solidFill>
              </a:rPr>
              <a:t> 12 là </a:t>
            </a:r>
            <a:r>
              <a:rPr lang="en-US" sz="2400" b="1" dirty="0" err="1">
                <a:solidFill>
                  <a:srgbClr val="FF0000"/>
                </a:solidFill>
              </a:rPr>
              <a:t>thư</a:t>
            </a:r>
            <a:r>
              <a:rPr lang="en-US" sz="2400" b="1" dirty="0">
                <a:solidFill>
                  <a:srgbClr val="FF0000"/>
                </a:solidFill>
              </a:rPr>
              <a:t>́ </a:t>
            </a:r>
            <a:r>
              <a:rPr lang="en-US" sz="2400" b="1" dirty="0" err="1">
                <a:solidFill>
                  <a:srgbClr val="FF0000"/>
                </a:solidFill>
              </a:rPr>
              <a:t>Hai</a:t>
            </a:r>
            <a:r>
              <a:rPr lang="en-US" sz="2400" b="1" dirty="0">
                <a:solidFill>
                  <a:srgbClr val="FF0000"/>
                </a:solidFill>
              </a:rPr>
              <a:t>. </a:t>
            </a:r>
            <a:r>
              <a:rPr lang="en-US" sz="2400" b="1" dirty="0" err="1">
                <a:solidFill>
                  <a:srgbClr val="FF0000"/>
                </a:solidFill>
              </a:rPr>
              <a:t>Ngày</a:t>
            </a:r>
            <a:r>
              <a:rPr lang="en-US" sz="2400" b="1" dirty="0">
                <a:solidFill>
                  <a:srgbClr val="FF0000"/>
                </a:solidFill>
              </a:rPr>
              <a:t> 25 </a:t>
            </a:r>
            <a:r>
              <a:rPr lang="en-US" sz="2400" b="1" dirty="0" err="1">
                <a:solidFill>
                  <a:srgbClr val="FF0000"/>
                </a:solidFill>
              </a:rPr>
              <a:t>tháng</a:t>
            </a:r>
            <a:r>
              <a:rPr lang="en-US" sz="2400" b="1" dirty="0">
                <a:solidFill>
                  <a:srgbClr val="FF0000"/>
                </a:solidFill>
              </a:rPr>
              <a:t> 12 là </a:t>
            </a:r>
            <a:r>
              <a:rPr lang="en-US" sz="2400" b="1" dirty="0" err="1">
                <a:solidFill>
                  <a:srgbClr val="FF0000"/>
                </a:solidFill>
              </a:rPr>
              <a:t>thư</a:t>
            </a:r>
            <a:r>
              <a:rPr lang="en-US" sz="2400" b="1" dirty="0">
                <a:solidFill>
                  <a:srgbClr val="FF0000"/>
                </a:solidFill>
              </a:rPr>
              <a:t>́ </a:t>
            </a:r>
            <a:r>
              <a:rPr lang="en-US" sz="2400" b="1" dirty="0" err="1">
                <a:solidFill>
                  <a:srgbClr val="FF0000"/>
                </a:solidFill>
              </a:rPr>
              <a:t>Năm</a:t>
            </a:r>
            <a:r>
              <a:rPr lang="en-US" sz="2400" b="1" dirty="0">
                <a:solidFill>
                  <a:srgbClr val="FF0000"/>
                </a:solidFill>
              </a:rPr>
              <a:t>.</a:t>
            </a:r>
            <a:endParaRPr lang="vi-VN" sz="2400" b="1" dirty="0">
              <a:solidFill>
                <a:srgbClr val="FF0000"/>
              </a:solidFill>
            </a:endParaRPr>
          </a:p>
        </p:txBody>
      </p:sp>
      <p:sp>
        <p:nvSpPr>
          <p:cNvPr id="14" name="Text Box 77"/>
          <p:cNvSpPr txBox="1">
            <a:spLocks noChangeArrowheads="1"/>
          </p:cNvSpPr>
          <p:nvPr/>
        </p:nvSpPr>
        <p:spPr bwMode="auto">
          <a:xfrm>
            <a:off x="304800" y="5177135"/>
            <a:ext cx="8610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err="1">
                <a:solidFill>
                  <a:srgbClr val="FF0000"/>
                </a:solidFill>
              </a:rPr>
              <a:t>Trong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tháng</a:t>
            </a:r>
            <a:r>
              <a:rPr lang="en-US" sz="2400" b="1" dirty="0">
                <a:solidFill>
                  <a:srgbClr val="FF0000"/>
                </a:solidFill>
              </a:rPr>
              <a:t> 12 có 4 </a:t>
            </a:r>
            <a:r>
              <a:rPr lang="en-US" sz="2400" b="1" dirty="0" err="1">
                <a:solidFill>
                  <a:srgbClr val="FF0000"/>
                </a:solidFill>
              </a:rPr>
              <a:t>ngày</a:t>
            </a:r>
            <a:r>
              <a:rPr lang="en-US" sz="2400" b="1" dirty="0">
                <a:solidFill>
                  <a:srgbClr val="FF0000"/>
                </a:solidFill>
              </a:rPr>
              <a:t> Chủ </a:t>
            </a:r>
            <a:r>
              <a:rPr lang="en-US" sz="2400" b="1" dirty="0" err="1">
                <a:solidFill>
                  <a:srgbClr val="FF0000"/>
                </a:solidFill>
              </a:rPr>
              <a:t>nhật</a:t>
            </a:r>
            <a:r>
              <a:rPr lang="en-US" sz="2400" b="1" dirty="0">
                <a:solidFill>
                  <a:srgbClr val="FF0000"/>
                </a:solidFill>
              </a:rPr>
              <a:t>. </a:t>
            </a:r>
            <a:r>
              <a:rPr lang="en-US" sz="2400" b="1" dirty="0" err="1">
                <a:solidFill>
                  <a:srgbClr val="FF0000"/>
                </a:solidFill>
              </a:rPr>
              <a:t>Đo</a:t>
            </a:r>
            <a:r>
              <a:rPr lang="en-US" sz="2400" b="1" dirty="0">
                <a:solidFill>
                  <a:srgbClr val="FF0000"/>
                </a:solidFill>
              </a:rPr>
              <a:t>́ là </a:t>
            </a:r>
            <a:r>
              <a:rPr lang="en-US" sz="2400" b="1" dirty="0" err="1">
                <a:solidFill>
                  <a:srgbClr val="FF0000"/>
                </a:solidFill>
              </a:rPr>
              <a:t>các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ngày</a:t>
            </a:r>
            <a:r>
              <a:rPr lang="en-US" sz="2400" b="1" dirty="0">
                <a:solidFill>
                  <a:srgbClr val="FF0000"/>
                </a:solidFill>
              </a:rPr>
              <a:t> : 7, 14, 21 </a:t>
            </a:r>
            <a:r>
              <a:rPr lang="en-US" sz="2400" b="1" dirty="0" err="1">
                <a:solidFill>
                  <a:srgbClr val="FF0000"/>
                </a:solidFill>
              </a:rPr>
              <a:t>va</a:t>
            </a:r>
            <a:r>
              <a:rPr lang="en-US" sz="2400" b="1" dirty="0">
                <a:solidFill>
                  <a:srgbClr val="FF0000"/>
                </a:solidFill>
              </a:rPr>
              <a:t>̀ 28.</a:t>
            </a:r>
            <a:endParaRPr lang="vi-VN" sz="2400" b="1" dirty="0">
              <a:solidFill>
                <a:srgbClr val="FF0000"/>
              </a:solidFill>
            </a:endParaRPr>
          </a:p>
        </p:txBody>
      </p:sp>
      <p:sp>
        <p:nvSpPr>
          <p:cNvPr id="15" name="Text Box 78"/>
          <p:cNvSpPr txBox="1">
            <a:spLocks noChangeArrowheads="1"/>
          </p:cNvSpPr>
          <p:nvPr/>
        </p:nvSpPr>
        <p:spPr bwMode="auto">
          <a:xfrm>
            <a:off x="1" y="6131660"/>
            <a:ext cx="8915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err="1">
                <a:solidFill>
                  <a:srgbClr val="FF0000"/>
                </a:solidFill>
              </a:rPr>
              <a:t>Tuần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này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thư</a:t>
            </a:r>
            <a:r>
              <a:rPr lang="en-US" sz="2400" b="1" dirty="0">
                <a:solidFill>
                  <a:srgbClr val="FF0000"/>
                </a:solidFill>
              </a:rPr>
              <a:t>́ </a:t>
            </a:r>
            <a:r>
              <a:rPr lang="en-US" sz="2400" b="1" dirty="0" err="1">
                <a:solidFill>
                  <a:srgbClr val="FF0000"/>
                </a:solidFill>
              </a:rPr>
              <a:t>Sáu</a:t>
            </a:r>
            <a:r>
              <a:rPr lang="en-US" sz="2400" b="1" dirty="0">
                <a:solidFill>
                  <a:srgbClr val="FF0000"/>
                </a:solidFill>
              </a:rPr>
              <a:t> là </a:t>
            </a:r>
            <a:r>
              <a:rPr lang="en-US" sz="2400" b="1" dirty="0" err="1">
                <a:solidFill>
                  <a:srgbClr val="FF0000"/>
                </a:solidFill>
              </a:rPr>
              <a:t>ngày</a:t>
            </a:r>
            <a:r>
              <a:rPr lang="en-US" sz="2400" b="1" dirty="0">
                <a:solidFill>
                  <a:srgbClr val="FF0000"/>
                </a:solidFill>
              </a:rPr>
              <a:t> 19 </a:t>
            </a:r>
            <a:r>
              <a:rPr lang="en-US" sz="2400" b="1" dirty="0" err="1">
                <a:solidFill>
                  <a:srgbClr val="FF0000"/>
                </a:solidFill>
              </a:rPr>
              <a:t>tháng</a:t>
            </a:r>
            <a:r>
              <a:rPr lang="en-US" sz="2400" b="1" dirty="0">
                <a:solidFill>
                  <a:srgbClr val="FF0000"/>
                </a:solidFill>
              </a:rPr>
              <a:t> 12, </a:t>
            </a:r>
            <a:r>
              <a:rPr lang="en-US" sz="2400" b="1" dirty="0" err="1">
                <a:solidFill>
                  <a:srgbClr val="FF0000"/>
                </a:solidFill>
              </a:rPr>
              <a:t>tuần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sau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thư</a:t>
            </a:r>
            <a:r>
              <a:rPr lang="en-US" sz="2400" b="1" dirty="0">
                <a:solidFill>
                  <a:srgbClr val="FF0000"/>
                </a:solidFill>
              </a:rPr>
              <a:t>́ </a:t>
            </a:r>
            <a:r>
              <a:rPr lang="en-US" sz="2400" b="1" dirty="0" err="1">
                <a:solidFill>
                  <a:srgbClr val="FF0000"/>
                </a:solidFill>
              </a:rPr>
              <a:t>Sáu</a:t>
            </a:r>
            <a:r>
              <a:rPr lang="en-US" sz="2400" b="1" dirty="0">
                <a:solidFill>
                  <a:srgbClr val="FF0000"/>
                </a:solidFill>
              </a:rPr>
              <a:t> là </a:t>
            </a:r>
            <a:r>
              <a:rPr lang="en-US" sz="2400" b="1" dirty="0" err="1">
                <a:solidFill>
                  <a:srgbClr val="FF0000"/>
                </a:solidFill>
              </a:rPr>
              <a:t>ngày</a:t>
            </a:r>
            <a:r>
              <a:rPr lang="en-US" sz="2400" b="1" dirty="0">
                <a:solidFill>
                  <a:srgbClr val="FF0000"/>
                </a:solidFill>
              </a:rPr>
              <a:t> 26.</a:t>
            </a:r>
            <a:endParaRPr lang="vi-VN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3688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723900" y="1600200"/>
            <a:ext cx="7696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200" b="1" dirty="0">
                <a:solidFill>
                  <a:srgbClr val="000099"/>
                </a:solidFill>
              </a:rPr>
              <a:t>     </a:t>
            </a:r>
            <a:r>
              <a:rPr lang="en-US" sz="3200" b="1" dirty="0" err="1">
                <a:solidFill>
                  <a:srgbClr val="000099"/>
                </a:solidFill>
              </a:rPr>
              <a:t>Các</a:t>
            </a:r>
            <a:r>
              <a:rPr lang="en-US" sz="3200" b="1" dirty="0">
                <a:solidFill>
                  <a:srgbClr val="000099"/>
                </a:solidFill>
              </a:rPr>
              <a:t> </a:t>
            </a:r>
            <a:r>
              <a:rPr lang="en-US" sz="3200" b="1" dirty="0" err="1">
                <a:solidFill>
                  <a:srgbClr val="000099"/>
                </a:solidFill>
              </a:rPr>
              <a:t>tháng</a:t>
            </a:r>
            <a:r>
              <a:rPr lang="en-US" sz="3200" b="1" dirty="0">
                <a:solidFill>
                  <a:srgbClr val="000099"/>
                </a:solidFill>
              </a:rPr>
              <a:t> </a:t>
            </a:r>
            <a:r>
              <a:rPr lang="en-US" sz="3200" b="1" dirty="0" err="1">
                <a:solidFill>
                  <a:srgbClr val="000099"/>
                </a:solidFill>
              </a:rPr>
              <a:t>trong</a:t>
            </a:r>
            <a:r>
              <a:rPr lang="en-US" sz="3200" b="1" dirty="0">
                <a:solidFill>
                  <a:srgbClr val="000099"/>
                </a:solidFill>
              </a:rPr>
              <a:t> </a:t>
            </a:r>
            <a:r>
              <a:rPr lang="en-US" sz="3200" b="1" dirty="0" err="1">
                <a:solidFill>
                  <a:srgbClr val="000099"/>
                </a:solidFill>
              </a:rPr>
              <a:t>năm</a:t>
            </a:r>
            <a:r>
              <a:rPr lang="en-US" sz="3200" b="1" dirty="0">
                <a:solidFill>
                  <a:srgbClr val="000099"/>
                </a:solidFill>
              </a:rPr>
              <a:t> có </a:t>
            </a:r>
            <a:r>
              <a:rPr lang="en-US" sz="3200" b="1" dirty="0" err="1">
                <a:solidFill>
                  <a:srgbClr val="000099"/>
                </a:solidFill>
              </a:rPr>
              <a:t>sô</a:t>
            </a:r>
            <a:r>
              <a:rPr lang="en-US" sz="3200" b="1" dirty="0">
                <a:solidFill>
                  <a:srgbClr val="000099"/>
                </a:solidFill>
              </a:rPr>
              <a:t>́ </a:t>
            </a:r>
            <a:r>
              <a:rPr lang="en-US" sz="3200" b="1" dirty="0" err="1">
                <a:solidFill>
                  <a:srgbClr val="000099"/>
                </a:solidFill>
              </a:rPr>
              <a:t>ngày</a:t>
            </a:r>
            <a:r>
              <a:rPr lang="en-US" sz="3200" b="1" dirty="0">
                <a:solidFill>
                  <a:srgbClr val="000099"/>
                </a:solidFill>
              </a:rPr>
              <a:t> </a:t>
            </a:r>
            <a:r>
              <a:rPr lang="en-US" sz="3200" b="1" dirty="0" err="1">
                <a:solidFill>
                  <a:srgbClr val="000099"/>
                </a:solidFill>
              </a:rPr>
              <a:t>không</a:t>
            </a:r>
            <a:r>
              <a:rPr lang="en-US" sz="3200" b="1" dirty="0">
                <a:solidFill>
                  <a:srgbClr val="000099"/>
                </a:solidFill>
              </a:rPr>
              <a:t> </a:t>
            </a:r>
            <a:r>
              <a:rPr lang="en-US" sz="3200" b="1" dirty="0" err="1">
                <a:solidFill>
                  <a:srgbClr val="000099"/>
                </a:solidFill>
              </a:rPr>
              <a:t>đều</a:t>
            </a:r>
            <a:r>
              <a:rPr lang="en-US" sz="3200" b="1" dirty="0">
                <a:solidFill>
                  <a:srgbClr val="000099"/>
                </a:solidFill>
              </a:rPr>
              <a:t> </a:t>
            </a:r>
            <a:r>
              <a:rPr lang="en-US" sz="3200" b="1" dirty="0" err="1">
                <a:solidFill>
                  <a:srgbClr val="000099"/>
                </a:solidFill>
              </a:rPr>
              <a:t>nhau</a:t>
            </a:r>
            <a:r>
              <a:rPr lang="en-US" sz="3200" b="1" dirty="0">
                <a:solidFill>
                  <a:srgbClr val="000099"/>
                </a:solidFill>
              </a:rPr>
              <a:t>. Có </a:t>
            </a:r>
            <a:r>
              <a:rPr lang="en-US" sz="3200" b="1" dirty="0" err="1">
                <a:solidFill>
                  <a:srgbClr val="000099"/>
                </a:solidFill>
              </a:rPr>
              <a:t>tháng</a:t>
            </a:r>
            <a:r>
              <a:rPr lang="en-US" sz="3200" b="1" dirty="0">
                <a:solidFill>
                  <a:srgbClr val="000099"/>
                </a:solidFill>
              </a:rPr>
              <a:t> 31 </a:t>
            </a:r>
            <a:r>
              <a:rPr lang="en-US" sz="3200" b="1" dirty="0" err="1">
                <a:solidFill>
                  <a:srgbClr val="000099"/>
                </a:solidFill>
              </a:rPr>
              <a:t>ngày</a:t>
            </a:r>
            <a:r>
              <a:rPr lang="en-US" sz="3200" b="1" dirty="0">
                <a:solidFill>
                  <a:srgbClr val="000099"/>
                </a:solidFill>
              </a:rPr>
              <a:t>, có </a:t>
            </a:r>
            <a:r>
              <a:rPr lang="en-US" sz="3200" b="1" dirty="0" err="1">
                <a:solidFill>
                  <a:srgbClr val="000099"/>
                </a:solidFill>
              </a:rPr>
              <a:t>tháng</a:t>
            </a:r>
            <a:r>
              <a:rPr lang="en-US" sz="3200" b="1" dirty="0">
                <a:solidFill>
                  <a:srgbClr val="000099"/>
                </a:solidFill>
              </a:rPr>
              <a:t> 30 </a:t>
            </a:r>
            <a:r>
              <a:rPr lang="en-US" sz="3200" b="1" dirty="0" err="1">
                <a:solidFill>
                  <a:srgbClr val="000099"/>
                </a:solidFill>
              </a:rPr>
              <a:t>ngày</a:t>
            </a:r>
            <a:r>
              <a:rPr lang="en-US" sz="3200" b="1" dirty="0">
                <a:solidFill>
                  <a:srgbClr val="000099"/>
                </a:solidFill>
              </a:rPr>
              <a:t>, </a:t>
            </a:r>
            <a:r>
              <a:rPr lang="en-US" sz="3200" b="1" dirty="0" err="1">
                <a:solidFill>
                  <a:srgbClr val="000099"/>
                </a:solidFill>
              </a:rPr>
              <a:t>tháng</a:t>
            </a:r>
            <a:r>
              <a:rPr lang="en-US" sz="3200" b="1" dirty="0">
                <a:solidFill>
                  <a:srgbClr val="000099"/>
                </a:solidFill>
              </a:rPr>
              <a:t> 2 có 28 </a:t>
            </a:r>
            <a:r>
              <a:rPr lang="en-US" sz="3200" b="1" dirty="0" err="1">
                <a:solidFill>
                  <a:srgbClr val="000099"/>
                </a:solidFill>
              </a:rPr>
              <a:t>hoặc</a:t>
            </a:r>
            <a:r>
              <a:rPr lang="en-US" sz="3200" b="1" dirty="0">
                <a:solidFill>
                  <a:srgbClr val="000099"/>
                </a:solidFill>
              </a:rPr>
              <a:t> 29 </a:t>
            </a:r>
            <a:r>
              <a:rPr lang="en-US" sz="3200" b="1" dirty="0" err="1">
                <a:solidFill>
                  <a:srgbClr val="000099"/>
                </a:solidFill>
              </a:rPr>
              <a:t>ngày</a:t>
            </a:r>
            <a:r>
              <a:rPr lang="en-US" sz="3200" b="1" dirty="0">
                <a:solidFill>
                  <a:srgbClr val="000099"/>
                </a:solidFill>
              </a:rPr>
              <a:t>.</a:t>
            </a:r>
            <a:endParaRPr lang="vi-VN" sz="3200" b="1" dirty="0">
              <a:solidFill>
                <a:srgbClr val="000099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AD2B29A-7403-4B17-A176-A464272BA301}"/>
              </a:ext>
            </a:extLst>
          </p:cNvPr>
          <p:cNvSpPr txBox="1"/>
          <p:nvPr/>
        </p:nvSpPr>
        <p:spPr>
          <a:xfrm>
            <a:off x="1905000" y="766544"/>
            <a:ext cx="396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solidFill>
                  <a:srgbClr val="FF0000"/>
                </a:solidFill>
              </a:rPr>
              <a:t>Ghi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nhớ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479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53&quot;&gt;&lt;property id=&quot;20148&quot; value=&quot;5&quot;/&gt;&lt;property id=&quot;20300&quot; value=&quot;Slide 1&quot;/&gt;&lt;property id=&quot;20307&quot; value=&quot;259&quot;/&gt;&lt;/object&gt;&lt;object type=&quot;3&quot; unique_id=&quot;10996&quot;&gt;&lt;property id=&quot;20148&quot; value=&quot;5&quot;/&gt;&lt;property id=&quot;20300&quot; value=&quot;Slide 2&quot;/&gt;&lt;property id=&quot;20307&quot; value=&quot;274&quot;/&gt;&lt;/object&gt;&lt;object type=&quot;3&quot; unique_id=&quot;11076&quot;&gt;&lt;property id=&quot;20148&quot; value=&quot;5&quot;/&gt;&lt;property id=&quot;20300&quot; value=&quot;Slide 4&quot;/&gt;&lt;property id=&quot;20307&quot; value=&quot;275&quot;/&gt;&lt;/object&gt;&lt;object type=&quot;3&quot; unique_id=&quot;11122&quot;&gt;&lt;property id=&quot;20148&quot; value=&quot;5&quot;/&gt;&lt;property id=&quot;20300&quot; value=&quot;Slide 3&quot;/&gt;&lt;property id=&quot;20307&quot; value=&quot;282&quot;/&gt;&lt;/object&gt;&lt;object type=&quot;3&quot; unique_id=&quot;11123&quot;&gt;&lt;property id=&quot;20148&quot; value=&quot;5&quot;/&gt;&lt;property id=&quot;20300&quot; value=&quot;Slide 5&quot;/&gt;&lt;property id=&quot;20307&quot; value=&quot;283&quot;/&gt;&lt;/object&gt;&lt;object type=&quot;3&quot; unique_id=&quot;11124&quot;&gt;&lt;property id=&quot;20148&quot; value=&quot;5&quot;/&gt;&lt;property id=&quot;20300&quot; value=&quot;Slide 6&quot;/&gt;&lt;property id=&quot;20307&quot; value=&quot;277&quot;/&gt;&lt;/object&gt;&lt;object type=&quot;3&quot; unique_id=&quot;11125&quot;&gt;&lt;property id=&quot;20148&quot; value=&quot;5&quot;/&gt;&lt;property id=&quot;20300&quot; value=&quot;Slide 7&quot;/&gt;&lt;property id=&quot;20307&quot; value=&quot;280&quot;/&gt;&lt;/object&gt;&lt;object type=&quot;3&quot; unique_id=&quot;11126&quot;&gt;&lt;property id=&quot;20148&quot; value=&quot;5&quot;/&gt;&lt;property id=&quot;20300&quot; value=&quot;Slide 8&quot;/&gt;&lt;property id=&quot;20307&quot; value=&quot;279&quot;/&gt;&lt;/object&gt;&lt;object type=&quot;3&quot; unique_id=&quot;11128&quot;&gt;&lt;property id=&quot;20148&quot; value=&quot;5&quot;/&gt;&lt;property id=&quot;20300&quot; value=&quot;Slide 9&quot;/&gt;&lt;property id=&quot;20307&quot; value=&quot;276&quot;/&gt;&lt;/object&gt;&lt;object type=&quot;3&quot; unique_id=&quot;11141&quot;&gt;&lt;property id=&quot;20148&quot; value=&quot;5&quot;/&gt;&lt;property id=&quot;20300&quot; value=&quot;Slide 10&quot;/&gt;&lt;property id=&quot;20307&quot; value=&quot;284&quot;/&gt;&lt;/object&gt;&lt;object type=&quot;3&quot; unique_id=&quot;11298&quot;&gt;&lt;property id=&quot;20148&quot; value=&quot;5&quot;/&gt;&lt;property id=&quot;20300&quot; value=&quot;Slide 11&quot;/&gt;&lt;property id=&quot;20307&quot; value=&quot;287&quot;/&gt;&lt;/object&gt;&lt;object type=&quot;3&quot; unique_id=&quot;11299&quot;&gt;&lt;property id=&quot;20148&quot; value=&quot;5&quot;/&gt;&lt;property id=&quot;20300&quot; value=&quot;Slide 12&quot;/&gt;&lt;property id=&quot;20307&quot; value=&quot;288&quot;/&gt;&lt;/object&gt;&lt;object type=&quot;3&quot; unique_id=&quot;11300&quot;&gt;&lt;property id=&quot;20148&quot; value=&quot;5&quot;/&gt;&lt;property id=&quot;20300&quot; value=&quot;Slide 13&quot;/&gt;&lt;property id=&quot;20307&quot; value=&quot;289&quot;/&gt;&lt;/object&gt;&lt;object type=&quot;3&quot; unique_id=&quot;11301&quot;&gt;&lt;property id=&quot;20148&quot; value=&quot;5&quot;/&gt;&lt;property id=&quot;20300&quot; value=&quot;Slide 14&quot;/&gt;&lt;property id=&quot;20307&quot; value=&quot;290&quot;/&gt;&lt;/object&gt;&lt;object type=&quot;3&quot; unique_id=&quot;11302&quot;&gt;&lt;property id=&quot;20148&quot; value=&quot;5&quot;/&gt;&lt;property id=&quot;20300&quot; value=&quot;Slide 15&quot;/&gt;&lt;property id=&quot;20307&quot; value=&quot;291&quot;/&gt;&lt;/object&gt;&lt;object type=&quot;3&quot; unique_id=&quot;11303&quot;&gt;&lt;property id=&quot;20148&quot; value=&quot;5&quot;/&gt;&lt;property id=&quot;20300&quot; value=&quot;Slide 16&quot;/&gt;&lt;property id=&quot;20307&quot; value=&quot;292&quot;/&gt;&lt;/object&gt;&lt;object type=&quot;3&quot; unique_id=&quot;11304&quot;&gt;&lt;property id=&quot;20148&quot; value=&quot;5&quot;/&gt;&lt;property id=&quot;20300&quot; value=&quot;Slide 17&quot;/&gt;&lt;property id=&quot;20307&quot; value=&quot;293&quot;/&gt;&lt;/object&gt;&lt;object type=&quot;3&quot; unique_id=&quot;11305&quot;&gt;&lt;property id=&quot;20148&quot; value=&quot;5&quot;/&gt;&lt;property id=&quot;20300&quot; value=&quot;Slide 18&quot;/&gt;&lt;property id=&quot;20307&quot; value=&quot;294&quot;/&gt;&lt;/object&gt;&lt;object type=&quot;3&quot; unique_id=&quot;11306&quot;&gt;&lt;property id=&quot;20148&quot; value=&quot;5&quot;/&gt;&lt;property id=&quot;20300&quot; value=&quot;Slide 19&quot;/&gt;&lt;property id=&quot;20307&quot; value=&quot;295&quot;/&gt;&lt;/object&gt;&lt;object type=&quot;3&quot; unique_id=&quot;11307&quot;&gt;&lt;property id=&quot;20148&quot; value=&quot;5&quot;/&gt;&lt;property id=&quot;20300&quot; value=&quot;Slide 20&quot;/&gt;&lt;property id=&quot;20307&quot; value=&quot;296&quot;/&gt;&lt;/object&gt;&lt;object type=&quot;3&quot; unique_id=&quot;11308&quot;&gt;&lt;property id=&quot;20148&quot; value=&quot;5&quot;/&gt;&lt;property id=&quot;20300&quot; value=&quot;Slide 21&quot;/&gt;&lt;property id=&quot;20307&quot; value=&quot;285&quot;/&gt;&lt;/object&gt;&lt;object type=&quot;3&quot; unique_id=&quot;11309&quot;&gt;&lt;property id=&quot;20148&quot; value=&quot;5&quot;/&gt;&lt;property id=&quot;20300&quot; value=&quot;Slide 22&quot;/&gt;&lt;property id=&quot;20307&quot; value=&quot;286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619</TotalTime>
  <Words>549</Words>
  <Application>Microsoft Office PowerPoint</Application>
  <PresentationFormat>On-screen Show (4:3)</PresentationFormat>
  <Paragraphs>215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Arial Unicode MS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FPTSHOP</cp:lastModifiedBy>
  <cp:revision>68</cp:revision>
  <dcterms:created xsi:type="dcterms:W3CDTF">2015-08-23T07:55:17Z</dcterms:created>
  <dcterms:modified xsi:type="dcterms:W3CDTF">2017-12-19T23:11:44Z</dcterms:modified>
</cp:coreProperties>
</file>