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5" r:id="rId2"/>
    <p:sldId id="361" r:id="rId3"/>
    <p:sldId id="363" r:id="rId4"/>
    <p:sldId id="364" r:id="rId5"/>
    <p:sldId id="365" r:id="rId6"/>
    <p:sldId id="367" r:id="rId7"/>
    <p:sldId id="286" r:id="rId8"/>
    <p:sldId id="421" r:id="rId9"/>
    <p:sldId id="423" r:id="rId10"/>
    <p:sldId id="415" r:id="rId11"/>
    <p:sldId id="416" r:id="rId12"/>
    <p:sldId id="417" r:id="rId13"/>
    <p:sldId id="425" r:id="rId14"/>
    <p:sldId id="257" r:id="rId15"/>
    <p:sldId id="258" r:id="rId16"/>
    <p:sldId id="259" r:id="rId17"/>
  </p:sldIdLst>
  <p:sldSz cx="12192000" cy="6858000"/>
  <p:notesSz cx="6858000" cy="9144000"/>
  <p:embeddedFontLst>
    <p:embeddedFont>
      <p:font typeface="Calibri Light" pitchFamily="34" charset="0"/>
      <p:regular r:id="rId19"/>
      <p:italic r:id="rId20"/>
    </p:embeddedFont>
    <p:embeddedFont>
      <p:font typeface=".VnTime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HP001 4 hàng" charset="0"/>
      <p:regular r:id="rId29"/>
      <p:bold r:id="rId30"/>
    </p:embeddedFont>
    <p:embeddedFont>
      <p:font typeface="等线" charset="-122"/>
      <p:regular r:id="rId31"/>
      <p:bold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744"/>
    <a:srgbClr val="E53F67"/>
    <a:srgbClr val="FFFFC5"/>
    <a:srgbClr val="348AA2"/>
    <a:srgbClr val="F34B73"/>
    <a:srgbClr val="F094AA"/>
    <a:srgbClr val="F4AEBF"/>
    <a:srgbClr val="ED7793"/>
    <a:srgbClr val="EB6100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68" d="100"/>
          <a:sy n="68" d="100"/>
        </p:scale>
        <p:origin x="-57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902E-677A-441C-BD37-FC54D24271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54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8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</a:t>
            </a:r>
            <a:r>
              <a:rPr lang="en-US" altLang="zh-CN" sz="4800" b="1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</a:p>
          <a:p>
            <a:r>
              <a:rPr lang="en-US" altLang="zh-CN" sz="48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800" b="1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        </a:t>
            </a:r>
            <a:r>
              <a:rPr lang="en-US" altLang="zh-CN" sz="4800" b="1" smtClean="0">
                <a:ln/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Danh từ</a:t>
            </a:r>
            <a:endParaRPr lang="zh-CN" altLang="en-US" sz="4800" b="1" dirty="0">
              <a:ln/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481385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37925609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 giáo, bạn, Bác 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xmlns="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752475"/>
            <a:ext cx="12192000" cy="35702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3.Tìm </a:t>
            </a:r>
            <a:r>
              <a:rPr lang="en-US" altLang="en-US" sz="32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danh </a:t>
            </a:r>
            <a:r>
              <a:rPr lang="en-US" altLang="en-US" sz="32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en-US" altLang="en-US" sz="32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 trong câu sau:</a:t>
            </a:r>
            <a:endParaRPr lang="en-US" altLang="en-US" sz="32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32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khí buổi sáng mùa thu thật dễ chịu với những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 nắng nhẹ nhàng và làn gió mơn man, se lạnh.</a:t>
            </a:r>
          </a:p>
          <a:p>
            <a:pPr eaLnBrk="1" hangingPunct="1">
              <a:lnSpc>
                <a:spcPct val="150000"/>
              </a:lnSpc>
            </a:pP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89317" y="2546252"/>
            <a:ext cx="1856935" cy="0"/>
          </a:xfrm>
          <a:prstGeom prst="line">
            <a:avLst/>
          </a:prstGeom>
          <a:ln w="28575">
            <a:solidFill>
              <a:srgbClr val="BC4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68948" y="2528906"/>
            <a:ext cx="1659988" cy="0"/>
          </a:xfrm>
          <a:prstGeom prst="line">
            <a:avLst/>
          </a:prstGeom>
          <a:ln w="28575">
            <a:solidFill>
              <a:srgbClr val="BC4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8652" y="2546252"/>
            <a:ext cx="1856935" cy="0"/>
          </a:xfrm>
          <a:prstGeom prst="line">
            <a:avLst/>
          </a:prstGeom>
          <a:ln w="28575">
            <a:solidFill>
              <a:srgbClr val="BC4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55587" y="3371557"/>
            <a:ext cx="1268438" cy="0"/>
          </a:xfrm>
          <a:prstGeom prst="line">
            <a:avLst/>
          </a:prstGeom>
          <a:ln w="28575">
            <a:solidFill>
              <a:srgbClr val="BC4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649" y="3371557"/>
            <a:ext cx="1552135" cy="0"/>
          </a:xfrm>
          <a:prstGeom prst="line">
            <a:avLst/>
          </a:prstGeom>
          <a:ln w="28575">
            <a:solidFill>
              <a:srgbClr val="BC4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6024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xmlns="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xmlns="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xmlns="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xmlns="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xmlns="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xmlns="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xmlns="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xmlns="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xmlns="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xmlns="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xmlns="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xmlns="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xmlns="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xmlns="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xmlns="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xmlns="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xmlns="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xmlns="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xmlns="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xmlns="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xmlns="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xmlns="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xmlns="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xmlns="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xmlns="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xmlns="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xmlns="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xmlns="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76201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 Bài 2: </a:t>
            </a: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Xếp các từ em mới tìm </a:t>
            </a:r>
            <a:r>
              <a:rPr lang="vi-VN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ợc vào nhóm thích hợp.</a:t>
            </a:r>
            <a:endParaRPr lang="en-US" altLang="en-US" sz="28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40217" y="1101725"/>
            <a:ext cx="121920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từ chỉ sự vật: </a:t>
            </a:r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 cổ, cuộc sống, tiếng, xưa, cơn, nắng, mưa, con sông, rặng, dừa, đời, cha ông, con, sông, chân trời, truyện cổ, mặt, ông cha.</a:t>
            </a:r>
          </a:p>
        </p:txBody>
      </p:sp>
      <p:graphicFrame>
        <p:nvGraphicFramePr>
          <p:cNvPr id="13" name="Group 29"/>
          <p:cNvGraphicFramePr>
            <a:graphicFrameLocks noGrp="1"/>
          </p:cNvGraphicFramePr>
          <p:nvPr/>
        </p:nvGraphicFramePr>
        <p:xfrm>
          <a:off x="0" y="2857500"/>
          <a:ext cx="10261600" cy="3044826"/>
        </p:xfrm>
        <a:graphic>
          <a:graphicData uri="http://schemas.openxmlformats.org/drawingml/2006/table">
            <a:tbl>
              <a:tblPr/>
              <a:tblGrid>
                <a:gridCol w="3860800">
                  <a:extLst>
                    <a:ext uri="{9D8B030D-6E8A-4147-A177-3AD203B41FA5}"/>
                  </a:extLst>
                </a:gridCol>
                <a:gridCol w="6400800">
                  <a:extLst>
                    <a:ext uri="{9D8B030D-6E8A-4147-A177-3AD203B41FA5}"/>
                  </a:extLst>
                </a:gridCol>
              </a:tblGrid>
              <a:tr h="475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cha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; 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/>
                </a:extLst>
              </a:tr>
              <a:tr h="475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sông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; 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/>
                </a:extLst>
              </a:tr>
              <a:tr h="475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tượng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/>
                </a:extLst>
              </a:tr>
              <a:tr h="970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 chỉ khái niệm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cuộc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sống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/>
                </a:extLst>
              </a:tr>
              <a:tr h="647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 chỉ đơn vị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</a:p>
                  </a:txBody>
                  <a:tcPr marL="121920" marR="1219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3200" y="3314701"/>
            <a:ext cx="436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dừa, chân trời</a:t>
            </a:r>
            <a:endParaRPr lang="en-US" altLang="en-US" sz="2800" b="1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37152" y="3771901"/>
            <a:ext cx="13652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nắng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flipH="1">
            <a:off x="6131984" y="4267200"/>
            <a:ext cx="396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truyện cổ; xưa; đời, tiếng.</a:t>
            </a:r>
            <a:endParaRPr lang="en-US" altLang="en-US" sz="2800" b="1">
              <a:solidFill>
                <a:srgbClr val="0066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61984" y="5248276"/>
            <a:ext cx="254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con; rặng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91200" y="2819401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ông cha 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10261600" y="3656013"/>
            <a:ext cx="1930400" cy="1447800"/>
          </a:xfrm>
          <a:prstGeom prst="leftArrow">
            <a:avLst>
              <a:gd name="adj1" fmla="val 69592"/>
              <a:gd name="adj2" fmla="val 319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-40217" y="6010276"/>
            <a:ext cx="42672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Danh từ là gì? </a:t>
            </a:r>
          </a:p>
        </p:txBody>
      </p:sp>
    </p:spTree>
    <p:extLst>
      <p:ext uri="{BB962C8B-B14F-4D97-AF65-F5344CB8AC3E}">
        <p14:creationId xmlns:p14="http://schemas.microsoft.com/office/powerpoint/2010/main" val="6462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P spid="10" grpId="0"/>
      <p:bldP spid="14" grpId="0"/>
      <p:bldP spid="16" grpId="0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914401"/>
            <a:ext cx="1188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 Danh từ là gì?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371600"/>
            <a:ext cx="1219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  Danh từ là những từ chỉ sự vật( ng</a:t>
            </a:r>
            <a:r>
              <a:rPr lang="vi-VN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ời, vật, hiện t</a:t>
            </a:r>
            <a:r>
              <a:rPr lang="vi-VN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ợng, khái niệm hoặc </a:t>
            </a:r>
            <a:r>
              <a:rPr lang="vi-VN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 vị).</a:t>
            </a:r>
            <a:endParaRPr lang="en-US" altLang="en-US" sz="28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" y="204789"/>
            <a:ext cx="355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Ghi nhớ.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0" y="2438400"/>
            <a:ext cx="1219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Danh từ chỉ khái niệm: biểu thị những cái chỉ có trong nhận thức của con ng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ời, không có hình thù, không có cảm nhận bằng giác quan, không chạm vào hay ngửi, nếm, nhìn…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ợc.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4989514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Danh từ chỉ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vị: biểu thị những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vị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ợc dùng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ể tính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ếm sự vật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0" y="4313239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006600"/>
                </a:solidFill>
                <a:latin typeface="Times New Roman" pitchFamily="18" charset="0"/>
              </a:rPr>
              <a:t>   VD: truyện cổ; xưa; đời, cuộc sống,…</a:t>
            </a:r>
            <a:endParaRPr lang="en-US" altLang="en-US" sz="2800" b="1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-152400" y="5943601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   VD: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 tính bằng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 tính bằng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>
                <a:solidFill>
                  <a:srgbClr val="271D1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62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827</Words>
  <Application>Microsoft Office PowerPoint</Application>
  <PresentationFormat>Custom</PresentationFormat>
  <Paragraphs>128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UTM Flavour</vt:lpstr>
      <vt:lpstr>Times New Roman</vt:lpstr>
      <vt:lpstr>包图小白体</vt:lpstr>
      <vt:lpstr>Calibri Light</vt:lpstr>
      <vt:lpstr>.VnTime</vt:lpstr>
      <vt:lpstr>UTM Wedding K&amp;T</vt:lpstr>
      <vt:lpstr>Calibri</vt:lpstr>
      <vt:lpstr>HP001 4 hàng</vt:lpstr>
      <vt:lpstr>UTM Showcard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HP</cp:lastModifiedBy>
  <cp:revision>134</cp:revision>
  <dcterms:created xsi:type="dcterms:W3CDTF">2019-03-29T12:25:33Z</dcterms:created>
  <dcterms:modified xsi:type="dcterms:W3CDTF">2021-10-07T15:27:16Z</dcterms:modified>
</cp:coreProperties>
</file>