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74" r:id="rId2"/>
    <p:sldId id="285" r:id="rId3"/>
    <p:sldId id="290" r:id="rId4"/>
    <p:sldId id="289" r:id="rId5"/>
    <p:sldId id="256" r:id="rId6"/>
    <p:sldId id="284" r:id="rId7"/>
    <p:sldId id="291" r:id="rId8"/>
    <p:sldId id="292" r:id="rId9"/>
    <p:sldId id="283" r:id="rId10"/>
    <p:sldId id="275" r:id="rId11"/>
    <p:sldId id="286" r:id="rId12"/>
    <p:sldId id="262" r:id="rId13"/>
    <p:sldId id="287" r:id="rId14"/>
    <p:sldId id="288" r:id="rId15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7030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>
        <p:scale>
          <a:sx n="81" d="100"/>
          <a:sy n="81" d="100"/>
        </p:scale>
        <p:origin x="-258" y="2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C43649-6D95-443A-8967-7A8C5A7C9A35}" type="datetimeFigureOut">
              <a:rPr lang="en-US" smtClean="0"/>
              <a:pPr/>
              <a:t>11/30/2020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C088A3-C103-4988-9E60-ADB86A950A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6781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từng</a:t>
            </a:r>
            <a:r>
              <a:rPr lang="en-US" dirty="0"/>
              <a:t> </a:t>
            </a:r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th</a:t>
            </a:r>
            <a:r>
              <a:rPr lang="vi-VN" dirty="0"/>
              <a:t>ư</a:t>
            </a:r>
            <a:r>
              <a:rPr lang="en-US" dirty="0" err="1"/>
              <a:t>ờng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bật</a:t>
            </a:r>
            <a:r>
              <a:rPr lang="en-US" dirty="0"/>
              <a:t> </a:t>
            </a:r>
            <a:r>
              <a:rPr lang="en-US" dirty="0" err="1"/>
              <a:t>âm</a:t>
            </a:r>
            <a:r>
              <a:rPr lang="en-US" dirty="0"/>
              <a:t> </a:t>
            </a:r>
            <a:r>
              <a:rPr lang="en-US" dirty="0" err="1"/>
              <a:t>thanh</a:t>
            </a:r>
            <a:r>
              <a:rPr lang="en-US" dirty="0"/>
              <a:t> </a:t>
            </a:r>
            <a:r>
              <a:rPr lang="en-US" dirty="0" err="1"/>
              <a:t>đọc</a:t>
            </a:r>
            <a:r>
              <a:rPr lang="en-US" dirty="0"/>
              <a:t> </a:t>
            </a:r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đó</a:t>
            </a:r>
            <a:endParaRPr lang="en-US" dirty="0"/>
          </a:p>
          <a:p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hoa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vì</a:t>
            </a:r>
            <a:r>
              <a:rPr lang="en-US" dirty="0"/>
              <a:t> </a:t>
            </a:r>
            <a:r>
              <a:rPr lang="en-US" dirty="0" err="1"/>
              <a:t>nặng</a:t>
            </a:r>
            <a:r>
              <a:rPr lang="en-US" dirty="0"/>
              <a:t>, </a:t>
            </a:r>
            <a:r>
              <a:rPr lang="en-US" dirty="0" err="1"/>
              <a:t>khó</a:t>
            </a:r>
            <a:r>
              <a:rPr lang="en-US" dirty="0"/>
              <a:t> </a:t>
            </a:r>
            <a:r>
              <a:rPr lang="en-US" dirty="0" err="1"/>
              <a:t>chạy</a:t>
            </a:r>
            <a:r>
              <a:rPr lang="en-US" dirty="0"/>
              <a:t> slide</a:t>
            </a:r>
          </a:p>
        </p:txBody>
      </p:sp>
    </p:spTree>
    <p:extLst>
      <p:ext uri="{BB962C8B-B14F-4D97-AF65-F5344CB8AC3E}">
        <p14:creationId xmlns:p14="http://schemas.microsoft.com/office/powerpoint/2010/main" val="24448803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42338-8212-4BCE-A18C-36582C172017}" type="datetimeFigureOut">
              <a:rPr lang="vi-VN" smtClean="0"/>
              <a:pPr/>
              <a:t>30/11/2020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95AD7-BDD7-4CCB-91D9-D9A038E76410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90359634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42338-8212-4BCE-A18C-36582C172017}" type="datetimeFigureOut">
              <a:rPr lang="vi-VN" smtClean="0"/>
              <a:pPr/>
              <a:t>30/11/2020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95AD7-BDD7-4CCB-91D9-D9A038E76410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07691724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42338-8212-4BCE-A18C-36582C172017}" type="datetimeFigureOut">
              <a:rPr lang="vi-VN" smtClean="0"/>
              <a:pPr/>
              <a:t>30/11/2020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95AD7-BDD7-4CCB-91D9-D9A038E76410}" type="slidenum">
              <a:rPr lang="vi-VN" smtClean="0"/>
              <a:pPr/>
              <a:t>‹#›</a:t>
            </a:fld>
            <a:endParaRPr lang="vi-VN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47823573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42338-8212-4BCE-A18C-36582C172017}" type="datetimeFigureOut">
              <a:rPr lang="vi-VN" smtClean="0"/>
              <a:pPr/>
              <a:t>30/11/2020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95AD7-BDD7-4CCB-91D9-D9A038E76410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85593874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42338-8212-4BCE-A18C-36582C172017}" type="datetimeFigureOut">
              <a:rPr lang="vi-VN" smtClean="0"/>
              <a:pPr/>
              <a:t>30/11/2020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95AD7-BDD7-4CCB-91D9-D9A038E76410}" type="slidenum">
              <a:rPr lang="vi-VN" smtClean="0"/>
              <a:pPr/>
              <a:t>‹#›</a:t>
            </a:fld>
            <a:endParaRPr lang="vi-VN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26010992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42338-8212-4BCE-A18C-36582C172017}" type="datetimeFigureOut">
              <a:rPr lang="vi-VN" smtClean="0"/>
              <a:pPr/>
              <a:t>30/11/2020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95AD7-BDD7-4CCB-91D9-D9A038E76410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84972004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42338-8212-4BCE-A18C-36582C172017}" type="datetimeFigureOut">
              <a:rPr lang="vi-VN" smtClean="0"/>
              <a:pPr/>
              <a:t>30/11/2020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95AD7-BDD7-4CCB-91D9-D9A038E76410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15983142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42338-8212-4BCE-A18C-36582C172017}" type="datetimeFigureOut">
              <a:rPr lang="vi-VN" smtClean="0"/>
              <a:pPr/>
              <a:t>30/11/2020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95AD7-BDD7-4CCB-91D9-D9A038E76410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14256313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42338-8212-4BCE-A18C-36582C172017}" type="datetimeFigureOut">
              <a:rPr lang="vi-VN" smtClean="0"/>
              <a:pPr/>
              <a:t>30/11/2020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95AD7-BDD7-4CCB-91D9-D9A038E76410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35826685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42338-8212-4BCE-A18C-36582C172017}" type="datetimeFigureOut">
              <a:rPr lang="vi-VN" smtClean="0"/>
              <a:pPr/>
              <a:t>30/11/2020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95AD7-BDD7-4CCB-91D9-D9A038E76410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34429036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42338-8212-4BCE-A18C-36582C172017}" type="datetimeFigureOut">
              <a:rPr lang="vi-VN" smtClean="0"/>
              <a:pPr/>
              <a:t>30/11/2020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95AD7-BDD7-4CCB-91D9-D9A038E76410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91006307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42338-8212-4BCE-A18C-36582C172017}" type="datetimeFigureOut">
              <a:rPr lang="vi-VN" smtClean="0"/>
              <a:pPr/>
              <a:t>30/11/2020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95AD7-BDD7-4CCB-91D9-D9A038E76410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32749066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42338-8212-4BCE-A18C-36582C172017}" type="datetimeFigureOut">
              <a:rPr lang="vi-VN" smtClean="0"/>
              <a:pPr/>
              <a:t>30/11/2020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95AD7-BDD7-4CCB-91D9-D9A038E76410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22753920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42338-8212-4BCE-A18C-36582C172017}" type="datetimeFigureOut">
              <a:rPr lang="vi-VN" smtClean="0"/>
              <a:pPr/>
              <a:t>30/11/2020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95AD7-BDD7-4CCB-91D9-D9A038E76410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68704857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42338-8212-4BCE-A18C-36582C172017}" type="datetimeFigureOut">
              <a:rPr lang="vi-VN" smtClean="0"/>
              <a:pPr/>
              <a:t>30/11/2020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95AD7-BDD7-4CCB-91D9-D9A038E76410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74590199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42338-8212-4BCE-A18C-36582C172017}" type="datetimeFigureOut">
              <a:rPr lang="vi-VN" smtClean="0"/>
              <a:pPr/>
              <a:t>30/11/2020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95AD7-BDD7-4CCB-91D9-D9A038E76410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9913809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F42338-8212-4BCE-A18C-36582C172017}" type="datetimeFigureOut">
              <a:rPr lang="vi-VN" smtClean="0"/>
              <a:pPr/>
              <a:t>30/11/2020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8095AD7-BDD7-4CCB-91D9-D9A038E76410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47455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ransition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74017" y="1291830"/>
            <a:ext cx="7766936" cy="1646302"/>
          </a:xfrm>
        </p:spPr>
        <p:txBody>
          <a:bodyPr/>
          <a:lstStyle/>
          <a:p>
            <a:pPr algn="ctr"/>
            <a:r>
              <a:rPr lang="vi-VN" sz="4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BÀI  GIẢNG</a:t>
            </a:r>
            <a:r>
              <a:rPr lang="vi-VN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/>
            </a:r>
            <a:br>
              <a:rPr lang="vi-VN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</a:br>
            <a:r>
              <a:rPr lang="vi-VN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MÔN: TIẾNG VIỆT</a:t>
            </a:r>
            <a:endParaRPr lang="vi-VN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19470" y="4378071"/>
            <a:ext cx="4825388" cy="546470"/>
          </a:xfrm>
        </p:spPr>
        <p:txBody>
          <a:bodyPr/>
          <a:lstStyle/>
          <a:p>
            <a:pPr algn="ctr"/>
            <a:r>
              <a:rPr lang="vi-VN" b="1" i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GIÁO VIÊN: </a:t>
            </a:r>
            <a:r>
              <a:rPr lang="en-US" b="1" i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Đỗ</a:t>
            </a:r>
            <a:r>
              <a:rPr lang="en-US" b="1" i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b="1" i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Thùy</a:t>
            </a:r>
            <a:r>
              <a:rPr lang="en-US" b="1" i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b="1" i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Ninh</a:t>
            </a:r>
            <a:endParaRPr lang="vi-VN" b="1" i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1994052" y="277194"/>
            <a:ext cx="6562423" cy="10968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vi-VN" sz="2800" b="1" i="1" dirty="0" smtClean="0">
                <a:ln/>
                <a:solidFill>
                  <a:schemeClr val="accent4"/>
                </a:solidFill>
              </a:rPr>
              <a:t>TRƯỜNG TIỂU HỌC </a:t>
            </a:r>
            <a:r>
              <a:rPr lang="en-US" sz="2800" b="1" i="1" dirty="0" smtClean="0">
                <a:ln/>
                <a:solidFill>
                  <a:schemeClr val="accent4"/>
                </a:solidFill>
              </a:rPr>
              <a:t>KIM LAN</a:t>
            </a:r>
            <a:endParaRPr lang="vi-VN" sz="2800" b="1" i="1" dirty="0">
              <a:ln/>
              <a:solidFill>
                <a:schemeClr val="accent4"/>
              </a:solidFill>
            </a:endParaRPr>
          </a:p>
        </p:txBody>
      </p:sp>
      <p:pic>
        <p:nvPicPr>
          <p:cNvPr id="1026" name="Picture 2" descr="Ảnh động Powerpoint CTU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41" y="0"/>
            <a:ext cx="1095022" cy="1095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4714" y="5905500"/>
            <a:ext cx="1257300" cy="952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38442" y="5854867"/>
            <a:ext cx="1257300" cy="952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3402" y="5930986"/>
            <a:ext cx="1257300" cy="9525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6102" y="5930986"/>
            <a:ext cx="1257300" cy="9525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391" y="5976472"/>
            <a:ext cx="1257300" cy="9525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2680" y="5997709"/>
            <a:ext cx="1257300" cy="9525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5779" y="5986084"/>
            <a:ext cx="1257300" cy="9525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9056" y="5955018"/>
            <a:ext cx="1257300" cy="9525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2014" y="5880014"/>
            <a:ext cx="1257300" cy="9525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8102" y="5923952"/>
            <a:ext cx="12573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025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20338" y="793214"/>
            <a:ext cx="933515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4000" dirty="0" smtClean="0"/>
              <a:t>       </a:t>
            </a:r>
            <a:r>
              <a:rPr lang="en-US" sz="4400" b="1" dirty="0" err="1" smtClean="0">
                <a:latin typeface=".VnAvant" pitchFamily="34" charset="0"/>
              </a:rPr>
              <a:t>DÞp</a:t>
            </a:r>
            <a:r>
              <a:rPr lang="en-US" sz="4400" b="1" dirty="0" smtClean="0">
                <a:latin typeface=".VnAvant" pitchFamily="34" charset="0"/>
              </a:rPr>
              <a:t> </a:t>
            </a:r>
            <a:r>
              <a:rPr lang="en-US" sz="4400" b="1" dirty="0" err="1" smtClean="0">
                <a:latin typeface=".VnAvant" pitchFamily="34" charset="0"/>
              </a:rPr>
              <a:t>nghØ</a:t>
            </a:r>
            <a:r>
              <a:rPr lang="en-US" sz="4400" b="1" dirty="0" smtClean="0">
                <a:latin typeface=".VnAvant" pitchFamily="34" charset="0"/>
              </a:rPr>
              <a:t> </a:t>
            </a:r>
            <a:r>
              <a:rPr lang="en-US" sz="4400" b="1" dirty="0" err="1" smtClean="0">
                <a:latin typeface=".VnAvant" pitchFamily="34" charset="0"/>
              </a:rPr>
              <a:t>lÔ</a:t>
            </a:r>
            <a:r>
              <a:rPr lang="en-US" sz="4400" b="1" dirty="0" smtClean="0">
                <a:latin typeface=".VnAvant" pitchFamily="34" charset="0"/>
              </a:rPr>
              <a:t>, </a:t>
            </a:r>
            <a:r>
              <a:rPr lang="en-US" sz="4400" b="1" dirty="0" err="1" smtClean="0">
                <a:latin typeface=".VnAvant" pitchFamily="34" charset="0"/>
              </a:rPr>
              <a:t>nh</a:t>
            </a:r>
            <a:r>
              <a:rPr lang="en-US" sz="4400" b="1" dirty="0" smtClean="0">
                <a:latin typeface=".VnAvant" pitchFamily="34" charset="0"/>
              </a:rPr>
              <a:t>µ Hµ </a:t>
            </a:r>
            <a:r>
              <a:rPr lang="en-US" sz="4400" b="1" dirty="0" err="1" smtClean="0">
                <a:latin typeface=".VnAvant" pitchFamily="34" charset="0"/>
              </a:rPr>
              <a:t>cã</a:t>
            </a:r>
            <a:r>
              <a:rPr lang="en-US" sz="4400" b="1" dirty="0" smtClean="0">
                <a:latin typeface=".VnAvant" pitchFamily="34" charset="0"/>
              </a:rPr>
              <a:t> </a:t>
            </a:r>
            <a:r>
              <a:rPr lang="en-US" sz="4400" b="1" dirty="0" err="1" smtClean="0">
                <a:latin typeface=".VnAvant" pitchFamily="34" charset="0"/>
              </a:rPr>
              <a:t>chó</a:t>
            </a:r>
            <a:r>
              <a:rPr lang="en-US" sz="4400" b="1" dirty="0" smtClean="0">
                <a:latin typeface=".VnAvant" pitchFamily="34" charset="0"/>
              </a:rPr>
              <a:t> T­ vµ c« </a:t>
            </a:r>
            <a:r>
              <a:rPr lang="en-US" sz="4400" b="1" dirty="0" err="1" smtClean="0">
                <a:latin typeface=".VnAvant" pitchFamily="34" charset="0"/>
              </a:rPr>
              <a:t>Lan</a:t>
            </a:r>
            <a:r>
              <a:rPr lang="en-US" sz="4400" b="1" dirty="0" smtClean="0">
                <a:latin typeface=".VnAvant" pitchFamily="34" charset="0"/>
              </a:rPr>
              <a:t> ®</a:t>
            </a:r>
            <a:r>
              <a:rPr lang="en-US" sz="4400" b="1" dirty="0" err="1" smtClean="0">
                <a:latin typeface=".VnAvant" pitchFamily="34" charset="0"/>
              </a:rPr>
              <a:t>Õn</a:t>
            </a:r>
            <a:r>
              <a:rPr lang="en-US" sz="4400" b="1" dirty="0" smtClean="0">
                <a:latin typeface=".VnAvant" pitchFamily="34" charset="0"/>
              </a:rPr>
              <a:t> </a:t>
            </a:r>
            <a:r>
              <a:rPr lang="en-US" sz="4400" b="1" dirty="0" err="1" smtClean="0">
                <a:latin typeface=".VnAvant" pitchFamily="34" charset="0"/>
              </a:rPr>
              <a:t>ch¬i</a:t>
            </a:r>
            <a:r>
              <a:rPr lang="en-US" sz="4400" b="1" dirty="0" smtClean="0">
                <a:latin typeface=".VnAvant" pitchFamily="34" charset="0"/>
              </a:rPr>
              <a:t>. MÑ </a:t>
            </a:r>
            <a:r>
              <a:rPr lang="en-US" sz="4400" b="1" dirty="0" err="1" smtClean="0">
                <a:latin typeface=".VnAvant" pitchFamily="34" charset="0"/>
              </a:rPr>
              <a:t>nÊu</a:t>
            </a:r>
            <a:r>
              <a:rPr lang="en-US" sz="4400" b="1" dirty="0" smtClean="0">
                <a:latin typeface=".VnAvant" pitchFamily="34" charset="0"/>
              </a:rPr>
              <a:t> </a:t>
            </a:r>
            <a:r>
              <a:rPr lang="en-US" sz="4400" b="1" dirty="0" err="1" smtClean="0">
                <a:latin typeface=".VnAvant" pitchFamily="34" charset="0"/>
              </a:rPr>
              <a:t>sóp</a:t>
            </a:r>
            <a:r>
              <a:rPr lang="en-US" sz="4400" b="1" dirty="0" smtClean="0">
                <a:latin typeface=".VnAvant" pitchFamily="34" charset="0"/>
              </a:rPr>
              <a:t> gµ, </a:t>
            </a:r>
            <a:r>
              <a:rPr lang="en-US" sz="4400" b="1" dirty="0" err="1" smtClean="0">
                <a:latin typeface=".VnAvant" pitchFamily="34" charset="0"/>
              </a:rPr>
              <a:t>c¬m</a:t>
            </a:r>
            <a:r>
              <a:rPr lang="en-US" sz="4400" b="1" dirty="0" smtClean="0">
                <a:latin typeface=".VnAvant" pitchFamily="34" charset="0"/>
              </a:rPr>
              <a:t> </a:t>
            </a:r>
            <a:r>
              <a:rPr lang="en-US" sz="4400" b="1" dirty="0" err="1" smtClean="0">
                <a:latin typeface=".VnAvant" pitchFamily="34" charset="0"/>
              </a:rPr>
              <a:t>nÕp</a:t>
            </a:r>
            <a:r>
              <a:rPr lang="en-US" sz="4400" b="1" dirty="0" smtClean="0">
                <a:latin typeface=".VnAvant" pitchFamily="34" charset="0"/>
              </a:rPr>
              <a:t> vµ </a:t>
            </a:r>
            <a:r>
              <a:rPr lang="en-US" sz="4400" b="1" dirty="0" err="1" smtClean="0">
                <a:latin typeface=".VnAvant" pitchFamily="34" charset="0"/>
              </a:rPr>
              <a:t>r¸n</a:t>
            </a:r>
            <a:r>
              <a:rPr lang="en-US" sz="4400" b="1" dirty="0" smtClean="0">
                <a:latin typeface=".VnAvant" pitchFamily="34" charset="0"/>
              </a:rPr>
              <a:t> c¸ </a:t>
            </a:r>
            <a:r>
              <a:rPr lang="en-US" sz="4400" b="1" dirty="0" err="1" smtClean="0">
                <a:latin typeface=".VnAvant" pitchFamily="34" charset="0"/>
              </a:rPr>
              <a:t>chÐp</a:t>
            </a:r>
            <a:r>
              <a:rPr lang="en-US" sz="4400" b="1" dirty="0" smtClean="0">
                <a:latin typeface=".VnAvant" pitchFamily="34" charset="0"/>
              </a:rPr>
              <a:t>. Hµ </a:t>
            </a:r>
            <a:r>
              <a:rPr lang="en-US" sz="4400" b="1" dirty="0" err="1" smtClean="0">
                <a:latin typeface=".VnAvant" pitchFamily="34" charset="0"/>
              </a:rPr>
              <a:t>Gióp</a:t>
            </a:r>
            <a:r>
              <a:rPr lang="en-US" sz="4400" b="1" dirty="0" smtClean="0">
                <a:latin typeface=".VnAvant" pitchFamily="34" charset="0"/>
              </a:rPr>
              <a:t> </a:t>
            </a:r>
            <a:r>
              <a:rPr lang="en-US" sz="4400" b="1" dirty="0" err="1" smtClean="0">
                <a:latin typeface=".VnAvant" pitchFamily="34" charset="0"/>
              </a:rPr>
              <a:t>mÑ</a:t>
            </a:r>
            <a:r>
              <a:rPr lang="en-US" sz="4400" b="1" dirty="0" smtClean="0">
                <a:latin typeface=".VnAvant" pitchFamily="34" charset="0"/>
              </a:rPr>
              <a:t> </a:t>
            </a:r>
            <a:r>
              <a:rPr lang="en-US" sz="4400" b="1" dirty="0" err="1" smtClean="0">
                <a:latin typeface=".VnAvant" pitchFamily="34" charset="0"/>
              </a:rPr>
              <a:t>röa</a:t>
            </a:r>
            <a:r>
              <a:rPr lang="en-US" sz="4400" b="1" dirty="0" smtClean="0">
                <a:latin typeface=".VnAvant" pitchFamily="34" charset="0"/>
              </a:rPr>
              <a:t> </a:t>
            </a:r>
            <a:r>
              <a:rPr lang="en-US" sz="4400" b="1" dirty="0" err="1" smtClean="0">
                <a:latin typeface=".VnAvant" pitchFamily="34" charset="0"/>
              </a:rPr>
              <a:t>rau</a:t>
            </a:r>
            <a:r>
              <a:rPr lang="en-US" sz="4400" b="1" dirty="0" smtClean="0">
                <a:latin typeface=".VnAvant" pitchFamily="34" charset="0"/>
              </a:rPr>
              <a:t> </a:t>
            </a:r>
            <a:r>
              <a:rPr lang="en-US" sz="4400" b="1" dirty="0" err="1" smtClean="0">
                <a:latin typeface=".VnAvant" pitchFamily="34" charset="0"/>
              </a:rPr>
              <a:t>qu</a:t>
            </a:r>
            <a:r>
              <a:rPr lang="en-US" sz="4400" b="1" dirty="0" smtClean="0">
                <a:latin typeface=".VnAvant" pitchFamily="34" charset="0"/>
              </a:rPr>
              <a:t>¶ vµ s¾p </a:t>
            </a:r>
            <a:r>
              <a:rPr lang="en-US" sz="4400" b="1" dirty="0" err="1" smtClean="0">
                <a:latin typeface=".VnAvant" pitchFamily="34" charset="0"/>
              </a:rPr>
              <a:t>xÕp</a:t>
            </a:r>
            <a:r>
              <a:rPr lang="en-US" sz="4400" b="1" dirty="0" smtClean="0">
                <a:latin typeface=".VnAvant" pitchFamily="34" charset="0"/>
              </a:rPr>
              <a:t> </a:t>
            </a:r>
            <a:r>
              <a:rPr lang="en-US" sz="4400" b="1" dirty="0" err="1" smtClean="0">
                <a:latin typeface=".VnAvant" pitchFamily="34" charset="0"/>
              </a:rPr>
              <a:t>b¸t</a:t>
            </a:r>
            <a:r>
              <a:rPr lang="en-US" sz="4400" b="1" dirty="0" smtClean="0">
                <a:latin typeface=".VnAvant" pitchFamily="34" charset="0"/>
              </a:rPr>
              <a:t> ®</a:t>
            </a:r>
            <a:r>
              <a:rPr lang="en-US" sz="4400" b="1" dirty="0" err="1" smtClean="0">
                <a:latin typeface=".VnAvant" pitchFamily="34" charset="0"/>
              </a:rPr>
              <a:t>Üa</a:t>
            </a:r>
            <a:r>
              <a:rPr lang="en-US" sz="4400" b="1" dirty="0" smtClean="0">
                <a:latin typeface=".VnAvant" pitchFamily="34" charset="0"/>
              </a:rPr>
              <a:t>. </a:t>
            </a:r>
            <a:r>
              <a:rPr lang="en-US" sz="4400" b="1" dirty="0" err="1" smtClean="0">
                <a:latin typeface=".VnAvant" pitchFamily="34" charset="0"/>
              </a:rPr>
              <a:t>Bè</a:t>
            </a:r>
            <a:r>
              <a:rPr lang="en-US" sz="4400" b="1" dirty="0" smtClean="0">
                <a:latin typeface=".VnAvant" pitchFamily="34" charset="0"/>
              </a:rPr>
              <a:t> </a:t>
            </a:r>
            <a:r>
              <a:rPr lang="en-US" sz="4400" b="1" dirty="0" err="1" smtClean="0">
                <a:latin typeface=".VnAvant" pitchFamily="34" charset="0"/>
              </a:rPr>
              <a:t>th</a:t>
            </a:r>
            <a:r>
              <a:rPr lang="en-US" sz="4400" b="1" dirty="0" smtClean="0">
                <a:latin typeface=".VnAvant" pitchFamily="34" charset="0"/>
              </a:rPr>
              <a:t>× </a:t>
            </a:r>
            <a:r>
              <a:rPr lang="en-US" sz="4400" b="1" dirty="0" err="1" smtClean="0">
                <a:latin typeface=".VnAvant" pitchFamily="34" charset="0"/>
              </a:rPr>
              <a:t>dän</a:t>
            </a:r>
            <a:r>
              <a:rPr lang="en-US" sz="4400" b="1" dirty="0" smtClean="0">
                <a:latin typeface=".VnAvant" pitchFamily="34" charset="0"/>
              </a:rPr>
              <a:t> </a:t>
            </a:r>
            <a:r>
              <a:rPr lang="en-US" sz="4400" b="1" dirty="0" err="1" smtClean="0">
                <a:latin typeface=".VnAvant" pitchFamily="34" charset="0"/>
              </a:rPr>
              <a:t>dÑp</a:t>
            </a:r>
            <a:r>
              <a:rPr lang="en-US" sz="4400" b="1" dirty="0" smtClean="0">
                <a:latin typeface=".VnAvant" pitchFamily="34" charset="0"/>
              </a:rPr>
              <a:t> </a:t>
            </a:r>
            <a:r>
              <a:rPr lang="en-US" sz="4400" b="1" dirty="0" err="1" smtClean="0">
                <a:latin typeface=".VnAvant" pitchFamily="34" charset="0"/>
              </a:rPr>
              <a:t>nh</a:t>
            </a:r>
            <a:r>
              <a:rPr lang="en-US" sz="4400" b="1" dirty="0" smtClean="0">
                <a:latin typeface=".VnAvant" pitchFamily="34" charset="0"/>
              </a:rPr>
              <a:t>µ </a:t>
            </a:r>
            <a:r>
              <a:rPr lang="en-US" sz="4400" b="1" dirty="0" err="1" smtClean="0">
                <a:latin typeface=".VnAvant" pitchFamily="34" charset="0"/>
              </a:rPr>
              <a:t>cöa</a:t>
            </a:r>
            <a:r>
              <a:rPr lang="en-US" sz="4400" b="1" dirty="0" smtClean="0">
                <a:latin typeface=".VnAvant" pitchFamily="34" charset="0"/>
              </a:rPr>
              <a:t>. </a:t>
            </a:r>
            <a:r>
              <a:rPr lang="en-US" sz="4400" b="1" dirty="0" err="1" smtClean="0">
                <a:latin typeface=".VnAvant" pitchFamily="34" charset="0"/>
              </a:rPr>
              <a:t>Nh</a:t>
            </a:r>
            <a:r>
              <a:rPr lang="en-US" sz="4400" b="1" dirty="0" smtClean="0">
                <a:latin typeface=".VnAvant" pitchFamily="34" charset="0"/>
              </a:rPr>
              <a:t>µ Hµ </a:t>
            </a:r>
            <a:r>
              <a:rPr lang="en-US" sz="4400" b="1" dirty="0" err="1" smtClean="0">
                <a:latin typeface=".VnAvant" pitchFamily="34" charset="0"/>
              </a:rPr>
              <a:t>h«m</a:t>
            </a:r>
            <a:r>
              <a:rPr lang="en-US" sz="4400" b="1" dirty="0" smtClean="0">
                <a:latin typeface=".VnAvant" pitchFamily="34" charset="0"/>
              </a:rPr>
              <a:t> nay </a:t>
            </a:r>
            <a:r>
              <a:rPr lang="en-US" sz="4400" b="1" dirty="0" err="1" smtClean="0">
                <a:latin typeface=".VnAvant" pitchFamily="34" charset="0"/>
              </a:rPr>
              <a:t>thËt</a:t>
            </a:r>
            <a:r>
              <a:rPr lang="en-US" sz="4400" b="1" dirty="0" smtClean="0">
                <a:latin typeface=".VnAvant" pitchFamily="34" charset="0"/>
              </a:rPr>
              <a:t> lµ </a:t>
            </a:r>
            <a:r>
              <a:rPr lang="en-US" sz="4400" b="1" dirty="0" err="1" smtClean="0">
                <a:latin typeface=".VnAvant" pitchFamily="34" charset="0"/>
              </a:rPr>
              <a:t>vui</a:t>
            </a:r>
            <a:r>
              <a:rPr lang="en-US" sz="4400" b="1" dirty="0" smtClean="0">
                <a:latin typeface=".VnAvant" pitchFamily="34" charset="0"/>
              </a:rPr>
              <a:t>.</a:t>
            </a:r>
            <a:endParaRPr lang="vi-VN" sz="4400" b="1" dirty="0" smtClean="0"/>
          </a:p>
          <a:p>
            <a:endParaRPr lang="vi-VN" sz="4000" dirty="0"/>
          </a:p>
        </p:txBody>
      </p:sp>
    </p:spTree>
    <p:extLst>
      <p:ext uri="{BB962C8B-B14F-4D97-AF65-F5344CB8AC3E}">
        <p14:creationId xmlns:p14="http://schemas.microsoft.com/office/powerpoint/2010/main" val="16533974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11727" y="165253"/>
            <a:ext cx="65907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.VnAvant" pitchFamily="34" charset="0"/>
              </a:rPr>
              <a:t>Khi</a:t>
            </a:r>
            <a:r>
              <a:rPr lang="en-US" sz="4400" dirty="0" smtClean="0">
                <a:latin typeface=".VnAvant" pitchFamily="34" charset="0"/>
              </a:rPr>
              <a:t> </a:t>
            </a:r>
            <a:r>
              <a:rPr lang="en-US" sz="4400" dirty="0" err="1" smtClean="0">
                <a:latin typeface=".VnAvant" pitchFamily="34" charset="0"/>
              </a:rPr>
              <a:t>nh</a:t>
            </a:r>
            <a:r>
              <a:rPr lang="en-US" sz="4400" dirty="0" smtClean="0">
                <a:latin typeface=".VnAvant" pitchFamily="34" charset="0"/>
              </a:rPr>
              <a:t>µ </a:t>
            </a:r>
            <a:r>
              <a:rPr lang="en-US" sz="4400" dirty="0" err="1" smtClean="0">
                <a:latin typeface=".VnAvant" pitchFamily="34" charset="0"/>
              </a:rPr>
              <a:t>cã</a:t>
            </a:r>
            <a:r>
              <a:rPr lang="en-US" sz="4400" dirty="0" smtClean="0">
                <a:latin typeface=".VnAvant" pitchFamily="34" charset="0"/>
              </a:rPr>
              <a:t> </a:t>
            </a:r>
            <a:r>
              <a:rPr lang="en-US" sz="4400" dirty="0" err="1" smtClean="0">
                <a:latin typeface=".VnAvant" pitchFamily="34" charset="0"/>
              </a:rPr>
              <a:t>kh¸ch</a:t>
            </a:r>
            <a:endParaRPr lang="en-US" sz="4400" dirty="0">
              <a:latin typeface=".VnAvant" pitchFamily="34" charset="0"/>
            </a:endParaRPr>
          </a:p>
        </p:txBody>
      </p:sp>
      <p:pic>
        <p:nvPicPr>
          <p:cNvPr id="3074" name="Picture 2" descr="C:\Users\Administrator.6RF5WSS4JU85311\Desktop\khác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8976" y="940221"/>
            <a:ext cx="10077450" cy="591777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69243" y="1214651"/>
            <a:ext cx="8761862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2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Thanks you!</a:t>
            </a:r>
            <a:endParaRPr lang="en-US" sz="120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840625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WordArt 6"/>
          <p:cNvSpPr>
            <a:spLocks noChangeArrowheads="1" noChangeShapeType="1" noTextEdit="1"/>
          </p:cNvSpPr>
          <p:nvPr/>
        </p:nvSpPr>
        <p:spPr bwMode="auto">
          <a:xfrm>
            <a:off x="1422400" y="152400"/>
            <a:ext cx="99568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Trò chơi:    Nhìn tranh - đoán chữ </a:t>
            </a:r>
            <a:endParaRPr lang="en-US" sz="3600" b="1" kern="10">
              <a:ln w="9525">
                <a:solidFill>
                  <a:srgbClr val="FF33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107763" dir="18900000" algn="ctr" rotWithShape="0">
                  <a:srgbClr val="C0C0C0">
                    <a:alpha val="5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2308" name="Text Box 20"/>
          <p:cNvSpPr txBox="1">
            <a:spLocks noChangeArrowheads="1"/>
          </p:cNvSpPr>
          <p:nvPr/>
        </p:nvSpPr>
        <p:spPr bwMode="auto">
          <a:xfrm>
            <a:off x="4070352" y="5208589"/>
            <a:ext cx="2025649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>
                <a:solidFill>
                  <a:srgbClr val="FF0000"/>
                </a:solidFill>
              </a:rPr>
              <a:t>vé số</a:t>
            </a:r>
            <a:endParaRPr lang="vi-VN" sz="4000" b="1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12309" name="Line 21"/>
          <p:cNvSpPr>
            <a:spLocks noChangeShapeType="1"/>
          </p:cNvSpPr>
          <p:nvPr/>
        </p:nvSpPr>
        <p:spPr bwMode="auto">
          <a:xfrm flipH="1">
            <a:off x="5486400" y="4800600"/>
            <a:ext cx="406400" cy="38100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312" name="Line 24"/>
          <p:cNvSpPr>
            <a:spLocks noChangeShapeType="1"/>
          </p:cNvSpPr>
          <p:nvPr/>
        </p:nvSpPr>
        <p:spPr bwMode="auto">
          <a:xfrm>
            <a:off x="5181600" y="5788025"/>
            <a:ext cx="60960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7" name="Picture 4" descr="F:\wellspring\tranh lop 1\hinh\i-a\236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6534" y="1219201"/>
            <a:ext cx="10329333" cy="341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3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3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3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animBg="1"/>
      <p:bldP spid="12308" grpId="0"/>
      <p:bldP spid="12309" grpId="0" animBg="1"/>
      <p:bldP spid="123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WordArt 6"/>
          <p:cNvSpPr>
            <a:spLocks noChangeArrowheads="1" noChangeShapeType="1" noTextEdit="1"/>
          </p:cNvSpPr>
          <p:nvPr/>
        </p:nvSpPr>
        <p:spPr bwMode="auto">
          <a:xfrm>
            <a:off x="1422400" y="152400"/>
            <a:ext cx="99568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Trò chơi:    Nhìn tranh - đoán chữ </a:t>
            </a:r>
            <a:endParaRPr lang="en-US" sz="3600" b="1" kern="10">
              <a:ln w="9525">
                <a:solidFill>
                  <a:srgbClr val="FF33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107763" dir="18900000" algn="ctr" rotWithShape="0">
                  <a:srgbClr val="C0C0C0">
                    <a:alpha val="5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3600451" y="5783264"/>
            <a:ext cx="252344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Century Gothic" pitchFamily="34" charset="0"/>
              </a:rPr>
              <a:t>mẹ ru bé </a:t>
            </a:r>
            <a:endParaRPr lang="vi-VN" sz="4000" b="1">
              <a:solidFill>
                <a:srgbClr val="FF0000"/>
              </a:solidFill>
            </a:endParaRPr>
          </a:p>
        </p:txBody>
      </p:sp>
      <p:sp>
        <p:nvSpPr>
          <p:cNvPr id="15368" name="Line 8"/>
          <p:cNvSpPr>
            <a:spLocks noChangeShapeType="1"/>
          </p:cNvSpPr>
          <p:nvPr/>
        </p:nvSpPr>
        <p:spPr bwMode="auto">
          <a:xfrm flipH="1">
            <a:off x="5378451" y="5334000"/>
            <a:ext cx="812800" cy="611188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369" name="Line 9"/>
          <p:cNvSpPr>
            <a:spLocks noChangeShapeType="1"/>
          </p:cNvSpPr>
          <p:nvPr/>
        </p:nvSpPr>
        <p:spPr bwMode="auto">
          <a:xfrm>
            <a:off x="4876800" y="6400800"/>
            <a:ext cx="60960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8" name="Picture 4" descr="F:\wellspring\tranh lop 1\hinh\i-a\236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400" y="1447801"/>
            <a:ext cx="6400800" cy="377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7" grpId="0"/>
      <p:bldP spid="15368" grpId="0" animBg="1"/>
      <p:bldP spid="1536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WordArt 5"/>
          <p:cNvSpPr>
            <a:spLocks noChangeArrowheads="1" noChangeShapeType="1" noTextEdit="1"/>
          </p:cNvSpPr>
          <p:nvPr/>
        </p:nvSpPr>
        <p:spPr bwMode="auto">
          <a:xfrm>
            <a:off x="2163233" y="161925"/>
            <a:ext cx="6705600" cy="876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dirty="0">
                <a:ln w="9525">
                  <a:noFill/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ÔN VÀ KHỞI ĐỘNG</a:t>
            </a:r>
          </a:p>
        </p:txBody>
      </p:sp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2844800" y="6324600"/>
            <a:ext cx="6604000" cy="533400"/>
            <a:chOff x="1056" y="2208"/>
            <a:chExt cx="3648" cy="1014"/>
          </a:xfrm>
        </p:grpSpPr>
        <p:pic>
          <p:nvPicPr>
            <p:cNvPr id="5123" name="Picture 24" descr="flowers_209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872" y="2256"/>
              <a:ext cx="660" cy="6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4" name="Picture 25" descr="002-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056" y="2208"/>
              <a:ext cx="3648" cy="10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5" name="Picture 26" descr="flowers_209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592" y="2256"/>
              <a:ext cx="660" cy="6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6" name="Picture 27" descr="flowers_209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264" y="2256"/>
              <a:ext cx="660" cy="6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5127" name="Picture 28" descr="hoa v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" y="5943600"/>
            <a:ext cx="131656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Picture 29" descr="hoa v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5400000">
            <a:off x="11037888" y="5703888"/>
            <a:ext cx="987425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9" name="Rectangle 2"/>
          <p:cNvSpPr>
            <a:spLocks noChangeArrowheads="1"/>
          </p:cNvSpPr>
          <p:nvPr/>
        </p:nvSpPr>
        <p:spPr bwMode="auto">
          <a:xfrm>
            <a:off x="13208000" y="4038601"/>
            <a:ext cx="26962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00FF"/>
                </a:solidFill>
              </a:rPr>
              <a:t>,</a:t>
            </a:r>
            <a:endParaRPr lang="en-US">
              <a:solidFill>
                <a:srgbClr val="0000FF"/>
              </a:solidFill>
            </a:endParaRPr>
          </a:p>
        </p:txBody>
      </p:sp>
      <p:sp>
        <p:nvSpPr>
          <p:cNvPr id="6147" name="AutoShape 6"/>
          <p:cNvSpPr>
            <a:spLocks noChangeArrowheads="1"/>
          </p:cNvSpPr>
          <p:nvPr/>
        </p:nvSpPr>
        <p:spPr bwMode="auto">
          <a:xfrm>
            <a:off x="154236" y="1002535"/>
            <a:ext cx="2144464" cy="1146940"/>
          </a:xfrm>
          <a:prstGeom prst="notchedRightArrow">
            <a:avLst>
              <a:gd name="adj1" fmla="val 50000"/>
              <a:gd name="adj2" fmla="val 31939"/>
            </a:avLst>
          </a:prstGeom>
          <a:solidFill>
            <a:schemeClr val="bg1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000" b="1" dirty="0" err="1">
                <a:solidFill>
                  <a:srgbClr val="FF0000"/>
                </a:solidFill>
              </a:rPr>
              <a:t>Đọc</a:t>
            </a:r>
            <a:r>
              <a:rPr lang="en-US" sz="3000" dirty="0">
                <a:solidFill>
                  <a:srgbClr val="FF0000"/>
                </a:solidFill>
              </a:rPr>
              <a:t> </a:t>
            </a:r>
            <a:endParaRPr lang="vi-VN" sz="3000" dirty="0">
              <a:solidFill>
                <a:srgbClr val="FF0000"/>
              </a:solidFill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0389026"/>
              </p:ext>
            </p:extLst>
          </p:nvPr>
        </p:nvGraphicFramePr>
        <p:xfrm>
          <a:off x="1296229" y="2277308"/>
          <a:ext cx="6949830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9966">
                  <a:extLst>
                    <a:ext uri="{9D8B030D-6E8A-4147-A177-3AD203B41FA5}">
                      <a16:colId xmlns:a16="http://schemas.microsoft.com/office/drawing/2014/main" xmlns="" val="3861026304"/>
                    </a:ext>
                  </a:extLst>
                </a:gridCol>
                <a:gridCol w="1389966">
                  <a:extLst>
                    <a:ext uri="{9D8B030D-6E8A-4147-A177-3AD203B41FA5}">
                      <a16:colId xmlns:a16="http://schemas.microsoft.com/office/drawing/2014/main" xmlns="" val="3149726191"/>
                    </a:ext>
                  </a:extLst>
                </a:gridCol>
                <a:gridCol w="1389966">
                  <a:extLst>
                    <a:ext uri="{9D8B030D-6E8A-4147-A177-3AD203B41FA5}">
                      <a16:colId xmlns:a16="http://schemas.microsoft.com/office/drawing/2014/main" xmlns="" val="1321676295"/>
                    </a:ext>
                  </a:extLst>
                </a:gridCol>
                <a:gridCol w="1389966">
                  <a:extLst>
                    <a:ext uri="{9D8B030D-6E8A-4147-A177-3AD203B41FA5}">
                      <a16:colId xmlns:a16="http://schemas.microsoft.com/office/drawing/2014/main" xmlns="" val="1039307286"/>
                    </a:ext>
                  </a:extLst>
                </a:gridCol>
                <a:gridCol w="1389966">
                  <a:extLst>
                    <a:ext uri="{9D8B030D-6E8A-4147-A177-3AD203B41FA5}">
                      <a16:colId xmlns:a16="http://schemas.microsoft.com/office/drawing/2014/main" xmlns="" val="41290021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800" b="0" dirty="0" err="1" smtClean="0">
                          <a:solidFill>
                            <a:schemeClr val="tx1"/>
                          </a:solidFill>
                          <a:latin typeface=".VnAvant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nÐt</a:t>
                      </a:r>
                      <a:endParaRPr lang="en-US" sz="4800" b="0" dirty="0">
                        <a:solidFill>
                          <a:schemeClr val="tx1"/>
                        </a:solidFill>
                        <a:latin typeface=".VnAvant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0" dirty="0" err="1" smtClean="0">
                          <a:solidFill>
                            <a:schemeClr val="tx1"/>
                          </a:solidFill>
                          <a:latin typeface=".VnAvant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tÕt</a:t>
                      </a:r>
                      <a:endParaRPr lang="en-US" sz="4800" b="0" dirty="0">
                        <a:solidFill>
                          <a:schemeClr val="tx1"/>
                        </a:solidFill>
                        <a:latin typeface=".VnAvant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0" dirty="0" err="1" smtClean="0">
                          <a:solidFill>
                            <a:schemeClr val="tx1"/>
                          </a:solidFill>
                          <a:latin typeface=".VnAvant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thÞt</a:t>
                      </a:r>
                      <a:endParaRPr lang="en-US" sz="4800" b="0" dirty="0">
                        <a:solidFill>
                          <a:schemeClr val="tx1"/>
                        </a:solidFill>
                        <a:latin typeface=".VnAvant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0" dirty="0" err="1" smtClean="0">
                          <a:solidFill>
                            <a:schemeClr val="tx1"/>
                          </a:solidFill>
                          <a:latin typeface=".VnAvant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sót</a:t>
                      </a:r>
                      <a:endParaRPr lang="en-US" sz="4800" b="0" dirty="0">
                        <a:solidFill>
                          <a:schemeClr val="tx1"/>
                        </a:solidFill>
                        <a:latin typeface=".VnAvant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0" dirty="0" err="1" smtClean="0">
                          <a:solidFill>
                            <a:schemeClr val="tx1"/>
                          </a:solidFill>
                          <a:latin typeface=".VnAvant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møt</a:t>
                      </a:r>
                      <a:endParaRPr lang="en-US" sz="4800" b="0" dirty="0">
                        <a:solidFill>
                          <a:schemeClr val="tx1"/>
                        </a:solidFill>
                        <a:latin typeface=".VnAvant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4249316"/>
                  </a:ext>
                </a:extLst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0389026"/>
              </p:ext>
            </p:extLst>
          </p:nvPr>
        </p:nvGraphicFramePr>
        <p:xfrm>
          <a:off x="1372495" y="3482670"/>
          <a:ext cx="7653170" cy="76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0634">
                  <a:extLst>
                    <a:ext uri="{9D8B030D-6E8A-4147-A177-3AD203B41FA5}">
                      <a16:colId xmlns:a16="http://schemas.microsoft.com/office/drawing/2014/main" xmlns="" val="3861026304"/>
                    </a:ext>
                  </a:extLst>
                </a:gridCol>
                <a:gridCol w="1530634">
                  <a:extLst>
                    <a:ext uri="{9D8B030D-6E8A-4147-A177-3AD203B41FA5}">
                      <a16:colId xmlns:a16="http://schemas.microsoft.com/office/drawing/2014/main" xmlns="" val="3149726191"/>
                    </a:ext>
                  </a:extLst>
                </a:gridCol>
                <a:gridCol w="1427713">
                  <a:extLst>
                    <a:ext uri="{9D8B030D-6E8A-4147-A177-3AD203B41FA5}">
                      <a16:colId xmlns:a16="http://schemas.microsoft.com/office/drawing/2014/main" xmlns="" val="1321676295"/>
                    </a:ext>
                  </a:extLst>
                </a:gridCol>
                <a:gridCol w="1633555">
                  <a:extLst>
                    <a:ext uri="{9D8B030D-6E8A-4147-A177-3AD203B41FA5}">
                      <a16:colId xmlns:a16="http://schemas.microsoft.com/office/drawing/2014/main" xmlns="" val="1039307286"/>
                    </a:ext>
                  </a:extLst>
                </a:gridCol>
                <a:gridCol w="1530634">
                  <a:extLst>
                    <a:ext uri="{9D8B030D-6E8A-4147-A177-3AD203B41FA5}">
                      <a16:colId xmlns:a16="http://schemas.microsoft.com/office/drawing/2014/main" xmlns="" val="41290021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400" b="0" dirty="0" err="1" smtClean="0">
                          <a:solidFill>
                            <a:schemeClr val="tx1"/>
                          </a:solidFill>
                          <a:latin typeface=".VnAvant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th¸p</a:t>
                      </a:r>
                      <a:endParaRPr lang="en-US" sz="4400" b="0" dirty="0">
                        <a:solidFill>
                          <a:schemeClr val="tx1"/>
                        </a:solidFill>
                        <a:latin typeface=".VnAvant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0" dirty="0" smtClean="0">
                          <a:solidFill>
                            <a:schemeClr val="tx1"/>
                          </a:solidFill>
                          <a:latin typeface=".VnAvant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s¾p</a:t>
                      </a:r>
                      <a:endParaRPr lang="en-US" sz="4400" b="0" dirty="0">
                        <a:solidFill>
                          <a:schemeClr val="tx1"/>
                        </a:solidFill>
                        <a:latin typeface=".VnAvant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0" dirty="0" err="1" smtClean="0">
                          <a:solidFill>
                            <a:schemeClr val="tx1"/>
                          </a:solidFill>
                          <a:latin typeface=".VnAvant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lÊp</a:t>
                      </a:r>
                      <a:endParaRPr lang="en-US" sz="4400" b="0" dirty="0">
                        <a:solidFill>
                          <a:schemeClr val="tx1"/>
                        </a:solidFill>
                        <a:latin typeface=".VnAvant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0" dirty="0" err="1" smtClean="0">
                          <a:solidFill>
                            <a:schemeClr val="tx1"/>
                          </a:solidFill>
                          <a:latin typeface=".VnAvant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chãp</a:t>
                      </a:r>
                      <a:endParaRPr lang="en-US" sz="4400" b="0" dirty="0">
                        <a:solidFill>
                          <a:schemeClr val="tx1"/>
                        </a:solidFill>
                        <a:latin typeface=".VnAvant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0" dirty="0" err="1" smtClean="0">
                          <a:solidFill>
                            <a:schemeClr val="tx1"/>
                          </a:solidFill>
                          <a:latin typeface=".VnAvant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lèp</a:t>
                      </a:r>
                      <a:endParaRPr lang="en-US" sz="4400" b="0" dirty="0">
                        <a:solidFill>
                          <a:schemeClr val="tx1"/>
                        </a:solidFill>
                        <a:latin typeface=".VnAvant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4249316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/>
      <p:bldP spid="614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850" b="16019"/>
          <a:stretch/>
        </p:blipFill>
        <p:spPr>
          <a:xfrm>
            <a:off x="467503" y="915584"/>
            <a:ext cx="11194472" cy="5172363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 rot="20801889">
            <a:off x="1585764" y="2621344"/>
            <a:ext cx="2009665" cy="636072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3200" dirty="0" err="1" smtClean="0">
                <a:latin typeface=".VnAvant" pitchFamily="34" charset="0"/>
              </a:rPr>
              <a:t>gÆp</a:t>
            </a:r>
            <a:r>
              <a:rPr lang="en-US" sz="3200" dirty="0" smtClean="0">
                <a:latin typeface=".VnAvant" pitchFamily="34" charset="0"/>
              </a:rPr>
              <a:t> </a:t>
            </a:r>
            <a:r>
              <a:rPr lang="en-US" sz="3200" dirty="0" err="1" smtClean="0">
                <a:latin typeface=".VnAvant" pitchFamily="34" charset="0"/>
              </a:rPr>
              <a:t>gỡ</a:t>
            </a:r>
            <a:endParaRPr lang="en-US" sz="3200" dirty="0">
              <a:latin typeface=".VnAvant" pitchFamily="34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 rot="721204">
            <a:off x="893852" y="4368124"/>
            <a:ext cx="1940709" cy="61555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.VnAvant" pitchFamily="34" charset="0"/>
              </a:rPr>
              <a:t>tÊp</a:t>
            </a:r>
            <a:r>
              <a:rPr lang="en-US" sz="3200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.VnAvant" pitchFamily="34" charset="0"/>
              </a:rPr>
              <a:t>nËp</a:t>
            </a:r>
            <a:endParaRPr lang="en-US" sz="32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 rot="21396740">
            <a:off x="3082660" y="3884181"/>
            <a:ext cx="2290091" cy="61555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3200" dirty="0" err="1" smtClean="0">
                <a:latin typeface=".VnAvant" pitchFamily="34" charset="0"/>
              </a:rPr>
              <a:t>gom</a:t>
            </a:r>
            <a:r>
              <a:rPr lang="en-US" sz="3200" dirty="0" smtClean="0">
                <a:latin typeface=".VnAvant" pitchFamily="34" charset="0"/>
              </a:rPr>
              <a:t> </a:t>
            </a:r>
            <a:r>
              <a:rPr lang="en-US" sz="3200" dirty="0" err="1" smtClean="0">
                <a:latin typeface=".VnAvant" pitchFamily="34" charset="0"/>
              </a:rPr>
              <a:t>gãp</a:t>
            </a:r>
            <a:endParaRPr lang="en-US" sz="3200" dirty="0">
              <a:latin typeface=".VnAvant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 rot="303033">
            <a:off x="4350651" y="2734345"/>
            <a:ext cx="1802525" cy="636072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.VnAvant" pitchFamily="34" charset="0"/>
              </a:rPr>
              <a:t>chót</a:t>
            </a:r>
            <a:r>
              <a:rPr lang="en-US" sz="3200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.VnAvant" pitchFamily="34" charset="0"/>
              </a:rPr>
              <a:t>Ýt</a:t>
            </a:r>
            <a:endParaRPr lang="en-US" sz="32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 rot="705994">
            <a:off x="5204326" y="4518035"/>
            <a:ext cx="1965173" cy="636072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3200" dirty="0" err="1" smtClean="0">
                <a:latin typeface=".VnAvant" pitchFamily="34" charset="0"/>
              </a:rPr>
              <a:t>møt</a:t>
            </a:r>
            <a:r>
              <a:rPr lang="en-US" sz="3200" dirty="0" smtClean="0">
                <a:latin typeface=".VnAvant" pitchFamily="34" charset="0"/>
              </a:rPr>
              <a:t> </a:t>
            </a:r>
            <a:r>
              <a:rPr lang="en-US" sz="3200" dirty="0" err="1" smtClean="0">
                <a:latin typeface=".VnAvant" pitchFamily="34" charset="0"/>
              </a:rPr>
              <a:t>sen</a:t>
            </a:r>
            <a:endParaRPr lang="en-US" sz="3200" dirty="0">
              <a:latin typeface=".VnAvant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 rot="21495448">
            <a:off x="7077443" y="3658545"/>
            <a:ext cx="1964725" cy="636072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.VnAvant" pitchFamily="34" charset="0"/>
              </a:rPr>
              <a:t>håi</a:t>
            </a:r>
            <a:r>
              <a:rPr lang="en-US" sz="3200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.VnAvant" pitchFamily="34" charset="0"/>
              </a:rPr>
              <a:t>hép</a:t>
            </a:r>
            <a:endParaRPr lang="en-US" sz="32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 rot="379447">
            <a:off x="9332621" y="2905353"/>
            <a:ext cx="1912939" cy="61555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3200" dirty="0" err="1" smtClean="0">
                <a:latin typeface=".VnAvant" pitchFamily="34" charset="0"/>
              </a:rPr>
              <a:t>xe</a:t>
            </a:r>
            <a:r>
              <a:rPr lang="en-US" sz="3200" dirty="0" smtClean="0">
                <a:latin typeface=".VnAvant" pitchFamily="34" charset="0"/>
              </a:rPr>
              <a:t> ®¹p</a:t>
            </a:r>
            <a:endParaRPr lang="en-US" sz="3200" dirty="0">
              <a:latin typeface=".VnAvant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 rot="20875593">
            <a:off x="8867693" y="4603766"/>
            <a:ext cx="2075577" cy="61555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.VnAvant" pitchFamily="34" charset="0"/>
              </a:rPr>
              <a:t>tia</a:t>
            </a:r>
            <a:r>
              <a:rPr lang="en-US" sz="3200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.VnAvant" pitchFamily="34" charset="0"/>
              </a:rPr>
              <a:t>chíp</a:t>
            </a:r>
            <a:endParaRPr lang="en-US" sz="32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 rot="740089">
            <a:off x="6792509" y="2316616"/>
            <a:ext cx="2009824" cy="636072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3200" dirty="0" err="1" smtClean="0">
                <a:solidFill>
                  <a:srgbClr val="002060"/>
                </a:solidFill>
                <a:latin typeface=".VnAvant" pitchFamily="34" charset="0"/>
              </a:rPr>
              <a:t>nÕt</a:t>
            </a:r>
            <a:r>
              <a:rPr lang="en-US" sz="3200" dirty="0" smtClean="0">
                <a:solidFill>
                  <a:srgbClr val="002060"/>
                </a:solidFill>
                <a:latin typeface=".VnAvant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.VnAvant" pitchFamily="34" charset="0"/>
              </a:rPr>
              <a:t>na</a:t>
            </a:r>
            <a:endParaRPr lang="en-US" sz="3200" dirty="0">
              <a:solidFill>
                <a:srgbClr val="002060"/>
              </a:solidFill>
              <a:latin typeface=".VnAvant" pitchFamily="34" charset="0"/>
            </a:endParaRPr>
          </a:p>
        </p:txBody>
      </p:sp>
      <p:sp>
        <p:nvSpPr>
          <p:cNvPr id="13" name="WordArt 5"/>
          <p:cNvSpPr>
            <a:spLocks noChangeArrowheads="1" noChangeShapeType="1" noTextEdit="1"/>
          </p:cNvSpPr>
          <p:nvPr/>
        </p:nvSpPr>
        <p:spPr bwMode="auto">
          <a:xfrm>
            <a:off x="2163233" y="161925"/>
            <a:ext cx="6705600" cy="876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dirty="0">
                <a:ln w="9525">
                  <a:noFill/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ÔN VÀ KHỞI ĐỘNG</a:t>
            </a:r>
          </a:p>
        </p:txBody>
      </p:sp>
      <p:sp>
        <p:nvSpPr>
          <p:cNvPr id="14" name="AutoShape 6"/>
          <p:cNvSpPr>
            <a:spLocks noChangeArrowheads="1"/>
          </p:cNvSpPr>
          <p:nvPr/>
        </p:nvSpPr>
        <p:spPr bwMode="auto">
          <a:xfrm>
            <a:off x="0" y="705080"/>
            <a:ext cx="2144464" cy="1146940"/>
          </a:xfrm>
          <a:prstGeom prst="notchedRightArrow">
            <a:avLst>
              <a:gd name="adj1" fmla="val 50000"/>
              <a:gd name="adj2" fmla="val 31939"/>
            </a:avLst>
          </a:prstGeom>
          <a:solidFill>
            <a:schemeClr val="bg1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000" b="1" dirty="0" err="1">
                <a:solidFill>
                  <a:srgbClr val="FF0000"/>
                </a:solidFill>
              </a:rPr>
              <a:t>Đọc</a:t>
            </a:r>
            <a:r>
              <a:rPr lang="en-US" sz="3000" dirty="0">
                <a:solidFill>
                  <a:srgbClr val="FF0000"/>
                </a:solidFill>
              </a:rPr>
              <a:t> </a:t>
            </a:r>
            <a:endParaRPr lang="vi-VN" sz="3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240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3" grpId="0"/>
      <p:bldP spid="24" grpId="0"/>
      <p:bldP spid="25" grpId="0"/>
      <p:bldP spid="26" grpId="0"/>
      <p:bldP spid="27" grpId="0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WordArt 5"/>
          <p:cNvSpPr>
            <a:spLocks noChangeArrowheads="1" noChangeShapeType="1" noTextEdit="1"/>
          </p:cNvSpPr>
          <p:nvPr/>
        </p:nvSpPr>
        <p:spPr bwMode="auto">
          <a:xfrm>
            <a:off x="2163233" y="161925"/>
            <a:ext cx="6705600" cy="876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>
                <a:ln w="9525">
                  <a:noFill/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ÔN VÀ KHỞI ĐỘNG</a:t>
            </a:r>
          </a:p>
        </p:txBody>
      </p: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2844800" y="6324600"/>
            <a:ext cx="6604000" cy="533400"/>
            <a:chOff x="1056" y="2208"/>
            <a:chExt cx="3648" cy="1014"/>
          </a:xfrm>
        </p:grpSpPr>
        <p:pic>
          <p:nvPicPr>
            <p:cNvPr id="5123" name="Picture 24" descr="flowers_209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872" y="2256"/>
              <a:ext cx="660" cy="6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4" name="Picture 25" descr="002-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056" y="2208"/>
              <a:ext cx="3648" cy="10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5" name="Picture 26" descr="flowers_209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592" y="2256"/>
              <a:ext cx="660" cy="6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6" name="Picture 27" descr="flowers_209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264" y="2256"/>
              <a:ext cx="660" cy="6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5127" name="Picture 28" descr="hoa v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" y="5943600"/>
            <a:ext cx="131656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Picture 29" descr="hoa v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5400000">
            <a:off x="11037888" y="5703888"/>
            <a:ext cx="987425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9" name="Rectangle 2"/>
          <p:cNvSpPr>
            <a:spLocks noChangeArrowheads="1"/>
          </p:cNvSpPr>
          <p:nvPr/>
        </p:nvSpPr>
        <p:spPr bwMode="auto">
          <a:xfrm>
            <a:off x="13208000" y="4038601"/>
            <a:ext cx="26962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00FF"/>
                </a:solidFill>
              </a:rPr>
              <a:t>,</a:t>
            </a:r>
            <a:endParaRPr lang="en-US">
              <a:solidFill>
                <a:srgbClr val="0000FF"/>
              </a:solidFill>
            </a:endParaRPr>
          </a:p>
        </p:txBody>
      </p:sp>
      <p:sp>
        <p:nvSpPr>
          <p:cNvPr id="6147" name="AutoShape 6"/>
          <p:cNvSpPr>
            <a:spLocks noChangeArrowheads="1"/>
          </p:cNvSpPr>
          <p:nvPr/>
        </p:nvSpPr>
        <p:spPr bwMode="auto">
          <a:xfrm>
            <a:off x="154236" y="1002535"/>
            <a:ext cx="2144464" cy="1146940"/>
          </a:xfrm>
          <a:prstGeom prst="notchedRightArrow">
            <a:avLst>
              <a:gd name="adj1" fmla="val 50000"/>
              <a:gd name="adj2" fmla="val 31939"/>
            </a:avLst>
          </a:prstGeom>
          <a:solidFill>
            <a:schemeClr val="bg1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000" b="1" dirty="0" err="1">
                <a:solidFill>
                  <a:srgbClr val="FF0000"/>
                </a:solidFill>
              </a:rPr>
              <a:t>Đọc</a:t>
            </a:r>
            <a:r>
              <a:rPr lang="en-US" sz="3000" dirty="0">
                <a:solidFill>
                  <a:srgbClr val="FF0000"/>
                </a:solidFill>
              </a:rPr>
              <a:t> </a:t>
            </a:r>
            <a:endParaRPr lang="vi-VN" sz="3000" dirty="0">
              <a:solidFill>
                <a:srgbClr val="FF0000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717747" y="2190881"/>
            <a:ext cx="8201891" cy="2273543"/>
          </a:xfrm>
          <a:prstGeom prst="roundRect">
            <a:avLst/>
          </a:prstGeom>
          <a:solidFill>
            <a:schemeClr val="bg1"/>
          </a:solidFill>
          <a:ln>
            <a:solidFill>
              <a:srgbClr val="05BD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b="1" dirty="0" smtClean="0">
                <a:solidFill>
                  <a:schemeClr val="tx1"/>
                </a:solidFill>
                <a:latin typeface=".VnAvant" pitchFamily="34" charset="0"/>
              </a:rPr>
              <a:t>       </a:t>
            </a:r>
            <a:r>
              <a:rPr lang="en-US" sz="3600" b="1" dirty="0" err="1" smtClean="0">
                <a:solidFill>
                  <a:schemeClr val="tx1"/>
                </a:solidFill>
                <a:latin typeface=".VnAvant" pitchFamily="34" charset="0"/>
              </a:rPr>
              <a:t>C©y</a:t>
            </a:r>
            <a:r>
              <a:rPr lang="en-US" sz="3600" b="1" dirty="0" smtClean="0">
                <a:solidFill>
                  <a:schemeClr val="tx1"/>
                </a:solidFill>
                <a:latin typeface=".VnAvant" pitchFamily="34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.VnAvant" pitchFamily="34" charset="0"/>
              </a:rPr>
              <a:t>cá</a:t>
            </a:r>
            <a:r>
              <a:rPr lang="en-US" sz="3600" b="1" dirty="0" smtClean="0">
                <a:solidFill>
                  <a:schemeClr val="tx1"/>
                </a:solidFill>
                <a:latin typeface=".VnAvant" pitchFamily="34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.VnAvant" pitchFamily="34" charset="0"/>
              </a:rPr>
              <a:t>ng</a:t>
            </a:r>
            <a:r>
              <a:rPr lang="en-US" sz="3600" b="1" dirty="0" smtClean="0">
                <a:solidFill>
                  <a:schemeClr val="tx1"/>
                </a:solidFill>
                <a:latin typeface=".VnAvant" pitchFamily="34" charset="0"/>
              </a:rPr>
              <a:t>¶ r¹p </a:t>
            </a:r>
            <a:r>
              <a:rPr lang="en-US" sz="3600" b="1" dirty="0" err="1" smtClean="0">
                <a:solidFill>
                  <a:schemeClr val="tx1"/>
                </a:solidFill>
                <a:latin typeface=".VnAvant" pitchFamily="34" charset="0"/>
              </a:rPr>
              <a:t>vµo</a:t>
            </a:r>
            <a:r>
              <a:rPr lang="en-US" sz="3600" b="1" dirty="0" smtClean="0">
                <a:solidFill>
                  <a:schemeClr val="tx1"/>
                </a:solidFill>
                <a:latin typeface=".VnAvant" pitchFamily="34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.VnAvant" pitchFamily="34" charset="0"/>
              </a:rPr>
              <a:t>nhau</a:t>
            </a:r>
            <a:r>
              <a:rPr lang="en-US" sz="3600" b="1" dirty="0" smtClean="0">
                <a:solidFill>
                  <a:schemeClr val="tx1"/>
                </a:solidFill>
                <a:latin typeface=".VnAvant" pitchFamily="34" charset="0"/>
              </a:rPr>
              <a:t>. </a:t>
            </a:r>
            <a:r>
              <a:rPr lang="en-US" sz="3600" b="1" dirty="0" err="1" smtClean="0">
                <a:solidFill>
                  <a:schemeClr val="tx1"/>
                </a:solidFill>
                <a:latin typeface=".VnAvant" pitchFamily="34" charset="0"/>
              </a:rPr>
              <a:t>Mét</a:t>
            </a:r>
            <a:r>
              <a:rPr lang="en-US" sz="3600" b="1" dirty="0" smtClean="0">
                <a:solidFill>
                  <a:schemeClr val="tx1"/>
                </a:solidFill>
                <a:latin typeface=".VnAvant" pitchFamily="34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.VnAvant" pitchFamily="34" charset="0"/>
              </a:rPr>
              <a:t>lóc</a:t>
            </a:r>
            <a:r>
              <a:rPr lang="en-US" sz="3600" b="1" dirty="0" smtClean="0">
                <a:solidFill>
                  <a:schemeClr val="tx1"/>
                </a:solidFill>
                <a:latin typeface=".VnAvant" pitchFamily="34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.VnAvant" pitchFamily="34" charset="0"/>
              </a:rPr>
              <a:t>sau</a:t>
            </a:r>
            <a:r>
              <a:rPr lang="en-US" sz="3600" b="1" dirty="0" smtClean="0">
                <a:solidFill>
                  <a:schemeClr val="tx1"/>
                </a:solidFill>
                <a:latin typeface=".VnAvant" pitchFamily="34" charset="0"/>
              </a:rPr>
              <a:t>, </a:t>
            </a:r>
            <a:r>
              <a:rPr lang="en-US" sz="3600" b="1" dirty="0" err="1" smtClean="0">
                <a:solidFill>
                  <a:schemeClr val="tx1"/>
                </a:solidFill>
                <a:latin typeface=".VnAvant" pitchFamily="34" charset="0"/>
              </a:rPr>
              <a:t>mư­a</a:t>
            </a:r>
            <a:r>
              <a:rPr lang="en-US" sz="3600" b="1" dirty="0" smtClean="0">
                <a:solidFill>
                  <a:schemeClr val="tx1"/>
                </a:solidFill>
                <a:latin typeface=".VnAvant" pitchFamily="34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.VnAvant" pitchFamily="34" charset="0"/>
              </a:rPr>
              <a:t>lép</a:t>
            </a:r>
            <a:r>
              <a:rPr lang="en-US" sz="3600" b="1" dirty="0" smtClean="0">
                <a:solidFill>
                  <a:schemeClr val="tx1"/>
                </a:solidFill>
                <a:latin typeface=".VnAvant" pitchFamily="34" charset="0"/>
              </a:rPr>
              <a:t> ®</a:t>
            </a:r>
            <a:r>
              <a:rPr lang="en-US" sz="3600" b="1" dirty="0" err="1" smtClean="0">
                <a:solidFill>
                  <a:schemeClr val="tx1"/>
                </a:solidFill>
                <a:latin typeface=".VnAvant" pitchFamily="34" charset="0"/>
              </a:rPr>
              <a:t>ép</a:t>
            </a:r>
            <a:r>
              <a:rPr lang="en-US" sz="3600" b="1" dirty="0" smtClean="0">
                <a:solidFill>
                  <a:schemeClr val="tx1"/>
                </a:solidFill>
                <a:latin typeface=".VnAvant" pitchFamily="34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.VnAvant" pitchFamily="34" charset="0"/>
              </a:rPr>
              <a:t>råi</a:t>
            </a:r>
            <a:r>
              <a:rPr lang="en-US" sz="3600" b="1" dirty="0" smtClean="0">
                <a:solidFill>
                  <a:schemeClr val="tx1"/>
                </a:solidFill>
                <a:latin typeface=".VnAvant" pitchFamily="34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.VnAvant" pitchFamily="34" charset="0"/>
              </a:rPr>
              <a:t>døt</a:t>
            </a:r>
            <a:r>
              <a:rPr lang="en-US" sz="3600" b="1" dirty="0" smtClean="0">
                <a:solidFill>
                  <a:schemeClr val="tx1"/>
                </a:solidFill>
                <a:latin typeface=".VnAvant" pitchFamily="34" charset="0"/>
              </a:rPr>
              <a:t> h¼n. </a:t>
            </a:r>
            <a:endParaRPr lang="en-US" sz="3600" b="1" dirty="0">
              <a:solidFill>
                <a:schemeClr val="tx1"/>
              </a:solidFill>
              <a:latin typeface=".VnAvant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/>
      <p:bldP spid="6147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513" y="5654565"/>
            <a:ext cx="11077514" cy="743173"/>
          </a:xfrm>
        </p:spPr>
        <p:txBody>
          <a:bodyPr/>
          <a:lstStyle/>
          <a:p>
            <a:r>
              <a:rPr lang="en-US" sz="3800" dirty="0" err="1" smtClean="0">
                <a:solidFill>
                  <a:schemeClr val="tx1"/>
                </a:solidFill>
              </a:rPr>
              <a:t>Trong</a:t>
            </a:r>
            <a:r>
              <a:rPr lang="en-US" sz="3800" dirty="0" smtClean="0">
                <a:solidFill>
                  <a:schemeClr val="tx1"/>
                </a:solidFill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</a:rPr>
              <a:t>bếp</a:t>
            </a:r>
            <a:r>
              <a:rPr lang="en-US" sz="3800" dirty="0" smtClean="0">
                <a:solidFill>
                  <a:schemeClr val="tx1"/>
                </a:solidFill>
              </a:rPr>
              <a:t>, </a:t>
            </a:r>
            <a:r>
              <a:rPr lang="en-US" sz="3800" dirty="0" err="1" smtClean="0">
                <a:solidFill>
                  <a:schemeClr val="tx1"/>
                </a:solidFill>
              </a:rPr>
              <a:t>lũ</a:t>
            </a:r>
            <a:r>
              <a:rPr lang="en-US" sz="3800" dirty="0" smtClean="0">
                <a:solidFill>
                  <a:schemeClr val="tx1"/>
                </a:solidFill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</a:rPr>
              <a:t>cún</a:t>
            </a:r>
            <a:r>
              <a:rPr lang="en-US" sz="3800" dirty="0" smtClean="0">
                <a:solidFill>
                  <a:schemeClr val="tx1"/>
                </a:solidFill>
              </a:rPr>
              <a:t> con </a:t>
            </a:r>
            <a:r>
              <a:rPr lang="en-US" sz="3800" dirty="0" err="1" smtClean="0">
                <a:solidFill>
                  <a:schemeClr val="tx1"/>
                </a:solidFill>
              </a:rPr>
              <a:t>múp</a:t>
            </a:r>
            <a:r>
              <a:rPr lang="en-US" sz="3800" dirty="0" smtClean="0">
                <a:solidFill>
                  <a:schemeClr val="tx1"/>
                </a:solidFill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</a:rPr>
              <a:t>míp</a:t>
            </a:r>
            <a:r>
              <a:rPr lang="en-US" sz="3800" dirty="0" smtClean="0">
                <a:solidFill>
                  <a:schemeClr val="tx1"/>
                </a:solidFill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</a:rPr>
              <a:t>nép</a:t>
            </a:r>
            <a:r>
              <a:rPr lang="en-US" sz="3800" dirty="0" smtClean="0">
                <a:solidFill>
                  <a:schemeClr val="tx1"/>
                </a:solidFill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</a:rPr>
              <a:t>vào</a:t>
            </a:r>
            <a:r>
              <a:rPr lang="en-US" sz="3800" dirty="0" smtClean="0">
                <a:solidFill>
                  <a:schemeClr val="tx1"/>
                </a:solidFill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</a:rPr>
              <a:t>bên</a:t>
            </a:r>
            <a:r>
              <a:rPr lang="en-US" sz="3800" dirty="0" smtClean="0">
                <a:solidFill>
                  <a:schemeClr val="tx1"/>
                </a:solidFill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</a:rPr>
              <a:t>mẹ</a:t>
            </a:r>
            <a:r>
              <a:rPr lang="vi-VN" sz="3800" dirty="0" smtClean="0">
                <a:solidFill>
                  <a:schemeClr val="tx1"/>
                </a:solidFill>
              </a:rPr>
              <a:t>.</a:t>
            </a:r>
            <a:endParaRPr lang="vi-VN" sz="3800" dirty="0">
              <a:solidFill>
                <a:schemeClr val="tx1"/>
              </a:solidFill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115614" y="5649311"/>
            <a:ext cx="11077514" cy="74317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Trong</a:t>
            </a:r>
            <a:r>
              <a:rPr kumimoji="0" lang="en-US" sz="3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</a:t>
            </a:r>
            <a:r>
              <a:rPr kumimoji="0" lang="en-US" sz="3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ếp</a:t>
            </a:r>
            <a:r>
              <a:rPr kumimoji="0" lang="en-US" sz="3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</a:t>
            </a:r>
            <a:r>
              <a:rPr kumimoji="0" lang="en-US" sz="3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lũ</a:t>
            </a:r>
            <a:r>
              <a:rPr kumimoji="0" lang="en-US" sz="3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cún</a:t>
            </a:r>
            <a:r>
              <a:rPr kumimoji="0" lang="en-US" sz="3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con </a:t>
            </a:r>
            <a:r>
              <a:rPr kumimoji="0" lang="en-US" sz="3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</a:t>
            </a:r>
            <a:r>
              <a:rPr kumimoji="0" lang="en-US" sz="3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úp</a:t>
            </a:r>
            <a:r>
              <a:rPr kumimoji="0" lang="en-US" sz="3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</a:t>
            </a:r>
            <a:r>
              <a:rPr kumimoji="0" lang="en-US" sz="3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íp</a:t>
            </a:r>
            <a:r>
              <a:rPr kumimoji="0" lang="en-US" sz="3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</a:t>
            </a:r>
            <a:r>
              <a:rPr kumimoji="0" lang="en-US" sz="3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ép</a:t>
            </a:r>
            <a:r>
              <a:rPr kumimoji="0" lang="en-US" sz="3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vào</a:t>
            </a:r>
            <a:r>
              <a:rPr kumimoji="0" lang="en-US" sz="3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bên</a:t>
            </a:r>
            <a:r>
              <a:rPr kumimoji="0" lang="en-US" sz="3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mẹ</a:t>
            </a:r>
            <a:r>
              <a:rPr kumimoji="0" lang="vi-VN" sz="3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</a:t>
            </a:r>
            <a:endParaRPr kumimoji="0" lang="vi-VN" sz="3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 descr="C:\Users\Administrator.6RF5WSS4JU85311\Desktop\ảnh bế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069" y="662151"/>
            <a:ext cx="11004331" cy="496088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686580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648" y="148473"/>
            <a:ext cx="2629267" cy="123842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04625" y="-34161"/>
            <a:ext cx="14294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FF0000"/>
                </a:solidFill>
                <a:latin typeface=".VnAvant" pitchFamily="34" charset="0"/>
              </a:rPr>
              <a:t>ep</a:t>
            </a:r>
            <a:endParaRPr lang="en-US" sz="54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92085" y="0"/>
            <a:ext cx="15982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ªp</a:t>
            </a:r>
            <a:endParaRPr lang="en-US" sz="5400" b="1" dirty="0">
              <a:solidFill>
                <a:srgbClr val="FF0000"/>
              </a:solidFill>
              <a:latin typeface=".VnAvant" pitchFamily="34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20797" y="0"/>
            <a:ext cx="15982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FF0000"/>
                </a:solidFill>
                <a:latin typeface=".VnAvant" pitchFamily="34" charset="0"/>
              </a:rPr>
              <a:t>ip</a:t>
            </a:r>
            <a:endParaRPr lang="en-US" sz="54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1656207"/>
              </p:ext>
            </p:extLst>
          </p:nvPr>
        </p:nvGraphicFramePr>
        <p:xfrm>
          <a:off x="4213583" y="962473"/>
          <a:ext cx="2844800" cy="15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2400">
                  <a:extLst>
                    <a:ext uri="{9D8B030D-6E8A-4147-A177-3AD203B41FA5}">
                      <a16:colId xmlns="" xmlns:a16="http://schemas.microsoft.com/office/drawing/2014/main" val="228737469"/>
                    </a:ext>
                  </a:extLst>
                </a:gridCol>
                <a:gridCol w="1422400">
                  <a:extLst>
                    <a:ext uri="{9D8B030D-6E8A-4147-A177-3AD203B41FA5}">
                      <a16:colId xmlns="" xmlns:a16="http://schemas.microsoft.com/office/drawing/2014/main" val="3225892531"/>
                    </a:ext>
                  </a:extLst>
                </a:gridCol>
              </a:tblGrid>
              <a:tr h="707209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rgbClr val="0000FF"/>
                          </a:solidFill>
                          <a:latin typeface="VNI-Avo" pitchFamily="2" charset="0"/>
                        </a:rPr>
                        <a:t>n</a:t>
                      </a:r>
                      <a:endParaRPr lang="en-US" sz="4400" dirty="0">
                        <a:solidFill>
                          <a:srgbClr val="0000FF"/>
                        </a:solidFill>
                        <a:latin typeface="VNI-Avo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err="1" smtClean="0">
                          <a:solidFill>
                            <a:srgbClr val="FF0000"/>
                          </a:solidFill>
                          <a:latin typeface="VNI-Avo" pitchFamily="2" charset="0"/>
                        </a:rPr>
                        <a:t>ep</a:t>
                      </a:r>
                      <a:endParaRPr lang="en-US" sz="4400" dirty="0">
                        <a:solidFill>
                          <a:srgbClr val="FF0000"/>
                        </a:solidFill>
                        <a:latin typeface="VNI-Avo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89549917"/>
                  </a:ext>
                </a:extLst>
              </a:tr>
              <a:tr h="707209">
                <a:tc gridSpan="2">
                  <a:txBody>
                    <a:bodyPr/>
                    <a:lstStyle/>
                    <a:p>
                      <a:pPr algn="ctr"/>
                      <a:r>
                        <a:rPr lang="en-US" sz="4400" b="1" i="0" dirty="0" err="1" smtClean="0">
                          <a:solidFill>
                            <a:srgbClr val="0070C0"/>
                          </a:solidFill>
                          <a:latin typeface=".VnAvant" pitchFamily="34" charset="0"/>
                        </a:rPr>
                        <a:t>n</a:t>
                      </a:r>
                      <a:r>
                        <a:rPr lang="en-US" sz="4400" b="1" i="0" dirty="0" err="1" smtClean="0">
                          <a:solidFill>
                            <a:srgbClr val="FF0000"/>
                          </a:solidFill>
                          <a:latin typeface=".VnAvant" pitchFamily="34" charset="0"/>
                        </a:rPr>
                        <a:t>Ñp</a:t>
                      </a:r>
                      <a:endParaRPr lang="en-US" sz="4400" b="1" i="0" dirty="0">
                        <a:solidFill>
                          <a:srgbClr val="FF0000"/>
                        </a:solidFill>
                        <a:latin typeface=".VnAvant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864091340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297327" y="2827760"/>
            <a:ext cx="17642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.VnAvant" pitchFamily="34" charset="0"/>
              </a:rPr>
              <a:t>kÑp</a:t>
            </a:r>
            <a:endParaRPr lang="en-US" sz="4400" dirty="0">
              <a:latin typeface=".VnAvant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16723" y="2800017"/>
            <a:ext cx="17642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.VnAvant" pitchFamily="34" charset="0"/>
              </a:rPr>
              <a:t>nÕp</a:t>
            </a:r>
            <a:endParaRPr lang="en-US" sz="4400" dirty="0">
              <a:latin typeface=".VnAvant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7165" y="6033475"/>
            <a:ext cx="24358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.VnAvant" pitchFamily="34" charset="0"/>
                <a:cs typeface="Times New Roman" pitchFamily="18" charset="0"/>
              </a:rPr>
              <a:t>®«</a:t>
            </a:r>
            <a:r>
              <a:rPr lang="en-US" sz="4400" dirty="0" err="1" smtClean="0">
                <a:latin typeface=".VnAvant" pitchFamily="34" charset="0"/>
                <a:cs typeface="Times New Roman" pitchFamily="18" charset="0"/>
              </a:rPr>
              <a:t>i</a:t>
            </a:r>
            <a:r>
              <a:rPr lang="en-US" sz="4400" dirty="0" smtClean="0">
                <a:latin typeface=".VnAvant" pitchFamily="34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.VnAvant" pitchFamily="34" charset="0"/>
                <a:cs typeface="Times New Roman" pitchFamily="18" charset="0"/>
              </a:rPr>
              <a:t>dÐp</a:t>
            </a:r>
            <a:endParaRPr lang="en-US" sz="4400" dirty="0">
              <a:latin typeface=".VnAvant" pitchFamily="34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984399" y="6055508"/>
            <a:ext cx="26672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.VnAvant" pitchFamily="34" charset="0"/>
              </a:rPr>
              <a:t>®</a:t>
            </a:r>
            <a:r>
              <a:rPr lang="en-US" sz="4400" dirty="0" err="1" smtClean="0">
                <a:latin typeface=".VnAvant" pitchFamily="34" charset="0"/>
              </a:rPr>
              <a:t>Çu</a:t>
            </a:r>
            <a:r>
              <a:rPr lang="en-US" sz="4400" dirty="0" smtClean="0">
                <a:latin typeface=".VnAvant" pitchFamily="34" charset="0"/>
              </a:rPr>
              <a:t> </a:t>
            </a:r>
            <a:r>
              <a:rPr lang="en-US" sz="4400" dirty="0" err="1" smtClean="0">
                <a:latin typeface=".VnAvant" pitchFamily="34" charset="0"/>
              </a:rPr>
              <a:t>bÕp</a:t>
            </a:r>
            <a:endParaRPr lang="en-US" sz="4400" dirty="0">
              <a:latin typeface=".VnAvant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05674" y="6022457"/>
            <a:ext cx="25103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.VnAvant" pitchFamily="34" charset="0"/>
                <a:cs typeface="Times New Roman" pitchFamily="18" charset="0"/>
              </a:rPr>
              <a:t>b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ì</a:t>
            </a:r>
            <a:r>
              <a:rPr lang="en-US" sz="4400" dirty="0" err="1" smtClean="0">
                <a:latin typeface=".VnAvant" pitchFamily="34" charset="0"/>
              </a:rPr>
              <a:t>m</a:t>
            </a:r>
            <a:r>
              <a:rPr lang="en-US" sz="4400" dirty="0" smtClean="0">
                <a:latin typeface=".VnAvant" pitchFamily="34" charset="0"/>
              </a:rPr>
              <a:t> </a:t>
            </a:r>
            <a:r>
              <a:rPr lang="en-US" sz="4400" dirty="0" err="1" smtClean="0">
                <a:latin typeface=".VnAvant" pitchFamily="34" charset="0"/>
              </a:rPr>
              <a:t>bịp</a:t>
            </a:r>
            <a:endParaRPr lang="en-US" sz="4400" dirty="0">
              <a:latin typeface=".VnAvant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582513" y="2823439"/>
            <a:ext cx="17642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.VnAvant" pitchFamily="34" charset="0"/>
              </a:rPr>
              <a:t>xÕp</a:t>
            </a:r>
            <a:endParaRPr lang="en-US" sz="4400" dirty="0">
              <a:latin typeface=".VnAvant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281232" y="3565325"/>
            <a:ext cx="17642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.VnAvant" pitchFamily="34" charset="0"/>
              </a:rPr>
              <a:t>kịp</a:t>
            </a:r>
            <a:endParaRPr lang="en-US" sz="4400" dirty="0">
              <a:latin typeface=".VnAvant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346844" y="3587170"/>
            <a:ext cx="17642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.VnAvant" pitchFamily="34" charset="0"/>
              </a:rPr>
              <a:t>nhịp</a:t>
            </a:r>
            <a:endParaRPr lang="en-US" sz="4400" dirty="0">
              <a:latin typeface=".VnAvant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422309" y="3561801"/>
            <a:ext cx="17642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.VnAvant" pitchFamily="34" charset="0"/>
                <a:cs typeface="Times New Roman" pitchFamily="18" charset="0"/>
              </a:rPr>
              <a:t>bóp</a:t>
            </a:r>
            <a:endParaRPr lang="en-US" sz="5400" dirty="0">
              <a:latin typeface=".VnAvant" pitchFamily="34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537281" y="3585514"/>
            <a:ext cx="17642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.VnAvant" pitchFamily="34" charset="0"/>
              </a:rPr>
              <a:t>gi</a:t>
            </a:r>
            <a:r>
              <a:rPr lang="en-US" sz="4400" dirty="0" err="1" smtClean="0">
                <a:latin typeface=".VnAvant" pitchFamily="34" charset="0"/>
                <a:cs typeface="Times New Roman" pitchFamily="18" charset="0"/>
              </a:rPr>
              <a:t>ó</a:t>
            </a:r>
            <a:r>
              <a:rPr lang="en-US" sz="4400" dirty="0" err="1" smtClean="0">
                <a:latin typeface=".VnAvant" pitchFamily="34" charset="0"/>
              </a:rPr>
              <a:t>p</a:t>
            </a:r>
            <a:endParaRPr lang="en-US" sz="4400" dirty="0">
              <a:latin typeface=".VnAvant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265970" y="0"/>
            <a:ext cx="15982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latin typeface=".VnAvant" pitchFamily="34" charset="0"/>
              </a:rPr>
              <a:t>up</a:t>
            </a:r>
            <a:endParaRPr lang="en-US" sz="54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9075389" y="6066525"/>
            <a:ext cx="23698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.VnAvant" pitchFamily="34" charset="0"/>
                <a:cs typeface="Times New Roman" pitchFamily="18" charset="0"/>
              </a:rPr>
              <a:t>bóp</a:t>
            </a:r>
            <a:r>
              <a:rPr lang="en-US" sz="4400" dirty="0" smtClean="0">
                <a:latin typeface=".VnAvant" pitchFamily="34" charset="0"/>
              </a:rPr>
              <a:t> </a:t>
            </a:r>
            <a:r>
              <a:rPr lang="en-US" sz="4400" dirty="0" err="1" smtClean="0">
                <a:latin typeface=".VnAvant" pitchFamily="34" charset="0"/>
              </a:rPr>
              <a:t>sen</a:t>
            </a:r>
            <a:endParaRPr lang="en-US" sz="4400" dirty="0">
              <a:latin typeface=".VnAvant" pitchFamily="34" charset="0"/>
            </a:endParaRPr>
          </a:p>
        </p:txBody>
      </p:sp>
      <p:pic>
        <p:nvPicPr>
          <p:cNvPr id="34" name="Picture 2" descr="DÉP LÊ SPOR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5821" y="4414346"/>
            <a:ext cx="2291256" cy="1578320"/>
          </a:xfrm>
          <a:prstGeom prst="rect">
            <a:avLst/>
          </a:prstGeom>
          <a:noFill/>
        </p:spPr>
      </p:pic>
      <p:pic>
        <p:nvPicPr>
          <p:cNvPr id="2052" name="Picture 4" descr="C:\Users\Administrator.6RF5WSS4JU85311\Desktop\dau-bep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11060" y="4403834"/>
            <a:ext cx="2354319" cy="1650125"/>
          </a:xfrm>
          <a:prstGeom prst="rect">
            <a:avLst/>
          </a:prstGeom>
          <a:noFill/>
        </p:spPr>
      </p:pic>
      <p:pic>
        <p:nvPicPr>
          <p:cNvPr id="2053" name="Picture 5" descr="C:\Users\Administrator.6RF5WSS4JU85311\Desktop\Chim-bim-bip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99004" y="4435365"/>
            <a:ext cx="2432105" cy="1655378"/>
          </a:xfrm>
          <a:prstGeom prst="rect">
            <a:avLst/>
          </a:prstGeom>
          <a:noFill/>
        </p:spPr>
      </p:pic>
      <p:pic>
        <p:nvPicPr>
          <p:cNvPr id="2054" name="Picture 6" descr="C:\Users\Administrator.6RF5WSS4JU85311\Desktop\hinh-anh-hoa-sen-2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017876" y="4382813"/>
            <a:ext cx="2469931" cy="172369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385713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0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1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  <p:bldP spid="12" grpId="0"/>
      <p:bldP spid="16" grpId="0"/>
      <p:bldP spid="17" grpId="0"/>
      <p:bldP spid="18" grpId="0"/>
      <p:bldP spid="25" grpId="0"/>
      <p:bldP spid="26" grpId="0"/>
      <p:bldP spid="28" grpId="0"/>
      <p:bldP spid="29" grpId="0"/>
      <p:bldP spid="30" grpId="0"/>
      <p:bldP spid="23" grpId="0"/>
      <p:bldP spid="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dministrator.6RF5WSS4JU85311\Desktop\viế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0506" y="385590"/>
            <a:ext cx="9022814" cy="468171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648" y="148473"/>
            <a:ext cx="2629267" cy="123842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04625" y="-34161"/>
            <a:ext cx="14294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FF0000"/>
                </a:solidFill>
                <a:latin typeface=".VnAvant" pitchFamily="34" charset="0"/>
              </a:rPr>
              <a:t>ep</a:t>
            </a:r>
            <a:endParaRPr lang="en-US" sz="54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92085" y="0"/>
            <a:ext cx="15982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ªp</a:t>
            </a:r>
            <a:endParaRPr lang="en-US" sz="5400" b="1" dirty="0">
              <a:solidFill>
                <a:srgbClr val="FF0000"/>
              </a:solidFill>
              <a:latin typeface=".VnAvant" pitchFamily="34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20797" y="0"/>
            <a:ext cx="15982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FF0000"/>
                </a:solidFill>
                <a:latin typeface=".VnAvant" pitchFamily="34" charset="0"/>
              </a:rPr>
              <a:t>ip</a:t>
            </a:r>
            <a:endParaRPr lang="en-US" sz="54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1656207"/>
              </p:ext>
            </p:extLst>
          </p:nvPr>
        </p:nvGraphicFramePr>
        <p:xfrm>
          <a:off x="4213583" y="962473"/>
          <a:ext cx="2844800" cy="15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2400">
                  <a:extLst>
                    <a:ext uri="{9D8B030D-6E8A-4147-A177-3AD203B41FA5}">
                      <a16:colId xmlns="" xmlns:a16="http://schemas.microsoft.com/office/drawing/2014/main" val="228737469"/>
                    </a:ext>
                  </a:extLst>
                </a:gridCol>
                <a:gridCol w="1422400">
                  <a:extLst>
                    <a:ext uri="{9D8B030D-6E8A-4147-A177-3AD203B41FA5}">
                      <a16:colId xmlns="" xmlns:a16="http://schemas.microsoft.com/office/drawing/2014/main" val="3225892531"/>
                    </a:ext>
                  </a:extLst>
                </a:gridCol>
              </a:tblGrid>
              <a:tr h="707209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rgbClr val="0000FF"/>
                          </a:solidFill>
                          <a:latin typeface="VNI-Avo" pitchFamily="2" charset="0"/>
                        </a:rPr>
                        <a:t>n</a:t>
                      </a:r>
                      <a:endParaRPr lang="en-US" sz="4400" dirty="0">
                        <a:solidFill>
                          <a:srgbClr val="0000FF"/>
                        </a:solidFill>
                        <a:latin typeface="VNI-Avo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err="1" smtClean="0">
                          <a:solidFill>
                            <a:srgbClr val="FF0000"/>
                          </a:solidFill>
                          <a:latin typeface="VNI-Avo" pitchFamily="2" charset="0"/>
                        </a:rPr>
                        <a:t>ep</a:t>
                      </a:r>
                      <a:endParaRPr lang="en-US" sz="4400" dirty="0">
                        <a:solidFill>
                          <a:srgbClr val="FF0000"/>
                        </a:solidFill>
                        <a:latin typeface="VNI-Avo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89549917"/>
                  </a:ext>
                </a:extLst>
              </a:tr>
              <a:tr h="707209">
                <a:tc gridSpan="2">
                  <a:txBody>
                    <a:bodyPr/>
                    <a:lstStyle/>
                    <a:p>
                      <a:pPr algn="ctr"/>
                      <a:r>
                        <a:rPr lang="en-US" sz="4400" b="1" i="0" dirty="0" err="1" smtClean="0">
                          <a:solidFill>
                            <a:srgbClr val="0070C0"/>
                          </a:solidFill>
                          <a:latin typeface=".VnAvant" pitchFamily="34" charset="0"/>
                        </a:rPr>
                        <a:t>n</a:t>
                      </a:r>
                      <a:r>
                        <a:rPr lang="en-US" sz="4400" b="1" i="0" dirty="0" err="1" smtClean="0">
                          <a:solidFill>
                            <a:srgbClr val="FF0000"/>
                          </a:solidFill>
                          <a:latin typeface=".VnAvant" pitchFamily="34" charset="0"/>
                        </a:rPr>
                        <a:t>Ñp</a:t>
                      </a:r>
                      <a:endParaRPr lang="en-US" sz="4400" b="1" i="0" dirty="0">
                        <a:solidFill>
                          <a:srgbClr val="FF0000"/>
                        </a:solidFill>
                        <a:latin typeface=".VnAvant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864091340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297327" y="2827760"/>
            <a:ext cx="17642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.VnAvant" pitchFamily="34" charset="0"/>
              </a:rPr>
              <a:t>kÑp</a:t>
            </a:r>
            <a:endParaRPr lang="en-US" sz="4400" dirty="0">
              <a:latin typeface=".VnAvant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83301" y="2802390"/>
            <a:ext cx="17642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VNI-Avo" pitchFamily="2" charset="0"/>
              </a:rPr>
              <a:t>neïp</a:t>
            </a:r>
            <a:endParaRPr lang="en-US" sz="4400" dirty="0">
              <a:latin typeface="VNI-Avo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16723" y="2800017"/>
            <a:ext cx="17642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.VnAvant" pitchFamily="34" charset="0"/>
              </a:rPr>
              <a:t>nÕp</a:t>
            </a:r>
            <a:endParaRPr lang="en-US" sz="4400" dirty="0">
              <a:latin typeface=".VnAvant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7165" y="6033475"/>
            <a:ext cx="24358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.VnAvant" pitchFamily="34" charset="0"/>
                <a:cs typeface="Times New Roman" pitchFamily="18" charset="0"/>
              </a:rPr>
              <a:t>®«</a:t>
            </a:r>
            <a:r>
              <a:rPr lang="en-US" sz="4400" dirty="0" err="1" smtClean="0">
                <a:latin typeface=".VnAvant" pitchFamily="34" charset="0"/>
                <a:cs typeface="Times New Roman" pitchFamily="18" charset="0"/>
              </a:rPr>
              <a:t>i</a:t>
            </a:r>
            <a:r>
              <a:rPr lang="en-US" sz="4400" dirty="0" smtClean="0">
                <a:latin typeface=".VnAvant" pitchFamily="34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.VnAvant" pitchFamily="34" charset="0"/>
                <a:cs typeface="Times New Roman" pitchFamily="18" charset="0"/>
              </a:rPr>
              <a:t>dÐp</a:t>
            </a:r>
            <a:endParaRPr lang="en-US" sz="4400" dirty="0">
              <a:latin typeface=".VnAvant" pitchFamily="34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984399" y="6055508"/>
            <a:ext cx="26672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.VnAvant" pitchFamily="34" charset="0"/>
              </a:rPr>
              <a:t>®</a:t>
            </a:r>
            <a:r>
              <a:rPr lang="en-US" sz="4400" dirty="0" err="1" smtClean="0">
                <a:latin typeface=".VnAvant" pitchFamily="34" charset="0"/>
              </a:rPr>
              <a:t>Çu</a:t>
            </a:r>
            <a:r>
              <a:rPr lang="en-US" sz="4400" dirty="0" smtClean="0">
                <a:latin typeface=".VnAvant" pitchFamily="34" charset="0"/>
              </a:rPr>
              <a:t> </a:t>
            </a:r>
            <a:r>
              <a:rPr lang="en-US" sz="4400" dirty="0" err="1" smtClean="0">
                <a:latin typeface=".VnAvant" pitchFamily="34" charset="0"/>
              </a:rPr>
              <a:t>bÕp</a:t>
            </a:r>
            <a:endParaRPr lang="en-US" sz="4400" dirty="0">
              <a:latin typeface=".VnAvant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05674" y="6022457"/>
            <a:ext cx="25103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.VnAvant" pitchFamily="34" charset="0"/>
                <a:cs typeface="Times New Roman" pitchFamily="18" charset="0"/>
              </a:rPr>
              <a:t>b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ì</a:t>
            </a:r>
            <a:r>
              <a:rPr lang="en-US" sz="4400" dirty="0" err="1" smtClean="0">
                <a:latin typeface=".VnAvant" pitchFamily="34" charset="0"/>
              </a:rPr>
              <a:t>m</a:t>
            </a:r>
            <a:r>
              <a:rPr lang="en-US" sz="4400" dirty="0" smtClean="0">
                <a:latin typeface=".VnAvant" pitchFamily="34" charset="0"/>
              </a:rPr>
              <a:t> </a:t>
            </a:r>
            <a:r>
              <a:rPr lang="en-US" sz="4400" dirty="0" err="1" smtClean="0">
                <a:latin typeface=".VnAvant" pitchFamily="34" charset="0"/>
              </a:rPr>
              <a:t>bịp</a:t>
            </a:r>
            <a:endParaRPr lang="en-US" sz="4400" dirty="0">
              <a:latin typeface=".VnAvant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582513" y="2823439"/>
            <a:ext cx="17642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.VnAvant" pitchFamily="34" charset="0"/>
              </a:rPr>
              <a:t>xÕp</a:t>
            </a:r>
            <a:endParaRPr lang="en-US" sz="4400" dirty="0">
              <a:latin typeface=".VnAvant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281232" y="3565325"/>
            <a:ext cx="17642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.VnAvant" pitchFamily="34" charset="0"/>
              </a:rPr>
              <a:t>kịp</a:t>
            </a:r>
            <a:endParaRPr lang="en-US" sz="4400" dirty="0">
              <a:latin typeface=".VnAvant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346844" y="3587170"/>
            <a:ext cx="17642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.VnAvant" pitchFamily="34" charset="0"/>
              </a:rPr>
              <a:t>nhịp</a:t>
            </a:r>
            <a:endParaRPr lang="en-US" sz="4400" dirty="0">
              <a:latin typeface=".VnAvant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422309" y="3561801"/>
            <a:ext cx="17642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.VnAvant" pitchFamily="34" charset="0"/>
                <a:cs typeface="Times New Roman" pitchFamily="18" charset="0"/>
              </a:rPr>
              <a:t>bóp</a:t>
            </a:r>
            <a:endParaRPr lang="en-US" sz="5400" dirty="0">
              <a:latin typeface=".VnAvant" pitchFamily="34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537281" y="3585514"/>
            <a:ext cx="17642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.VnAvant" pitchFamily="34" charset="0"/>
              </a:rPr>
              <a:t>gi</a:t>
            </a:r>
            <a:r>
              <a:rPr lang="en-US" sz="4400" dirty="0" err="1" smtClean="0">
                <a:latin typeface=".VnAvant" pitchFamily="34" charset="0"/>
                <a:cs typeface="Times New Roman" pitchFamily="18" charset="0"/>
              </a:rPr>
              <a:t>ó</a:t>
            </a:r>
            <a:r>
              <a:rPr lang="en-US" sz="4400" dirty="0" err="1" smtClean="0">
                <a:latin typeface=".VnAvant" pitchFamily="34" charset="0"/>
              </a:rPr>
              <a:t>p</a:t>
            </a:r>
            <a:endParaRPr lang="en-US" sz="4400" dirty="0">
              <a:latin typeface=".VnAvant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265970" y="0"/>
            <a:ext cx="15982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latin typeface=".VnAvant" pitchFamily="34" charset="0"/>
              </a:rPr>
              <a:t>up</a:t>
            </a:r>
            <a:endParaRPr lang="en-US" sz="54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9075389" y="6066525"/>
            <a:ext cx="23698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.VnAvant" pitchFamily="34" charset="0"/>
                <a:cs typeface="Times New Roman" pitchFamily="18" charset="0"/>
              </a:rPr>
              <a:t>bóp</a:t>
            </a:r>
            <a:r>
              <a:rPr lang="en-US" sz="4400" dirty="0" smtClean="0">
                <a:latin typeface=".VnAvant" pitchFamily="34" charset="0"/>
              </a:rPr>
              <a:t> </a:t>
            </a:r>
            <a:r>
              <a:rPr lang="en-US" sz="4400" dirty="0" err="1" smtClean="0">
                <a:latin typeface=".VnAvant" pitchFamily="34" charset="0"/>
              </a:rPr>
              <a:t>sen</a:t>
            </a:r>
            <a:endParaRPr lang="en-US" sz="4400" dirty="0">
              <a:latin typeface=".VnAvant" pitchFamily="34" charset="0"/>
            </a:endParaRPr>
          </a:p>
        </p:txBody>
      </p:sp>
      <p:pic>
        <p:nvPicPr>
          <p:cNvPr id="34" name="Picture 2" descr="DÉP LÊ SPOR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5821" y="4414346"/>
            <a:ext cx="2291256" cy="1578320"/>
          </a:xfrm>
          <a:prstGeom prst="rect">
            <a:avLst/>
          </a:prstGeom>
          <a:noFill/>
        </p:spPr>
      </p:pic>
      <p:pic>
        <p:nvPicPr>
          <p:cNvPr id="2052" name="Picture 4" descr="C:\Users\Administrator.6RF5WSS4JU85311\Desktop\dau-bep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11060" y="4403834"/>
            <a:ext cx="2354319" cy="1650125"/>
          </a:xfrm>
          <a:prstGeom prst="rect">
            <a:avLst/>
          </a:prstGeom>
          <a:noFill/>
        </p:spPr>
      </p:pic>
      <p:pic>
        <p:nvPicPr>
          <p:cNvPr id="2053" name="Picture 5" descr="C:\Users\Administrator.6RF5WSS4JU85311\Desktop\Chim-bim-bip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99004" y="4435365"/>
            <a:ext cx="2432105" cy="1655378"/>
          </a:xfrm>
          <a:prstGeom prst="rect">
            <a:avLst/>
          </a:prstGeom>
          <a:noFill/>
        </p:spPr>
      </p:pic>
      <p:pic>
        <p:nvPicPr>
          <p:cNvPr id="2054" name="Picture 6" descr="C:\Users\Administrator.6RF5WSS4JU85311\Desktop\hinh-anh-hoa-sen-2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017876" y="4382813"/>
            <a:ext cx="2469931" cy="172369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385713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8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  <p:bldP spid="11" grpId="0"/>
      <p:bldP spid="12" grpId="0"/>
      <p:bldP spid="16" grpId="0"/>
      <p:bldP spid="17" grpId="0"/>
      <p:bldP spid="18" grpId="0"/>
      <p:bldP spid="25" grpId="0"/>
      <p:bldP spid="26" grpId="0"/>
      <p:bldP spid="28" grpId="0"/>
      <p:bldP spid="29" grpId="0"/>
      <p:bldP spid="30" grpId="0"/>
      <p:bldP spid="23" grpId="0"/>
      <p:bldP spid="3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istrator.6RF5WSS4JU85311\Desktop\lau nhà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3558" y="0"/>
            <a:ext cx="10242530" cy="666520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939621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769</TotalTime>
  <Words>269</Words>
  <Application>Microsoft Office PowerPoint</Application>
  <PresentationFormat>Custom</PresentationFormat>
  <Paragraphs>79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Facet</vt:lpstr>
      <vt:lpstr>BÀI  GIẢNG MÔN: TIẾNG VIỆT</vt:lpstr>
      <vt:lpstr>PowerPoint Presentation</vt:lpstr>
      <vt:lpstr>PowerPoint Presentation</vt:lpstr>
      <vt:lpstr>PowerPoint Presentation</vt:lpstr>
      <vt:lpstr>Trong bếp, lũ cún con múp míp nép vào bên mẹ.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Vầng trăng sáng lấp lánh sau bụi tre</dc:title>
  <dc:creator>ADMIN</dc:creator>
  <cp:lastModifiedBy>Linh</cp:lastModifiedBy>
  <cp:revision>56</cp:revision>
  <dcterms:created xsi:type="dcterms:W3CDTF">2020-11-04T11:10:57Z</dcterms:created>
  <dcterms:modified xsi:type="dcterms:W3CDTF">2020-11-30T03:42:27Z</dcterms:modified>
</cp:coreProperties>
</file>